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4" r:id="rId1"/>
  </p:sldMasterIdLst>
  <p:notesMasterIdLst>
    <p:notesMasterId r:id="rId15"/>
  </p:notesMasterIdLst>
  <p:sldIdLst>
    <p:sldId id="256" r:id="rId2"/>
    <p:sldId id="264" r:id="rId3"/>
    <p:sldId id="265" r:id="rId4"/>
    <p:sldId id="266" r:id="rId5"/>
    <p:sldId id="267" r:id="rId6"/>
    <p:sldId id="268" r:id="rId7"/>
    <p:sldId id="269" r:id="rId8"/>
    <p:sldId id="270" r:id="rId9"/>
    <p:sldId id="271" r:id="rId10"/>
    <p:sldId id="272" r:id="rId11"/>
    <p:sldId id="273" r:id="rId12"/>
    <p:sldId id="274"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D22EDC-9A7C-46D4-9EC4-D6F5B5BAF168}" type="datetimeFigureOut">
              <a:rPr lang="en-US" smtClean="0"/>
              <a:t>Sunday March 11 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B200D-0780-4320-982B-2DD8DAC448C0}" type="slidenum">
              <a:rPr lang="en-US" smtClean="0"/>
              <a:t>‹#›</a:t>
            </a:fld>
            <a:endParaRPr lang="en-US"/>
          </a:p>
        </p:txBody>
      </p:sp>
    </p:spTree>
    <p:extLst>
      <p:ext uri="{BB962C8B-B14F-4D97-AF65-F5344CB8AC3E}">
        <p14:creationId xmlns:p14="http://schemas.microsoft.com/office/powerpoint/2010/main" val="345298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F9AB520B-6C15-40B2-BC52-1F7AA97CB792}" type="datetimeFigureOut">
              <a:rPr lang="en-US" smtClean="0"/>
              <a:t>Sunday March 11 2018</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099F9E7F-E223-4A9B-8AD5-4A05605B29AC}"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995106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AB520B-6C15-40B2-BC52-1F7AA97CB792}" type="datetimeFigureOut">
              <a:rPr lang="en-US" smtClean="0"/>
              <a:t>Sunday March 11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F9E7F-E223-4A9B-8AD5-4A05605B29AC}" type="slidenum">
              <a:rPr lang="en-US" smtClean="0"/>
              <a:t>‹#›</a:t>
            </a:fld>
            <a:endParaRPr lang="en-US"/>
          </a:p>
        </p:txBody>
      </p:sp>
    </p:spTree>
    <p:extLst>
      <p:ext uri="{BB962C8B-B14F-4D97-AF65-F5344CB8AC3E}">
        <p14:creationId xmlns:p14="http://schemas.microsoft.com/office/powerpoint/2010/main" val="729607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AB520B-6C15-40B2-BC52-1F7AA97CB792}" type="datetimeFigureOut">
              <a:rPr lang="en-US" smtClean="0"/>
              <a:t>Sunday March 11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F9E7F-E223-4A9B-8AD5-4A05605B29AC}" type="slidenum">
              <a:rPr lang="en-US" smtClean="0"/>
              <a:t>‹#›</a:t>
            </a:fld>
            <a:endParaRPr lang="en-US"/>
          </a:p>
        </p:txBody>
      </p:sp>
    </p:spTree>
    <p:extLst>
      <p:ext uri="{BB962C8B-B14F-4D97-AF65-F5344CB8AC3E}">
        <p14:creationId xmlns:p14="http://schemas.microsoft.com/office/powerpoint/2010/main" val="163778203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AB520B-6C15-40B2-BC52-1F7AA97CB792}" type="datetimeFigureOut">
              <a:rPr lang="en-US" smtClean="0"/>
              <a:t>Sunday March 11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F9E7F-E223-4A9B-8AD5-4A05605B29AC}" type="slidenum">
              <a:rPr lang="en-US" smtClean="0"/>
              <a:t>‹#›</a:t>
            </a:fld>
            <a:endParaRPr lang="en-US"/>
          </a:p>
        </p:txBody>
      </p:sp>
    </p:spTree>
    <p:extLst>
      <p:ext uri="{BB962C8B-B14F-4D97-AF65-F5344CB8AC3E}">
        <p14:creationId xmlns:p14="http://schemas.microsoft.com/office/powerpoint/2010/main" val="3001388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F9AB520B-6C15-40B2-BC52-1F7AA97CB792}" type="datetimeFigureOut">
              <a:rPr lang="en-US" smtClean="0"/>
              <a:t>Sunday March 11 2018</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099F9E7F-E223-4A9B-8AD5-4A05605B29AC}"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8885449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AB520B-6C15-40B2-BC52-1F7AA97CB792}" type="datetimeFigureOut">
              <a:rPr lang="en-US" smtClean="0"/>
              <a:t>Sunday March 11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9F9E7F-E223-4A9B-8AD5-4A05605B29AC}" type="slidenum">
              <a:rPr lang="en-US" smtClean="0"/>
              <a:t>‹#›</a:t>
            </a:fld>
            <a:endParaRPr lang="en-US"/>
          </a:p>
        </p:txBody>
      </p:sp>
    </p:spTree>
    <p:extLst>
      <p:ext uri="{BB962C8B-B14F-4D97-AF65-F5344CB8AC3E}">
        <p14:creationId xmlns:p14="http://schemas.microsoft.com/office/powerpoint/2010/main" val="3692540865"/>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9AB520B-6C15-40B2-BC52-1F7AA97CB792}" type="datetimeFigureOut">
              <a:rPr lang="en-US" smtClean="0"/>
              <a:t>Sunday March 11 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9F9E7F-E223-4A9B-8AD5-4A05605B29AC}" type="slidenum">
              <a:rPr lang="en-US" smtClean="0"/>
              <a:t>‹#›</a:t>
            </a:fld>
            <a:endParaRPr lang="en-US"/>
          </a:p>
        </p:txBody>
      </p:sp>
    </p:spTree>
    <p:extLst>
      <p:ext uri="{BB962C8B-B14F-4D97-AF65-F5344CB8AC3E}">
        <p14:creationId xmlns:p14="http://schemas.microsoft.com/office/powerpoint/2010/main" val="2229513933"/>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AB520B-6C15-40B2-BC52-1F7AA97CB792}" type="datetimeFigureOut">
              <a:rPr lang="en-US" smtClean="0"/>
              <a:t>Sunday March 11 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9F9E7F-E223-4A9B-8AD5-4A05605B29AC}" type="slidenum">
              <a:rPr lang="en-US" smtClean="0"/>
              <a:t>‹#›</a:t>
            </a:fld>
            <a:endParaRPr lang="en-US"/>
          </a:p>
        </p:txBody>
      </p:sp>
    </p:spTree>
    <p:extLst>
      <p:ext uri="{BB962C8B-B14F-4D97-AF65-F5344CB8AC3E}">
        <p14:creationId xmlns:p14="http://schemas.microsoft.com/office/powerpoint/2010/main" val="1376125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AB520B-6C15-40B2-BC52-1F7AA97CB792}" type="datetimeFigureOut">
              <a:rPr lang="en-US" smtClean="0"/>
              <a:t>Sunday March 11 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9F9E7F-E223-4A9B-8AD5-4A05605B29AC}" type="slidenum">
              <a:rPr lang="en-US" smtClean="0"/>
              <a:t>‹#›</a:t>
            </a:fld>
            <a:endParaRPr lang="en-US"/>
          </a:p>
        </p:txBody>
      </p:sp>
    </p:spTree>
    <p:extLst>
      <p:ext uri="{BB962C8B-B14F-4D97-AF65-F5344CB8AC3E}">
        <p14:creationId xmlns:p14="http://schemas.microsoft.com/office/powerpoint/2010/main" val="1206866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F9AB520B-6C15-40B2-BC52-1F7AA97CB792}" type="datetimeFigureOut">
              <a:rPr lang="en-US" smtClean="0"/>
              <a:t>Sunday March 11 2018</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099F9E7F-E223-4A9B-8AD5-4A05605B29AC}"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93484363"/>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F9AB520B-6C15-40B2-BC52-1F7AA97CB792}" type="datetimeFigureOut">
              <a:rPr lang="en-US" smtClean="0"/>
              <a:t>Sunday March 11 2018</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099F9E7F-E223-4A9B-8AD5-4A05605B29AC}" type="slidenum">
              <a:rPr lang="en-US" smtClean="0"/>
              <a:t>‹#›</a:t>
            </a:fld>
            <a:endParaRPr lang="en-US"/>
          </a:p>
        </p:txBody>
      </p:sp>
    </p:spTree>
    <p:extLst>
      <p:ext uri="{BB962C8B-B14F-4D97-AF65-F5344CB8AC3E}">
        <p14:creationId xmlns:p14="http://schemas.microsoft.com/office/powerpoint/2010/main" val="1035366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F9AB520B-6C15-40B2-BC52-1F7AA97CB792}" type="datetimeFigureOut">
              <a:rPr lang="en-US" smtClean="0"/>
              <a:t>Sunday March 11 2018</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099F9E7F-E223-4A9B-8AD5-4A05605B29AC}"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53915197"/>
      </p:ext>
    </p:extLst>
  </p:cSld>
  <p:clrMap bg1="lt1" tx1="dk1" bg2="lt2" tx2="dk2" accent1="accent1" accent2="accent2" accent3="accent3" accent4="accent4" accent5="accent5" accent6="accent6" hlink="hlink" folHlink="folHlink"/>
  <p:sldLayoutIdLst>
    <p:sldLayoutId id="2147484055" r:id="rId1"/>
    <p:sldLayoutId id="2147484056" r:id="rId2"/>
    <p:sldLayoutId id="2147484057" r:id="rId3"/>
    <p:sldLayoutId id="2147484058" r:id="rId4"/>
    <p:sldLayoutId id="2147484059" r:id="rId5"/>
    <p:sldLayoutId id="2147484060" r:id="rId6"/>
    <p:sldLayoutId id="2147484061" r:id="rId7"/>
    <p:sldLayoutId id="2147484062" r:id="rId8"/>
    <p:sldLayoutId id="2147484063" r:id="rId9"/>
    <p:sldLayoutId id="2147484064" r:id="rId10"/>
    <p:sldLayoutId id="2147484065"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38200" y="3810001"/>
            <a:ext cx="10515600" cy="1736408"/>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5400" b="0" i="1" kern="1200" cap="all" baseline="0">
                <a:solidFill>
                  <a:schemeClr val="tx1"/>
                </a:solidFill>
                <a:latin typeface="+mj-lt"/>
                <a:ea typeface="+mj-ea"/>
                <a:cs typeface="+mj-cs"/>
              </a:defRPr>
            </a:lvl1pPr>
          </a:lstStyle>
          <a:p>
            <a:pPr algn="ctr"/>
            <a:r>
              <a:rPr lang="en-US" sz="2800" i="0" dirty="0" smtClean="0">
                <a:solidFill>
                  <a:schemeClr val="tx1">
                    <a:lumMod val="65000"/>
                    <a:lumOff val="35000"/>
                  </a:schemeClr>
                </a:solidFill>
                <a:latin typeface="Bahnschrift" panose="020B0502040204020203" pitchFamily="34" charset="0"/>
              </a:rPr>
              <a:t>Software Testing, Verification, Validation and Quality Assurance</a:t>
            </a:r>
          </a:p>
          <a:p>
            <a:pPr algn="ctr"/>
            <a:endParaRPr lang="en-GB" sz="2800" dirty="0" smtClean="0"/>
          </a:p>
          <a:p>
            <a:pPr algn="ctr"/>
            <a:endParaRPr lang="en-GB" sz="2800" dirty="0" smtClean="0"/>
          </a:p>
          <a:p>
            <a:pPr algn="ctr"/>
            <a:r>
              <a:rPr lang="en-GB" sz="2000" i="0" dirty="0" err="1" smtClean="0">
                <a:latin typeface="Georgia" panose="02040502050405020303" pitchFamily="18" charset="0"/>
              </a:rPr>
              <a:t>Sujan</a:t>
            </a:r>
            <a:r>
              <a:rPr lang="en-GB" sz="2000" i="0" dirty="0" smtClean="0">
                <a:latin typeface="Georgia" panose="02040502050405020303" pitchFamily="18" charset="0"/>
              </a:rPr>
              <a:t> </a:t>
            </a:r>
            <a:r>
              <a:rPr lang="en-GB" sz="2000" i="0" dirty="0" err="1" smtClean="0">
                <a:latin typeface="Georgia" panose="02040502050405020303" pitchFamily="18" charset="0"/>
              </a:rPr>
              <a:t>Tamrakar</a:t>
            </a:r>
            <a:endParaRPr lang="en-US" sz="2000" i="0" dirty="0">
              <a:latin typeface="Georgia" panose="02040502050405020303" pitchFamily="18" charset="0"/>
            </a:endParaRPr>
          </a:p>
        </p:txBody>
      </p:sp>
      <p:sp>
        <p:nvSpPr>
          <p:cNvPr id="7" name="Title 1"/>
          <p:cNvSpPr txBox="1">
            <a:spLocks/>
          </p:cNvSpPr>
          <p:nvPr/>
        </p:nvSpPr>
        <p:spPr>
          <a:xfrm>
            <a:off x="139700" y="1981199"/>
            <a:ext cx="11455400" cy="1231583"/>
          </a:xfrm>
          <a:prstGeom prst="rect">
            <a:avLst/>
          </a:prstGeom>
        </p:spPr>
        <p:txBody>
          <a:bodyPr vert="horz" lIns="91440" tIns="45720" rIns="91440" bIns="45720" rtlCol="0" anchor="b">
            <a:noAutofit/>
          </a:bodyPr>
          <a:lstStyle>
            <a:lvl1pPr marL="0" indent="0" algn="ctr" defTabSz="914400" rtl="0" eaLnBrk="1" latinLnBrk="0" hangingPunct="1">
              <a:lnSpc>
                <a:spcPct val="90000"/>
              </a:lnSpc>
              <a:spcBef>
                <a:spcPct val="0"/>
              </a:spcBef>
              <a:buFont typeface="Arial" panose="020B0604020202020204" pitchFamily="34" charset="0"/>
              <a:buNone/>
              <a:defRPr sz="6000" b="0" i="1" kern="1200" baseline="0">
                <a:solidFill>
                  <a:schemeClr val="tx1"/>
                </a:solidFill>
                <a:latin typeface="+mj-lt"/>
                <a:ea typeface="+mj-ea"/>
                <a:cs typeface="+mj-cs"/>
              </a:defRPr>
            </a:lvl1pPr>
            <a:lvl2pPr marL="457200" indent="0" algn="ctr" defTabSz="914400" rtl="0" eaLnBrk="1" latinLnBrk="0" hangingPunct="1">
              <a:lnSpc>
                <a:spcPct val="112000"/>
              </a:lnSpc>
              <a:spcBef>
                <a:spcPts val="900"/>
              </a:spcBef>
              <a:buFont typeface="Corbel" panose="020B0503020204020204" pitchFamily="34" charset="0"/>
              <a:buNone/>
              <a:defRPr sz="2000" kern="1200" baseline="0">
                <a:solidFill>
                  <a:schemeClr val="tx1">
                    <a:lumMod val="85000"/>
                    <a:lumOff val="15000"/>
                  </a:schemeClr>
                </a:solidFill>
                <a:latin typeface="+mn-lt"/>
                <a:ea typeface="+mn-ea"/>
                <a:cs typeface="+mn-cs"/>
              </a:defRPr>
            </a:lvl2pPr>
            <a:lvl3pPr marL="914400" indent="0" algn="ctr" defTabSz="914400" rtl="0" eaLnBrk="1" latinLnBrk="0" hangingPunct="1">
              <a:lnSpc>
                <a:spcPct val="112000"/>
              </a:lnSpc>
              <a:spcBef>
                <a:spcPts val="900"/>
              </a:spcBef>
              <a:buFont typeface="Arial" panose="020B0604020202020204" pitchFamily="34" charset="0"/>
              <a:buNone/>
              <a:defRPr sz="1800" kern="1200" baseline="0">
                <a:solidFill>
                  <a:schemeClr val="tx1">
                    <a:lumMod val="85000"/>
                    <a:lumOff val="15000"/>
                  </a:schemeClr>
                </a:solidFill>
                <a:latin typeface="+mn-lt"/>
                <a:ea typeface="+mn-ea"/>
                <a:cs typeface="+mn-cs"/>
              </a:defRPr>
            </a:lvl3pPr>
            <a:lvl4pPr marL="1371600" indent="0" algn="ctr" defTabSz="914400" rtl="0" eaLnBrk="1" latinLnBrk="0" hangingPunct="1">
              <a:lnSpc>
                <a:spcPct val="112000"/>
              </a:lnSpc>
              <a:spcBef>
                <a:spcPts val="900"/>
              </a:spcBef>
              <a:buFont typeface="Corbel" panose="020B0503020204020204" pitchFamily="34" charset="0"/>
              <a:buNone/>
              <a:defRPr sz="1600" kern="1200" baseline="0">
                <a:solidFill>
                  <a:schemeClr val="tx1">
                    <a:lumMod val="85000"/>
                    <a:lumOff val="15000"/>
                  </a:schemeClr>
                </a:solidFill>
                <a:latin typeface="+mn-lt"/>
                <a:ea typeface="+mn-ea"/>
                <a:cs typeface="+mn-cs"/>
              </a:defRPr>
            </a:lvl4pPr>
            <a:lvl5pPr marL="1828800" indent="0" algn="ctr" defTabSz="914400" rtl="0" eaLnBrk="1" latinLnBrk="0" hangingPunct="1">
              <a:lnSpc>
                <a:spcPct val="112000"/>
              </a:lnSpc>
              <a:spcBef>
                <a:spcPts val="900"/>
              </a:spcBef>
              <a:buFont typeface="Arial" panose="020B0604020202020204" pitchFamily="34" charset="0"/>
              <a:buNone/>
              <a:defRPr sz="1600" i="1" kern="1200" baseline="0">
                <a:solidFill>
                  <a:schemeClr val="tx1">
                    <a:lumMod val="85000"/>
                    <a:lumOff val="15000"/>
                  </a:schemeClr>
                </a:solidFill>
                <a:latin typeface="+mn-lt"/>
                <a:ea typeface="+mn-ea"/>
                <a:cs typeface="+mn-cs"/>
              </a:defRPr>
            </a:lvl5pPr>
            <a:lvl6pPr marL="22860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6pPr>
            <a:lvl7pPr marL="2743200" indent="0" algn="ctr" defTabSz="914400" rtl="0" eaLnBrk="1" latinLnBrk="0" hangingPunct="1">
              <a:lnSpc>
                <a:spcPct val="112000"/>
              </a:lnSpc>
              <a:spcBef>
                <a:spcPts val="1300"/>
              </a:spcBef>
              <a:buFont typeface="Arial" panose="020B0604020202020204" pitchFamily="34" charset="0"/>
              <a:buNone/>
              <a:defRPr sz="1600" i="1" kern="1200">
                <a:solidFill>
                  <a:schemeClr val="tx1">
                    <a:lumMod val="85000"/>
                    <a:lumOff val="15000"/>
                  </a:schemeClr>
                </a:solidFill>
                <a:latin typeface="+mn-lt"/>
                <a:ea typeface="+mn-ea"/>
                <a:cs typeface="+mn-cs"/>
              </a:defRPr>
            </a:lvl7pPr>
            <a:lvl8pPr marL="32004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8pPr>
            <a:lvl9pPr marL="3657600" indent="0" algn="ctr" defTabSz="914400" rtl="0" eaLnBrk="1" latinLnBrk="0" hangingPunct="1">
              <a:lnSpc>
                <a:spcPct val="112000"/>
              </a:lnSpc>
              <a:spcBef>
                <a:spcPts val="1300"/>
              </a:spcBef>
              <a:buFont typeface="Arial" panose="020B0604020202020204" pitchFamily="34" charset="0"/>
              <a:buNone/>
              <a:defRPr sz="1600" i="1" kern="1200" baseline="0">
                <a:solidFill>
                  <a:schemeClr val="tx1">
                    <a:lumMod val="85000"/>
                    <a:lumOff val="15000"/>
                  </a:schemeClr>
                </a:solidFill>
                <a:latin typeface="+mn-lt"/>
                <a:ea typeface="+mn-ea"/>
                <a:cs typeface="+mn-cs"/>
              </a:defRPr>
            </a:lvl9pPr>
          </a:lstStyle>
          <a:p>
            <a:r>
              <a:rPr lang="en-GB" sz="5200" b="1" i="0" dirty="0" smtClean="0">
                <a:latin typeface="Bahnschrift" panose="020B0502040204020203" pitchFamily="34" charset="0"/>
              </a:rPr>
              <a:t>SOFTWARE TESTING TOOL</a:t>
            </a:r>
            <a:endParaRPr lang="en-US" sz="5200" b="1" i="0" dirty="0">
              <a:latin typeface="Bahnschrift" panose="020B0502040204020203" pitchFamily="34" charset="0"/>
            </a:endParaRPr>
          </a:p>
        </p:txBody>
      </p:sp>
    </p:spTree>
    <p:extLst>
      <p:ext uri="{BB962C8B-B14F-4D97-AF65-F5344CB8AC3E}">
        <p14:creationId xmlns:p14="http://schemas.microsoft.com/office/powerpoint/2010/main" val="41004690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457722" cy="1492132"/>
          </a:xfrm>
        </p:spPr>
        <p:txBody>
          <a:bodyPr/>
          <a:lstStyle/>
          <a:p>
            <a:r>
              <a:rPr lang="en-GB" dirty="0"/>
              <a:t>TESTING METHODS FOR WEB </a:t>
            </a:r>
            <a:r>
              <a:rPr lang="en-GB" dirty="0" smtClean="0"/>
              <a:t>APP test</a:t>
            </a:r>
            <a:endParaRPr lang="en-US" dirty="0"/>
          </a:p>
        </p:txBody>
      </p:sp>
      <p:sp>
        <p:nvSpPr>
          <p:cNvPr id="3" name="Content Placeholder 2"/>
          <p:cNvSpPr>
            <a:spLocks noGrp="1"/>
          </p:cNvSpPr>
          <p:nvPr>
            <p:ph idx="1"/>
          </p:nvPr>
        </p:nvSpPr>
        <p:spPr>
          <a:xfrm>
            <a:off x="1251678" y="1193800"/>
            <a:ext cx="10178322" cy="5435599"/>
          </a:xfrm>
        </p:spPr>
        <p:txBody>
          <a:bodyPr>
            <a:normAutofit lnSpcReduction="10000"/>
          </a:bodyPr>
          <a:lstStyle/>
          <a:p>
            <a:pPr marL="457200" indent="-457200" algn="just">
              <a:buFont typeface="+mj-lt"/>
              <a:buAutoNum type="arabicPeriod"/>
            </a:pPr>
            <a:r>
              <a:rPr lang="en-GB" b="1" dirty="0" smtClean="0">
                <a:latin typeface="Times New Roman" panose="02020603050405020304" pitchFamily="18" charset="0"/>
                <a:cs typeface="Times New Roman" panose="02020603050405020304" pitchFamily="18" charset="0"/>
              </a:rPr>
              <a:t>Functional Testing: </a:t>
            </a:r>
            <a:r>
              <a:rPr lang="en-GB" dirty="0" smtClean="0">
                <a:latin typeface="Times New Roman" panose="02020603050405020304" pitchFamily="18" charset="0"/>
                <a:cs typeface="Times New Roman" panose="02020603050405020304" pitchFamily="18" charset="0"/>
              </a:rPr>
              <a:t>This testing is used for </a:t>
            </a:r>
            <a:r>
              <a:rPr lang="en-GB" dirty="0">
                <a:solidFill>
                  <a:srgbClr val="FF0000"/>
                </a:solidFill>
                <a:latin typeface="Times New Roman" panose="02020603050405020304" pitchFamily="18" charset="0"/>
                <a:cs typeface="Times New Roman" panose="02020603050405020304" pitchFamily="18" charset="0"/>
              </a:rPr>
              <a:t>checking</a:t>
            </a:r>
            <a:r>
              <a:rPr lang="en-GB" dirty="0" smtClean="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all</a:t>
            </a:r>
            <a:r>
              <a:rPr lang="en-GB" dirty="0" smtClean="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the</a:t>
            </a:r>
            <a:r>
              <a:rPr lang="en-GB" dirty="0" smtClean="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links</a:t>
            </a:r>
            <a:r>
              <a:rPr lang="en-GB" dirty="0" smtClean="0">
                <a:latin typeface="Times New Roman" panose="02020603050405020304" pitchFamily="18" charset="0"/>
                <a:cs typeface="Times New Roman" panose="02020603050405020304" pitchFamily="18" charset="0"/>
              </a:rPr>
              <a:t> of the web pages; </a:t>
            </a:r>
            <a:r>
              <a:rPr lang="en-GB" dirty="0">
                <a:solidFill>
                  <a:srgbClr val="FF0000"/>
                </a:solidFill>
                <a:latin typeface="Times New Roman" panose="02020603050405020304" pitchFamily="18" charset="0"/>
                <a:cs typeface="Times New Roman" panose="02020603050405020304" pitchFamily="18" charset="0"/>
              </a:rPr>
              <a:t>form testing, cookie testing and database connection.</a:t>
            </a:r>
            <a:r>
              <a:rPr lang="en-GB" dirty="0" smtClean="0">
                <a:latin typeface="Times New Roman" panose="02020603050405020304" pitchFamily="18" charset="0"/>
                <a:cs typeface="Times New Roman" panose="02020603050405020304" pitchFamily="18" charset="0"/>
              </a:rPr>
              <a:t> </a:t>
            </a:r>
          </a:p>
          <a:p>
            <a:pPr marL="457200" indent="-457200" algn="just">
              <a:buFont typeface="+mj-lt"/>
              <a:buAutoNum type="arabicPeriod"/>
            </a:pPr>
            <a:r>
              <a:rPr lang="en-GB" b="1" dirty="0" smtClean="0">
                <a:latin typeface="Times New Roman" panose="02020603050405020304" pitchFamily="18" charset="0"/>
                <a:cs typeface="Times New Roman" panose="02020603050405020304" pitchFamily="18" charset="0"/>
              </a:rPr>
              <a:t>Usability Testing: </a:t>
            </a:r>
            <a:r>
              <a:rPr lang="en-GB" dirty="0" smtClean="0">
                <a:latin typeface="Times New Roman" panose="02020603050405020304" pitchFamily="18" charset="0"/>
                <a:cs typeface="Times New Roman" panose="02020603050405020304" pitchFamily="18" charset="0"/>
              </a:rPr>
              <a:t>This testing checks the </a:t>
            </a:r>
            <a:r>
              <a:rPr lang="en-GB" dirty="0">
                <a:solidFill>
                  <a:srgbClr val="FF0000"/>
                </a:solidFill>
                <a:latin typeface="Times New Roman" panose="02020603050405020304" pitchFamily="18" charset="0"/>
                <a:cs typeface="Times New Roman" panose="02020603050405020304" pitchFamily="18" charset="0"/>
              </a:rPr>
              <a:t>navigation</a:t>
            </a:r>
            <a:r>
              <a:rPr lang="en-GB" dirty="0" smtClean="0">
                <a:latin typeface="Times New Roman" panose="02020603050405020304" pitchFamily="18" charset="0"/>
                <a:cs typeface="Times New Roman" panose="02020603050405020304" pitchFamily="18" charset="0"/>
              </a:rPr>
              <a:t> and </a:t>
            </a:r>
            <a:r>
              <a:rPr lang="en-GB" dirty="0">
                <a:solidFill>
                  <a:srgbClr val="FF0000"/>
                </a:solidFill>
                <a:latin typeface="Times New Roman" panose="02020603050405020304" pitchFamily="18" charset="0"/>
                <a:cs typeface="Times New Roman" panose="02020603050405020304" pitchFamily="18" charset="0"/>
              </a:rPr>
              <a:t>user</a:t>
            </a:r>
            <a:r>
              <a:rPr lang="en-GB" dirty="0" smtClean="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friendliness</a:t>
            </a:r>
            <a:r>
              <a:rPr lang="en-GB" dirty="0" smtClean="0">
                <a:latin typeface="Times New Roman" panose="02020603050405020304" pitchFamily="18" charset="0"/>
                <a:cs typeface="Times New Roman" panose="02020603050405020304" pitchFamily="18" charset="0"/>
              </a:rPr>
              <a:t> of the web pages. Through this testing it is ensured whether the content is properly checked and is </a:t>
            </a:r>
            <a:r>
              <a:rPr lang="en-GB" dirty="0">
                <a:solidFill>
                  <a:srgbClr val="FF0000"/>
                </a:solidFill>
                <a:latin typeface="Times New Roman" panose="02020603050405020304" pitchFamily="18" charset="0"/>
                <a:cs typeface="Times New Roman" panose="02020603050405020304" pitchFamily="18" charset="0"/>
              </a:rPr>
              <a:t>easily</a:t>
            </a:r>
            <a:r>
              <a:rPr lang="en-GB" dirty="0" smtClean="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understandable</a:t>
            </a:r>
            <a:r>
              <a:rPr lang="en-GB" dirty="0" smtClean="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to</a:t>
            </a:r>
            <a:r>
              <a:rPr lang="en-GB" dirty="0" smtClean="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the</a:t>
            </a:r>
            <a:r>
              <a:rPr lang="en-GB" dirty="0" smtClean="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users</a:t>
            </a:r>
            <a:r>
              <a:rPr lang="en-GB" dirty="0" smtClean="0">
                <a:latin typeface="Times New Roman" panose="02020603050405020304" pitchFamily="18" charset="0"/>
                <a:cs typeface="Times New Roman" panose="02020603050405020304" pitchFamily="18" charset="0"/>
              </a:rPr>
              <a:t>. It also checks whether the </a:t>
            </a:r>
            <a:r>
              <a:rPr lang="en-GB" dirty="0">
                <a:solidFill>
                  <a:srgbClr val="FF0000"/>
                </a:solidFill>
                <a:latin typeface="Times New Roman" panose="02020603050405020304" pitchFamily="18" charset="0"/>
                <a:cs typeface="Times New Roman" panose="02020603050405020304" pitchFamily="18" charset="0"/>
              </a:rPr>
              <a:t>anchor</a:t>
            </a:r>
            <a:r>
              <a:rPr lang="en-GB" dirty="0" smtClean="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text</a:t>
            </a:r>
            <a:r>
              <a:rPr lang="en-GB" dirty="0" smtClean="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links</a:t>
            </a:r>
            <a:r>
              <a:rPr lang="en-GB" dirty="0" smtClean="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are</a:t>
            </a:r>
            <a:r>
              <a:rPr lang="en-GB" dirty="0" smtClean="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working</a:t>
            </a:r>
            <a:r>
              <a:rPr lang="en-GB" dirty="0" smtClean="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properly</a:t>
            </a:r>
            <a:r>
              <a:rPr lang="en-GB" dirty="0" smtClean="0">
                <a:latin typeface="Times New Roman" panose="02020603050405020304" pitchFamily="18" charset="0"/>
                <a:cs typeface="Times New Roman" panose="02020603050405020304" pitchFamily="18" charset="0"/>
              </a:rPr>
              <a:t>, whether </a:t>
            </a:r>
            <a:r>
              <a:rPr lang="en-GB" dirty="0">
                <a:solidFill>
                  <a:srgbClr val="FF0000"/>
                </a:solidFill>
                <a:latin typeface="Times New Roman" panose="02020603050405020304" pitchFamily="18" charset="0"/>
                <a:cs typeface="Times New Roman" panose="02020603050405020304" pitchFamily="18" charset="0"/>
              </a:rPr>
              <a:t>sitemaps</a:t>
            </a:r>
            <a:r>
              <a:rPr lang="en-GB" dirty="0" smtClean="0">
                <a:latin typeface="Times New Roman" panose="02020603050405020304" pitchFamily="18" charset="0"/>
                <a:cs typeface="Times New Roman" panose="02020603050405020304" pitchFamily="18" charset="0"/>
              </a:rPr>
              <a:t> and </a:t>
            </a:r>
            <a:r>
              <a:rPr lang="en-GB" dirty="0">
                <a:solidFill>
                  <a:srgbClr val="FF0000"/>
                </a:solidFill>
                <a:latin typeface="Times New Roman" panose="02020603050405020304" pitchFamily="18" charset="0"/>
                <a:cs typeface="Times New Roman" panose="02020603050405020304" pitchFamily="18" charset="0"/>
              </a:rPr>
              <a:t>help</a:t>
            </a:r>
            <a:r>
              <a:rPr lang="en-GB" dirty="0" smtClean="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files</a:t>
            </a:r>
            <a:r>
              <a:rPr lang="en-GB" dirty="0" smtClean="0">
                <a:latin typeface="Times New Roman" panose="02020603050405020304" pitchFamily="18" charset="0"/>
                <a:cs typeface="Times New Roman" panose="02020603050405020304" pitchFamily="18" charset="0"/>
              </a:rPr>
              <a:t> are having proper information and all the links are working. </a:t>
            </a:r>
          </a:p>
          <a:p>
            <a:pPr marL="457200" indent="-457200" algn="just">
              <a:buFont typeface="+mj-lt"/>
              <a:buAutoNum type="arabicPeriod"/>
            </a:pPr>
            <a:r>
              <a:rPr lang="en-GB" b="1" dirty="0" smtClean="0">
                <a:latin typeface="Times New Roman" panose="02020603050405020304" pitchFamily="18" charset="0"/>
                <a:cs typeface="Times New Roman" panose="02020603050405020304" pitchFamily="18" charset="0"/>
              </a:rPr>
              <a:t>Interface Testing: </a:t>
            </a:r>
            <a:r>
              <a:rPr lang="en-GB" dirty="0" smtClean="0">
                <a:latin typeface="Times New Roman" panose="02020603050405020304" pitchFamily="18" charset="0"/>
                <a:cs typeface="Times New Roman" panose="02020603050405020304" pitchFamily="18" charset="0"/>
              </a:rPr>
              <a:t>This checks if the web server and application server interface, application server and database server </a:t>
            </a:r>
            <a:r>
              <a:rPr lang="en-GB" dirty="0">
                <a:solidFill>
                  <a:srgbClr val="FF0000"/>
                </a:solidFill>
                <a:latin typeface="Times New Roman" panose="02020603050405020304" pitchFamily="18" charset="0"/>
                <a:cs typeface="Times New Roman" panose="02020603050405020304" pitchFamily="18" charset="0"/>
              </a:rPr>
              <a:t>interface</a:t>
            </a:r>
            <a:r>
              <a:rPr lang="en-GB" dirty="0" smtClean="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have</a:t>
            </a:r>
            <a:r>
              <a:rPr lang="en-GB" dirty="0" smtClean="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proper</a:t>
            </a:r>
            <a:r>
              <a:rPr lang="en-GB" dirty="0" smtClean="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interaction</a:t>
            </a:r>
            <a:r>
              <a:rPr lang="en-GB" dirty="0" smtClean="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or</a:t>
            </a:r>
            <a:r>
              <a:rPr lang="en-GB" dirty="0" smtClean="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not</a:t>
            </a:r>
            <a:r>
              <a:rPr lang="en-GB" dirty="0" smtClean="0">
                <a:latin typeface="Times New Roman" panose="02020603050405020304" pitchFamily="18" charset="0"/>
                <a:cs typeface="Times New Roman" panose="02020603050405020304" pitchFamily="18" charset="0"/>
              </a:rPr>
              <a:t>. This test ensures that the users do not see any error messages. </a:t>
            </a:r>
          </a:p>
          <a:p>
            <a:pPr marL="457200" indent="-457200" algn="just">
              <a:buFont typeface="+mj-lt"/>
              <a:buAutoNum type="arabicPeriod"/>
            </a:pPr>
            <a:r>
              <a:rPr lang="en-GB" b="1" dirty="0" smtClean="0">
                <a:latin typeface="Times New Roman" panose="02020603050405020304" pitchFamily="18" charset="0"/>
                <a:cs typeface="Times New Roman" panose="02020603050405020304" pitchFamily="18" charset="0"/>
              </a:rPr>
              <a:t>Compatibility Testing: </a:t>
            </a:r>
            <a:r>
              <a:rPr lang="en-GB" dirty="0" smtClean="0">
                <a:latin typeface="Times New Roman" panose="02020603050405020304" pitchFamily="18" charset="0"/>
                <a:cs typeface="Times New Roman" panose="02020603050405020304" pitchFamily="18" charset="0"/>
              </a:rPr>
              <a:t>Compatibility Testing is very important as it checks </a:t>
            </a:r>
            <a:r>
              <a:rPr lang="en-GB" dirty="0">
                <a:solidFill>
                  <a:srgbClr val="FF0000"/>
                </a:solidFill>
                <a:latin typeface="Times New Roman" panose="02020603050405020304" pitchFamily="18" charset="0"/>
                <a:cs typeface="Times New Roman" panose="02020603050405020304" pitchFamily="18" charset="0"/>
              </a:rPr>
              <a:t>browser</a:t>
            </a:r>
            <a:r>
              <a:rPr lang="en-GB" dirty="0" smtClean="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compatibility</a:t>
            </a:r>
            <a:r>
              <a:rPr lang="en-GB" dirty="0" smtClean="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operating</a:t>
            </a:r>
            <a:r>
              <a:rPr lang="en-GB" dirty="0" smtClean="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system</a:t>
            </a:r>
            <a:r>
              <a:rPr lang="en-GB" dirty="0" smtClean="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compatibility</a:t>
            </a:r>
            <a:r>
              <a:rPr lang="en-GB" dirty="0" smtClean="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mobile</a:t>
            </a:r>
            <a:r>
              <a:rPr lang="en-GB" dirty="0" smtClean="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browsing</a:t>
            </a:r>
            <a:r>
              <a:rPr lang="en-GB" dirty="0" smtClean="0">
                <a:latin typeface="Times New Roman" panose="02020603050405020304" pitchFamily="18" charset="0"/>
                <a:cs typeface="Times New Roman" panose="02020603050405020304" pitchFamily="18" charset="0"/>
              </a:rPr>
              <a:t> and </a:t>
            </a:r>
            <a:r>
              <a:rPr lang="en-GB" dirty="0">
                <a:solidFill>
                  <a:srgbClr val="FF0000"/>
                </a:solidFill>
                <a:latin typeface="Times New Roman" panose="02020603050405020304" pitchFamily="18" charset="0"/>
                <a:cs typeface="Times New Roman" panose="02020603050405020304" pitchFamily="18" charset="0"/>
              </a:rPr>
              <a:t>printing</a:t>
            </a:r>
            <a:r>
              <a:rPr lang="en-GB" dirty="0" smtClean="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options</a:t>
            </a:r>
            <a:r>
              <a:rPr lang="en-GB" dirty="0" smtClean="0">
                <a:latin typeface="Times New Roman" panose="02020603050405020304" pitchFamily="18" charset="0"/>
                <a:cs typeface="Times New Roman" panose="02020603050405020304" pitchFamily="18" charset="0"/>
              </a:rPr>
              <a:t>. </a:t>
            </a:r>
          </a:p>
          <a:p>
            <a:pPr marL="457200" indent="-457200" algn="just">
              <a:buFont typeface="+mj-lt"/>
              <a:buAutoNum type="arabicPeriod"/>
            </a:pPr>
            <a:r>
              <a:rPr lang="en-GB" b="1" dirty="0" smtClean="0">
                <a:latin typeface="Times New Roman" panose="02020603050405020304" pitchFamily="18" charset="0"/>
                <a:cs typeface="Times New Roman" panose="02020603050405020304" pitchFamily="18" charset="0"/>
              </a:rPr>
              <a:t>Performance Testing: </a:t>
            </a:r>
            <a:r>
              <a:rPr lang="en-GB" dirty="0" smtClean="0">
                <a:latin typeface="Times New Roman" panose="02020603050405020304" pitchFamily="18" charset="0"/>
                <a:cs typeface="Times New Roman" panose="02020603050405020304" pitchFamily="18" charset="0"/>
              </a:rPr>
              <a:t>Performance testing includes </a:t>
            </a:r>
            <a:r>
              <a:rPr lang="en-GB" dirty="0">
                <a:solidFill>
                  <a:srgbClr val="FF0000"/>
                </a:solidFill>
                <a:latin typeface="Times New Roman" panose="02020603050405020304" pitchFamily="18" charset="0"/>
                <a:cs typeface="Times New Roman" panose="02020603050405020304" pitchFamily="18" charset="0"/>
              </a:rPr>
              <a:t>web</a:t>
            </a:r>
            <a:r>
              <a:rPr lang="en-GB" dirty="0" smtClean="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load</a:t>
            </a:r>
            <a:r>
              <a:rPr lang="en-GB" dirty="0" smtClean="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testing</a:t>
            </a:r>
            <a:r>
              <a:rPr lang="en-GB" dirty="0" smtClean="0">
                <a:latin typeface="Times New Roman" panose="02020603050405020304" pitchFamily="18" charset="0"/>
                <a:cs typeface="Times New Roman" panose="02020603050405020304" pitchFamily="18" charset="0"/>
              </a:rPr>
              <a:t> and </a:t>
            </a:r>
            <a:r>
              <a:rPr lang="en-GB" dirty="0">
                <a:solidFill>
                  <a:srgbClr val="FF0000"/>
                </a:solidFill>
                <a:latin typeface="Times New Roman" panose="02020603050405020304" pitchFamily="18" charset="0"/>
                <a:cs typeface="Times New Roman" panose="02020603050405020304" pitchFamily="18" charset="0"/>
              </a:rPr>
              <a:t>web</a:t>
            </a:r>
            <a:r>
              <a:rPr lang="en-GB" dirty="0" smtClean="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stress</a:t>
            </a:r>
            <a:r>
              <a:rPr lang="en-GB" dirty="0" smtClean="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testing</a:t>
            </a:r>
            <a:r>
              <a:rPr lang="en-GB" dirty="0" smtClean="0">
                <a:latin typeface="Times New Roman" panose="02020603050405020304" pitchFamily="18" charset="0"/>
                <a:cs typeface="Times New Roman" panose="02020603050405020304" pitchFamily="18" charset="0"/>
              </a:rPr>
              <a:t>. Web load testing technique checks if </a:t>
            </a:r>
            <a:r>
              <a:rPr lang="en-GB" dirty="0">
                <a:solidFill>
                  <a:srgbClr val="FF0000"/>
                </a:solidFill>
                <a:latin typeface="Times New Roman" panose="02020603050405020304" pitchFamily="18" charset="0"/>
                <a:cs typeface="Times New Roman" panose="02020603050405020304" pitchFamily="18" charset="0"/>
              </a:rPr>
              <a:t>many</a:t>
            </a:r>
            <a:r>
              <a:rPr lang="en-GB" dirty="0" smtClean="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users</a:t>
            </a:r>
            <a:r>
              <a:rPr lang="en-GB" dirty="0" smtClean="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can</a:t>
            </a:r>
            <a:r>
              <a:rPr lang="en-GB" dirty="0" smtClean="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access</a:t>
            </a:r>
            <a:r>
              <a:rPr lang="en-GB" dirty="0" smtClean="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the</a:t>
            </a:r>
            <a:r>
              <a:rPr lang="en-GB" dirty="0" smtClean="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same</a:t>
            </a:r>
            <a:r>
              <a:rPr lang="en-GB" dirty="0" smtClean="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page</a:t>
            </a:r>
            <a:r>
              <a:rPr lang="en-GB" dirty="0" smtClean="0">
                <a:latin typeface="Times New Roman" panose="02020603050405020304" pitchFamily="18" charset="0"/>
                <a:cs typeface="Times New Roman" panose="02020603050405020304" pitchFamily="18" charset="0"/>
              </a:rPr>
              <a:t> at </a:t>
            </a:r>
            <a:r>
              <a:rPr lang="en-GB" dirty="0">
                <a:solidFill>
                  <a:srgbClr val="FF0000"/>
                </a:solidFill>
                <a:latin typeface="Times New Roman" panose="02020603050405020304" pitchFamily="18" charset="0"/>
                <a:cs typeface="Times New Roman" panose="02020603050405020304" pitchFamily="18" charset="0"/>
              </a:rPr>
              <a:t>the</a:t>
            </a:r>
            <a:r>
              <a:rPr lang="en-GB" dirty="0" smtClean="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same</a:t>
            </a:r>
            <a:r>
              <a:rPr lang="en-GB" dirty="0" smtClean="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time</a:t>
            </a:r>
            <a:r>
              <a:rPr lang="en-GB" dirty="0" smtClean="0">
                <a:latin typeface="Times New Roman" panose="02020603050405020304" pitchFamily="18" charset="0"/>
                <a:cs typeface="Times New Roman" panose="02020603050405020304" pitchFamily="18" charset="0"/>
              </a:rPr>
              <a:t> and whether a web page can handle </a:t>
            </a:r>
            <a:r>
              <a:rPr lang="en-GB" dirty="0">
                <a:solidFill>
                  <a:srgbClr val="FF0000"/>
                </a:solidFill>
                <a:latin typeface="Times New Roman" panose="02020603050405020304" pitchFamily="18" charset="0"/>
                <a:cs typeface="Times New Roman" panose="02020603050405020304" pitchFamily="18" charset="0"/>
              </a:rPr>
              <a:t>heavy load on any specific page</a:t>
            </a:r>
            <a:r>
              <a:rPr lang="en-GB" dirty="0" smtClean="0">
                <a:latin typeface="Times New Roman" panose="02020603050405020304" pitchFamily="18" charset="0"/>
                <a:cs typeface="Times New Roman" panose="02020603050405020304" pitchFamily="18" charset="0"/>
              </a:rPr>
              <a:t>. Web stress testing is done on the site to see that </a:t>
            </a:r>
            <a:r>
              <a:rPr lang="en-GB" dirty="0">
                <a:solidFill>
                  <a:srgbClr val="FF0000"/>
                </a:solidFill>
                <a:latin typeface="Times New Roman" panose="02020603050405020304" pitchFamily="18" charset="0"/>
                <a:cs typeface="Times New Roman" panose="02020603050405020304" pitchFamily="18" charset="0"/>
              </a:rPr>
              <a:t>how will the site react and recover during the stress time</a:t>
            </a:r>
            <a:r>
              <a:rPr lang="en-GB"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48946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457722" cy="1492132"/>
          </a:xfrm>
        </p:spPr>
        <p:txBody>
          <a:bodyPr/>
          <a:lstStyle/>
          <a:p>
            <a:r>
              <a:rPr lang="en-GB" dirty="0"/>
              <a:t>TESTING METHODS FOR WEB </a:t>
            </a:r>
            <a:r>
              <a:rPr lang="en-GB" dirty="0" smtClean="0"/>
              <a:t>APP test</a:t>
            </a:r>
            <a:endParaRPr lang="en-US" dirty="0"/>
          </a:p>
        </p:txBody>
      </p:sp>
      <p:sp>
        <p:nvSpPr>
          <p:cNvPr id="3" name="Content Placeholder 2"/>
          <p:cNvSpPr>
            <a:spLocks noGrp="1"/>
          </p:cNvSpPr>
          <p:nvPr>
            <p:ph idx="1"/>
          </p:nvPr>
        </p:nvSpPr>
        <p:spPr>
          <a:xfrm>
            <a:off x="1251678" y="1193800"/>
            <a:ext cx="10178322" cy="5435599"/>
          </a:xfrm>
        </p:spPr>
        <p:txBody>
          <a:bodyPr>
            <a:normAutofit/>
          </a:bodyPr>
          <a:lstStyle/>
          <a:p>
            <a:pPr marL="457200" indent="-457200" algn="just">
              <a:buFont typeface="+mj-lt"/>
              <a:buAutoNum type="arabicPeriod" startAt="6"/>
            </a:pPr>
            <a:r>
              <a:rPr lang="en-GB" b="1" dirty="0" smtClean="0">
                <a:latin typeface="Times New Roman" panose="02020603050405020304" pitchFamily="18" charset="0"/>
                <a:cs typeface="Times New Roman" panose="02020603050405020304" pitchFamily="18" charset="0"/>
              </a:rPr>
              <a:t>Security Testing: </a:t>
            </a:r>
            <a:r>
              <a:rPr lang="en-GB" dirty="0" smtClean="0">
                <a:latin typeface="Times New Roman" panose="02020603050405020304" pitchFamily="18" charset="0"/>
                <a:cs typeface="Times New Roman" panose="02020603050405020304" pitchFamily="18" charset="0"/>
              </a:rPr>
              <a:t>This checks the security of the web applications. For security purposes, </a:t>
            </a:r>
            <a:r>
              <a:rPr lang="en-GB" dirty="0" smtClean="0">
                <a:solidFill>
                  <a:srgbClr val="FF0000"/>
                </a:solidFill>
                <a:latin typeface="Times New Roman" panose="02020603050405020304" pitchFamily="18" charset="0"/>
                <a:cs typeface="Times New Roman" panose="02020603050405020304" pitchFamily="18" charset="0"/>
              </a:rPr>
              <a:t>internal pages should not open if you are not logged into the website</a:t>
            </a:r>
            <a:r>
              <a:rPr lang="en-GB" dirty="0" smtClean="0">
                <a:latin typeface="Times New Roman" panose="02020603050405020304" pitchFamily="18" charset="0"/>
                <a:cs typeface="Times New Roman" panose="02020603050405020304" pitchFamily="18" charset="0"/>
              </a:rPr>
              <a:t>. Other </a:t>
            </a:r>
            <a:r>
              <a:rPr lang="en-GB" dirty="0">
                <a:solidFill>
                  <a:srgbClr val="FF0000"/>
                </a:solidFill>
                <a:latin typeface="Times New Roman" panose="02020603050405020304" pitchFamily="18" charset="0"/>
                <a:cs typeface="Times New Roman" panose="02020603050405020304" pitchFamily="18" charset="0"/>
              </a:rPr>
              <a:t>statistics</a:t>
            </a:r>
            <a:r>
              <a:rPr lang="en-GB" dirty="0" smtClean="0">
                <a:latin typeface="Times New Roman" panose="02020603050405020304" pitchFamily="18" charset="0"/>
                <a:cs typeface="Times New Roman" panose="02020603050405020304" pitchFamily="18" charset="0"/>
              </a:rPr>
              <a:t> should not be seen even if the user is logged in. The files should only be given the option for downloading and it should not be accessed without downloading. </a:t>
            </a:r>
            <a:r>
              <a:rPr lang="en-GB" dirty="0">
                <a:solidFill>
                  <a:srgbClr val="FF0000"/>
                </a:solidFill>
                <a:latin typeface="Times New Roman" panose="02020603050405020304" pitchFamily="18" charset="0"/>
                <a:cs typeface="Times New Roman" panose="02020603050405020304" pitchFamily="18" charset="0"/>
              </a:rPr>
              <a:t>CAPTCHA</a:t>
            </a:r>
            <a:r>
              <a:rPr lang="en-GB" dirty="0" smtClean="0">
                <a:latin typeface="Times New Roman" panose="02020603050405020304" pitchFamily="18" charset="0"/>
                <a:cs typeface="Times New Roman" panose="02020603050405020304" pitchFamily="18" charset="0"/>
              </a:rPr>
              <a:t> for automates scripts logins should be tested. SSL should be tested for security measures. </a:t>
            </a:r>
          </a:p>
          <a:p>
            <a:pPr marL="457200" indent="-457200" algn="just">
              <a:buFont typeface="+mj-lt"/>
              <a:buAutoNum type="arabicPeriod" startAt="6"/>
            </a:pPr>
            <a:endParaRPr lang="en-GB"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GB" dirty="0" smtClean="0">
                <a:latin typeface="Times New Roman" panose="02020603050405020304" pitchFamily="18" charset="0"/>
                <a:cs typeface="Times New Roman" panose="02020603050405020304" pitchFamily="18" charset="0"/>
              </a:rPr>
              <a:t>After completing all the web application testing, a live testing is necessary for web based applications and web sites. Then upload the site and complete testing should be done. These days, web applications are accessed from different kinds of devices like desktops, PDAs, iPhones, etc. It is very important to check whether the web application is compatible to these devices.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36780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678" y="495300"/>
            <a:ext cx="10178322" cy="6362700"/>
          </a:xfrm>
        </p:spPr>
        <p:txBody>
          <a:bodyPr>
            <a:noAutofit/>
          </a:bodyPr>
          <a:lstStyle/>
          <a:p>
            <a:pPr algn="just">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Web applications can be provided to a large and diverse audience but there is a risk of being exposed to a large set of probable loopholes as far as successful software testing results is concerned: </a:t>
            </a:r>
          </a:p>
          <a:p>
            <a:pPr lvl="1" algn="just">
              <a:buFont typeface="Wingdings" panose="05000000000000000000" pitchFamily="2" charset="2"/>
              <a:buChar char="v"/>
            </a:pPr>
            <a:r>
              <a:rPr lang="en-US" dirty="0" smtClean="0">
                <a:solidFill>
                  <a:srgbClr val="FF0000"/>
                </a:solidFill>
                <a:latin typeface="Times New Roman" panose="02020603050405020304" pitchFamily="18" charset="0"/>
                <a:cs typeface="Times New Roman" panose="02020603050405020304" pitchFamily="18" charset="0"/>
              </a:rPr>
              <a:t>Numerous </a:t>
            </a:r>
            <a:r>
              <a:rPr lang="en-US" dirty="0">
                <a:solidFill>
                  <a:srgbClr val="FF0000"/>
                </a:solidFill>
                <a:latin typeface="Times New Roman" panose="02020603050405020304" pitchFamily="18" charset="0"/>
                <a:cs typeface="Times New Roman" panose="02020603050405020304" pitchFamily="18" charset="0"/>
              </a:rPr>
              <a:t>Application Usage (Entry – Exit) Paths </a:t>
            </a:r>
            <a:r>
              <a:rPr lang="en-US" dirty="0">
                <a:latin typeface="Times New Roman" panose="02020603050405020304" pitchFamily="18" charset="0"/>
                <a:cs typeface="Times New Roman" panose="02020603050405020304" pitchFamily="18" charset="0"/>
              </a:rPr>
              <a:t>are possible </a:t>
            </a:r>
          </a:p>
          <a:p>
            <a:pPr lvl="1" algn="just">
              <a:buFont typeface="Wingdings" panose="05000000000000000000" pitchFamily="2" charset="2"/>
              <a:buChar char="v"/>
            </a:pPr>
            <a:r>
              <a:rPr lang="en-GB" dirty="0" smtClean="0">
                <a:latin typeface="Times New Roman" panose="02020603050405020304" pitchFamily="18" charset="0"/>
                <a:cs typeface="Times New Roman" panose="02020603050405020304" pitchFamily="18" charset="0"/>
              </a:rPr>
              <a:t>People </a:t>
            </a:r>
            <a:r>
              <a:rPr lang="en-GB" dirty="0">
                <a:latin typeface="Times New Roman" panose="02020603050405020304" pitchFamily="18" charset="0"/>
                <a:cs typeface="Times New Roman" panose="02020603050405020304" pitchFamily="18" charset="0"/>
              </a:rPr>
              <a:t>with </a:t>
            </a:r>
            <a:r>
              <a:rPr lang="en-GB" dirty="0">
                <a:solidFill>
                  <a:srgbClr val="FF0000"/>
                </a:solidFill>
                <a:latin typeface="Times New Roman" panose="02020603050405020304" pitchFamily="18" charset="0"/>
                <a:cs typeface="Times New Roman" panose="02020603050405020304" pitchFamily="18" charset="0"/>
              </a:rPr>
              <a:t>varying backgrounds &amp; technical skills </a:t>
            </a:r>
            <a:r>
              <a:rPr lang="en-GB" dirty="0">
                <a:latin typeface="Times New Roman" panose="02020603050405020304" pitchFamily="18" charset="0"/>
                <a:cs typeface="Times New Roman" panose="02020603050405020304" pitchFamily="18" charset="0"/>
              </a:rPr>
              <a:t>may use the application. Also, differences may rise from cross-platform issues to difference in browsers, network types or network speeds, Intranet and Internet application differences, etc. – resulting in issues concerning the software. </a:t>
            </a:r>
            <a:endParaRPr lang="en-US"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v"/>
            </a:pPr>
            <a:r>
              <a:rPr lang="en-GB" dirty="0" smtClean="0">
                <a:latin typeface="Times New Roman" panose="02020603050405020304" pitchFamily="18" charset="0"/>
                <a:cs typeface="Times New Roman" panose="02020603050405020304" pitchFamily="18" charset="0"/>
              </a:rPr>
              <a:t>Even </a:t>
            </a:r>
            <a:r>
              <a:rPr lang="en-GB" dirty="0">
                <a:latin typeface="Times New Roman" panose="02020603050405020304" pitchFamily="18" charset="0"/>
                <a:cs typeface="Times New Roman" panose="02020603050405020304" pitchFamily="18" charset="0"/>
              </a:rPr>
              <a:t>on the same browser, applications may be executed differently based on local issues such as </a:t>
            </a:r>
            <a:r>
              <a:rPr lang="en-GB" dirty="0">
                <a:solidFill>
                  <a:srgbClr val="FF0000"/>
                </a:solidFill>
                <a:latin typeface="Times New Roman" panose="02020603050405020304" pitchFamily="18" charset="0"/>
                <a:cs typeface="Times New Roman" panose="02020603050405020304" pitchFamily="18" charset="0"/>
              </a:rPr>
              <a:t>screen resolution/ hardware/ software configuration </a:t>
            </a:r>
            <a:r>
              <a:rPr lang="en-GB" dirty="0">
                <a:latin typeface="Times New Roman" panose="02020603050405020304" pitchFamily="18" charset="0"/>
                <a:cs typeface="Times New Roman" panose="02020603050405020304" pitchFamily="18" charset="0"/>
              </a:rPr>
              <a:t>of the system </a:t>
            </a:r>
          </a:p>
          <a:p>
            <a:pPr lvl="1" algn="just">
              <a:buFont typeface="Wingdings" panose="05000000000000000000" pitchFamily="2" charset="2"/>
              <a:buChar char="v"/>
            </a:pPr>
            <a:r>
              <a:rPr lang="en-GB" dirty="0" smtClean="0">
                <a:latin typeface="Times New Roman" panose="02020603050405020304" pitchFamily="18" charset="0"/>
                <a:cs typeface="Times New Roman" panose="02020603050405020304" pitchFamily="18" charset="0"/>
              </a:rPr>
              <a:t>The </a:t>
            </a:r>
            <a:r>
              <a:rPr lang="en-GB" dirty="0">
                <a:latin typeface="Times New Roman" panose="02020603050405020304" pitchFamily="18" charset="0"/>
                <a:cs typeface="Times New Roman" panose="02020603050405020304" pitchFamily="18" charset="0"/>
              </a:rPr>
              <a:t>applications may require testing for </a:t>
            </a:r>
            <a:r>
              <a:rPr lang="en-GB" dirty="0">
                <a:solidFill>
                  <a:srgbClr val="FF0000"/>
                </a:solidFill>
                <a:latin typeface="Times New Roman" panose="02020603050405020304" pitchFamily="18" charset="0"/>
                <a:cs typeface="Times New Roman" panose="02020603050405020304" pitchFamily="18" charset="0"/>
              </a:rPr>
              <a:t>disability compliance and usability </a:t>
            </a:r>
          </a:p>
          <a:p>
            <a:pPr lvl="1" algn="just">
              <a:buFont typeface="Wingdings" panose="05000000000000000000" pitchFamily="2" charset="2"/>
              <a:buChar char="v"/>
            </a:pPr>
            <a:r>
              <a:rPr lang="en-GB" dirty="0">
                <a:solidFill>
                  <a:srgbClr val="FF0000"/>
                </a:solidFill>
                <a:latin typeface="Times New Roman" panose="02020603050405020304" pitchFamily="18" charset="0"/>
                <a:cs typeface="Times New Roman" panose="02020603050405020304" pitchFamily="18" charset="0"/>
              </a:rPr>
              <a:t>Firewalls</a:t>
            </a:r>
            <a:r>
              <a:rPr lang="en-GB"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or allied </a:t>
            </a:r>
            <a:r>
              <a:rPr lang="en-GB" dirty="0">
                <a:solidFill>
                  <a:srgbClr val="FF0000"/>
                </a:solidFill>
                <a:latin typeface="Times New Roman" panose="02020603050405020304" pitchFamily="18" charset="0"/>
                <a:cs typeface="Times New Roman" panose="02020603050405020304" pitchFamily="18" charset="0"/>
              </a:rPr>
              <a:t>security</a:t>
            </a:r>
            <a:r>
              <a:rPr lang="en-GB" dirty="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threats</a:t>
            </a:r>
            <a:r>
              <a:rPr lang="en-GB"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v"/>
            </a:pPr>
            <a:endParaRPr lang="en-GB" dirty="0">
              <a:latin typeface="Times New Roman" panose="02020603050405020304" pitchFamily="18" charset="0"/>
              <a:cs typeface="Times New Roman" panose="02020603050405020304" pitchFamily="18" charset="0"/>
            </a:endParaRPr>
          </a:p>
          <a:p>
            <a:pPr marL="0" indent="0" algn="just">
              <a:buNone/>
            </a:pPr>
            <a:r>
              <a:rPr lang="en-GB" dirty="0">
                <a:latin typeface="Times New Roman" panose="02020603050405020304" pitchFamily="18" charset="0"/>
                <a:cs typeface="Times New Roman" panose="02020603050405020304" pitchFamily="18" charset="0"/>
              </a:rPr>
              <a:t>To conclude, the entire process of Web Application testing includes some really important and critical steps so as </a:t>
            </a:r>
            <a:r>
              <a:rPr lang="en-GB" dirty="0">
                <a:solidFill>
                  <a:srgbClr val="FF0000"/>
                </a:solidFill>
                <a:latin typeface="Times New Roman" panose="02020603050405020304" pitchFamily="18" charset="0"/>
                <a:cs typeface="Times New Roman" panose="02020603050405020304" pitchFamily="18" charset="0"/>
              </a:rPr>
              <a:t>to ensure that end users are satisfied with the applications</a:t>
            </a:r>
            <a:r>
              <a:rPr lang="en-GB" dirty="0">
                <a:latin typeface="Times New Roman" panose="02020603050405020304" pitchFamily="18" charset="0"/>
                <a:cs typeface="Times New Roman" panose="02020603050405020304" pitchFamily="18" charset="0"/>
              </a:rPr>
              <a:t>. </a:t>
            </a:r>
          </a:p>
          <a:p>
            <a:pPr marL="0" indent="0" algn="just">
              <a:buNone/>
            </a:pPr>
            <a:endParaRPr lang="en-GB" sz="1600" dirty="0" smtClean="0">
              <a:latin typeface="Times New Roman" panose="02020603050405020304" pitchFamily="18" charset="0"/>
              <a:cs typeface="Times New Roman" panose="02020603050405020304" pitchFamily="18" charset="0"/>
            </a:endParaRPr>
          </a:p>
          <a:p>
            <a:pPr marL="0" indent="0" algn="just">
              <a:buNone/>
            </a:pPr>
            <a:r>
              <a:rPr lang="en-US" sz="1400" dirty="0" smtClean="0">
                <a:latin typeface="Times New Roman" panose="02020603050405020304" pitchFamily="18" charset="0"/>
                <a:cs typeface="Times New Roman" panose="02020603050405020304" pitchFamily="18" charset="0"/>
              </a:rPr>
              <a:t>[Injection</a:t>
            </a:r>
            <a:r>
              <a:rPr lang="en-US" sz="1400" dirty="0">
                <a:latin typeface="Times New Roman" panose="02020603050405020304" pitchFamily="18" charset="0"/>
                <a:cs typeface="Times New Roman" panose="02020603050405020304" pitchFamily="18" charset="0"/>
              </a:rPr>
              <a:t>, Broken Authentication and Session Management, Cross-Site Scripting (XSS), Security Misconfiguration, Sensitive Data Exposure, Missing Function Level Access Control, Cross-Site Request Forgery (CSRF), </a:t>
            </a:r>
            <a:r>
              <a:rPr lang="en-US" sz="1400" dirty="0" smtClean="0">
                <a:latin typeface="Times New Roman" panose="02020603050405020304" pitchFamily="18" charset="0"/>
                <a:cs typeface="Times New Roman" panose="02020603050405020304" pitchFamily="18" charset="0"/>
              </a:rPr>
              <a:t>Invalidated </a:t>
            </a:r>
            <a:r>
              <a:rPr lang="en-US" sz="1400" dirty="0">
                <a:latin typeface="Times New Roman" panose="02020603050405020304" pitchFamily="18" charset="0"/>
                <a:cs typeface="Times New Roman" panose="02020603050405020304" pitchFamily="18" charset="0"/>
              </a:rPr>
              <a:t>Redirects and Forwards, URL compromising [poor redirect and query pass] </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68704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3372" y="2768600"/>
            <a:ext cx="6421628" cy="723900"/>
          </a:xfrm>
        </p:spPr>
        <p:txBody>
          <a:bodyPr>
            <a:normAutofit/>
          </a:bodyPr>
          <a:lstStyle/>
          <a:p>
            <a:pPr algn="ctr"/>
            <a:r>
              <a:rPr lang="en-GB" sz="4000" dirty="0" smtClean="0">
                <a:latin typeface="Bahnschrift" panose="020B0502040204020203" pitchFamily="34" charset="0"/>
              </a:rPr>
              <a:t>Thank you</a:t>
            </a:r>
            <a:r>
              <a:rPr lang="en-GB" sz="4000" dirty="0" smtClean="0">
                <a:latin typeface="Bahnschrift" panose="020B0502040204020203" pitchFamily="34" charset="0"/>
              </a:rPr>
              <a:t>.</a:t>
            </a:r>
            <a:endParaRPr lang="en-US" sz="2800" b="1" dirty="0">
              <a:solidFill>
                <a:srgbClr val="FF0000"/>
              </a:solidFill>
              <a:latin typeface="Bahnschrift" panose="020B0502040204020203" pitchFamily="34" charset="0"/>
            </a:endParaRPr>
          </a:p>
        </p:txBody>
      </p:sp>
      <p:sp>
        <p:nvSpPr>
          <p:cNvPr id="3" name="Rectangle 2"/>
          <p:cNvSpPr/>
          <p:nvPr/>
        </p:nvSpPr>
        <p:spPr>
          <a:xfrm>
            <a:off x="3266186" y="4162336"/>
            <a:ext cx="6096000" cy="1569660"/>
          </a:xfrm>
          <a:prstGeom prst="rect">
            <a:avLst/>
          </a:prstGeom>
        </p:spPr>
        <p:txBody>
          <a:bodyPr>
            <a:spAutoFit/>
          </a:bodyPr>
          <a:lstStyle/>
          <a:p>
            <a:pPr algn="ctr"/>
            <a:r>
              <a:rPr lang="en-GB" sz="2400" b="1" dirty="0">
                <a:solidFill>
                  <a:srgbClr val="FF0000"/>
                </a:solidFill>
                <a:latin typeface="Bahnschrift" panose="020B0502040204020203" pitchFamily="34" charset="0"/>
              </a:rPr>
              <a:t>Prepare for assessment-I </a:t>
            </a:r>
            <a:br>
              <a:rPr lang="en-GB" sz="2400" b="1" dirty="0">
                <a:solidFill>
                  <a:srgbClr val="FF0000"/>
                </a:solidFill>
                <a:latin typeface="Bahnschrift" panose="020B0502040204020203" pitchFamily="34" charset="0"/>
              </a:rPr>
            </a:br>
            <a:r>
              <a:rPr lang="en-GB" sz="2400" b="1" dirty="0" smtClean="0">
                <a:latin typeface="Bahnschrift" panose="020B0502040204020203" pitchFamily="34" charset="0"/>
              </a:rPr>
              <a:t>Date</a:t>
            </a:r>
            <a:r>
              <a:rPr lang="en-GB" sz="2400" b="1" dirty="0">
                <a:latin typeface="Bahnschrift" panose="020B0502040204020203" pitchFamily="34" charset="0"/>
              </a:rPr>
              <a:t>: </a:t>
            </a:r>
            <a:r>
              <a:rPr lang="en-GB" sz="2400" b="1" dirty="0">
                <a:solidFill>
                  <a:srgbClr val="FF0000"/>
                </a:solidFill>
                <a:latin typeface="Bahnschrift" panose="020B0502040204020203" pitchFamily="34" charset="0"/>
              </a:rPr>
              <a:t>14</a:t>
            </a:r>
            <a:r>
              <a:rPr lang="en-GB" sz="2400" b="1" baseline="30000" dirty="0">
                <a:solidFill>
                  <a:srgbClr val="FF0000"/>
                </a:solidFill>
                <a:latin typeface="Bahnschrift" panose="020B0502040204020203" pitchFamily="34" charset="0"/>
              </a:rPr>
              <a:t>th</a:t>
            </a:r>
            <a:r>
              <a:rPr lang="en-GB" sz="2400" b="1" dirty="0">
                <a:solidFill>
                  <a:srgbClr val="FF0000"/>
                </a:solidFill>
                <a:latin typeface="Bahnschrift" panose="020B0502040204020203" pitchFamily="34" charset="0"/>
              </a:rPr>
              <a:t> March, Wednesday</a:t>
            </a:r>
            <a:br>
              <a:rPr lang="en-GB" sz="2400" b="1" dirty="0">
                <a:solidFill>
                  <a:srgbClr val="FF0000"/>
                </a:solidFill>
                <a:latin typeface="Bahnschrift" panose="020B0502040204020203" pitchFamily="34" charset="0"/>
              </a:rPr>
            </a:br>
            <a:r>
              <a:rPr lang="en-GB" sz="2400" b="1" dirty="0" smtClean="0">
                <a:latin typeface="Bahnschrift" panose="020B0502040204020203" pitchFamily="34" charset="0"/>
              </a:rPr>
              <a:t>Time</a:t>
            </a:r>
            <a:r>
              <a:rPr lang="en-GB" sz="2400" b="1" dirty="0">
                <a:latin typeface="Bahnschrift" panose="020B0502040204020203" pitchFamily="34" charset="0"/>
              </a:rPr>
              <a:t>:</a:t>
            </a:r>
            <a:r>
              <a:rPr lang="en-GB" sz="2400" b="1" dirty="0">
                <a:solidFill>
                  <a:srgbClr val="FF0000"/>
                </a:solidFill>
                <a:latin typeface="Bahnschrift" panose="020B0502040204020203" pitchFamily="34" charset="0"/>
              </a:rPr>
              <a:t> 4</a:t>
            </a:r>
            <a:r>
              <a:rPr lang="en-GB" sz="2400" b="1" baseline="30000" dirty="0">
                <a:solidFill>
                  <a:srgbClr val="FF0000"/>
                </a:solidFill>
                <a:latin typeface="Bahnschrift" panose="020B0502040204020203" pitchFamily="34" charset="0"/>
              </a:rPr>
              <a:t>th</a:t>
            </a:r>
            <a:r>
              <a:rPr lang="en-GB" sz="2400" b="1" dirty="0">
                <a:solidFill>
                  <a:srgbClr val="FF0000"/>
                </a:solidFill>
                <a:latin typeface="Bahnschrift" panose="020B0502040204020203" pitchFamily="34" charset="0"/>
              </a:rPr>
              <a:t> period (9.15 AM – 10.15 AM)</a:t>
            </a:r>
            <a:br>
              <a:rPr lang="en-GB" sz="2400" b="1" dirty="0">
                <a:solidFill>
                  <a:srgbClr val="FF0000"/>
                </a:solidFill>
                <a:latin typeface="Bahnschrift" panose="020B0502040204020203" pitchFamily="34" charset="0"/>
              </a:rPr>
            </a:br>
            <a:r>
              <a:rPr lang="en-GB" sz="2400" b="1" dirty="0" smtClean="0">
                <a:latin typeface="Bahnschrift" panose="020B0502040204020203" pitchFamily="34" charset="0"/>
              </a:rPr>
              <a:t>Syllabus</a:t>
            </a:r>
            <a:r>
              <a:rPr lang="en-GB" sz="2400" b="1" dirty="0">
                <a:latin typeface="Bahnschrift" panose="020B0502040204020203" pitchFamily="34" charset="0"/>
              </a:rPr>
              <a:t>:</a:t>
            </a:r>
            <a:r>
              <a:rPr lang="en-GB" sz="2400" b="1" dirty="0">
                <a:solidFill>
                  <a:srgbClr val="FF0000"/>
                </a:solidFill>
                <a:latin typeface="Bahnschrift" panose="020B0502040204020203" pitchFamily="34" charset="0"/>
              </a:rPr>
              <a:t> 1</a:t>
            </a:r>
            <a:r>
              <a:rPr lang="en-GB" sz="2400" b="1" dirty="0">
                <a:solidFill>
                  <a:srgbClr val="FF0000"/>
                </a:solidFill>
                <a:latin typeface="Times New Roman" panose="02020603050405020304" pitchFamily="18" charset="0"/>
                <a:cs typeface="Times New Roman" panose="02020603050405020304" pitchFamily="18" charset="0"/>
              </a:rPr>
              <a:t>,</a:t>
            </a:r>
            <a:r>
              <a:rPr lang="en-GB" sz="2400" b="1" dirty="0">
                <a:solidFill>
                  <a:srgbClr val="FF0000"/>
                </a:solidFill>
                <a:latin typeface="Bahnschrift" panose="020B0502040204020203" pitchFamily="34" charset="0"/>
              </a:rPr>
              <a:t>2 </a:t>
            </a:r>
            <a:r>
              <a:rPr lang="en-GB" sz="2400" b="1" dirty="0" smtClean="0">
                <a:solidFill>
                  <a:srgbClr val="FF0000"/>
                </a:solidFill>
                <a:latin typeface="Bahnschrift" panose="020B0502040204020203" pitchFamily="34" charset="0"/>
              </a:rPr>
              <a:t>&amp; 4</a:t>
            </a:r>
            <a:endParaRPr lang="en-US" sz="2400" dirty="0"/>
          </a:p>
        </p:txBody>
      </p:sp>
    </p:spTree>
    <p:extLst>
      <p:ext uri="{BB962C8B-B14F-4D97-AF65-F5344CB8AC3E}">
        <p14:creationId xmlns:p14="http://schemas.microsoft.com/office/powerpoint/2010/main" val="25586170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32" presetClass="emph" presetSubtype="0" repeatCount="indefinite" fill="hold" nodeType="withEffect">
                                  <p:stCondLst>
                                    <p:cond delay="1000"/>
                                  </p:stCondLst>
                                  <p:endCondLst>
                                    <p:cond evt="onNext" delay="0">
                                      <p:tgtEl>
                                        <p:sldTgt/>
                                      </p:tgtEl>
                                    </p:cond>
                                  </p:endCondLst>
                                  <p:childTnLst>
                                    <p:animRot by="120000">
                                      <p:cBhvr>
                                        <p:cTn id="9" dur="100" fill="hold">
                                          <p:stCondLst>
                                            <p:cond delay="0"/>
                                          </p:stCondLst>
                                        </p:cTn>
                                        <p:tgtEl>
                                          <p:spTgt spid="3">
                                            <p:txEl>
                                              <p:pRg st="0" end="0"/>
                                            </p:txEl>
                                          </p:spTgt>
                                        </p:tgtEl>
                                        <p:attrNameLst>
                                          <p:attrName>r</p:attrName>
                                        </p:attrNameLst>
                                      </p:cBhvr>
                                    </p:animRot>
                                    <p:animRot by="-240000">
                                      <p:cBhvr>
                                        <p:cTn id="10" dur="200" fill="hold">
                                          <p:stCondLst>
                                            <p:cond delay="200"/>
                                          </p:stCondLst>
                                        </p:cTn>
                                        <p:tgtEl>
                                          <p:spTgt spid="3">
                                            <p:txEl>
                                              <p:pRg st="0" end="0"/>
                                            </p:txEl>
                                          </p:spTgt>
                                        </p:tgtEl>
                                        <p:attrNameLst>
                                          <p:attrName>r</p:attrName>
                                        </p:attrNameLst>
                                      </p:cBhvr>
                                    </p:animRot>
                                    <p:animRot by="240000">
                                      <p:cBhvr>
                                        <p:cTn id="11" dur="200" fill="hold">
                                          <p:stCondLst>
                                            <p:cond delay="400"/>
                                          </p:stCondLst>
                                        </p:cTn>
                                        <p:tgtEl>
                                          <p:spTgt spid="3">
                                            <p:txEl>
                                              <p:pRg st="0" end="0"/>
                                            </p:txEl>
                                          </p:spTgt>
                                        </p:tgtEl>
                                        <p:attrNameLst>
                                          <p:attrName>r</p:attrName>
                                        </p:attrNameLst>
                                      </p:cBhvr>
                                    </p:animRot>
                                    <p:animRot by="-240000">
                                      <p:cBhvr>
                                        <p:cTn id="12" dur="200" fill="hold">
                                          <p:stCondLst>
                                            <p:cond delay="600"/>
                                          </p:stCondLst>
                                        </p:cTn>
                                        <p:tgtEl>
                                          <p:spTgt spid="3">
                                            <p:txEl>
                                              <p:pRg st="0" end="0"/>
                                            </p:txEl>
                                          </p:spTgt>
                                        </p:tgtEl>
                                        <p:attrNameLst>
                                          <p:attrName>r</p:attrName>
                                        </p:attrNameLst>
                                      </p:cBhvr>
                                    </p:animRot>
                                    <p:animRot by="120000">
                                      <p:cBhvr>
                                        <p:cTn id="13" dur="200" fill="hold">
                                          <p:stCondLst>
                                            <p:cond delay="800"/>
                                          </p:stCondLst>
                                        </p:cTn>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54100" y="1181100"/>
            <a:ext cx="10591800" cy="5448299"/>
          </a:xfrm>
        </p:spPr>
        <p:txBody>
          <a:bodyPr>
            <a:normAutofit/>
          </a:bodyPr>
          <a:lstStyle/>
          <a:p>
            <a:pPr>
              <a:buFont typeface="Wingdings" panose="05000000000000000000" pitchFamily="2" charset="2"/>
              <a:buChar char="§"/>
            </a:pPr>
            <a:r>
              <a:rPr lang="en-GB" sz="2400" b="1" u="sng" dirty="0">
                <a:solidFill>
                  <a:schemeClr val="bg2">
                    <a:lumMod val="25000"/>
                  </a:schemeClr>
                </a:solidFill>
                <a:latin typeface="Times New Roman" panose="02020603050405020304" pitchFamily="18" charset="0"/>
                <a:cs typeface="Times New Roman" panose="02020603050405020304" pitchFamily="18" charset="0"/>
              </a:rPr>
              <a:t>Reduction of repetitive work</a:t>
            </a:r>
            <a:r>
              <a:rPr lang="en-GB" sz="2400" b="1" dirty="0">
                <a:solidFill>
                  <a:schemeClr val="bg2">
                    <a:lumMod val="25000"/>
                  </a:schemeClr>
                </a:solidFill>
                <a:latin typeface="Times New Roman" panose="02020603050405020304" pitchFamily="18" charset="0"/>
                <a:cs typeface="Times New Roman" panose="02020603050405020304" pitchFamily="18" charset="0"/>
              </a:rPr>
              <a:t>: </a:t>
            </a:r>
            <a:r>
              <a:rPr lang="en-GB" sz="2400" dirty="0">
                <a:solidFill>
                  <a:schemeClr val="bg2">
                    <a:lumMod val="25000"/>
                  </a:schemeClr>
                </a:solidFill>
                <a:latin typeface="Times New Roman" panose="02020603050405020304" pitchFamily="18" charset="0"/>
                <a:cs typeface="Times New Roman" panose="02020603050405020304" pitchFamily="18" charset="0"/>
              </a:rPr>
              <a:t>repetitive work is </a:t>
            </a:r>
            <a:r>
              <a:rPr lang="en-GB" sz="2400" dirty="0">
                <a:solidFill>
                  <a:srgbClr val="FF0000"/>
                </a:solidFill>
                <a:latin typeface="Times New Roman" panose="02020603050405020304" pitchFamily="18" charset="0"/>
                <a:cs typeface="Times New Roman" panose="02020603050405020304" pitchFamily="18" charset="0"/>
              </a:rPr>
              <a:t>very boring if it is done manually</a:t>
            </a:r>
            <a:r>
              <a:rPr lang="en-GB" sz="2400" dirty="0">
                <a:solidFill>
                  <a:schemeClr val="bg2">
                    <a:lumMod val="25000"/>
                  </a:schemeClr>
                </a:solidFill>
                <a:latin typeface="Times New Roman" panose="02020603050405020304" pitchFamily="18" charset="0"/>
                <a:cs typeface="Times New Roman" panose="02020603050405020304" pitchFamily="18" charset="0"/>
              </a:rPr>
              <a:t>. People tend to make mistakes when doing the same task over and over. </a:t>
            </a:r>
            <a:br>
              <a:rPr lang="en-GB" sz="2400" dirty="0">
                <a:solidFill>
                  <a:schemeClr val="bg2">
                    <a:lumMod val="25000"/>
                  </a:schemeClr>
                </a:solidFill>
                <a:latin typeface="Times New Roman" panose="02020603050405020304" pitchFamily="18" charset="0"/>
                <a:cs typeface="Times New Roman" panose="02020603050405020304" pitchFamily="18" charset="0"/>
              </a:rPr>
            </a:br>
            <a:r>
              <a:rPr lang="en-GB" sz="2400" dirty="0">
                <a:solidFill>
                  <a:schemeClr val="bg2">
                    <a:lumMod val="25000"/>
                  </a:schemeClr>
                </a:solidFill>
                <a:latin typeface="Times New Roman" panose="02020603050405020304" pitchFamily="18" charset="0"/>
                <a:cs typeface="Times New Roman" panose="02020603050405020304" pitchFamily="18" charset="0"/>
              </a:rPr>
              <a:t>Examples of this type of repetitive work include</a:t>
            </a:r>
            <a:r>
              <a:rPr lang="en-GB" sz="2400" dirty="0" smtClean="0">
                <a:solidFill>
                  <a:schemeClr val="bg2">
                    <a:lumMod val="25000"/>
                  </a:schemeClr>
                </a:solidFill>
                <a:latin typeface="Times New Roman" panose="02020603050405020304" pitchFamily="18" charset="0"/>
                <a:cs typeface="Times New Roman" panose="02020603050405020304" pitchFamily="18" charset="0"/>
              </a:rPr>
              <a:t>:</a:t>
            </a:r>
          </a:p>
          <a:p>
            <a:pPr lvl="1">
              <a:buFont typeface="Wingdings" panose="05000000000000000000" pitchFamily="2" charset="2"/>
              <a:buChar char="§"/>
            </a:pPr>
            <a:r>
              <a:rPr lang="en-GB" sz="2000" dirty="0">
                <a:solidFill>
                  <a:schemeClr val="bg2">
                    <a:lumMod val="25000"/>
                  </a:schemeClr>
                </a:solidFill>
                <a:latin typeface="Times New Roman" panose="02020603050405020304" pitchFamily="18" charset="0"/>
                <a:cs typeface="Times New Roman" panose="02020603050405020304" pitchFamily="18" charset="0"/>
              </a:rPr>
              <a:t>	running regression tests, </a:t>
            </a:r>
            <a:endParaRPr lang="en-GB" sz="2000" dirty="0" smtClean="0">
              <a:solidFill>
                <a:schemeClr val="bg2">
                  <a:lumMod val="25000"/>
                </a:schemeClr>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GB" sz="2000" dirty="0">
                <a:solidFill>
                  <a:schemeClr val="bg2">
                    <a:lumMod val="25000"/>
                  </a:schemeClr>
                </a:solidFill>
                <a:latin typeface="Times New Roman" panose="02020603050405020304" pitchFamily="18" charset="0"/>
                <a:cs typeface="Times New Roman" panose="02020603050405020304" pitchFamily="18" charset="0"/>
              </a:rPr>
              <a:t>	entering the same test data again and again (can be done by a test execution tool), </a:t>
            </a:r>
            <a:endParaRPr lang="en-GB" sz="2000" dirty="0" smtClean="0">
              <a:solidFill>
                <a:schemeClr val="bg2">
                  <a:lumMod val="25000"/>
                </a:schemeClr>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GB" sz="2000" dirty="0">
                <a:solidFill>
                  <a:schemeClr val="bg2">
                    <a:lumMod val="25000"/>
                  </a:schemeClr>
                </a:solidFill>
                <a:latin typeface="Times New Roman" panose="02020603050405020304" pitchFamily="18" charset="0"/>
                <a:cs typeface="Times New Roman" panose="02020603050405020304" pitchFamily="18" charset="0"/>
              </a:rPr>
              <a:t>	checking against coding standards (which can be done by a static analysis tool</a:t>
            </a:r>
            <a:r>
              <a:rPr lang="en-GB" sz="2000" dirty="0" smtClean="0">
                <a:solidFill>
                  <a:schemeClr val="bg2">
                    <a:lumMod val="25000"/>
                  </a:schemeClr>
                </a:solidFill>
                <a:latin typeface="Times New Roman" panose="02020603050405020304" pitchFamily="18" charset="0"/>
                <a:cs typeface="Times New Roman" panose="02020603050405020304" pitchFamily="18" charset="0"/>
              </a:rPr>
              <a:t>), </a:t>
            </a:r>
          </a:p>
          <a:p>
            <a:pPr lvl="1">
              <a:buFont typeface="Wingdings" panose="05000000000000000000" pitchFamily="2" charset="2"/>
              <a:buChar char="§"/>
            </a:pPr>
            <a:r>
              <a:rPr lang="en-GB" sz="2000" dirty="0">
                <a:solidFill>
                  <a:schemeClr val="bg2">
                    <a:lumMod val="25000"/>
                  </a:schemeClr>
                </a:solidFill>
                <a:latin typeface="Times New Roman" panose="02020603050405020304" pitchFamily="18" charset="0"/>
                <a:cs typeface="Times New Roman" panose="02020603050405020304" pitchFamily="18" charset="0"/>
              </a:rPr>
              <a:t>	creating a specific test database (which can be done by a test data preparation tool</a:t>
            </a:r>
            <a:r>
              <a:rPr lang="en-GB" sz="2000" dirty="0" smtClean="0">
                <a:solidFill>
                  <a:schemeClr val="bg2">
                    <a:lumMod val="25000"/>
                  </a:schemeClr>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endParaRPr lang="en-GB" sz="2400" dirty="0" smtClean="0">
              <a:solidFill>
                <a:schemeClr val="bg2">
                  <a:lumMod val="2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GB" sz="2400" b="1" u="sng" dirty="0" smtClean="0">
                <a:solidFill>
                  <a:schemeClr val="bg2">
                    <a:lumMod val="25000"/>
                  </a:schemeClr>
                </a:solidFill>
                <a:latin typeface="Times New Roman" panose="02020603050405020304" pitchFamily="18" charset="0"/>
                <a:cs typeface="Times New Roman" panose="02020603050405020304" pitchFamily="18" charset="0"/>
              </a:rPr>
              <a:t>Greater </a:t>
            </a:r>
            <a:r>
              <a:rPr lang="en-GB" sz="2400" b="1" u="sng" dirty="0">
                <a:solidFill>
                  <a:schemeClr val="bg2">
                    <a:lumMod val="25000"/>
                  </a:schemeClr>
                </a:solidFill>
                <a:latin typeface="Times New Roman" panose="02020603050405020304" pitchFamily="18" charset="0"/>
                <a:cs typeface="Times New Roman" panose="02020603050405020304" pitchFamily="18" charset="0"/>
              </a:rPr>
              <a:t>consistency and repeatability</a:t>
            </a:r>
            <a:r>
              <a:rPr lang="en-GB" sz="2400" b="1" dirty="0">
                <a:solidFill>
                  <a:schemeClr val="bg2">
                    <a:lumMod val="25000"/>
                  </a:schemeClr>
                </a:solidFill>
                <a:latin typeface="Times New Roman" panose="02020603050405020304" pitchFamily="18" charset="0"/>
                <a:cs typeface="Times New Roman" panose="02020603050405020304" pitchFamily="18" charset="0"/>
              </a:rPr>
              <a:t>: </a:t>
            </a:r>
            <a:r>
              <a:rPr lang="en-GB" sz="2400" dirty="0">
                <a:solidFill>
                  <a:schemeClr val="bg2">
                    <a:lumMod val="25000"/>
                  </a:schemeClr>
                </a:solidFill>
                <a:latin typeface="Times New Roman" panose="02020603050405020304" pitchFamily="18" charset="0"/>
                <a:cs typeface="Times New Roman" panose="02020603050405020304" pitchFamily="18" charset="0"/>
              </a:rPr>
              <a:t>people have tendency to do the same task in a </a:t>
            </a:r>
            <a:r>
              <a:rPr lang="en-GB" sz="2400" dirty="0">
                <a:solidFill>
                  <a:srgbClr val="FF0000"/>
                </a:solidFill>
                <a:latin typeface="Times New Roman" panose="02020603050405020304" pitchFamily="18" charset="0"/>
                <a:cs typeface="Times New Roman" panose="02020603050405020304" pitchFamily="18" charset="0"/>
              </a:rPr>
              <a:t>slightly different way </a:t>
            </a:r>
            <a:r>
              <a:rPr lang="en-GB" sz="2400" dirty="0">
                <a:solidFill>
                  <a:schemeClr val="bg2">
                    <a:lumMod val="25000"/>
                  </a:schemeClr>
                </a:solidFill>
                <a:latin typeface="Times New Roman" panose="02020603050405020304" pitchFamily="18" charset="0"/>
                <a:cs typeface="Times New Roman" panose="02020603050405020304" pitchFamily="18" charset="0"/>
              </a:rPr>
              <a:t>even when they think they are repeating something exactly. A tool will exactly reproduce what it did before, so each time it is run the result is consistent. </a:t>
            </a:r>
            <a:endParaRPr lang="en-GB" sz="2400" dirty="0" smtClean="0">
              <a:solidFill>
                <a:schemeClr val="bg2">
                  <a:lumMod val="25000"/>
                </a:schemeClr>
              </a:solidFill>
              <a:latin typeface="Times New Roman" panose="02020603050405020304" pitchFamily="18" charset="0"/>
              <a:cs typeface="Times New Roman" panose="02020603050405020304" pitchFamily="18" charset="0"/>
            </a:endParaRPr>
          </a:p>
          <a:p>
            <a:endParaRPr lang="en-US" sz="2400" dirty="0"/>
          </a:p>
        </p:txBody>
      </p:sp>
      <p:sp>
        <p:nvSpPr>
          <p:cNvPr id="4" name="Title 1"/>
          <p:cNvSpPr txBox="1">
            <a:spLocks/>
          </p:cNvSpPr>
          <p:nvPr/>
        </p:nvSpPr>
        <p:spPr>
          <a:xfrm>
            <a:off x="936195" y="469902"/>
            <a:ext cx="10809288" cy="71119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smtClean="0">
                <a:latin typeface="Bahnschrift" panose="020B0502040204020203" pitchFamily="34" charset="0"/>
              </a:rPr>
              <a:t>bEnefits of using testing tools</a:t>
            </a:r>
            <a:endParaRPr lang="en-US" dirty="0">
              <a:latin typeface="Bahnschrift" panose="020B0502040204020203" pitchFamily="34" charset="0"/>
            </a:endParaRPr>
          </a:p>
        </p:txBody>
      </p:sp>
    </p:spTree>
    <p:extLst>
      <p:ext uri="{BB962C8B-B14F-4D97-AF65-F5344CB8AC3E}">
        <p14:creationId xmlns:p14="http://schemas.microsoft.com/office/powerpoint/2010/main" val="1596917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54100" y="1181100"/>
            <a:ext cx="10591800" cy="5676900"/>
          </a:xfrm>
        </p:spPr>
        <p:txBody>
          <a:bodyPr>
            <a:normAutofit fontScale="77500" lnSpcReduction="20000"/>
          </a:bodyPr>
          <a:lstStyle/>
          <a:p>
            <a:pPr algn="just">
              <a:buFont typeface="Wingdings" panose="05000000000000000000" pitchFamily="2" charset="2"/>
              <a:buChar char="§"/>
            </a:pPr>
            <a:r>
              <a:rPr lang="en-GB" sz="3000" b="1" u="sng" dirty="0">
                <a:solidFill>
                  <a:schemeClr val="bg2">
                    <a:lumMod val="25000"/>
                  </a:schemeClr>
                </a:solidFill>
                <a:latin typeface="Times New Roman" panose="02020603050405020304" pitchFamily="18" charset="0"/>
                <a:cs typeface="Times New Roman" panose="02020603050405020304" pitchFamily="18" charset="0"/>
              </a:rPr>
              <a:t>Objective assessment</a:t>
            </a:r>
            <a:r>
              <a:rPr lang="en-GB" sz="3000" b="1" dirty="0">
                <a:latin typeface="Times New Roman" panose="02020603050405020304" pitchFamily="18" charset="0"/>
                <a:cs typeface="Times New Roman" panose="02020603050405020304" pitchFamily="18" charset="0"/>
              </a:rPr>
              <a:t>: </a:t>
            </a:r>
            <a:r>
              <a:rPr lang="en-GB" sz="3000" dirty="0">
                <a:latin typeface="Times New Roman" panose="02020603050405020304" pitchFamily="18" charset="0"/>
                <a:cs typeface="Times New Roman" panose="02020603050405020304" pitchFamily="18" charset="0"/>
              </a:rPr>
              <a:t>If a person calculates a value from the software or incident reports, by mistake they may omit something, or their own one-sided preconceived judgments or convictions may lead them to interpret that data incorrectly. Using a tool means that </a:t>
            </a:r>
            <a:r>
              <a:rPr lang="en-GB" sz="3000" dirty="0">
                <a:solidFill>
                  <a:srgbClr val="FF0000"/>
                </a:solidFill>
                <a:latin typeface="Times New Roman" panose="02020603050405020304" pitchFamily="18" charset="0"/>
                <a:cs typeface="Times New Roman" panose="02020603050405020304" pitchFamily="18" charset="0"/>
              </a:rPr>
              <a:t>subjective preconceived</a:t>
            </a:r>
            <a:r>
              <a:rPr lang="en-GB" sz="3000" b="1" dirty="0">
                <a:solidFill>
                  <a:srgbClr val="FF0000"/>
                </a:solidFill>
                <a:latin typeface="Times New Roman" panose="02020603050405020304" pitchFamily="18" charset="0"/>
                <a:cs typeface="Times New Roman" panose="02020603050405020304" pitchFamily="18" charset="0"/>
              </a:rPr>
              <a:t> </a:t>
            </a:r>
            <a:r>
              <a:rPr lang="en-GB" sz="3000" dirty="0">
                <a:solidFill>
                  <a:srgbClr val="FF0000"/>
                </a:solidFill>
                <a:latin typeface="Times New Roman" panose="02020603050405020304" pitchFamily="18" charset="0"/>
                <a:cs typeface="Times New Roman" panose="02020603050405020304" pitchFamily="18" charset="0"/>
              </a:rPr>
              <a:t>notion is removed </a:t>
            </a:r>
            <a:r>
              <a:rPr lang="en-GB" sz="3000" dirty="0">
                <a:latin typeface="Times New Roman" panose="02020603050405020304" pitchFamily="18" charset="0"/>
                <a:cs typeface="Times New Roman" panose="02020603050405020304" pitchFamily="18" charset="0"/>
              </a:rPr>
              <a:t>and the assessment is more </a:t>
            </a:r>
            <a:r>
              <a:rPr lang="en-GB" sz="3000" dirty="0" smtClean="0">
                <a:latin typeface="Times New Roman" panose="02020603050405020304" pitchFamily="18" charset="0"/>
                <a:cs typeface="Times New Roman" panose="02020603050405020304" pitchFamily="18" charset="0"/>
              </a:rPr>
              <a:t>repeatable </a:t>
            </a:r>
            <a:r>
              <a:rPr lang="en-GB" sz="3000" dirty="0">
                <a:latin typeface="Times New Roman" panose="02020603050405020304" pitchFamily="18" charset="0"/>
                <a:cs typeface="Times New Roman" panose="02020603050405020304" pitchFamily="18" charset="0"/>
              </a:rPr>
              <a:t>and </a:t>
            </a:r>
            <a:r>
              <a:rPr lang="en-GB" sz="3000" dirty="0">
                <a:solidFill>
                  <a:srgbClr val="FF0000"/>
                </a:solidFill>
                <a:latin typeface="Times New Roman" panose="02020603050405020304" pitchFamily="18" charset="0"/>
                <a:cs typeface="Times New Roman" panose="02020603050405020304" pitchFamily="18" charset="0"/>
              </a:rPr>
              <a:t>consistently</a:t>
            </a:r>
            <a:r>
              <a:rPr lang="en-GB" sz="3000" dirty="0">
                <a:latin typeface="Times New Roman" panose="02020603050405020304" pitchFamily="18" charset="0"/>
                <a:cs typeface="Times New Roman" panose="02020603050405020304" pitchFamily="18" charset="0"/>
              </a:rPr>
              <a:t> </a:t>
            </a:r>
            <a:r>
              <a:rPr lang="en-GB" sz="3000" dirty="0">
                <a:solidFill>
                  <a:srgbClr val="FF0000"/>
                </a:solidFill>
                <a:latin typeface="Times New Roman" panose="02020603050405020304" pitchFamily="18" charset="0"/>
                <a:cs typeface="Times New Roman" panose="02020603050405020304" pitchFamily="18" charset="0"/>
              </a:rPr>
              <a:t>calculated</a:t>
            </a:r>
            <a:r>
              <a:rPr lang="en-GB" sz="3000" dirty="0">
                <a:latin typeface="Times New Roman" panose="02020603050405020304" pitchFamily="18" charset="0"/>
                <a:cs typeface="Times New Roman" panose="02020603050405020304" pitchFamily="18" charset="0"/>
              </a:rPr>
              <a:t>. Examples include assessing the cyclomatic complexity or nesting levels of a component (which can be done by a static analysis tool), coverage (coverage measurement tool), system </a:t>
            </a:r>
            <a:r>
              <a:rPr lang="en-GB" sz="3000" dirty="0" smtClean="0">
                <a:latin typeface="Times New Roman" panose="02020603050405020304" pitchFamily="18" charset="0"/>
                <a:cs typeface="Times New Roman" panose="02020603050405020304" pitchFamily="18" charset="0"/>
              </a:rPr>
              <a:t>behaviour </a:t>
            </a:r>
            <a:r>
              <a:rPr lang="en-GB" sz="3000" dirty="0">
                <a:latin typeface="Times New Roman" panose="02020603050405020304" pitchFamily="18" charset="0"/>
                <a:cs typeface="Times New Roman" panose="02020603050405020304" pitchFamily="18" charset="0"/>
              </a:rPr>
              <a:t>(monitoring tools) and incident statistics (test management tool). </a:t>
            </a:r>
            <a:endParaRPr lang="en-GB" sz="3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GB" sz="3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GB" sz="3000" b="1" u="sng" dirty="0">
                <a:solidFill>
                  <a:schemeClr val="bg2">
                    <a:lumMod val="25000"/>
                  </a:schemeClr>
                </a:solidFill>
                <a:latin typeface="Times New Roman" panose="02020603050405020304" pitchFamily="18" charset="0"/>
                <a:cs typeface="Times New Roman" panose="02020603050405020304" pitchFamily="18" charset="0"/>
              </a:rPr>
              <a:t>Ease of access to information about tests or testing</a:t>
            </a:r>
            <a:r>
              <a:rPr lang="en-GB" sz="3000" b="1" dirty="0">
                <a:latin typeface="Times New Roman" panose="02020603050405020304" pitchFamily="18" charset="0"/>
                <a:cs typeface="Times New Roman" panose="02020603050405020304" pitchFamily="18" charset="0"/>
              </a:rPr>
              <a:t>: </a:t>
            </a:r>
            <a:r>
              <a:rPr lang="en-GB" sz="3000" dirty="0">
                <a:solidFill>
                  <a:srgbClr val="FF0000"/>
                </a:solidFill>
                <a:latin typeface="Times New Roman" panose="02020603050405020304" pitchFamily="18" charset="0"/>
                <a:cs typeface="Times New Roman" panose="02020603050405020304" pitchFamily="18" charset="0"/>
              </a:rPr>
              <a:t>Information presented visually is much easier</a:t>
            </a:r>
            <a:r>
              <a:rPr lang="en-GB" sz="3000" dirty="0">
                <a:latin typeface="Times New Roman" panose="02020603050405020304" pitchFamily="18" charset="0"/>
                <a:cs typeface="Times New Roman" panose="02020603050405020304" pitchFamily="18" charset="0"/>
              </a:rPr>
              <a:t> for the human mind to understand and interpret. For example, a chart or graph is a better way to show information than a long list of numbers – this is why charts and graphs in spreadsheets are so useful. Special purpose tools give these features directly for the information they process. Examples include statistics and graphs about test progress (test execution or test management tool), incident rates (</a:t>
            </a:r>
            <a:r>
              <a:rPr lang="en-GB" sz="3000" dirty="0" smtClean="0">
                <a:latin typeface="Times New Roman" panose="02020603050405020304" pitchFamily="18" charset="0"/>
                <a:cs typeface="Times New Roman" panose="02020603050405020304" pitchFamily="18" charset="0"/>
              </a:rPr>
              <a:t>incident management </a:t>
            </a:r>
            <a:r>
              <a:rPr lang="en-GB" sz="3000" dirty="0">
                <a:latin typeface="Times New Roman" panose="02020603050405020304" pitchFamily="18" charset="0"/>
                <a:cs typeface="Times New Roman" panose="02020603050405020304" pitchFamily="18" charset="0"/>
              </a:rPr>
              <a:t>or test management tool) and performance (performance testing tool). </a:t>
            </a:r>
          </a:p>
          <a:p>
            <a:endParaRPr lang="en-GB" sz="2400"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936195" y="469902"/>
            <a:ext cx="10809288" cy="71119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smtClean="0">
                <a:latin typeface="Bahnschrift" panose="020B0502040204020203" pitchFamily="34" charset="0"/>
              </a:rPr>
              <a:t>bEnefits of using testing tools</a:t>
            </a:r>
            <a:endParaRPr lang="en-US" dirty="0">
              <a:latin typeface="Bahnschrift" panose="020B0502040204020203" pitchFamily="34" charset="0"/>
            </a:endParaRPr>
          </a:p>
        </p:txBody>
      </p:sp>
    </p:spTree>
    <p:extLst>
      <p:ext uri="{BB962C8B-B14F-4D97-AF65-F5344CB8AC3E}">
        <p14:creationId xmlns:p14="http://schemas.microsoft.com/office/powerpoint/2010/main" val="13762437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54100" y="1181100"/>
            <a:ext cx="10591800" cy="5676900"/>
          </a:xfrm>
        </p:spPr>
        <p:txBody>
          <a:bodyPr>
            <a:normAutofit/>
          </a:bodyPr>
          <a:lstStyle/>
          <a:p>
            <a:pPr algn="just"/>
            <a:r>
              <a:rPr lang="en-GB" sz="2300" b="1" u="sng" dirty="0">
                <a:solidFill>
                  <a:schemeClr val="bg2">
                    <a:lumMod val="25000"/>
                  </a:schemeClr>
                </a:solidFill>
                <a:latin typeface="Times New Roman" panose="02020603050405020304" pitchFamily="18" charset="0"/>
                <a:cs typeface="Times New Roman" panose="02020603050405020304" pitchFamily="18" charset="0"/>
              </a:rPr>
              <a:t>Unrealistic expectations from the tool</a:t>
            </a:r>
            <a:r>
              <a:rPr lang="en-GB" sz="2400" dirty="0">
                <a:latin typeface="Times New Roman" panose="02020603050405020304" pitchFamily="18" charset="0"/>
                <a:cs typeface="Times New Roman" panose="02020603050405020304" pitchFamily="18" charset="0"/>
              </a:rPr>
              <a:t>: Unrealistic expectations may be one of the greatest risks to </a:t>
            </a:r>
            <a:r>
              <a:rPr lang="en-GB" sz="2400" dirty="0" smtClean="0">
                <a:latin typeface="Times New Roman" panose="02020603050405020304" pitchFamily="18" charset="0"/>
                <a:cs typeface="Times New Roman" panose="02020603050405020304" pitchFamily="18" charset="0"/>
              </a:rPr>
              <a:t>succeed </a:t>
            </a:r>
            <a:r>
              <a:rPr lang="en-GB" sz="2400" dirty="0">
                <a:latin typeface="Times New Roman" panose="02020603050405020304" pitchFamily="18" charset="0"/>
                <a:cs typeface="Times New Roman" panose="02020603050405020304" pitchFamily="18" charset="0"/>
              </a:rPr>
              <a:t>with tools. The tools are just software and we all know that there are many problems associated with any kind of software. </a:t>
            </a:r>
            <a:r>
              <a:rPr lang="en-GB" sz="2400" dirty="0">
                <a:solidFill>
                  <a:srgbClr val="FF0000"/>
                </a:solidFill>
                <a:latin typeface="Times New Roman" panose="02020603050405020304" pitchFamily="18" charset="0"/>
                <a:cs typeface="Times New Roman" panose="02020603050405020304" pitchFamily="18" charset="0"/>
              </a:rPr>
              <a:t>It is very important to have clear and realistic objectives for what the tool can do. </a:t>
            </a:r>
            <a:endParaRPr lang="en-GB" sz="2400" dirty="0" smtClean="0">
              <a:solidFill>
                <a:srgbClr val="FF0000"/>
              </a:solidFill>
              <a:latin typeface="Times New Roman" panose="02020603050405020304" pitchFamily="18" charset="0"/>
              <a:cs typeface="Times New Roman" panose="02020603050405020304" pitchFamily="18" charset="0"/>
            </a:endParaRPr>
          </a:p>
          <a:p>
            <a:pPr algn="just"/>
            <a:endParaRPr lang="en-GB" sz="2400" dirty="0" smtClean="0">
              <a:latin typeface="Times New Roman" panose="02020603050405020304" pitchFamily="18" charset="0"/>
              <a:cs typeface="Times New Roman" panose="02020603050405020304" pitchFamily="18" charset="0"/>
            </a:endParaRPr>
          </a:p>
          <a:p>
            <a:pPr algn="just"/>
            <a:r>
              <a:rPr lang="en-GB" sz="2400" dirty="0" smtClean="0">
                <a:latin typeface="Times New Roman" panose="02020603050405020304" pitchFamily="18" charset="0"/>
                <a:cs typeface="Times New Roman" panose="02020603050405020304" pitchFamily="18" charset="0"/>
              </a:rPr>
              <a:t>People </a:t>
            </a:r>
            <a:r>
              <a:rPr lang="en-GB" sz="2400" dirty="0">
                <a:latin typeface="Times New Roman" panose="02020603050405020304" pitchFamily="18" charset="0"/>
                <a:cs typeface="Times New Roman" panose="02020603050405020304" pitchFamily="18" charset="0"/>
              </a:rPr>
              <a:t>often make mistakes by </a:t>
            </a:r>
            <a:r>
              <a:rPr lang="en-GB" sz="2300" b="1" u="sng" dirty="0">
                <a:solidFill>
                  <a:schemeClr val="bg2">
                    <a:lumMod val="25000"/>
                  </a:schemeClr>
                </a:solidFill>
                <a:latin typeface="Times New Roman" panose="02020603050405020304" pitchFamily="18" charset="0"/>
                <a:cs typeface="Times New Roman" panose="02020603050405020304" pitchFamily="18" charset="0"/>
              </a:rPr>
              <a:t>underestimating the time, cost and effort for the initial introduction of a tool</a:t>
            </a:r>
            <a:r>
              <a:rPr lang="en-GB" sz="2400" dirty="0">
                <a:latin typeface="Times New Roman" panose="02020603050405020304" pitchFamily="18" charset="0"/>
                <a:cs typeface="Times New Roman" panose="02020603050405020304" pitchFamily="18" charset="0"/>
              </a:rPr>
              <a:t>: Introducing something new into an organization is hardly straightforward. Once you purchase a tool, you want to have a number of people being able to use the tool in a way that will be beneficial. There will be some </a:t>
            </a:r>
            <a:r>
              <a:rPr lang="en-GB" sz="2400" dirty="0">
                <a:solidFill>
                  <a:srgbClr val="FF0000"/>
                </a:solidFill>
                <a:latin typeface="Times New Roman" panose="02020603050405020304" pitchFamily="18" charset="0"/>
                <a:cs typeface="Times New Roman" panose="02020603050405020304" pitchFamily="18" charset="0"/>
              </a:rPr>
              <a:t>technical issues to overcome</a:t>
            </a:r>
            <a:r>
              <a:rPr lang="en-GB" sz="2400" dirty="0">
                <a:latin typeface="Times New Roman" panose="02020603050405020304" pitchFamily="18" charset="0"/>
                <a:cs typeface="Times New Roman" panose="02020603050405020304" pitchFamily="18" charset="0"/>
              </a:rPr>
              <a:t>, but there will also be </a:t>
            </a:r>
            <a:r>
              <a:rPr lang="en-GB" sz="2400" dirty="0">
                <a:solidFill>
                  <a:srgbClr val="FF0000"/>
                </a:solidFill>
                <a:latin typeface="Times New Roman" panose="02020603050405020304" pitchFamily="18" charset="0"/>
                <a:cs typeface="Times New Roman" panose="02020603050405020304" pitchFamily="18" charset="0"/>
              </a:rPr>
              <a:t>resistance from other people</a:t>
            </a:r>
            <a:r>
              <a:rPr lang="en-GB" sz="2400" dirty="0">
                <a:latin typeface="Times New Roman" panose="02020603050405020304" pitchFamily="18" charset="0"/>
                <a:cs typeface="Times New Roman" panose="02020603050405020304" pitchFamily="18" charset="0"/>
              </a:rPr>
              <a:t> – both need to be handled in such a way that the tool will be of great success.</a:t>
            </a:r>
          </a:p>
        </p:txBody>
      </p:sp>
      <p:sp>
        <p:nvSpPr>
          <p:cNvPr id="4" name="Title 1"/>
          <p:cNvSpPr txBox="1">
            <a:spLocks/>
          </p:cNvSpPr>
          <p:nvPr/>
        </p:nvSpPr>
        <p:spPr>
          <a:xfrm>
            <a:off x="936195" y="469902"/>
            <a:ext cx="10809288" cy="711198"/>
          </a:xfrm>
          <a:prstGeom prst="rect">
            <a:avLst/>
          </a:prstGeom>
          <a:effectLst/>
        </p:spPr>
        <p:txBody>
          <a:bodyPr vert="horz" lIns="91440" tIns="45720" rIns="91440" bIns="45720" rtlCol="0" anchor="ctr">
            <a:normAutofit fontScale="85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latin typeface="Bahnschrift" panose="020B0502040204020203" pitchFamily="34" charset="0"/>
              </a:rPr>
              <a:t>Risks or disadvantages of using the </a:t>
            </a:r>
            <a:r>
              <a:rPr lang="en-GB" dirty="0" smtClean="0">
                <a:latin typeface="Bahnschrift" panose="020B0502040204020203" pitchFamily="34" charset="0"/>
              </a:rPr>
              <a:t>testing tools</a:t>
            </a:r>
            <a:endParaRPr lang="en-US" dirty="0">
              <a:latin typeface="Bahnschrift" panose="020B0502040204020203" pitchFamily="34" charset="0"/>
            </a:endParaRPr>
          </a:p>
        </p:txBody>
      </p:sp>
    </p:spTree>
    <p:extLst>
      <p:ext uri="{BB962C8B-B14F-4D97-AF65-F5344CB8AC3E}">
        <p14:creationId xmlns:p14="http://schemas.microsoft.com/office/powerpoint/2010/main" val="34330822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54100" y="1181100"/>
            <a:ext cx="10591800" cy="5676900"/>
          </a:xfrm>
        </p:spPr>
        <p:txBody>
          <a:bodyPr>
            <a:normAutofit lnSpcReduction="10000"/>
          </a:bodyPr>
          <a:lstStyle/>
          <a:p>
            <a:pPr algn="just"/>
            <a:r>
              <a:rPr lang="en-GB" sz="2400" dirty="0" smtClean="0">
                <a:latin typeface="Times New Roman" panose="02020603050405020304" pitchFamily="18" charset="0"/>
                <a:cs typeface="Times New Roman" panose="02020603050405020304" pitchFamily="18" charset="0"/>
              </a:rPr>
              <a:t>People frequently </a:t>
            </a:r>
            <a:r>
              <a:rPr lang="en-GB" sz="2300" b="1" u="sng" dirty="0">
                <a:solidFill>
                  <a:schemeClr val="bg2">
                    <a:lumMod val="25000"/>
                  </a:schemeClr>
                </a:solidFill>
                <a:latin typeface="Times New Roman" panose="02020603050405020304" pitchFamily="18" charset="0"/>
                <a:cs typeface="Times New Roman" panose="02020603050405020304" pitchFamily="18" charset="0"/>
              </a:rPr>
              <a:t>miscalculate the time and effort </a:t>
            </a:r>
            <a:r>
              <a:rPr lang="en-GB" sz="2300" b="1" u="sng" dirty="0">
                <a:solidFill>
                  <a:schemeClr val="bg2">
                    <a:lumMod val="25000"/>
                  </a:schemeClr>
                </a:solidFill>
                <a:latin typeface="Times New Roman" panose="02020603050405020304" pitchFamily="18" charset="0"/>
                <a:cs typeface="Times New Roman" panose="02020603050405020304" pitchFamily="18" charset="0"/>
              </a:rPr>
              <a:t>needed to achieve significant and continuing benefits from the tool</a:t>
            </a:r>
            <a:r>
              <a:rPr lang="en-GB" sz="2400" dirty="0" smtClean="0">
                <a:latin typeface="Times New Roman" panose="02020603050405020304" pitchFamily="18" charset="0"/>
                <a:cs typeface="Times New Roman" panose="02020603050405020304" pitchFamily="18" charset="0"/>
              </a:rPr>
              <a:t>: Mostly in the initial phase when the tool is new to the people, they miscalculate the time and effort needed to achieve significant and continuing benefits from the tool. Just think back to the last time you tried something new for the very first time (learning to drive, riding a bike, skiing</a:t>
            </a:r>
            <a:r>
              <a:rPr lang="en-GB" sz="2400" dirty="0">
                <a:latin typeface="Times New Roman" panose="02020603050405020304" pitchFamily="18" charset="0"/>
                <a:cs typeface="Times New Roman" panose="02020603050405020304" pitchFamily="18" charset="0"/>
              </a:rPr>
              <a:t>). Your first attempts were unlikely to be very good but with more experience and practice you became much better. Using a testing tool for the first time will not be your best use of the tool either. </a:t>
            </a:r>
            <a:r>
              <a:rPr lang="en-GB" sz="2400" dirty="0">
                <a:solidFill>
                  <a:srgbClr val="FF0000"/>
                </a:solidFill>
                <a:latin typeface="Times New Roman" panose="02020603050405020304" pitchFamily="18" charset="0"/>
                <a:cs typeface="Times New Roman" panose="02020603050405020304" pitchFamily="18" charset="0"/>
              </a:rPr>
              <a:t>It takes time to develop ways of using the tool in order to achieve what is expected.</a:t>
            </a:r>
            <a:r>
              <a:rPr lang="en-GB" sz="2400" dirty="0">
                <a:latin typeface="Times New Roman" panose="02020603050405020304" pitchFamily="18" charset="0"/>
                <a:cs typeface="Times New Roman" panose="02020603050405020304" pitchFamily="18" charset="0"/>
              </a:rPr>
              <a:t> </a:t>
            </a:r>
          </a:p>
          <a:p>
            <a:pPr algn="just"/>
            <a:r>
              <a:rPr lang="en-GB" sz="2400" dirty="0" smtClean="0">
                <a:latin typeface="Times New Roman" panose="02020603050405020304" pitchFamily="18" charset="0"/>
                <a:cs typeface="Times New Roman" panose="02020603050405020304" pitchFamily="18" charset="0"/>
              </a:rPr>
              <a:t>Mostly </a:t>
            </a:r>
            <a:r>
              <a:rPr lang="en-GB" sz="2400" dirty="0">
                <a:latin typeface="Times New Roman" panose="02020603050405020304" pitchFamily="18" charset="0"/>
                <a:cs typeface="Times New Roman" panose="02020603050405020304" pitchFamily="18" charset="0"/>
              </a:rPr>
              <a:t>people </a:t>
            </a:r>
            <a:r>
              <a:rPr lang="en-GB" sz="2300" b="1" u="sng" dirty="0">
                <a:solidFill>
                  <a:schemeClr val="bg2">
                    <a:lumMod val="25000"/>
                  </a:schemeClr>
                </a:solidFill>
                <a:latin typeface="Times New Roman" panose="02020603050405020304" pitchFamily="18" charset="0"/>
                <a:cs typeface="Times New Roman" panose="02020603050405020304" pitchFamily="18" charset="0"/>
              </a:rPr>
              <a:t>underestimate the effort required to maintain the test assets generated by the tool</a:t>
            </a:r>
            <a:r>
              <a:rPr lang="en-GB" sz="2400" dirty="0">
                <a:latin typeface="Times New Roman" panose="02020603050405020304" pitchFamily="18" charset="0"/>
                <a:cs typeface="Times New Roman" panose="02020603050405020304" pitchFamily="18" charset="0"/>
              </a:rPr>
              <a:t>: Generally people underestimate the effort required to maintain the test assets generated by the tool. </a:t>
            </a:r>
            <a:r>
              <a:rPr lang="en-GB" sz="2400" dirty="0">
                <a:solidFill>
                  <a:srgbClr val="FF0000"/>
                </a:solidFill>
                <a:latin typeface="Times New Roman" panose="02020603050405020304" pitchFamily="18" charset="0"/>
                <a:cs typeface="Times New Roman" panose="02020603050405020304" pitchFamily="18" charset="0"/>
              </a:rPr>
              <a:t>Because of the insufficient planning for maintenance of the assets that the tool produces </a:t>
            </a:r>
            <a:r>
              <a:rPr lang="en-GB" sz="2400" dirty="0">
                <a:latin typeface="Times New Roman" panose="02020603050405020304" pitchFamily="18" charset="0"/>
                <a:cs typeface="Times New Roman" panose="02020603050405020304" pitchFamily="18" charset="0"/>
              </a:rPr>
              <a:t>there are chances that the tool might end up as ‘shelf-ware’, along with the previously listed risks.</a:t>
            </a:r>
            <a:endParaRPr lang="en-GB" sz="2400" dirty="0" smtClean="0">
              <a:latin typeface="Times New Roman" panose="02020603050405020304" pitchFamily="18" charset="0"/>
              <a:cs typeface="Times New Roman" panose="02020603050405020304" pitchFamily="18" charset="0"/>
            </a:endParaRPr>
          </a:p>
          <a:p>
            <a:pPr algn="just"/>
            <a:endParaRPr lang="en-GB" sz="2400"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936195" y="469902"/>
            <a:ext cx="10809288" cy="711198"/>
          </a:xfrm>
          <a:prstGeom prst="rect">
            <a:avLst/>
          </a:prstGeom>
          <a:effectLst/>
        </p:spPr>
        <p:txBody>
          <a:bodyPr vert="horz" lIns="91440" tIns="45720" rIns="91440" bIns="45720" rtlCol="0" anchor="ctr">
            <a:normAutofit fontScale="85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latin typeface="Bahnschrift" panose="020B0502040204020203" pitchFamily="34" charset="0"/>
              </a:rPr>
              <a:t>Risks or disadvantages of using the </a:t>
            </a:r>
            <a:r>
              <a:rPr lang="en-GB" dirty="0" smtClean="0">
                <a:latin typeface="Bahnschrift" panose="020B0502040204020203" pitchFamily="34" charset="0"/>
              </a:rPr>
              <a:t>testing tools</a:t>
            </a:r>
            <a:endParaRPr lang="en-US" dirty="0">
              <a:latin typeface="Bahnschrift" panose="020B0502040204020203" pitchFamily="34" charset="0"/>
            </a:endParaRPr>
          </a:p>
        </p:txBody>
      </p:sp>
    </p:spTree>
    <p:extLst>
      <p:ext uri="{BB962C8B-B14F-4D97-AF65-F5344CB8AC3E}">
        <p14:creationId xmlns:p14="http://schemas.microsoft.com/office/powerpoint/2010/main" val="12179655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54100" y="1181100"/>
            <a:ext cx="10591800" cy="5676900"/>
          </a:xfrm>
        </p:spPr>
        <p:txBody>
          <a:bodyPr>
            <a:normAutofit/>
          </a:bodyPr>
          <a:lstStyle/>
          <a:p>
            <a:pPr algn="just"/>
            <a:r>
              <a:rPr lang="en-GB" sz="2400" dirty="0">
                <a:latin typeface="Times New Roman" panose="02020603050405020304" pitchFamily="18" charset="0"/>
                <a:cs typeface="Times New Roman" panose="02020603050405020304" pitchFamily="18" charset="0"/>
              </a:rPr>
              <a:t>People depend on the tool a lot (</a:t>
            </a:r>
            <a:r>
              <a:rPr lang="en-GB" sz="2300" b="1" u="sng" dirty="0">
                <a:solidFill>
                  <a:schemeClr val="bg2">
                    <a:lumMod val="25000"/>
                  </a:schemeClr>
                </a:solidFill>
                <a:latin typeface="Times New Roman" panose="02020603050405020304" pitchFamily="18" charset="0"/>
                <a:cs typeface="Times New Roman" panose="02020603050405020304" pitchFamily="18" charset="0"/>
              </a:rPr>
              <a:t>over-reliance on the tool</a:t>
            </a:r>
            <a:r>
              <a:rPr lang="en-GB" sz="2400" dirty="0">
                <a:latin typeface="Times New Roman" panose="02020603050405020304" pitchFamily="18" charset="0"/>
                <a:cs typeface="Times New Roman" panose="02020603050405020304" pitchFamily="18" charset="0"/>
              </a:rPr>
              <a:t>): Since there are many benefits that can be gained by using tools to support testing like reduction of repetitive work, greater consistency and repeatability, etc. </a:t>
            </a:r>
            <a:r>
              <a:rPr lang="en-GB" sz="2400" dirty="0">
                <a:solidFill>
                  <a:srgbClr val="FF0000"/>
                </a:solidFill>
                <a:latin typeface="Times New Roman" panose="02020603050405020304" pitchFamily="18" charset="0"/>
                <a:cs typeface="Times New Roman" panose="02020603050405020304" pitchFamily="18" charset="0"/>
              </a:rPr>
              <a:t>people started to depend on the tool a lot.</a:t>
            </a:r>
            <a:r>
              <a:rPr lang="en-GB" sz="2400" dirty="0">
                <a:latin typeface="Times New Roman" panose="02020603050405020304" pitchFamily="18" charset="0"/>
                <a:cs typeface="Times New Roman" panose="02020603050405020304" pitchFamily="18" charset="0"/>
              </a:rPr>
              <a:t> But the tools are just a software they can do only what they have been designed to do (at least a good quality tool can), but they cannot do everything. </a:t>
            </a:r>
            <a:r>
              <a:rPr lang="en-GB" sz="2400" dirty="0">
                <a:solidFill>
                  <a:srgbClr val="FF0000"/>
                </a:solidFill>
                <a:latin typeface="Times New Roman" panose="02020603050405020304" pitchFamily="18" charset="0"/>
                <a:cs typeface="Times New Roman" panose="02020603050405020304" pitchFamily="18" charset="0"/>
              </a:rPr>
              <a:t>A tool can definitely help, but it cannot replace the intelligence needed to know how best to use it, and how to evaluate current and future uses of the tool</a:t>
            </a:r>
            <a:r>
              <a:rPr lang="en-GB" sz="2400" dirty="0">
                <a:latin typeface="Times New Roman" panose="02020603050405020304" pitchFamily="18" charset="0"/>
                <a:cs typeface="Times New Roman" panose="02020603050405020304" pitchFamily="18" charset="0"/>
              </a:rPr>
              <a:t>. For example, a test execution tool does not replace the need for good test design and should not be used for every test – some tests are still better executed manually. A test that takes a very long time to automate and will not be run very often is better done manually.</a:t>
            </a:r>
          </a:p>
        </p:txBody>
      </p:sp>
      <p:sp>
        <p:nvSpPr>
          <p:cNvPr id="4" name="Title 1"/>
          <p:cNvSpPr txBox="1">
            <a:spLocks/>
          </p:cNvSpPr>
          <p:nvPr/>
        </p:nvSpPr>
        <p:spPr>
          <a:xfrm>
            <a:off x="936195" y="469902"/>
            <a:ext cx="10809288" cy="711198"/>
          </a:xfrm>
          <a:prstGeom prst="rect">
            <a:avLst/>
          </a:prstGeom>
          <a:effectLst/>
        </p:spPr>
        <p:txBody>
          <a:bodyPr vert="horz" lIns="91440" tIns="45720" rIns="91440" bIns="45720" rtlCol="0" anchor="ctr">
            <a:normAutofit fontScale="85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latin typeface="Bahnschrift" panose="020B0502040204020203" pitchFamily="34" charset="0"/>
              </a:rPr>
              <a:t>Risks or disadvantages of using the </a:t>
            </a:r>
            <a:r>
              <a:rPr lang="en-GB" dirty="0" smtClean="0">
                <a:latin typeface="Bahnschrift" panose="020B0502040204020203" pitchFamily="34" charset="0"/>
              </a:rPr>
              <a:t>testing tools</a:t>
            </a:r>
            <a:endParaRPr lang="en-US" dirty="0">
              <a:latin typeface="Bahnschrift" panose="020B0502040204020203" pitchFamily="34" charset="0"/>
            </a:endParaRPr>
          </a:p>
        </p:txBody>
      </p:sp>
    </p:spTree>
    <p:extLst>
      <p:ext uri="{BB962C8B-B14F-4D97-AF65-F5344CB8AC3E}">
        <p14:creationId xmlns:p14="http://schemas.microsoft.com/office/powerpoint/2010/main" val="35376399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54100" y="1181100"/>
            <a:ext cx="10591800" cy="5676900"/>
          </a:xfrm>
        </p:spPr>
        <p:txBody>
          <a:bodyPr>
            <a:normAutofit lnSpcReduction="10000"/>
          </a:bodyPr>
          <a:lstStyle/>
          <a:p>
            <a:pPr algn="just"/>
            <a:r>
              <a:rPr lang="en-GB" sz="2400" dirty="0" smtClean="0">
                <a:latin typeface="Times New Roman" panose="02020603050405020304" pitchFamily="18" charset="0"/>
                <a:cs typeface="Times New Roman" panose="02020603050405020304" pitchFamily="18" charset="0"/>
              </a:rPr>
              <a:t>While introducing the tool in the organization it </a:t>
            </a:r>
            <a:r>
              <a:rPr lang="en-GB" sz="2400" dirty="0" smtClean="0">
                <a:solidFill>
                  <a:srgbClr val="FF0000"/>
                </a:solidFill>
                <a:latin typeface="Times New Roman" panose="02020603050405020304" pitchFamily="18" charset="0"/>
                <a:cs typeface="Times New Roman" panose="02020603050405020304" pitchFamily="18" charset="0"/>
              </a:rPr>
              <a:t>must match a need within the organization,</a:t>
            </a:r>
            <a:r>
              <a:rPr lang="en-GB" sz="2400" dirty="0" smtClean="0">
                <a:latin typeface="Times New Roman" panose="02020603050405020304" pitchFamily="18" charset="0"/>
                <a:cs typeface="Times New Roman" panose="02020603050405020304" pitchFamily="18" charset="0"/>
              </a:rPr>
              <a:t> and </a:t>
            </a:r>
            <a:r>
              <a:rPr lang="en-GB" sz="2400" dirty="0" smtClean="0">
                <a:solidFill>
                  <a:srgbClr val="FF0000"/>
                </a:solidFill>
                <a:latin typeface="Times New Roman" panose="02020603050405020304" pitchFamily="18" charset="0"/>
                <a:cs typeface="Times New Roman" panose="02020603050405020304" pitchFamily="18" charset="0"/>
              </a:rPr>
              <a:t>solve that need in a way that is both effective and efficient</a:t>
            </a:r>
            <a:r>
              <a:rPr lang="en-GB" sz="2400" dirty="0" smtClean="0">
                <a:latin typeface="Times New Roman" panose="02020603050405020304" pitchFamily="18" charset="0"/>
                <a:cs typeface="Times New Roman" panose="02020603050405020304" pitchFamily="18" charset="0"/>
              </a:rPr>
              <a:t>. </a:t>
            </a:r>
          </a:p>
          <a:p>
            <a:pPr algn="just"/>
            <a:r>
              <a:rPr lang="en-GB" sz="2400" dirty="0" smtClean="0">
                <a:solidFill>
                  <a:srgbClr val="FF0000"/>
                </a:solidFill>
                <a:latin typeface="Times New Roman" panose="02020603050405020304" pitchFamily="18" charset="0"/>
                <a:cs typeface="Times New Roman" panose="02020603050405020304" pitchFamily="18" charset="0"/>
              </a:rPr>
              <a:t>Automating chaos just gives faster chaos! </a:t>
            </a:r>
          </a:p>
          <a:p>
            <a:pPr algn="just"/>
            <a:r>
              <a:rPr lang="en-GB" sz="2400" dirty="0" smtClean="0">
                <a:latin typeface="Times New Roman" panose="02020603050405020304" pitchFamily="18" charset="0"/>
                <a:cs typeface="Times New Roman" panose="02020603050405020304" pitchFamily="18" charset="0"/>
              </a:rPr>
              <a:t>The following factors are important during tool selection: </a:t>
            </a:r>
          </a:p>
          <a:p>
            <a:pPr lvl="1" algn="just"/>
            <a:r>
              <a:rPr lang="en-GB" sz="2200" dirty="0" smtClean="0">
                <a:latin typeface="Times New Roman" panose="02020603050405020304" pitchFamily="18" charset="0"/>
                <a:cs typeface="Times New Roman" panose="02020603050405020304" pitchFamily="18" charset="0"/>
              </a:rPr>
              <a:t>Assessment of the </a:t>
            </a:r>
            <a:r>
              <a:rPr lang="en-GB" sz="2200" u="sng" dirty="0">
                <a:latin typeface="Times New Roman" panose="02020603050405020304" pitchFamily="18" charset="0"/>
                <a:cs typeface="Times New Roman" panose="02020603050405020304" pitchFamily="18" charset="0"/>
              </a:rPr>
              <a:t>organization’s maturity </a:t>
            </a:r>
            <a:r>
              <a:rPr lang="en-GB" sz="2200" dirty="0" smtClean="0">
                <a:latin typeface="Times New Roman" panose="02020603050405020304" pitchFamily="18" charset="0"/>
                <a:cs typeface="Times New Roman" panose="02020603050405020304" pitchFamily="18" charset="0"/>
              </a:rPr>
              <a:t>(e.g. readiness for change); </a:t>
            </a:r>
          </a:p>
          <a:p>
            <a:pPr lvl="1" algn="just"/>
            <a:r>
              <a:rPr lang="en-GB" sz="2200" u="sng" dirty="0" smtClean="0">
                <a:latin typeface="Times New Roman" panose="02020603050405020304" pitchFamily="18" charset="0"/>
                <a:cs typeface="Times New Roman" panose="02020603050405020304" pitchFamily="18" charset="0"/>
              </a:rPr>
              <a:t>Identification of the areas</a:t>
            </a:r>
            <a:r>
              <a:rPr lang="en-GB" sz="2200" dirty="0" smtClean="0">
                <a:latin typeface="Times New Roman" panose="02020603050405020304" pitchFamily="18" charset="0"/>
                <a:cs typeface="Times New Roman" panose="02020603050405020304" pitchFamily="18" charset="0"/>
              </a:rPr>
              <a:t> within the organization where tool support will help to improve testing processes; </a:t>
            </a:r>
          </a:p>
          <a:p>
            <a:pPr lvl="1" algn="just"/>
            <a:r>
              <a:rPr lang="en-GB" sz="2200" u="sng" dirty="0">
                <a:latin typeface="Times New Roman" panose="02020603050405020304" pitchFamily="18" charset="0"/>
                <a:cs typeface="Times New Roman" panose="02020603050405020304" pitchFamily="18" charset="0"/>
              </a:rPr>
              <a:t>Evaluation of tools against clear requirements </a:t>
            </a:r>
            <a:r>
              <a:rPr lang="en-GB" sz="2200" dirty="0" smtClean="0">
                <a:latin typeface="Times New Roman" panose="02020603050405020304" pitchFamily="18" charset="0"/>
                <a:cs typeface="Times New Roman" panose="02020603050405020304" pitchFamily="18" charset="0"/>
              </a:rPr>
              <a:t>and objective </a:t>
            </a:r>
            <a:r>
              <a:rPr lang="en-GB" sz="2200" dirty="0">
                <a:latin typeface="Times New Roman" panose="02020603050405020304" pitchFamily="18" charset="0"/>
                <a:cs typeface="Times New Roman" panose="02020603050405020304" pitchFamily="18" charset="0"/>
              </a:rPr>
              <a:t>criteria; </a:t>
            </a:r>
            <a:endParaRPr lang="en-GB" sz="2200" dirty="0" smtClean="0">
              <a:latin typeface="Times New Roman" panose="02020603050405020304" pitchFamily="18" charset="0"/>
              <a:cs typeface="Times New Roman" panose="02020603050405020304" pitchFamily="18" charset="0"/>
            </a:endParaRPr>
          </a:p>
          <a:p>
            <a:pPr lvl="1" algn="just"/>
            <a:r>
              <a:rPr lang="en-GB" sz="2200" dirty="0" smtClean="0">
                <a:latin typeface="Times New Roman" panose="02020603050405020304" pitchFamily="18" charset="0"/>
                <a:cs typeface="Times New Roman" panose="02020603050405020304" pitchFamily="18" charset="0"/>
              </a:rPr>
              <a:t>Proof-of-concept </a:t>
            </a:r>
            <a:r>
              <a:rPr lang="en-GB" sz="2200" dirty="0">
                <a:latin typeface="Times New Roman" panose="02020603050405020304" pitchFamily="18" charset="0"/>
                <a:cs typeface="Times New Roman" panose="02020603050405020304" pitchFamily="18" charset="0"/>
              </a:rPr>
              <a:t>to see </a:t>
            </a:r>
            <a:r>
              <a:rPr lang="en-GB" sz="2200" u="sng" dirty="0">
                <a:latin typeface="Times New Roman" panose="02020603050405020304" pitchFamily="18" charset="0"/>
                <a:cs typeface="Times New Roman" panose="02020603050405020304" pitchFamily="18" charset="0"/>
              </a:rPr>
              <a:t>whether the product works as desired and meets the requirements</a:t>
            </a:r>
            <a:r>
              <a:rPr lang="en-GB" sz="2200" dirty="0">
                <a:latin typeface="Times New Roman" panose="02020603050405020304" pitchFamily="18" charset="0"/>
                <a:cs typeface="Times New Roman" panose="02020603050405020304" pitchFamily="18" charset="0"/>
              </a:rPr>
              <a:t> and objectives defined for </a:t>
            </a:r>
            <a:r>
              <a:rPr lang="en-GB" sz="2200" dirty="0" smtClean="0">
                <a:latin typeface="Times New Roman" panose="02020603050405020304" pitchFamily="18" charset="0"/>
                <a:cs typeface="Times New Roman" panose="02020603050405020304" pitchFamily="18" charset="0"/>
              </a:rPr>
              <a:t>it;</a:t>
            </a:r>
          </a:p>
          <a:p>
            <a:pPr lvl="1" algn="just"/>
            <a:r>
              <a:rPr lang="en-GB" sz="2200" u="sng" dirty="0">
                <a:latin typeface="Times New Roman" panose="02020603050405020304" pitchFamily="18" charset="0"/>
                <a:cs typeface="Times New Roman" panose="02020603050405020304" pitchFamily="18" charset="0"/>
              </a:rPr>
              <a:t>Evaluation</a:t>
            </a:r>
            <a:r>
              <a:rPr lang="en-GB" sz="2200" u="sng" dirty="0">
                <a:latin typeface="Times New Roman" panose="02020603050405020304" pitchFamily="18" charset="0"/>
                <a:cs typeface="Times New Roman" panose="02020603050405020304" pitchFamily="18" charset="0"/>
              </a:rPr>
              <a:t> </a:t>
            </a:r>
            <a:r>
              <a:rPr lang="en-GB" sz="2200" u="sng" dirty="0">
                <a:latin typeface="Times New Roman" panose="02020603050405020304" pitchFamily="18" charset="0"/>
                <a:cs typeface="Times New Roman" panose="02020603050405020304" pitchFamily="18" charset="0"/>
              </a:rPr>
              <a:t>of the vendor </a:t>
            </a:r>
            <a:r>
              <a:rPr lang="en-GB" sz="2200" dirty="0">
                <a:latin typeface="Times New Roman" panose="02020603050405020304" pitchFamily="18" charset="0"/>
                <a:cs typeface="Times New Roman" panose="02020603050405020304" pitchFamily="18" charset="0"/>
              </a:rPr>
              <a:t>(training, support and other commercial aspects) or open-source network of </a:t>
            </a:r>
            <a:r>
              <a:rPr lang="en-GB" sz="2200" dirty="0" smtClean="0">
                <a:latin typeface="Times New Roman" panose="02020603050405020304" pitchFamily="18" charset="0"/>
                <a:cs typeface="Times New Roman" panose="02020603050405020304" pitchFamily="18" charset="0"/>
              </a:rPr>
              <a:t>support;</a:t>
            </a:r>
          </a:p>
          <a:p>
            <a:pPr lvl="1" algn="just"/>
            <a:r>
              <a:rPr lang="en-GB" sz="2200" dirty="0" smtClean="0">
                <a:latin typeface="Times New Roman" panose="02020603050405020304" pitchFamily="18" charset="0"/>
                <a:cs typeface="Times New Roman" panose="02020603050405020304" pitchFamily="18" charset="0"/>
              </a:rPr>
              <a:t>Identifying </a:t>
            </a:r>
            <a:r>
              <a:rPr lang="en-GB" sz="2200" dirty="0">
                <a:latin typeface="Times New Roman" panose="02020603050405020304" pitchFamily="18" charset="0"/>
                <a:cs typeface="Times New Roman" panose="02020603050405020304" pitchFamily="18" charset="0"/>
              </a:rPr>
              <a:t>and planning </a:t>
            </a:r>
            <a:r>
              <a:rPr lang="en-GB" sz="2200" u="sng" dirty="0">
                <a:latin typeface="Times New Roman" panose="02020603050405020304" pitchFamily="18" charset="0"/>
                <a:cs typeface="Times New Roman" panose="02020603050405020304" pitchFamily="18" charset="0"/>
              </a:rPr>
              <a:t>internal implementation</a:t>
            </a:r>
            <a:r>
              <a:rPr lang="en-GB" sz="2200" dirty="0">
                <a:latin typeface="Times New Roman" panose="02020603050405020304" pitchFamily="18" charset="0"/>
                <a:cs typeface="Times New Roman" panose="02020603050405020304" pitchFamily="18" charset="0"/>
              </a:rPr>
              <a:t> (including coaching and mentoring for those new to the use of the tool).</a:t>
            </a:r>
          </a:p>
        </p:txBody>
      </p:sp>
      <p:sp>
        <p:nvSpPr>
          <p:cNvPr id="4" name="Title 1"/>
          <p:cNvSpPr txBox="1">
            <a:spLocks/>
          </p:cNvSpPr>
          <p:nvPr/>
        </p:nvSpPr>
        <p:spPr>
          <a:xfrm>
            <a:off x="936195" y="469902"/>
            <a:ext cx="10809288" cy="711198"/>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700" dirty="0">
                <a:latin typeface="Bahnschrift" panose="020B0502040204020203" pitchFamily="34" charset="0"/>
              </a:rPr>
              <a:t>Important factors for the software testing tool selection</a:t>
            </a:r>
            <a:endParaRPr lang="en-US" sz="2700" dirty="0">
              <a:latin typeface="Bahnschrift" panose="020B0502040204020203" pitchFamily="34" charset="0"/>
            </a:endParaRPr>
          </a:p>
        </p:txBody>
      </p:sp>
    </p:spTree>
    <p:extLst>
      <p:ext uri="{BB962C8B-B14F-4D97-AF65-F5344CB8AC3E}">
        <p14:creationId xmlns:p14="http://schemas.microsoft.com/office/powerpoint/2010/main" val="11093568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6600" dirty="0" smtClean="0"/>
              <a:t>Web testing</a:t>
            </a:r>
            <a:endParaRPr lang="en-US" sz="6600" dirty="0"/>
          </a:p>
        </p:txBody>
      </p:sp>
    </p:spTree>
    <p:extLst>
      <p:ext uri="{BB962C8B-B14F-4D97-AF65-F5344CB8AC3E}">
        <p14:creationId xmlns:p14="http://schemas.microsoft.com/office/powerpoint/2010/main" val="42105475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678" y="419100"/>
            <a:ext cx="10178322" cy="6248399"/>
          </a:xfrm>
        </p:spPr>
        <p:txBody>
          <a:bodyPr>
            <a:noAutofit/>
          </a:bodyPr>
          <a:lstStyle/>
          <a:p>
            <a:pPr algn="just">
              <a:buFont typeface="Wingdings" panose="05000000000000000000" pitchFamily="2" charset="2"/>
              <a:buChar char="ü"/>
            </a:pPr>
            <a:r>
              <a:rPr lang="en-GB" dirty="0">
                <a:solidFill>
                  <a:srgbClr val="FF0000"/>
                </a:solidFill>
                <a:latin typeface="Times New Roman" panose="02020603050405020304" pitchFamily="18" charset="0"/>
                <a:cs typeface="Times New Roman" panose="02020603050405020304" pitchFamily="18" charset="0"/>
              </a:rPr>
              <a:t>Focuses on web applications</a:t>
            </a:r>
            <a:r>
              <a:rPr lang="en-GB" dirty="0">
                <a:latin typeface="Times New Roman" panose="02020603050405020304" pitchFamily="18" charset="0"/>
                <a:cs typeface="Times New Roman" panose="02020603050405020304" pitchFamily="18" charset="0"/>
              </a:rPr>
              <a:t>. Complete testing of a web-based system </a:t>
            </a:r>
            <a:r>
              <a:rPr lang="en-GB" dirty="0">
                <a:solidFill>
                  <a:srgbClr val="FF0000"/>
                </a:solidFill>
                <a:latin typeface="Times New Roman" panose="02020603050405020304" pitchFamily="18" charset="0"/>
                <a:cs typeface="Times New Roman" panose="02020603050405020304" pitchFamily="18" charset="0"/>
              </a:rPr>
              <a:t>before going live </a:t>
            </a:r>
            <a:r>
              <a:rPr lang="en-GB" dirty="0">
                <a:latin typeface="Times New Roman" panose="02020603050405020304" pitchFamily="18" charset="0"/>
                <a:cs typeface="Times New Roman" panose="02020603050405020304" pitchFamily="18" charset="0"/>
              </a:rPr>
              <a:t>can help address issues before the system is revealed to the public. Issues such as the </a:t>
            </a:r>
            <a:r>
              <a:rPr lang="en-GB" dirty="0">
                <a:solidFill>
                  <a:srgbClr val="FF0000"/>
                </a:solidFill>
                <a:latin typeface="Times New Roman" panose="02020603050405020304" pitchFamily="18" charset="0"/>
                <a:cs typeface="Times New Roman" panose="02020603050405020304" pitchFamily="18" charset="0"/>
              </a:rPr>
              <a:t>security</a:t>
            </a:r>
            <a:r>
              <a:rPr lang="en-GB" dirty="0">
                <a:latin typeface="Times New Roman" panose="02020603050405020304" pitchFamily="18" charset="0"/>
                <a:cs typeface="Times New Roman" panose="02020603050405020304" pitchFamily="18" charset="0"/>
              </a:rPr>
              <a:t> of the web application, the </a:t>
            </a:r>
            <a:r>
              <a:rPr lang="en-GB" dirty="0">
                <a:solidFill>
                  <a:srgbClr val="FF0000"/>
                </a:solidFill>
                <a:latin typeface="Times New Roman" panose="02020603050405020304" pitchFamily="18" charset="0"/>
                <a:cs typeface="Times New Roman" panose="02020603050405020304" pitchFamily="18" charset="0"/>
              </a:rPr>
              <a:t>basic</a:t>
            </a:r>
            <a:r>
              <a:rPr lang="en-GB" dirty="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functionality</a:t>
            </a:r>
            <a:r>
              <a:rPr lang="en-GB" dirty="0">
                <a:latin typeface="Times New Roman" panose="02020603050405020304" pitchFamily="18" charset="0"/>
                <a:cs typeface="Times New Roman" panose="02020603050405020304" pitchFamily="18" charset="0"/>
              </a:rPr>
              <a:t> of the site, its </a:t>
            </a:r>
            <a:r>
              <a:rPr lang="en-GB" dirty="0">
                <a:solidFill>
                  <a:srgbClr val="FF0000"/>
                </a:solidFill>
                <a:latin typeface="Times New Roman" panose="02020603050405020304" pitchFamily="18" charset="0"/>
                <a:cs typeface="Times New Roman" panose="02020603050405020304" pitchFamily="18" charset="0"/>
              </a:rPr>
              <a:t>accessibility</a:t>
            </a:r>
            <a:r>
              <a:rPr lang="en-GB" dirty="0">
                <a:latin typeface="Times New Roman" panose="02020603050405020304" pitchFamily="18" charset="0"/>
                <a:cs typeface="Times New Roman" panose="02020603050405020304" pitchFamily="18" charset="0"/>
              </a:rPr>
              <a:t> to handicapped users and fully able users, as well as </a:t>
            </a:r>
            <a:r>
              <a:rPr lang="en-GB" dirty="0">
                <a:solidFill>
                  <a:srgbClr val="FF0000"/>
                </a:solidFill>
                <a:latin typeface="Times New Roman" panose="02020603050405020304" pitchFamily="18" charset="0"/>
                <a:cs typeface="Times New Roman" panose="02020603050405020304" pitchFamily="18" charset="0"/>
              </a:rPr>
              <a:t>readiness</a:t>
            </a:r>
            <a:r>
              <a:rPr lang="en-GB" dirty="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for</a:t>
            </a:r>
            <a:r>
              <a:rPr lang="en-GB" dirty="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expected</a:t>
            </a:r>
            <a:r>
              <a:rPr lang="en-GB" dirty="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traffic</a:t>
            </a:r>
            <a:r>
              <a:rPr lang="en-GB" dirty="0">
                <a:latin typeface="Times New Roman" panose="02020603050405020304" pitchFamily="18" charset="0"/>
                <a:cs typeface="Times New Roman" panose="02020603050405020304" pitchFamily="18" charset="0"/>
              </a:rPr>
              <a:t> and number of users and the </a:t>
            </a:r>
            <a:r>
              <a:rPr lang="en-GB" dirty="0">
                <a:solidFill>
                  <a:srgbClr val="FF0000"/>
                </a:solidFill>
                <a:latin typeface="Times New Roman" panose="02020603050405020304" pitchFamily="18" charset="0"/>
                <a:cs typeface="Times New Roman" panose="02020603050405020304" pitchFamily="18" charset="0"/>
              </a:rPr>
              <a:t>ability</a:t>
            </a:r>
            <a:r>
              <a:rPr lang="en-GB" dirty="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to</a:t>
            </a:r>
            <a:r>
              <a:rPr lang="en-GB" dirty="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survive</a:t>
            </a:r>
            <a:r>
              <a:rPr lang="en-GB" dirty="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massive</a:t>
            </a:r>
            <a:r>
              <a:rPr lang="en-GB" dirty="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spike</a:t>
            </a:r>
            <a:r>
              <a:rPr lang="en-GB" dirty="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in</a:t>
            </a:r>
            <a:r>
              <a:rPr lang="en-GB" dirty="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user</a:t>
            </a:r>
            <a:r>
              <a:rPr lang="en-GB" dirty="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traffic</a:t>
            </a:r>
            <a:r>
              <a:rPr lang="en-GB" dirty="0">
                <a:latin typeface="Times New Roman" panose="02020603050405020304" pitchFamily="18" charset="0"/>
                <a:cs typeface="Times New Roman" panose="02020603050405020304" pitchFamily="18" charset="0"/>
              </a:rPr>
              <a:t>, both of which are related to load testing. </a:t>
            </a:r>
          </a:p>
          <a:p>
            <a:pPr algn="just">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A web application performance tool (</a:t>
            </a:r>
            <a:r>
              <a:rPr lang="en-GB" dirty="0">
                <a:solidFill>
                  <a:srgbClr val="FF0000"/>
                </a:solidFill>
                <a:latin typeface="Times New Roman" panose="02020603050405020304" pitchFamily="18" charset="0"/>
                <a:cs typeface="Times New Roman" panose="02020603050405020304" pitchFamily="18" charset="0"/>
              </a:rPr>
              <a:t>WAPT</a:t>
            </a:r>
            <a:r>
              <a:rPr lang="en-GB" dirty="0">
                <a:latin typeface="Times New Roman" panose="02020603050405020304" pitchFamily="18" charset="0"/>
                <a:cs typeface="Times New Roman" panose="02020603050405020304" pitchFamily="18" charset="0"/>
              </a:rPr>
              <a:t>) is used to test web applications and web related interfaces. These tools are used for </a:t>
            </a:r>
            <a:r>
              <a:rPr lang="en-GB" dirty="0">
                <a:solidFill>
                  <a:srgbClr val="FF0000"/>
                </a:solidFill>
                <a:latin typeface="Times New Roman" panose="02020603050405020304" pitchFamily="18" charset="0"/>
                <a:cs typeface="Times New Roman" panose="02020603050405020304" pitchFamily="18" charset="0"/>
              </a:rPr>
              <a:t>performance</a:t>
            </a:r>
            <a:r>
              <a:rPr lang="en-GB" dirty="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load</a:t>
            </a:r>
            <a:r>
              <a:rPr lang="en-GB" dirty="0">
                <a:latin typeface="Times New Roman" panose="02020603050405020304" pitchFamily="18" charset="0"/>
                <a:cs typeface="Times New Roman" panose="02020603050405020304" pitchFamily="18" charset="0"/>
              </a:rPr>
              <a:t> and </a:t>
            </a:r>
            <a:r>
              <a:rPr lang="en-GB" dirty="0">
                <a:solidFill>
                  <a:srgbClr val="FF0000"/>
                </a:solidFill>
                <a:latin typeface="Times New Roman" panose="02020603050405020304" pitchFamily="18" charset="0"/>
                <a:cs typeface="Times New Roman" panose="02020603050405020304" pitchFamily="18" charset="0"/>
              </a:rPr>
              <a:t>stress</a:t>
            </a:r>
            <a:r>
              <a:rPr lang="en-GB" dirty="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testing</a:t>
            </a:r>
            <a:r>
              <a:rPr lang="en-GB" dirty="0">
                <a:latin typeface="Times New Roman" panose="02020603050405020304" pitchFamily="18" charset="0"/>
                <a:cs typeface="Times New Roman" panose="02020603050405020304" pitchFamily="18" charset="0"/>
              </a:rPr>
              <a:t> of web applications, web sites, web servers and other web interfaces. WAPT tends to </a:t>
            </a:r>
            <a:r>
              <a:rPr lang="en-GB" dirty="0">
                <a:solidFill>
                  <a:srgbClr val="FF0000"/>
                </a:solidFill>
                <a:latin typeface="Times New Roman" panose="02020603050405020304" pitchFamily="18" charset="0"/>
                <a:cs typeface="Times New Roman" panose="02020603050405020304" pitchFamily="18" charset="0"/>
              </a:rPr>
              <a:t>simulate</a:t>
            </a:r>
            <a:r>
              <a:rPr lang="en-GB" dirty="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virtual</a:t>
            </a:r>
            <a:r>
              <a:rPr lang="en-GB" dirty="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users</a:t>
            </a:r>
            <a:r>
              <a:rPr lang="en-GB" dirty="0">
                <a:latin typeface="Times New Roman" panose="02020603050405020304" pitchFamily="18" charset="0"/>
                <a:cs typeface="Times New Roman" panose="02020603050405020304" pitchFamily="18" charset="0"/>
              </a:rPr>
              <a:t> which will repeat either recorded URLs or specified URL and allows the users to specify number of times or iterations that the virtual users will have to repeat the recorded URLs. By doing so, the tool is useful to </a:t>
            </a:r>
            <a:r>
              <a:rPr lang="en-GB" dirty="0">
                <a:solidFill>
                  <a:srgbClr val="FF0000"/>
                </a:solidFill>
                <a:latin typeface="Times New Roman" panose="02020603050405020304" pitchFamily="18" charset="0"/>
                <a:cs typeface="Times New Roman" panose="02020603050405020304" pitchFamily="18" charset="0"/>
              </a:rPr>
              <a:t>check</a:t>
            </a:r>
            <a:r>
              <a:rPr lang="en-GB" dirty="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for</a:t>
            </a:r>
            <a:r>
              <a:rPr lang="en-GB" dirty="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bottleneck</a:t>
            </a:r>
            <a:r>
              <a:rPr lang="en-GB" dirty="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and</a:t>
            </a:r>
            <a:r>
              <a:rPr lang="en-GB" dirty="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performance</a:t>
            </a:r>
            <a:r>
              <a:rPr lang="en-GB" dirty="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leakage</a:t>
            </a:r>
            <a:r>
              <a:rPr lang="en-GB" dirty="0">
                <a:latin typeface="Times New Roman" panose="02020603050405020304" pitchFamily="18" charset="0"/>
                <a:cs typeface="Times New Roman" panose="02020603050405020304" pitchFamily="18" charset="0"/>
              </a:rPr>
              <a:t> in the website or web application being tested. </a:t>
            </a:r>
          </a:p>
          <a:p>
            <a:pPr lvl="1" algn="just"/>
            <a:r>
              <a:rPr lang="en-US" sz="2000" dirty="0" smtClean="0">
                <a:latin typeface="Times New Roman" panose="02020603050405020304" pitchFamily="18" charset="0"/>
                <a:cs typeface="Times New Roman" panose="02020603050405020304" pitchFamily="18" charset="0"/>
              </a:rPr>
              <a:t>	Browser </a:t>
            </a:r>
            <a:r>
              <a:rPr lang="en-US" sz="2000" dirty="0">
                <a:latin typeface="Times New Roman" panose="02020603050405020304" pitchFamily="18" charset="0"/>
                <a:cs typeface="Times New Roman" panose="02020603050405020304" pitchFamily="18" charset="0"/>
              </a:rPr>
              <a:t>compatibility </a:t>
            </a: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Operating </a:t>
            </a:r>
            <a:r>
              <a:rPr lang="en-US" sz="2000" dirty="0">
                <a:latin typeface="Times New Roman" panose="02020603050405020304" pitchFamily="18" charset="0"/>
                <a:cs typeface="Times New Roman" panose="02020603050405020304" pitchFamily="18" charset="0"/>
              </a:rPr>
              <a:t>System compatibility </a:t>
            </a:r>
          </a:p>
          <a:p>
            <a:pPr lvl="1" algn="just"/>
            <a:r>
              <a:rPr lang="en-GB" sz="2000" dirty="0">
                <a:latin typeface="Times New Roman" panose="02020603050405020304" pitchFamily="18" charset="0"/>
                <a:cs typeface="Times New Roman" panose="02020603050405020304" pitchFamily="18" charset="0"/>
              </a:rPr>
              <a:t>	</a:t>
            </a:r>
            <a:r>
              <a:rPr lang="en-GB" sz="2000" dirty="0" smtClean="0">
                <a:latin typeface="Times New Roman" panose="02020603050405020304" pitchFamily="18" charset="0"/>
                <a:cs typeface="Times New Roman" panose="02020603050405020304" pitchFamily="18" charset="0"/>
              </a:rPr>
              <a:t>Windows </a:t>
            </a:r>
            <a:r>
              <a:rPr lang="en-GB" sz="2000" dirty="0">
                <a:latin typeface="Times New Roman" panose="02020603050405020304" pitchFamily="18" charset="0"/>
                <a:cs typeface="Times New Roman" panose="02020603050405020304" pitchFamily="18" charset="0"/>
              </a:rPr>
              <a:t>application compatibility where required </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0353196"/>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281</TotalTime>
  <Words>1756</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Bahnschrift</vt:lpstr>
      <vt:lpstr>Calibri</vt:lpstr>
      <vt:lpstr>Georgia</vt:lpstr>
      <vt:lpstr>Gill Sans MT</vt:lpstr>
      <vt:lpstr>Impact</vt:lpstr>
      <vt:lpstr>Times New Roman</vt:lpstr>
      <vt:lpstr>Wingdings</vt:lpstr>
      <vt:lpstr>Badge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Web testing</vt:lpstr>
      <vt:lpstr>PowerPoint Presentation</vt:lpstr>
      <vt:lpstr>TESTING METHODS FOR WEB APP test</vt:lpstr>
      <vt:lpstr>TESTING METHODS FOR WEB APP test</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Soojan</dc:creator>
  <cp:lastModifiedBy>Soojan</cp:lastModifiedBy>
  <cp:revision>154</cp:revision>
  <dcterms:created xsi:type="dcterms:W3CDTF">2018-01-14T09:51:36Z</dcterms:created>
  <dcterms:modified xsi:type="dcterms:W3CDTF">2018-03-11T02:15:31Z</dcterms:modified>
</cp:coreProperties>
</file>