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notesMasterIdLst>
    <p:notesMasterId r:id="rId21"/>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22EDC-9A7C-46D4-9EC4-D6F5B5BAF168}" type="datetimeFigureOut">
              <a:rPr lang="en-US" smtClean="0"/>
              <a:t>Monday March 12 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B200D-0780-4320-982B-2DD8DAC448C0}" type="slidenum">
              <a:rPr lang="en-US" smtClean="0"/>
              <a:t>‹#›</a:t>
            </a:fld>
            <a:endParaRPr lang="en-US"/>
          </a:p>
        </p:txBody>
      </p:sp>
    </p:spTree>
    <p:extLst>
      <p:ext uri="{BB962C8B-B14F-4D97-AF65-F5344CB8AC3E}">
        <p14:creationId xmlns:p14="http://schemas.microsoft.com/office/powerpoint/2010/main" val="34529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9AB520B-6C15-40B2-BC52-1F7AA97CB792}" type="datetimeFigureOut">
              <a:rPr lang="en-US" smtClean="0"/>
              <a:t>Monday March 12 2018</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099F9E7F-E223-4A9B-8AD5-4A05605B29AC}"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2344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57268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F9AB520B-6C15-40B2-BC52-1F7AA97CB792}" type="datetimeFigureOut">
              <a:rPr lang="en-US" smtClean="0"/>
              <a:t>Monday March 12 2018</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099F9E7F-E223-4A9B-8AD5-4A05605B29AC}"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1523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66507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F9AB520B-6C15-40B2-BC52-1F7AA97CB792}" type="datetimeFigureOut">
              <a:rPr lang="en-US" smtClean="0"/>
              <a:t>Monday March 12 2018</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099F9E7F-E223-4A9B-8AD5-4A05605B29AC}"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40384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32869138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592088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06834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86489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13588904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B520B-6C15-40B2-BC52-1F7AA97CB792}" type="datetimeFigureOut">
              <a:rPr lang="en-US" smtClean="0"/>
              <a:t>Monday March 12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F9E7F-E223-4A9B-8AD5-4A05605B29AC}" type="slidenum">
              <a:rPr lang="en-US" smtClean="0"/>
              <a:t>‹#›</a:t>
            </a:fld>
            <a:endParaRPr lang="en-US"/>
          </a:p>
        </p:txBody>
      </p:sp>
    </p:spTree>
    <p:extLst>
      <p:ext uri="{BB962C8B-B14F-4D97-AF65-F5344CB8AC3E}">
        <p14:creationId xmlns:p14="http://schemas.microsoft.com/office/powerpoint/2010/main" val="222631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9AB520B-6C15-40B2-BC52-1F7AA97CB792}" type="datetimeFigureOut">
              <a:rPr lang="en-US" smtClean="0"/>
              <a:t>Monday March 12 2018</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099F9E7F-E223-4A9B-8AD5-4A05605B29AC}"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913137"/>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16000" y="3797301"/>
            <a:ext cx="10515600" cy="1736408"/>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b="0" i="1" kern="1200" cap="all" baseline="0">
                <a:solidFill>
                  <a:schemeClr val="tx1"/>
                </a:solidFill>
                <a:latin typeface="+mj-lt"/>
                <a:ea typeface="+mj-ea"/>
                <a:cs typeface="+mj-cs"/>
              </a:defRPr>
            </a:lvl1pPr>
          </a:lstStyle>
          <a:p>
            <a:pPr algn="ctr"/>
            <a:r>
              <a:rPr lang="en-US" sz="2400" i="0" dirty="0" smtClean="0">
                <a:solidFill>
                  <a:schemeClr val="tx1">
                    <a:lumMod val="65000"/>
                    <a:lumOff val="35000"/>
                  </a:schemeClr>
                </a:solidFill>
                <a:latin typeface="Georgia" panose="02040502050405020303" pitchFamily="18" charset="0"/>
              </a:rPr>
              <a:t>Software Testing, Verification, Validation and Quality Assurance</a:t>
            </a:r>
          </a:p>
          <a:p>
            <a:pPr algn="ctr"/>
            <a:endParaRPr lang="en-GB" sz="2800" dirty="0" smtClean="0"/>
          </a:p>
          <a:p>
            <a:pPr algn="ctr"/>
            <a:endParaRPr lang="en-GB" sz="2800" dirty="0" smtClean="0"/>
          </a:p>
          <a:p>
            <a:pPr algn="ctr"/>
            <a:r>
              <a:rPr lang="en-GB" sz="2000" i="0" dirty="0" err="1" smtClean="0">
                <a:latin typeface="Georgia" panose="02040502050405020303" pitchFamily="18" charset="0"/>
              </a:rPr>
              <a:t>Sujan</a:t>
            </a:r>
            <a:r>
              <a:rPr lang="en-GB" sz="2000" i="0" dirty="0" smtClean="0">
                <a:latin typeface="Georgia" panose="02040502050405020303" pitchFamily="18" charset="0"/>
              </a:rPr>
              <a:t> </a:t>
            </a:r>
            <a:r>
              <a:rPr lang="en-GB" sz="2000" i="0" dirty="0" err="1" smtClean="0">
                <a:latin typeface="Georgia" panose="02040502050405020303" pitchFamily="18" charset="0"/>
              </a:rPr>
              <a:t>Tamrakar</a:t>
            </a:r>
            <a:endParaRPr lang="en-US" sz="2000" i="0" dirty="0">
              <a:latin typeface="Georgia" panose="02040502050405020303" pitchFamily="18" charset="0"/>
            </a:endParaRPr>
          </a:p>
        </p:txBody>
      </p:sp>
      <p:sp>
        <p:nvSpPr>
          <p:cNvPr id="7" name="Title 1"/>
          <p:cNvSpPr txBox="1">
            <a:spLocks/>
          </p:cNvSpPr>
          <p:nvPr/>
        </p:nvSpPr>
        <p:spPr>
          <a:xfrm>
            <a:off x="546100" y="2082799"/>
            <a:ext cx="11455400" cy="1231583"/>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ct val="0"/>
              </a:spcBef>
              <a:buFont typeface="Arial" panose="020B0604020202020204" pitchFamily="34" charset="0"/>
              <a:buNone/>
              <a:defRPr sz="6000" b="0" i="1" kern="1200" baseline="0">
                <a:solidFill>
                  <a:schemeClr val="tx1"/>
                </a:solidFill>
                <a:latin typeface="+mj-lt"/>
                <a:ea typeface="+mj-ea"/>
                <a:cs typeface="+mj-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GB" sz="4800" b="1" i="0" dirty="0" smtClean="0">
                <a:latin typeface="Georgia" panose="02040502050405020303" pitchFamily="18" charset="0"/>
              </a:rPr>
              <a:t>TESTING MOBILE APPLICATION</a:t>
            </a:r>
            <a:endParaRPr lang="en-US" sz="4800" b="1" i="0" dirty="0">
              <a:latin typeface="Georgia" panose="02040502050405020303" pitchFamily="18" charset="0"/>
            </a:endParaRPr>
          </a:p>
        </p:txBody>
      </p:sp>
    </p:spTree>
    <p:extLst>
      <p:ext uri="{BB962C8B-B14F-4D97-AF65-F5344CB8AC3E}">
        <p14:creationId xmlns:p14="http://schemas.microsoft.com/office/powerpoint/2010/main" val="4100469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667197"/>
            <a:ext cx="10858500" cy="4154984"/>
          </a:xfrm>
          <a:prstGeom prst="rect">
            <a:avLst/>
          </a:prstGeom>
        </p:spPr>
        <p:txBody>
          <a:bodyPr wrap="square">
            <a:spAutoFit/>
          </a:bodyPr>
          <a:lstStyle/>
          <a:p>
            <a:pPr algn="just"/>
            <a:r>
              <a:rPr lang="en-GB" sz="2400" dirty="0">
                <a:solidFill>
                  <a:srgbClr val="FF0000"/>
                </a:solidFill>
              </a:rPr>
              <a:t>Product Quality</a:t>
            </a:r>
            <a:r>
              <a:rPr lang="en-GB" sz="2400" dirty="0"/>
              <a:t>: focuses on core functionality (main features) and ancillary functionality (supplementary/extra supporting features) to achieve the product fineness. </a:t>
            </a:r>
            <a:endParaRPr lang="en-GB" sz="2400" dirty="0" smtClean="0"/>
          </a:p>
          <a:p>
            <a:pPr algn="just"/>
            <a:endParaRPr lang="en-GB" sz="2400" dirty="0"/>
          </a:p>
          <a:p>
            <a:pPr algn="just"/>
            <a:r>
              <a:rPr lang="en-GB" sz="2400" dirty="0">
                <a:solidFill>
                  <a:srgbClr val="FF0000"/>
                </a:solidFill>
              </a:rPr>
              <a:t>Process Quality</a:t>
            </a:r>
            <a:r>
              <a:rPr lang="en-GB" sz="2400" dirty="0"/>
              <a:t>: Most quality problems could be resolved by improving the process itself. Process should be developed such that it produce defect-free products. </a:t>
            </a:r>
            <a:endParaRPr lang="en-GB" sz="2400" dirty="0" smtClean="0"/>
          </a:p>
          <a:p>
            <a:pPr algn="just"/>
            <a:endParaRPr lang="en-GB" sz="2400" dirty="0"/>
          </a:p>
          <a:p>
            <a:pPr algn="just"/>
            <a:r>
              <a:rPr lang="en-GB" sz="2400" dirty="0" smtClean="0"/>
              <a:t>Following </a:t>
            </a:r>
            <a:r>
              <a:rPr lang="en-GB" sz="2400" dirty="0"/>
              <a:t>are the 3 steps to achieve process quality: </a:t>
            </a:r>
          </a:p>
          <a:p>
            <a:pPr algn="just"/>
            <a:r>
              <a:rPr lang="en-US" sz="2400" dirty="0"/>
              <a:t>1. Process definition </a:t>
            </a:r>
          </a:p>
          <a:p>
            <a:pPr algn="just"/>
            <a:r>
              <a:rPr lang="en-US" sz="2400" dirty="0"/>
              <a:t>2. Process improvement </a:t>
            </a:r>
          </a:p>
          <a:p>
            <a:pPr algn="just"/>
            <a:r>
              <a:rPr lang="en-US" sz="2400" dirty="0"/>
              <a:t>3. Process stabilization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6350" y="4000500"/>
            <a:ext cx="2857500" cy="2857500"/>
          </a:xfrm>
          <a:prstGeom prst="rect">
            <a:avLst/>
          </a:prstGeom>
        </p:spPr>
      </p:pic>
    </p:spTree>
    <p:extLst>
      <p:ext uri="{BB962C8B-B14F-4D97-AF65-F5344CB8AC3E}">
        <p14:creationId xmlns:p14="http://schemas.microsoft.com/office/powerpoint/2010/main" val="1167994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667197"/>
            <a:ext cx="10858500" cy="4154984"/>
          </a:xfrm>
          <a:prstGeom prst="rect">
            <a:avLst/>
          </a:prstGeom>
        </p:spPr>
        <p:txBody>
          <a:bodyPr wrap="square">
            <a:spAutoFit/>
          </a:bodyPr>
          <a:lstStyle/>
          <a:p>
            <a:pPr algn="just"/>
            <a:r>
              <a:rPr lang="en-GB" sz="2400" dirty="0"/>
              <a:t>Quality of a software product is </a:t>
            </a:r>
            <a:r>
              <a:rPr lang="en-GB" sz="2400" dirty="0">
                <a:solidFill>
                  <a:srgbClr val="FF0000"/>
                </a:solidFill>
              </a:rPr>
              <a:t>measured at the release stage</a:t>
            </a:r>
            <a:r>
              <a:rPr lang="en-GB" sz="2400" dirty="0"/>
              <a:t>. Measurement is </a:t>
            </a:r>
            <a:r>
              <a:rPr lang="en-GB" sz="2400" dirty="0">
                <a:solidFill>
                  <a:srgbClr val="FF0000"/>
                </a:solidFill>
              </a:rPr>
              <a:t>quantifying the quality </a:t>
            </a:r>
            <a:r>
              <a:rPr lang="en-GB" sz="2400" dirty="0"/>
              <a:t>of an application. Measurement can be based on following parameters: </a:t>
            </a:r>
          </a:p>
          <a:p>
            <a:pPr marL="1028700" lvl="1" indent="-571500" algn="just">
              <a:buFont typeface="+mj-lt"/>
              <a:buAutoNum type="romanLcPeriod"/>
            </a:pPr>
            <a:r>
              <a:rPr lang="en-GB" sz="2400" dirty="0" smtClean="0"/>
              <a:t>An </a:t>
            </a:r>
            <a:r>
              <a:rPr lang="en-GB" sz="2400" dirty="0"/>
              <a:t>organizational environment that fosters product quality </a:t>
            </a:r>
          </a:p>
          <a:p>
            <a:pPr marL="1028700" lvl="1" indent="-571500" algn="just">
              <a:buFont typeface="+mj-lt"/>
              <a:buAutoNum type="romanLcPeriod"/>
            </a:pPr>
            <a:r>
              <a:rPr lang="en-GB" sz="2400" dirty="0" smtClean="0"/>
              <a:t>Effectiveness </a:t>
            </a:r>
            <a:r>
              <a:rPr lang="en-GB" sz="2400" dirty="0"/>
              <a:t>of organizational quality assurance activities (should eliminate or minimize residual defects passed on to customer) </a:t>
            </a:r>
          </a:p>
          <a:p>
            <a:pPr marL="1028700" lvl="1" indent="-571500" algn="just">
              <a:buFont typeface="+mj-lt"/>
              <a:buAutoNum type="romanLcPeriod"/>
            </a:pPr>
            <a:r>
              <a:rPr lang="en-GB" sz="2400" dirty="0" smtClean="0"/>
              <a:t>Peer </a:t>
            </a:r>
            <a:r>
              <a:rPr lang="en-GB" sz="2400" dirty="0"/>
              <a:t>review coverage of software artifacts - Peer review coverage rating ‘PRCR’ is based on following percentage of artifacts covered: </a:t>
            </a:r>
          </a:p>
          <a:p>
            <a:pPr algn="just"/>
            <a:endParaRPr lang="en-US" sz="2400" dirty="0"/>
          </a:p>
          <a:p>
            <a:pPr algn="just"/>
            <a:r>
              <a:rPr lang="en-GB" sz="2400" dirty="0" smtClean="0"/>
              <a:t>	PRCR = (Number </a:t>
            </a:r>
            <a:r>
              <a:rPr lang="en-GB" sz="2400" dirty="0"/>
              <a:t>of software artifacts covered by peer review / Total number </a:t>
            </a:r>
            <a:r>
              <a:rPr lang="en-GB" sz="2400" dirty="0" smtClean="0"/>
              <a:t>		of </a:t>
            </a:r>
            <a:r>
              <a:rPr lang="en-GB" sz="2400" dirty="0"/>
              <a:t>software artifacts) * 100 </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275" y="4675187"/>
            <a:ext cx="2076450" cy="2028825"/>
          </a:xfrm>
          <a:prstGeom prst="rect">
            <a:avLst/>
          </a:prstGeom>
        </p:spPr>
      </p:pic>
    </p:spTree>
    <p:extLst>
      <p:ext uri="{BB962C8B-B14F-4D97-AF65-F5344CB8AC3E}">
        <p14:creationId xmlns:p14="http://schemas.microsoft.com/office/powerpoint/2010/main" val="1133780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667197"/>
            <a:ext cx="10858500" cy="4893647"/>
          </a:xfrm>
          <a:prstGeom prst="rect">
            <a:avLst/>
          </a:prstGeom>
        </p:spPr>
        <p:txBody>
          <a:bodyPr wrap="square">
            <a:spAutoFit/>
          </a:bodyPr>
          <a:lstStyle/>
          <a:p>
            <a:pPr algn="just"/>
            <a:endParaRPr lang="en-US" sz="2400" dirty="0"/>
          </a:p>
          <a:p>
            <a:pPr marL="514350" indent="-514350" algn="just">
              <a:buFont typeface="+mj-lt"/>
              <a:buAutoNum type="romanLcPeriod" startAt="4"/>
            </a:pPr>
            <a:r>
              <a:rPr lang="en-GB" sz="2400" dirty="0" smtClean="0"/>
              <a:t>Unit </a:t>
            </a:r>
            <a:r>
              <a:rPr lang="en-GB" sz="2400" dirty="0"/>
              <a:t>testing coverage of code – independent testing by person who did not code the artifact. Unit testing coverage rating ‘UTCR’ is based on following percentage of artifacts covered</a:t>
            </a:r>
            <a:r>
              <a:rPr lang="en-GB" sz="2400" dirty="0" smtClean="0"/>
              <a:t>:</a:t>
            </a:r>
          </a:p>
          <a:p>
            <a:pPr lvl="1" algn="just"/>
            <a:r>
              <a:rPr lang="en-GB" sz="2400" dirty="0" smtClean="0"/>
              <a:t> UTCR = (Number </a:t>
            </a:r>
            <a:r>
              <a:rPr lang="en-GB" sz="2400" dirty="0"/>
              <a:t>of software artifacts covered by unit testing / Total number of </a:t>
            </a:r>
            <a:r>
              <a:rPr lang="en-GB" sz="2400" dirty="0" smtClean="0"/>
              <a:t>software </a:t>
            </a:r>
            <a:r>
              <a:rPr lang="en-GB" sz="2400" dirty="0"/>
              <a:t>artifacts) * 100 </a:t>
            </a:r>
            <a:endParaRPr lang="en-GB" sz="2400" dirty="0" smtClean="0"/>
          </a:p>
          <a:p>
            <a:pPr lvl="1" algn="just"/>
            <a:endParaRPr lang="en-GB" sz="2400" dirty="0"/>
          </a:p>
          <a:p>
            <a:pPr marL="514350" indent="-514350" algn="just">
              <a:buFont typeface="+mj-lt"/>
              <a:buAutoNum type="romanLcPeriod" startAt="4"/>
            </a:pPr>
            <a:r>
              <a:rPr lang="en-GB" sz="2400" dirty="0" smtClean="0"/>
              <a:t>Exhaustiveness </a:t>
            </a:r>
            <a:r>
              <a:rPr lang="en-GB" sz="2400" dirty="0"/>
              <a:t>of software testing – it includes two aspects: the number of tests that </a:t>
            </a:r>
            <a:r>
              <a:rPr lang="en-GB" sz="2400" dirty="0" smtClean="0"/>
              <a:t>have </a:t>
            </a:r>
            <a:r>
              <a:rPr lang="en-GB" sz="2400" dirty="0"/>
              <a:t>been conducted and the number of test cases that should have been executed. A rating for exhaustiveness of tests conduct is based on following percentage: </a:t>
            </a:r>
            <a:endParaRPr lang="en-US" sz="2400" dirty="0"/>
          </a:p>
          <a:p>
            <a:pPr algn="just"/>
            <a:r>
              <a:rPr lang="en-GB" sz="2400" dirty="0" smtClean="0"/>
              <a:t>	(</a:t>
            </a:r>
            <a:r>
              <a:rPr lang="en-GB" sz="2400" dirty="0"/>
              <a:t>Number of tests actually conducted / Number of tests that should have been </a:t>
            </a:r>
            <a:r>
              <a:rPr lang="en-GB" sz="2400" dirty="0" smtClean="0"/>
              <a:t>	conducted</a:t>
            </a:r>
            <a:r>
              <a:rPr lang="en-GB" sz="2400" dirty="0"/>
              <a:t>) * 100</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5029200"/>
            <a:ext cx="1828800" cy="1828800"/>
          </a:xfrm>
          <a:prstGeom prst="rect">
            <a:avLst/>
          </a:prstGeom>
        </p:spPr>
      </p:pic>
    </p:spTree>
    <p:extLst>
      <p:ext uri="{BB962C8B-B14F-4D97-AF65-F5344CB8AC3E}">
        <p14:creationId xmlns:p14="http://schemas.microsoft.com/office/powerpoint/2010/main" val="1325053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5" y="0"/>
            <a:ext cx="2714625" cy="2019300"/>
          </a:xfrm>
          <a:prstGeom prst="rect">
            <a:avLst/>
          </a:prstGeom>
        </p:spPr>
      </p:pic>
      <p:sp>
        <p:nvSpPr>
          <p:cNvPr id="2" name="Rectangle 1"/>
          <p:cNvSpPr/>
          <p:nvPr/>
        </p:nvSpPr>
        <p:spPr>
          <a:xfrm>
            <a:off x="508000" y="667197"/>
            <a:ext cx="10858500" cy="4524315"/>
          </a:xfrm>
          <a:prstGeom prst="rect">
            <a:avLst/>
          </a:prstGeom>
        </p:spPr>
        <p:txBody>
          <a:bodyPr wrap="square">
            <a:spAutoFit/>
          </a:bodyPr>
          <a:lstStyle/>
          <a:p>
            <a:r>
              <a:rPr lang="en-US" sz="2400" dirty="0"/>
              <a:t>Few test metrics: </a:t>
            </a:r>
            <a:endParaRPr lang="en-US" sz="2400" dirty="0" smtClean="0"/>
          </a:p>
          <a:p>
            <a:endParaRPr lang="en-US" sz="2400" dirty="0"/>
          </a:p>
          <a:p>
            <a:pPr marL="457200" indent="-457200">
              <a:buFont typeface="+mj-lt"/>
              <a:buAutoNum type="arabicPeriod"/>
            </a:pPr>
            <a:r>
              <a:rPr lang="en-GB" sz="2400" dirty="0" smtClean="0"/>
              <a:t>Schedule </a:t>
            </a:r>
            <a:r>
              <a:rPr lang="en-GB" sz="2400" dirty="0"/>
              <a:t>variance = (actual time taken – planned time) / planned time * 100 </a:t>
            </a:r>
          </a:p>
          <a:p>
            <a:pPr marL="457200" indent="-457200">
              <a:buFont typeface="+mj-lt"/>
              <a:buAutoNum type="arabicPeriod"/>
            </a:pPr>
            <a:r>
              <a:rPr lang="en-GB" sz="2400" dirty="0" smtClean="0"/>
              <a:t>Effort </a:t>
            </a:r>
            <a:r>
              <a:rPr lang="en-GB" sz="2400" dirty="0"/>
              <a:t>variance = (actual effort – planned effort) / planned effort * 100 </a:t>
            </a:r>
          </a:p>
          <a:p>
            <a:pPr marL="457200" indent="-457200">
              <a:buFont typeface="+mj-lt"/>
              <a:buAutoNum type="arabicPeriod"/>
            </a:pPr>
            <a:r>
              <a:rPr lang="en-GB" sz="2400" dirty="0" smtClean="0"/>
              <a:t>Test </a:t>
            </a:r>
            <a:r>
              <a:rPr lang="en-GB" sz="2400" dirty="0"/>
              <a:t>case coverage = (total test cases – requirements that cannot be mapped to test cases ) / total test cases * 100 </a:t>
            </a:r>
          </a:p>
          <a:p>
            <a:pPr marL="457200" indent="-457200">
              <a:buFont typeface="+mj-lt"/>
              <a:buAutoNum type="arabicPeriod"/>
            </a:pPr>
            <a:r>
              <a:rPr lang="en-GB" sz="2400" dirty="0" smtClean="0"/>
              <a:t>Customer </a:t>
            </a:r>
            <a:r>
              <a:rPr lang="en-GB" sz="2400" dirty="0"/>
              <a:t>satisfaction = number of complaints / period of time </a:t>
            </a:r>
          </a:p>
          <a:p>
            <a:pPr marL="457200" indent="-457200">
              <a:buFont typeface="+mj-lt"/>
              <a:buAutoNum type="arabicPeriod"/>
            </a:pPr>
            <a:r>
              <a:rPr lang="en-GB" sz="2400" dirty="0" smtClean="0"/>
              <a:t>Defect </a:t>
            </a:r>
            <a:r>
              <a:rPr lang="en-GB" sz="2400" dirty="0"/>
              <a:t>age = fixed date – reported date </a:t>
            </a:r>
          </a:p>
          <a:p>
            <a:pPr marL="457200" indent="-457200">
              <a:buFont typeface="+mj-lt"/>
              <a:buAutoNum type="arabicPeriod"/>
            </a:pPr>
            <a:r>
              <a:rPr lang="en-GB" sz="2400" dirty="0" smtClean="0"/>
              <a:t>Defect </a:t>
            </a:r>
            <a:r>
              <a:rPr lang="en-GB" sz="2400" dirty="0"/>
              <a:t>density = number of defects in the module </a:t>
            </a:r>
          </a:p>
          <a:p>
            <a:pPr marL="457200" indent="-457200">
              <a:buFont typeface="+mj-lt"/>
              <a:buAutoNum type="arabicPeriod"/>
            </a:pPr>
            <a:r>
              <a:rPr lang="en-GB" sz="2400" dirty="0" smtClean="0"/>
              <a:t>Defect </a:t>
            </a:r>
            <a:r>
              <a:rPr lang="en-GB" sz="2400" dirty="0"/>
              <a:t>cost = cost to </a:t>
            </a:r>
            <a:r>
              <a:rPr lang="en-GB" sz="2400" dirty="0" err="1"/>
              <a:t>analyze</a:t>
            </a:r>
            <a:r>
              <a:rPr lang="en-GB" sz="2400" dirty="0"/>
              <a:t> the defect + cost to fix it + cost of failures already incurred due to it </a:t>
            </a:r>
          </a:p>
          <a:p>
            <a:pPr marL="457200" indent="-457200">
              <a:buFont typeface="+mj-lt"/>
              <a:buAutoNum type="arabicPeriod"/>
            </a:pPr>
            <a:r>
              <a:rPr lang="en-GB" sz="2400" dirty="0" smtClean="0"/>
              <a:t>Bug </a:t>
            </a:r>
            <a:r>
              <a:rPr lang="en-GB" sz="2400" dirty="0"/>
              <a:t>clearance ratio = the ratio between valid and invalid bugs </a:t>
            </a:r>
          </a:p>
        </p:txBody>
      </p:sp>
    </p:spTree>
    <p:extLst>
      <p:ext uri="{BB962C8B-B14F-4D97-AF65-F5344CB8AC3E}">
        <p14:creationId xmlns:p14="http://schemas.microsoft.com/office/powerpoint/2010/main" val="1587154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571722"/>
            <a:ext cx="10896599" cy="3286153"/>
          </a:xfrm>
        </p:spPr>
        <p:txBody>
          <a:bodyPr>
            <a:noAutofit/>
          </a:bodyPr>
          <a:lstStyle/>
          <a:p>
            <a:pPr algn="l"/>
            <a:r>
              <a:rPr lang="en-US" sz="2400" b="1" i="0" cap="none" dirty="0" smtClean="0">
                <a:solidFill>
                  <a:srgbClr val="FF0000"/>
                </a:solidFill>
              </a:rPr>
              <a:t>ISO</a:t>
            </a:r>
            <a:r>
              <a:rPr lang="en-US" sz="2400" b="1" i="0" cap="none" dirty="0" smtClean="0"/>
              <a:t> </a:t>
            </a:r>
            <a:br>
              <a:rPr lang="en-US" sz="2400" b="1" i="0" cap="none" dirty="0" smtClean="0"/>
            </a:br>
            <a:r>
              <a:rPr lang="en-US" sz="2400" i="0" cap="none" dirty="0"/>
              <a:t/>
            </a:r>
            <a:br>
              <a:rPr lang="en-US" sz="2400" i="0" cap="none" dirty="0"/>
            </a:br>
            <a:r>
              <a:rPr lang="en-US" sz="2400" i="0" cap="none" dirty="0" smtClean="0"/>
              <a:t>	* </a:t>
            </a:r>
            <a:r>
              <a:rPr lang="en-GB" sz="2400" i="0" cap="none" dirty="0" smtClean="0"/>
              <a:t>International Organization for Standardization</a:t>
            </a:r>
            <a:br>
              <a:rPr lang="en-GB" sz="2400" i="0" cap="none" dirty="0" smtClean="0"/>
            </a:br>
            <a:r>
              <a:rPr lang="en-GB" sz="2400" i="0" cap="none" dirty="0" smtClean="0"/>
              <a:t/>
            </a:r>
            <a:br>
              <a:rPr lang="en-GB" sz="2400" i="0" cap="none" dirty="0" smtClean="0"/>
            </a:br>
            <a:r>
              <a:rPr lang="en-GB" sz="2400" i="0" cap="none" dirty="0" smtClean="0"/>
              <a:t>	* Applicable for all types </a:t>
            </a:r>
            <a:r>
              <a:rPr lang="en-GB" sz="2400" i="0" cap="none" smtClean="0"/>
              <a:t>of </a:t>
            </a:r>
            <a:r>
              <a:rPr lang="en-GB" sz="2400" i="0" cap="none" smtClean="0"/>
              <a:t>organizations </a:t>
            </a:r>
            <a:r>
              <a:rPr lang="en-GB" sz="2400" i="0" cap="none" dirty="0" smtClean="0"/>
              <a:t>(not only software)</a:t>
            </a:r>
            <a:br>
              <a:rPr lang="en-GB" sz="2400" i="0" cap="none" dirty="0" smtClean="0"/>
            </a:br>
            <a:r>
              <a:rPr lang="en-GB" sz="2400" i="0" cap="none" dirty="0" smtClean="0"/>
              <a:t> </a:t>
            </a:r>
            <a:br>
              <a:rPr lang="en-GB" sz="2400" i="0" cap="none" dirty="0" smtClean="0"/>
            </a:br>
            <a:r>
              <a:rPr lang="en-GB" sz="2400" i="0" cap="none" dirty="0" smtClean="0"/>
              <a:t>	* Based on PDCA cycle and 8 quality management principles </a:t>
            </a:r>
            <a:br>
              <a:rPr lang="en-GB" sz="2400" i="0" cap="none" dirty="0" smtClean="0"/>
            </a:br>
            <a:endParaRPr lang="en-US" sz="2400" cap="none" dirty="0"/>
          </a:p>
        </p:txBody>
      </p:sp>
      <p:sp>
        <p:nvSpPr>
          <p:cNvPr id="3" name="Text Placeholder 2"/>
          <p:cNvSpPr>
            <a:spLocks noGrp="1"/>
          </p:cNvSpPr>
          <p:nvPr>
            <p:ph type="body" idx="1"/>
          </p:nvPr>
        </p:nvSpPr>
        <p:spPr/>
        <p:txBody>
          <a:bodyPr>
            <a:normAutofit/>
          </a:bodyPr>
          <a:lstStyle/>
          <a:p>
            <a:r>
              <a:rPr lang="en-US" sz="3200" b="1" i="0" dirty="0"/>
              <a:t>Software Quality </a:t>
            </a:r>
            <a:r>
              <a:rPr lang="en-US" sz="3200" b="1" i="0" dirty="0" smtClean="0"/>
              <a:t>Standards</a:t>
            </a:r>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93537"/>
            <a:ext cx="4292600" cy="1472362"/>
          </a:xfrm>
          <a:prstGeom prst="rect">
            <a:avLst/>
          </a:prstGeom>
        </p:spPr>
      </p:pic>
    </p:spTree>
    <p:extLst>
      <p:ext uri="{BB962C8B-B14F-4D97-AF65-F5344CB8AC3E}">
        <p14:creationId xmlns:p14="http://schemas.microsoft.com/office/powerpoint/2010/main" val="817801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672" y="2571722"/>
            <a:ext cx="9609327" cy="3286153"/>
          </a:xfrm>
        </p:spPr>
        <p:txBody>
          <a:bodyPr>
            <a:noAutofit/>
          </a:bodyPr>
          <a:lstStyle/>
          <a:p>
            <a:pPr algn="l"/>
            <a:r>
              <a:rPr lang="en-GB" sz="2800" i="0" cap="none" dirty="0" smtClean="0"/>
              <a:t>*</a:t>
            </a:r>
            <a:r>
              <a:rPr lang="en-US" sz="2800" i="0" dirty="0" smtClean="0">
                <a:solidFill>
                  <a:srgbClr val="000000"/>
                </a:solidFill>
                <a:latin typeface="Courier New" panose="02070309020205020404" pitchFamily="49" charset="0"/>
              </a:rPr>
              <a:t> </a:t>
            </a:r>
            <a:r>
              <a:rPr lang="en-GB" sz="2400" i="0" dirty="0" smtClean="0">
                <a:solidFill>
                  <a:srgbClr val="000000"/>
                </a:solidFill>
                <a:latin typeface="Arial" panose="020B0604020202020204" pitchFamily="34" charset="0"/>
              </a:rPr>
              <a:t>PDCA </a:t>
            </a:r>
            <a:r>
              <a:rPr lang="en-GB" sz="2400" i="0" dirty="0">
                <a:solidFill>
                  <a:srgbClr val="000000"/>
                </a:solidFill>
                <a:latin typeface="Arial" panose="020B0604020202020204" pitchFamily="34" charset="0"/>
              </a:rPr>
              <a:t>– PLAN DO CHECK </a:t>
            </a:r>
            <a:r>
              <a:rPr lang="en-GB" sz="2400" i="0" dirty="0" smtClean="0">
                <a:solidFill>
                  <a:srgbClr val="000000"/>
                </a:solidFill>
                <a:latin typeface="Arial" panose="020B0604020202020204" pitchFamily="34" charset="0"/>
              </a:rPr>
              <a:t>ACT</a:t>
            </a:r>
            <a:br>
              <a:rPr lang="en-GB" sz="2400" i="0" dirty="0" smtClean="0">
                <a:solidFill>
                  <a:srgbClr val="000000"/>
                </a:solidFill>
                <a:latin typeface="Arial" panose="020B0604020202020204" pitchFamily="34" charset="0"/>
              </a:rPr>
            </a:br>
            <a:r>
              <a:rPr lang="en-GB" sz="2400" i="0" dirty="0" smtClean="0">
                <a:solidFill>
                  <a:srgbClr val="000000"/>
                </a:solidFill>
                <a:latin typeface="Arial" panose="020B0604020202020204" pitchFamily="34" charset="0"/>
              </a:rPr>
              <a:t> </a:t>
            </a:r>
            <a:r>
              <a:rPr lang="en-GB" sz="2400" i="0" dirty="0">
                <a:solidFill>
                  <a:srgbClr val="000000"/>
                </a:solidFill>
                <a:latin typeface="Arial" panose="020B0604020202020204" pitchFamily="34" charset="0"/>
              </a:rPr>
              <a:t/>
            </a:r>
            <a:br>
              <a:rPr lang="en-GB" sz="2400" i="0" dirty="0">
                <a:solidFill>
                  <a:srgbClr val="000000"/>
                </a:solidFill>
                <a:latin typeface="Arial" panose="020B0604020202020204" pitchFamily="34" charset="0"/>
              </a:rPr>
            </a:br>
            <a:r>
              <a:rPr lang="en-US" sz="2400" i="0" dirty="0" smtClean="0">
                <a:solidFill>
                  <a:srgbClr val="000000"/>
                </a:solidFill>
                <a:latin typeface="Wingdings" panose="05000000000000000000" pitchFamily="2" charset="2"/>
              </a:rPr>
              <a:t> 	] </a:t>
            </a:r>
            <a:r>
              <a:rPr lang="en-US" sz="2400" i="0" cap="none" dirty="0" smtClean="0">
                <a:solidFill>
                  <a:srgbClr val="000000"/>
                </a:solidFill>
                <a:latin typeface="Arial" panose="020B0604020202020204" pitchFamily="34" charset="0"/>
              </a:rPr>
              <a:t>Define a </a:t>
            </a:r>
            <a:r>
              <a:rPr lang="en-US" sz="2400" i="0" cap="none" dirty="0" smtClean="0">
                <a:solidFill>
                  <a:srgbClr val="FF0000"/>
                </a:solidFill>
                <a:latin typeface="Arial" panose="020B0604020202020204" pitchFamily="34" charset="0"/>
              </a:rPr>
              <a:t>P</a:t>
            </a:r>
            <a:r>
              <a:rPr lang="en-US" sz="2400" i="0" cap="none" dirty="0" smtClean="0">
                <a:solidFill>
                  <a:srgbClr val="000000"/>
                </a:solidFill>
                <a:latin typeface="Arial" panose="020B0604020202020204" pitchFamily="34" charset="0"/>
              </a:rPr>
              <a:t>lan </a:t>
            </a:r>
            <a:br>
              <a:rPr lang="en-US" sz="2400" i="0" cap="none" dirty="0" smtClean="0">
                <a:solidFill>
                  <a:srgbClr val="000000"/>
                </a:solidFill>
                <a:latin typeface="Arial" panose="020B0604020202020204" pitchFamily="34" charset="0"/>
              </a:rPr>
            </a:br>
            <a:r>
              <a:rPr lang="en-US" sz="2400" i="0" cap="none" dirty="0" smtClean="0">
                <a:solidFill>
                  <a:srgbClr val="000000"/>
                </a:solidFill>
                <a:latin typeface="Wingdings" panose="05000000000000000000" pitchFamily="2" charset="2"/>
              </a:rPr>
              <a:t> 	] </a:t>
            </a:r>
            <a:r>
              <a:rPr lang="en-US" sz="2400" i="0" cap="none" dirty="0" smtClean="0">
                <a:solidFill>
                  <a:srgbClr val="FF0000"/>
                </a:solidFill>
                <a:latin typeface="Arial" panose="020B0604020202020204" pitchFamily="34" charset="0"/>
              </a:rPr>
              <a:t>D</a:t>
            </a:r>
            <a:r>
              <a:rPr lang="en-US" sz="2400" i="0" cap="none" dirty="0" smtClean="0">
                <a:solidFill>
                  <a:srgbClr val="000000"/>
                </a:solidFill>
                <a:latin typeface="Arial" panose="020B0604020202020204" pitchFamily="34" charset="0"/>
              </a:rPr>
              <a:t>o / Execute the plan </a:t>
            </a:r>
            <a:br>
              <a:rPr lang="en-US" sz="2400" i="0" cap="none" dirty="0" smtClean="0">
                <a:solidFill>
                  <a:srgbClr val="000000"/>
                </a:solidFill>
                <a:latin typeface="Arial" panose="020B0604020202020204" pitchFamily="34" charset="0"/>
              </a:rPr>
            </a:br>
            <a:r>
              <a:rPr lang="en-US" sz="2400" i="0" cap="none" dirty="0" smtClean="0">
                <a:solidFill>
                  <a:srgbClr val="000000"/>
                </a:solidFill>
                <a:latin typeface="Wingdings" panose="05000000000000000000" pitchFamily="2" charset="2"/>
              </a:rPr>
              <a:t> 	] </a:t>
            </a:r>
            <a:r>
              <a:rPr lang="en-US" sz="2400" i="0" cap="none" dirty="0">
                <a:solidFill>
                  <a:srgbClr val="FF0000"/>
                </a:solidFill>
                <a:latin typeface="Arial" panose="020B0604020202020204" pitchFamily="34" charset="0"/>
              </a:rPr>
              <a:t>C</a:t>
            </a:r>
            <a:r>
              <a:rPr lang="en-US" sz="2400" i="0" cap="none" dirty="0" smtClean="0">
                <a:solidFill>
                  <a:srgbClr val="000000"/>
                </a:solidFill>
                <a:latin typeface="Arial" panose="020B0604020202020204" pitchFamily="34" charset="0"/>
              </a:rPr>
              <a:t>heck the results </a:t>
            </a:r>
            <a:br>
              <a:rPr lang="en-US" sz="2400" i="0" cap="none" dirty="0" smtClean="0">
                <a:solidFill>
                  <a:srgbClr val="000000"/>
                </a:solidFill>
                <a:latin typeface="Arial" panose="020B0604020202020204" pitchFamily="34" charset="0"/>
              </a:rPr>
            </a:br>
            <a:r>
              <a:rPr lang="en-US" sz="2400" i="0" cap="none" dirty="0" smtClean="0">
                <a:solidFill>
                  <a:srgbClr val="000000"/>
                </a:solidFill>
                <a:latin typeface="Wingdings" panose="05000000000000000000" pitchFamily="2" charset="2"/>
              </a:rPr>
              <a:t> 	] </a:t>
            </a:r>
            <a:r>
              <a:rPr lang="en-US" sz="2400" i="0" cap="none" dirty="0">
                <a:solidFill>
                  <a:srgbClr val="000000"/>
                </a:solidFill>
                <a:latin typeface="Arial" panose="020B0604020202020204" pitchFamily="34" charset="0"/>
              </a:rPr>
              <a:t>T</a:t>
            </a:r>
            <a:r>
              <a:rPr lang="en-US" sz="2400" i="0" cap="none" dirty="0" smtClean="0">
                <a:solidFill>
                  <a:srgbClr val="000000"/>
                </a:solidFill>
                <a:latin typeface="Arial" panose="020B0604020202020204" pitchFamily="34" charset="0"/>
              </a:rPr>
              <a:t>ake necessary </a:t>
            </a:r>
            <a:r>
              <a:rPr lang="en-US" sz="2400" i="0" cap="none" dirty="0" smtClean="0">
                <a:solidFill>
                  <a:srgbClr val="FF0000"/>
                </a:solidFill>
                <a:latin typeface="Arial" panose="020B0604020202020204" pitchFamily="34" charset="0"/>
              </a:rPr>
              <a:t>A</a:t>
            </a:r>
            <a:r>
              <a:rPr lang="en-US" sz="2400" i="0" cap="none" dirty="0" smtClean="0">
                <a:solidFill>
                  <a:srgbClr val="000000"/>
                </a:solidFill>
                <a:latin typeface="Arial" panose="020B0604020202020204" pitchFamily="34" charset="0"/>
              </a:rPr>
              <a:t>ction </a:t>
            </a:r>
            <a:endParaRPr lang="en-US" sz="2400" i="0" dirty="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normAutofit/>
          </a:bodyPr>
          <a:lstStyle/>
          <a:p>
            <a:r>
              <a:rPr lang="en-US" sz="3200" b="1" i="0" dirty="0"/>
              <a:t>Software Quality </a:t>
            </a:r>
            <a:r>
              <a:rPr lang="en-US" sz="3200" b="1" i="0" dirty="0" smtClean="0"/>
              <a:t>Standards</a:t>
            </a:r>
            <a:endParaRPr lang="en-US" sz="3200" dirty="0"/>
          </a:p>
        </p:txBody>
      </p:sp>
      <p:sp>
        <p:nvSpPr>
          <p:cNvPr id="5" name="Rectangle 4"/>
          <p:cNvSpPr/>
          <p:nvPr/>
        </p:nvSpPr>
        <p:spPr>
          <a:xfrm>
            <a:off x="665278" y="2520922"/>
            <a:ext cx="947622" cy="461665"/>
          </a:xfrm>
          <a:prstGeom prst="rect">
            <a:avLst/>
          </a:prstGeom>
        </p:spPr>
        <p:txBody>
          <a:bodyPr wrap="square">
            <a:spAutoFit/>
          </a:bodyPr>
          <a:lstStyle/>
          <a:p>
            <a:r>
              <a:rPr lang="en-US" sz="2400" b="1" dirty="0">
                <a:solidFill>
                  <a:srgbClr val="FF0000"/>
                </a:solidFill>
                <a:latin typeface="+mj-lt"/>
                <a:ea typeface="+mj-ea"/>
                <a:cs typeface="+mj-cs"/>
              </a:rPr>
              <a:t>ISO</a:t>
            </a:r>
            <a:r>
              <a:rPr lang="en-US" b="1"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900" y="2212898"/>
            <a:ext cx="3390900" cy="3398024"/>
          </a:xfrm>
          <a:prstGeom prst="rect">
            <a:avLst/>
          </a:prstGeom>
        </p:spPr>
      </p:pic>
    </p:spTree>
    <p:extLst>
      <p:ext uri="{BB962C8B-B14F-4D97-AF65-F5344CB8AC3E}">
        <p14:creationId xmlns:p14="http://schemas.microsoft.com/office/powerpoint/2010/main" val="36588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672" y="2571722"/>
            <a:ext cx="9609327" cy="3286153"/>
          </a:xfrm>
        </p:spPr>
        <p:txBody>
          <a:bodyPr>
            <a:noAutofit/>
          </a:bodyPr>
          <a:lstStyle/>
          <a:p>
            <a:pPr algn="l"/>
            <a:r>
              <a:rPr lang="en-GB" sz="2800" i="0" cap="none" dirty="0" smtClean="0"/>
              <a:t>*</a:t>
            </a:r>
            <a:r>
              <a:rPr lang="en-US" sz="2800" i="0" dirty="0" smtClean="0">
                <a:solidFill>
                  <a:srgbClr val="000000"/>
                </a:solidFill>
                <a:latin typeface="Courier New" panose="02070309020205020404" pitchFamily="49" charset="0"/>
              </a:rPr>
              <a:t> </a:t>
            </a:r>
            <a:r>
              <a:rPr lang="en-GB" sz="2400" i="0" dirty="0">
                <a:solidFill>
                  <a:srgbClr val="000000"/>
                </a:solidFill>
                <a:latin typeface="Arial" panose="020B0604020202020204" pitchFamily="34" charset="0"/>
              </a:rPr>
              <a:t>8 Quality management principles</a:t>
            </a:r>
            <a:r>
              <a:rPr lang="en-GB" sz="2400" i="0" dirty="0" smtClean="0">
                <a:solidFill>
                  <a:srgbClr val="000000"/>
                </a:solidFill>
                <a:latin typeface="Arial" panose="020B0604020202020204" pitchFamily="34" charset="0"/>
              </a:rPr>
              <a:t/>
            </a:r>
            <a:br>
              <a:rPr lang="en-GB" sz="2400" i="0" dirty="0" smtClean="0">
                <a:solidFill>
                  <a:srgbClr val="000000"/>
                </a:solidFill>
                <a:latin typeface="Arial" panose="020B0604020202020204" pitchFamily="34" charset="0"/>
              </a:rPr>
            </a:br>
            <a:r>
              <a:rPr lang="en-GB" sz="2400" i="0" dirty="0" smtClean="0">
                <a:solidFill>
                  <a:srgbClr val="000000"/>
                </a:solidFill>
                <a:latin typeface="Arial" panose="020B0604020202020204" pitchFamily="34" charset="0"/>
              </a:rPr>
              <a:t> </a:t>
            </a:r>
            <a:r>
              <a:rPr lang="en-GB" sz="2400" i="0" dirty="0">
                <a:solidFill>
                  <a:srgbClr val="000000"/>
                </a:solidFill>
                <a:latin typeface="Arial" panose="020B0604020202020204" pitchFamily="34" charset="0"/>
              </a:rPr>
              <a:t/>
            </a:r>
            <a:br>
              <a:rPr lang="en-GB" sz="2400" i="0" dirty="0">
                <a:solidFill>
                  <a:srgbClr val="000000"/>
                </a:solidFill>
                <a:latin typeface="Arial" panose="020B0604020202020204" pitchFamily="34" charset="0"/>
              </a:rPr>
            </a:br>
            <a:r>
              <a:rPr lang="en-US" sz="2400" i="0" dirty="0" smtClean="0">
                <a:solidFill>
                  <a:srgbClr val="000000"/>
                </a:solidFill>
                <a:latin typeface="Wingdings" panose="05000000000000000000" pitchFamily="2" charset="2"/>
              </a:rPr>
              <a:t> 	</a:t>
            </a:r>
            <a:endParaRPr lang="en-US" sz="2400" i="0" dirty="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normAutofit/>
          </a:bodyPr>
          <a:lstStyle/>
          <a:p>
            <a:r>
              <a:rPr lang="en-US" sz="3200" b="1" i="0" dirty="0"/>
              <a:t>Software Quality </a:t>
            </a:r>
            <a:r>
              <a:rPr lang="en-US" sz="3200" b="1" i="0" dirty="0" smtClean="0"/>
              <a:t>Standards</a:t>
            </a:r>
            <a:endParaRPr lang="en-US" sz="3200" dirty="0"/>
          </a:p>
        </p:txBody>
      </p:sp>
      <p:sp>
        <p:nvSpPr>
          <p:cNvPr id="5" name="Rectangle 4"/>
          <p:cNvSpPr/>
          <p:nvPr/>
        </p:nvSpPr>
        <p:spPr>
          <a:xfrm>
            <a:off x="665278" y="2520922"/>
            <a:ext cx="947622" cy="461665"/>
          </a:xfrm>
          <a:prstGeom prst="rect">
            <a:avLst/>
          </a:prstGeom>
        </p:spPr>
        <p:txBody>
          <a:bodyPr wrap="square">
            <a:spAutoFit/>
          </a:bodyPr>
          <a:lstStyle/>
          <a:p>
            <a:r>
              <a:rPr lang="en-US" sz="2400" b="1" dirty="0">
                <a:solidFill>
                  <a:srgbClr val="FF0000"/>
                </a:solidFill>
                <a:latin typeface="+mj-lt"/>
                <a:ea typeface="+mj-ea"/>
                <a:cs typeface="+mj-cs"/>
              </a:rPr>
              <a:t>ISO</a:t>
            </a:r>
            <a:r>
              <a:rPr lang="en-US" b="1" dirty="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171" y="2982587"/>
            <a:ext cx="6904295" cy="4015113"/>
          </a:xfrm>
          <a:prstGeom prst="rect">
            <a:avLst/>
          </a:prstGeom>
        </p:spPr>
      </p:pic>
    </p:spTree>
    <p:extLst>
      <p:ext uri="{BB962C8B-B14F-4D97-AF65-F5344CB8AC3E}">
        <p14:creationId xmlns:p14="http://schemas.microsoft.com/office/powerpoint/2010/main" val="3494712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365" y="3987801"/>
            <a:ext cx="4606591" cy="2870200"/>
          </a:xfrm>
          <a:prstGeom prst="rect">
            <a:avLst/>
          </a:prstGeom>
        </p:spPr>
      </p:pic>
      <p:sp>
        <p:nvSpPr>
          <p:cNvPr id="2" name="Title 1"/>
          <p:cNvSpPr>
            <a:spLocks noGrp="1"/>
          </p:cNvSpPr>
          <p:nvPr>
            <p:ph type="title"/>
          </p:nvPr>
        </p:nvSpPr>
        <p:spPr>
          <a:xfrm>
            <a:off x="1947672" y="2571722"/>
            <a:ext cx="9609327" cy="3286153"/>
          </a:xfrm>
        </p:spPr>
        <p:txBody>
          <a:bodyPr>
            <a:noAutofit/>
          </a:bodyPr>
          <a:lstStyle/>
          <a:p>
            <a:pPr algn="l"/>
            <a:r>
              <a:rPr lang="en-GB" sz="2800" i="0" cap="none" dirty="0" smtClean="0"/>
              <a:t>* </a:t>
            </a:r>
            <a:r>
              <a:rPr lang="en-GB" sz="2400" i="0" cap="none" dirty="0" smtClean="0"/>
              <a:t>Capability Maturity Model Integration </a:t>
            </a:r>
            <a:br>
              <a:rPr lang="en-GB" sz="2400" i="0" cap="none" dirty="0" smtClean="0"/>
            </a:br>
            <a:r>
              <a:rPr lang="en-GB" sz="2400" i="0" cap="none" dirty="0"/>
              <a:t>* </a:t>
            </a:r>
            <a:r>
              <a:rPr lang="en-GB" sz="2400" i="0" cap="none" dirty="0" smtClean="0"/>
              <a:t>Given to only IT based companies </a:t>
            </a:r>
            <a:br>
              <a:rPr lang="en-GB" sz="2400" i="0" cap="none" dirty="0" smtClean="0"/>
            </a:br>
            <a:r>
              <a:rPr lang="en-GB" sz="2400" i="0" cap="none" dirty="0"/>
              <a:t>* </a:t>
            </a:r>
            <a:r>
              <a:rPr lang="en-GB" sz="2400" i="0" cap="none" dirty="0" smtClean="0"/>
              <a:t>Given based on process followed by company </a:t>
            </a:r>
            <a:br>
              <a:rPr lang="en-GB" sz="2400" i="0" cap="none" dirty="0" smtClean="0"/>
            </a:br>
            <a:r>
              <a:rPr lang="en-GB" sz="2400" i="0" cap="none" dirty="0"/>
              <a:t>* </a:t>
            </a:r>
            <a:r>
              <a:rPr lang="en-GB" sz="2400" i="0" cap="none" dirty="0" smtClean="0"/>
              <a:t>Certification is given in different levels. </a:t>
            </a:r>
            <a:br>
              <a:rPr lang="en-GB" sz="2400" i="0" cap="none" dirty="0" smtClean="0"/>
            </a:br>
            <a:r>
              <a:rPr lang="en-GB" sz="2400" i="0" cap="none" dirty="0"/>
              <a:t>* E</a:t>
            </a:r>
            <a:r>
              <a:rPr lang="en-GB" sz="2400" i="0" cap="none" dirty="0" smtClean="0"/>
              <a:t>ach level has several KPA’s (key process areas) </a:t>
            </a:r>
            <a:br>
              <a:rPr lang="en-GB" sz="2400" i="0" cap="none" dirty="0" smtClean="0"/>
            </a:br>
            <a:r>
              <a:rPr lang="en-GB" sz="2400" i="0" cap="none" dirty="0" smtClean="0">
                <a:solidFill>
                  <a:srgbClr val="000000"/>
                </a:solidFill>
                <a:latin typeface="Arial" panose="020B0604020202020204" pitchFamily="34" charset="0"/>
              </a:rPr>
              <a:t> </a:t>
            </a:r>
            <a:br>
              <a:rPr lang="en-GB" sz="2400" i="0" cap="none" dirty="0" smtClean="0">
                <a:solidFill>
                  <a:srgbClr val="000000"/>
                </a:solidFill>
                <a:latin typeface="Arial" panose="020B0604020202020204" pitchFamily="34" charset="0"/>
              </a:rPr>
            </a:br>
            <a:r>
              <a:rPr lang="en-US" sz="2400" i="0" cap="none" dirty="0" smtClean="0">
                <a:solidFill>
                  <a:srgbClr val="000000"/>
                </a:solidFill>
                <a:latin typeface="Wingdings" panose="05000000000000000000" pitchFamily="2" charset="2"/>
              </a:rPr>
              <a:t> 	</a:t>
            </a:r>
            <a:endParaRPr lang="en-US" sz="2400" i="0" cap="none" dirty="0">
              <a:solidFill>
                <a:srgbClr val="000000"/>
              </a:solidFill>
              <a:latin typeface="Arial" panose="020B0604020202020204" pitchFamily="34" charset="0"/>
            </a:endParaRPr>
          </a:p>
        </p:txBody>
      </p:sp>
      <p:sp>
        <p:nvSpPr>
          <p:cNvPr id="3" name="Text Placeholder 2"/>
          <p:cNvSpPr>
            <a:spLocks noGrp="1"/>
          </p:cNvSpPr>
          <p:nvPr>
            <p:ph type="body" idx="1"/>
          </p:nvPr>
        </p:nvSpPr>
        <p:spPr/>
        <p:txBody>
          <a:bodyPr>
            <a:normAutofit/>
          </a:bodyPr>
          <a:lstStyle/>
          <a:p>
            <a:r>
              <a:rPr lang="en-US" sz="3200" b="1" i="0" dirty="0"/>
              <a:t>Software Quality </a:t>
            </a:r>
            <a:r>
              <a:rPr lang="en-US" sz="3200" b="1" i="0" dirty="0" smtClean="0"/>
              <a:t>Standards</a:t>
            </a:r>
            <a:endParaRPr lang="en-US" sz="3200" dirty="0"/>
          </a:p>
        </p:txBody>
      </p:sp>
      <p:sp>
        <p:nvSpPr>
          <p:cNvPr id="5" name="Rectangle 4"/>
          <p:cNvSpPr/>
          <p:nvPr/>
        </p:nvSpPr>
        <p:spPr>
          <a:xfrm>
            <a:off x="665278" y="2520922"/>
            <a:ext cx="1138122" cy="461665"/>
          </a:xfrm>
          <a:prstGeom prst="rect">
            <a:avLst/>
          </a:prstGeom>
        </p:spPr>
        <p:txBody>
          <a:bodyPr wrap="square">
            <a:spAutoFit/>
          </a:bodyPr>
          <a:lstStyle/>
          <a:p>
            <a:r>
              <a:rPr lang="en-US" sz="2400" b="1" dirty="0" smtClean="0">
                <a:solidFill>
                  <a:srgbClr val="FF0000"/>
                </a:solidFill>
                <a:latin typeface="+mj-lt"/>
                <a:ea typeface="+mj-ea"/>
                <a:cs typeface="+mj-cs"/>
              </a:rPr>
              <a:t>CMMI</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4457701"/>
            <a:ext cx="2599322" cy="1647458"/>
          </a:xfrm>
          <a:prstGeom prst="rect">
            <a:avLst/>
          </a:prstGeom>
        </p:spPr>
      </p:pic>
    </p:spTree>
    <p:extLst>
      <p:ext uri="{BB962C8B-B14F-4D97-AF65-F5344CB8AC3E}">
        <p14:creationId xmlns:p14="http://schemas.microsoft.com/office/powerpoint/2010/main" val="3803393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76161"/>
            <a:ext cx="3098799" cy="3098799"/>
          </a:xfrm>
          <a:prstGeom prst="rect">
            <a:avLst/>
          </a:prstGeom>
        </p:spPr>
      </p:pic>
      <p:sp>
        <p:nvSpPr>
          <p:cNvPr id="2" name="Title 1"/>
          <p:cNvSpPr>
            <a:spLocks noGrp="1"/>
          </p:cNvSpPr>
          <p:nvPr>
            <p:ph type="title"/>
          </p:nvPr>
        </p:nvSpPr>
        <p:spPr>
          <a:xfrm>
            <a:off x="1947672" y="2571722"/>
            <a:ext cx="9609327" cy="3286153"/>
          </a:xfrm>
        </p:spPr>
        <p:txBody>
          <a:bodyPr>
            <a:noAutofit/>
          </a:bodyPr>
          <a:lstStyle/>
          <a:p>
            <a:pPr algn="l">
              <a:lnSpc>
                <a:spcPct val="100000"/>
              </a:lnSpc>
            </a:pPr>
            <a:r>
              <a:rPr lang="en-GB" sz="2400" i="0" cap="none" dirty="0" smtClean="0">
                <a:latin typeface="Times New Roman" panose="02020603050405020304" pitchFamily="18" charset="0"/>
                <a:cs typeface="Times New Roman" panose="02020603050405020304" pitchFamily="18" charset="0"/>
              </a:rPr>
              <a:t>* Given to any type of company </a:t>
            </a:r>
            <a:br>
              <a:rPr lang="en-GB" sz="2400" i="0" cap="none" dirty="0" smtClean="0">
                <a:latin typeface="Times New Roman" panose="02020603050405020304" pitchFamily="18" charset="0"/>
                <a:cs typeface="Times New Roman" panose="02020603050405020304" pitchFamily="18" charset="0"/>
              </a:rPr>
            </a:br>
            <a:r>
              <a:rPr lang="en-GB" sz="2400" i="0" cap="none" dirty="0" smtClean="0">
                <a:latin typeface="Times New Roman" panose="02020603050405020304" pitchFamily="18" charset="0"/>
                <a:cs typeface="Times New Roman" panose="02020603050405020304" pitchFamily="18" charset="0"/>
              </a:rPr>
              <a:t>* Given based on quality produced by the company </a:t>
            </a:r>
            <a:br>
              <a:rPr lang="en-GB" sz="2400" i="0" cap="none" dirty="0" smtClean="0">
                <a:latin typeface="Times New Roman" panose="02020603050405020304" pitchFamily="18" charset="0"/>
                <a:cs typeface="Times New Roman" panose="02020603050405020304" pitchFamily="18" charset="0"/>
              </a:rPr>
            </a:br>
            <a:r>
              <a:rPr lang="en-GB" sz="2400" i="0" cap="none" dirty="0">
                <a:latin typeface="Times New Roman" panose="02020603050405020304" pitchFamily="18" charset="0"/>
                <a:cs typeface="Times New Roman" panose="02020603050405020304" pitchFamily="18" charset="0"/>
              </a:rPr>
              <a:t>* </a:t>
            </a:r>
            <a:r>
              <a:rPr lang="en-GB" sz="2400" i="0" cap="none" dirty="0" smtClean="0">
                <a:latin typeface="Times New Roman" panose="02020603050405020304" pitchFamily="18" charset="0"/>
                <a:cs typeface="Times New Roman" panose="02020603050405020304" pitchFamily="18" charset="0"/>
              </a:rPr>
              <a:t>Seeks to improve the quality output of process by identifying and removing the causes of defects (errors) and minimizing variability in manufacturing and business processes. </a:t>
            </a:r>
            <a:br>
              <a:rPr lang="en-GB" sz="2400" i="0" cap="none" dirty="0" smtClean="0">
                <a:latin typeface="Times New Roman" panose="02020603050405020304" pitchFamily="18" charset="0"/>
                <a:cs typeface="Times New Roman" panose="02020603050405020304" pitchFamily="18" charset="0"/>
              </a:rPr>
            </a:br>
            <a:r>
              <a:rPr lang="en-GB" sz="2400" i="0" cap="none" dirty="0" smtClean="0">
                <a:latin typeface="Times New Roman" panose="02020603050405020304" pitchFamily="18" charset="0"/>
                <a:cs typeface="Times New Roman" panose="02020603050405020304" pitchFamily="18" charset="0"/>
              </a:rPr>
              <a:t>* A six sigma process is one in which 99.99966% of all opportunities to produce some feature of a part are statistically expected to be free of defects (3.4 defective features / million opportunities). </a:t>
            </a:r>
            <a:endParaRPr lang="en-US" sz="2400" i="0" cap="none"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l"/>
            <a:r>
              <a:rPr lang="en-US" sz="3200" b="1" i="0" dirty="0"/>
              <a:t>Software Quality </a:t>
            </a:r>
            <a:r>
              <a:rPr lang="en-US" sz="3200" b="1" i="0" dirty="0" smtClean="0"/>
              <a:t>Standards</a:t>
            </a:r>
            <a:endParaRPr lang="en-US" sz="3200" dirty="0"/>
          </a:p>
        </p:txBody>
      </p:sp>
      <p:sp>
        <p:nvSpPr>
          <p:cNvPr id="5" name="Rectangle 4"/>
          <p:cNvSpPr/>
          <p:nvPr/>
        </p:nvSpPr>
        <p:spPr>
          <a:xfrm>
            <a:off x="139700" y="2520922"/>
            <a:ext cx="1663700" cy="461665"/>
          </a:xfrm>
          <a:prstGeom prst="rect">
            <a:avLst/>
          </a:prstGeom>
        </p:spPr>
        <p:txBody>
          <a:bodyPr wrap="square">
            <a:spAutoFit/>
          </a:bodyPr>
          <a:lstStyle/>
          <a:p>
            <a:r>
              <a:rPr lang="en-US" sz="2400" b="1" dirty="0" smtClean="0">
                <a:solidFill>
                  <a:srgbClr val="FF0000"/>
                </a:solidFill>
                <a:latin typeface="+mj-lt"/>
                <a:ea typeface="+mj-ea"/>
                <a:cs typeface="+mj-cs"/>
              </a:rPr>
              <a:t>Six Sigma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 y="4581525"/>
            <a:ext cx="1905000" cy="1276350"/>
          </a:xfrm>
          <a:prstGeom prst="rect">
            <a:avLst/>
          </a:prstGeom>
        </p:spPr>
      </p:pic>
    </p:spTree>
    <p:extLst>
      <p:ext uri="{BB962C8B-B14F-4D97-AF65-F5344CB8AC3E}">
        <p14:creationId xmlns:p14="http://schemas.microsoft.com/office/powerpoint/2010/main" val="1176965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64136"/>
            <a:ext cx="4671314" cy="400110"/>
          </a:xfrm>
          <a:prstGeom prst="rect">
            <a:avLst/>
          </a:prstGeom>
        </p:spPr>
        <p:txBody>
          <a:bodyPr wrap="square">
            <a:spAutoFit/>
          </a:bodyPr>
          <a:lstStyle/>
          <a:p>
            <a:r>
              <a:rPr lang="en-GB" sz="2000" dirty="0" smtClean="0">
                <a:solidFill>
                  <a:schemeClr val="tx1">
                    <a:lumMod val="50000"/>
                    <a:lumOff val="50000"/>
                  </a:schemeClr>
                </a:solidFill>
                <a:latin typeface="Bahnschrift" panose="020B0502040204020203" pitchFamily="34" charset="0"/>
              </a:rPr>
              <a:t>This slide marks the end of the Syllabus.</a:t>
            </a:r>
            <a:endParaRPr lang="en-US" sz="2000" dirty="0">
              <a:solidFill>
                <a:schemeClr val="tx1">
                  <a:lumMod val="50000"/>
                  <a:lumOff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2391569"/>
            <a:ext cx="5803900" cy="2539206"/>
          </a:xfrm>
          <a:prstGeom prst="rect">
            <a:avLst/>
          </a:prstGeom>
        </p:spPr>
      </p:pic>
    </p:spTree>
    <p:extLst>
      <p:ext uri="{BB962C8B-B14F-4D97-AF65-F5344CB8AC3E}">
        <p14:creationId xmlns:p14="http://schemas.microsoft.com/office/powerpoint/2010/main" val="2558617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54100" y="1181100"/>
            <a:ext cx="10591800" cy="5448299"/>
          </a:xfrm>
        </p:spPr>
        <p:txBody>
          <a:bodyPr>
            <a:normAutofit/>
          </a:bodyPr>
          <a:lstStyle/>
          <a:p>
            <a:pPr algn="just">
              <a:buFont typeface="Wingdings" panose="05000000000000000000" pitchFamily="2" charset="2"/>
              <a:buChar char="§"/>
            </a:pPr>
            <a:r>
              <a:rPr lang="en-GB" sz="2400" dirty="0">
                <a:solidFill>
                  <a:srgbClr val="FF0000"/>
                </a:solidFill>
              </a:rPr>
              <a:t>Mobile application testing </a:t>
            </a:r>
            <a:r>
              <a:rPr lang="en-GB" sz="2400" dirty="0"/>
              <a:t>is a process by which application </a:t>
            </a:r>
            <a:r>
              <a:rPr lang="en-GB" sz="2400" dirty="0" smtClean="0"/>
              <a:t>developed </a:t>
            </a:r>
            <a:r>
              <a:rPr lang="en-GB" sz="2400" dirty="0"/>
              <a:t>for hand held mobile devices is </a:t>
            </a:r>
            <a:r>
              <a:rPr lang="en-GB" sz="2400" dirty="0">
                <a:solidFill>
                  <a:srgbClr val="FF0000"/>
                </a:solidFill>
              </a:rPr>
              <a:t>tested for its functionality, usability and consistency</a:t>
            </a:r>
            <a:r>
              <a:rPr lang="en-GB" sz="2400" dirty="0" smtClean="0"/>
              <a:t>. </a:t>
            </a:r>
          </a:p>
          <a:p>
            <a:pPr algn="just">
              <a:buFont typeface="Wingdings" panose="05000000000000000000" pitchFamily="2" charset="2"/>
              <a:buChar char="§"/>
            </a:pPr>
            <a:r>
              <a:rPr lang="en-GB" sz="2400" dirty="0" smtClean="0"/>
              <a:t>Mobile </a:t>
            </a:r>
            <a:r>
              <a:rPr lang="en-GB" sz="2400" dirty="0"/>
              <a:t>application testing can be </a:t>
            </a:r>
            <a:r>
              <a:rPr lang="en-GB" sz="2400" dirty="0">
                <a:solidFill>
                  <a:srgbClr val="FF0000"/>
                </a:solidFill>
              </a:rPr>
              <a:t>automated</a:t>
            </a:r>
            <a:r>
              <a:rPr lang="en-GB" sz="2400" dirty="0"/>
              <a:t> or </a:t>
            </a:r>
            <a:r>
              <a:rPr lang="en-GB" sz="2400" dirty="0">
                <a:solidFill>
                  <a:srgbClr val="FF0000"/>
                </a:solidFill>
              </a:rPr>
              <a:t>manual</a:t>
            </a:r>
            <a:r>
              <a:rPr lang="en-GB" sz="2400" dirty="0"/>
              <a:t> type of testing</a:t>
            </a:r>
            <a:r>
              <a:rPr lang="en-GB" sz="2400" dirty="0" smtClean="0"/>
              <a:t>. </a:t>
            </a:r>
          </a:p>
          <a:p>
            <a:pPr algn="just">
              <a:buFont typeface="Wingdings" panose="05000000000000000000" pitchFamily="2" charset="2"/>
              <a:buChar char="§"/>
            </a:pPr>
            <a:r>
              <a:rPr lang="en-GB" sz="2400" dirty="0" smtClean="0"/>
              <a:t>Mobile </a:t>
            </a:r>
            <a:r>
              <a:rPr lang="en-GB" sz="2400" dirty="0"/>
              <a:t>applications either come pre-installed or can be installed from mobile software distribution platforms. </a:t>
            </a:r>
            <a:endParaRPr lang="en-US" sz="2400" dirty="0"/>
          </a:p>
        </p:txBody>
      </p:sp>
      <p:sp>
        <p:nvSpPr>
          <p:cNvPr id="4" name="Title 1"/>
          <p:cNvSpPr txBox="1">
            <a:spLocks/>
          </p:cNvSpPr>
          <p:nvPr/>
        </p:nvSpPr>
        <p:spPr>
          <a:xfrm>
            <a:off x="936195" y="469902"/>
            <a:ext cx="10809288" cy="71119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latin typeface="Berlin Sans FB" panose="020E0602020502020306" pitchFamily="34" charset="0"/>
              </a:rPr>
              <a:t>Mobile application testing</a:t>
            </a:r>
            <a:endParaRPr lang="en-US" dirty="0">
              <a:latin typeface="Berlin Sans FB" panose="020E0602020502020306"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192354"/>
            <a:ext cx="3378200" cy="194809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600" y="4163426"/>
            <a:ext cx="4191000" cy="20059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0364" y="3921758"/>
            <a:ext cx="3529736" cy="2218691"/>
          </a:xfrm>
          <a:prstGeom prst="rect">
            <a:avLst/>
          </a:prstGeom>
        </p:spPr>
      </p:pic>
    </p:spTree>
    <p:extLst>
      <p:ext uri="{BB962C8B-B14F-4D97-AF65-F5344CB8AC3E}">
        <p14:creationId xmlns:p14="http://schemas.microsoft.com/office/powerpoint/2010/main" val="159691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6700" y="1181100"/>
            <a:ext cx="11671300" cy="5448299"/>
          </a:xfrm>
        </p:spPr>
        <p:txBody>
          <a:bodyPr>
            <a:normAutofit/>
          </a:bodyPr>
          <a:lstStyle/>
          <a:p>
            <a:pPr marL="457200" indent="-457200" algn="just">
              <a:buFont typeface="+mj-lt"/>
              <a:buAutoNum type="arabicPeriod"/>
            </a:pPr>
            <a:r>
              <a:rPr lang="en-GB" sz="2200" dirty="0" smtClean="0">
                <a:solidFill>
                  <a:srgbClr val="FF0000"/>
                </a:solidFill>
              </a:rPr>
              <a:t>Variety </a:t>
            </a:r>
            <a:r>
              <a:rPr lang="en-GB" sz="2200" dirty="0">
                <a:solidFill>
                  <a:srgbClr val="FF0000"/>
                </a:solidFill>
              </a:rPr>
              <a:t>of Mobile Devices- </a:t>
            </a:r>
            <a:r>
              <a:rPr lang="en-GB" sz="2200" dirty="0"/>
              <a:t>Mobile devices differ in screen sizes, input methods (QWERTY, touch, normal) with different </a:t>
            </a:r>
            <a:r>
              <a:rPr lang="en-GB" sz="2200" dirty="0">
                <a:solidFill>
                  <a:srgbClr val="FF0000"/>
                </a:solidFill>
              </a:rPr>
              <a:t>hardware</a:t>
            </a:r>
            <a:r>
              <a:rPr lang="en-GB" sz="2200" dirty="0"/>
              <a:t> capabilities. </a:t>
            </a:r>
          </a:p>
          <a:p>
            <a:pPr marL="457200" indent="-457200" algn="just">
              <a:buFont typeface="+mj-lt"/>
              <a:buAutoNum type="arabicPeriod"/>
            </a:pPr>
            <a:r>
              <a:rPr lang="en-GB" sz="2200" dirty="0" smtClean="0">
                <a:solidFill>
                  <a:srgbClr val="FF0000"/>
                </a:solidFill>
              </a:rPr>
              <a:t>Diversity </a:t>
            </a:r>
            <a:r>
              <a:rPr lang="en-GB" sz="2200" dirty="0">
                <a:solidFill>
                  <a:srgbClr val="FF0000"/>
                </a:solidFill>
              </a:rPr>
              <a:t>in Mobile Platforms/OS- </a:t>
            </a:r>
            <a:r>
              <a:rPr lang="en-GB" sz="2200" dirty="0"/>
              <a:t>There are different Mobile Operating Systems in the market. The major ones are Android, </a:t>
            </a:r>
            <a:r>
              <a:rPr lang="en-GB" sz="2200" dirty="0" smtClean="0"/>
              <a:t>iOS</a:t>
            </a:r>
            <a:r>
              <a:rPr lang="en-GB" sz="2200" dirty="0"/>
              <a:t>, BREW, BREWMP, Symbian, Windows Phone, and </a:t>
            </a:r>
            <a:r>
              <a:rPr lang="en-GB" sz="2200" dirty="0" smtClean="0"/>
              <a:t>BlackBerry. </a:t>
            </a:r>
            <a:r>
              <a:rPr lang="en-GB" sz="2200" dirty="0"/>
              <a:t>Each operating system has its own limitations. Testing a single application across multiple devices running on the same platform and every platform poses a unique challenge for testers</a:t>
            </a:r>
            <a:r>
              <a:rPr lang="en-GB" sz="2200" dirty="0" smtClean="0"/>
              <a:t>.</a:t>
            </a:r>
            <a:endParaRPr lang="en-GB" sz="2200" dirty="0"/>
          </a:p>
          <a:p>
            <a:pPr marL="457200" indent="-457200" algn="just">
              <a:buFont typeface="+mj-lt"/>
              <a:buAutoNum type="arabicPeriod"/>
            </a:pPr>
            <a:r>
              <a:rPr lang="en-GB" sz="2200" dirty="0">
                <a:solidFill>
                  <a:srgbClr val="FF0000"/>
                </a:solidFill>
              </a:rPr>
              <a:t>Mobile network operators- </a:t>
            </a:r>
            <a:r>
              <a:rPr lang="en-GB" sz="2200" dirty="0"/>
              <a:t>There are over 400 mobile network operators in the </a:t>
            </a:r>
            <a:r>
              <a:rPr lang="en-GB" sz="2200" dirty="0" smtClean="0"/>
              <a:t>world; out </a:t>
            </a:r>
            <a:r>
              <a:rPr lang="en-GB" sz="2200" dirty="0"/>
              <a:t>of which some are CDMA, some GSM. Each network operator uses a different kind network infrastructure and this limits the flow of information. </a:t>
            </a:r>
          </a:p>
          <a:p>
            <a:pPr marL="457200" indent="-457200" algn="just">
              <a:buFont typeface="+mj-lt"/>
              <a:buAutoNum type="arabicPeriod"/>
            </a:pPr>
            <a:r>
              <a:rPr lang="en-GB" sz="2200" dirty="0">
                <a:solidFill>
                  <a:srgbClr val="FF0000"/>
                </a:solidFill>
              </a:rPr>
              <a:t>Scripting-</a:t>
            </a:r>
            <a:r>
              <a:rPr lang="en-GB" sz="2200" dirty="0" smtClean="0"/>
              <a:t> </a:t>
            </a:r>
            <a:r>
              <a:rPr lang="en-GB" sz="2200" dirty="0"/>
              <a:t>The variety of devices makes executing the test script (Scripting) a key challenge. As devices differ in keystrokes, input methods, menu structure and display properties single script does not function on every device. </a:t>
            </a:r>
            <a:r>
              <a:rPr lang="en-GB" sz="2200" dirty="0" smtClean="0"/>
              <a:t>[menu button from hardware or software]</a:t>
            </a:r>
            <a:endParaRPr lang="en-US" sz="2200" dirty="0"/>
          </a:p>
        </p:txBody>
      </p:sp>
      <p:sp>
        <p:nvSpPr>
          <p:cNvPr id="4" name="Title 1"/>
          <p:cNvSpPr txBox="1">
            <a:spLocks/>
          </p:cNvSpPr>
          <p:nvPr/>
        </p:nvSpPr>
        <p:spPr>
          <a:xfrm>
            <a:off x="419100" y="469902"/>
            <a:ext cx="10809288" cy="711198"/>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Key Challenges in Mobile Application Testing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0" y="5190064"/>
            <a:ext cx="2959100" cy="1972733"/>
          </a:xfrm>
          <a:prstGeom prst="rect">
            <a:avLst/>
          </a:prstGeom>
        </p:spPr>
      </p:pic>
    </p:spTree>
    <p:extLst>
      <p:ext uri="{BB962C8B-B14F-4D97-AF65-F5344CB8AC3E}">
        <p14:creationId xmlns:p14="http://schemas.microsoft.com/office/powerpoint/2010/main" val="920282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3029" b="7772"/>
          <a:stretch/>
        </p:blipFill>
        <p:spPr>
          <a:xfrm>
            <a:off x="8116886" y="4318000"/>
            <a:ext cx="3613841" cy="2578100"/>
          </a:xfrm>
          <a:prstGeom prst="rect">
            <a:avLst/>
          </a:prstGeom>
        </p:spPr>
      </p:pic>
      <p:sp>
        <p:nvSpPr>
          <p:cNvPr id="5" name="Content Placeholder 4"/>
          <p:cNvSpPr>
            <a:spLocks noGrp="1"/>
          </p:cNvSpPr>
          <p:nvPr>
            <p:ph idx="1"/>
          </p:nvPr>
        </p:nvSpPr>
        <p:spPr>
          <a:xfrm>
            <a:off x="228600" y="1181100"/>
            <a:ext cx="11671300" cy="5448299"/>
          </a:xfrm>
        </p:spPr>
        <p:txBody>
          <a:bodyPr>
            <a:noAutofit/>
          </a:bodyPr>
          <a:lstStyle/>
          <a:p>
            <a:pPr marL="457200" indent="-457200" algn="just">
              <a:buFont typeface="+mj-lt"/>
              <a:buAutoNum type="arabicPeriod"/>
            </a:pPr>
            <a:r>
              <a:rPr lang="en-GB" dirty="0">
                <a:solidFill>
                  <a:srgbClr val="FF0000"/>
                </a:solidFill>
              </a:rPr>
              <a:t>Functional Testing </a:t>
            </a:r>
            <a:r>
              <a:rPr lang="en-GB" sz="1900" dirty="0"/>
              <a:t>- Functional testing </a:t>
            </a:r>
            <a:r>
              <a:rPr lang="en-GB" sz="1900" dirty="0">
                <a:solidFill>
                  <a:srgbClr val="FF0000"/>
                </a:solidFill>
              </a:rPr>
              <a:t>ensures that the application is working as per the requirements</a:t>
            </a:r>
            <a:r>
              <a:rPr lang="en-GB" sz="1900" dirty="0"/>
              <a:t>. Most of the test conducted for this is driven by the user interface and call flows. </a:t>
            </a:r>
          </a:p>
          <a:p>
            <a:pPr marL="457200" indent="-457200" algn="just">
              <a:buFont typeface="+mj-lt"/>
              <a:buAutoNum type="arabicPeriod"/>
            </a:pPr>
            <a:r>
              <a:rPr lang="en-GB" dirty="0">
                <a:solidFill>
                  <a:srgbClr val="FF0000"/>
                </a:solidFill>
              </a:rPr>
              <a:t>Laboratory Testing </a:t>
            </a:r>
            <a:r>
              <a:rPr lang="en-GB" sz="1900" dirty="0"/>
              <a:t>- Laboratory testing, usually carried out by network carriers, is done by simulating the complete wireless network. This test is performed </a:t>
            </a:r>
            <a:r>
              <a:rPr lang="en-GB" sz="1900" dirty="0">
                <a:solidFill>
                  <a:srgbClr val="FF0000"/>
                </a:solidFill>
              </a:rPr>
              <a:t>to find out any glitches when a mobile application uses voice and/or data connection to perform some functions</a:t>
            </a:r>
            <a:r>
              <a:rPr lang="en-GB" sz="1900" dirty="0"/>
              <a:t>. </a:t>
            </a:r>
            <a:endParaRPr lang="en-GB" sz="1900" dirty="0" smtClean="0"/>
          </a:p>
          <a:p>
            <a:pPr marL="457200" indent="-457200" algn="just">
              <a:buFont typeface="+mj-lt"/>
              <a:buAutoNum type="arabicPeriod"/>
            </a:pPr>
            <a:r>
              <a:rPr lang="en-GB" dirty="0">
                <a:solidFill>
                  <a:srgbClr val="FF0000"/>
                </a:solidFill>
              </a:rPr>
              <a:t>Performance Testing </a:t>
            </a:r>
            <a:r>
              <a:rPr lang="en-GB" sz="1900" dirty="0"/>
              <a:t>- This testing process is undertaken </a:t>
            </a:r>
            <a:r>
              <a:rPr lang="en-GB" sz="1900" dirty="0" smtClean="0">
                <a:solidFill>
                  <a:srgbClr val="FF0000"/>
                </a:solidFill>
              </a:rPr>
              <a:t>to check the performance and behaviour of the application under certain conditions such as low battery, bad network coverage, low available memory, simultaneous access to application’s server by several users</a:t>
            </a:r>
            <a:r>
              <a:rPr lang="en-GB" sz="1900" dirty="0" smtClean="0"/>
              <a:t> and </a:t>
            </a:r>
            <a:r>
              <a:rPr lang="en-GB" sz="1900" dirty="0"/>
              <a:t>other conditions. Performance of an application can be affected from two sides’ application’s </a:t>
            </a:r>
            <a:r>
              <a:rPr lang="en-GB" sz="1900" dirty="0" smtClean="0"/>
              <a:t>server </a:t>
            </a:r>
            <a:r>
              <a:rPr lang="en-GB" sz="1900" dirty="0"/>
              <a:t>side and client’s side. Performance testing is carried out to check both. </a:t>
            </a:r>
          </a:p>
        </p:txBody>
      </p:sp>
      <p:sp>
        <p:nvSpPr>
          <p:cNvPr id="4" name="Title 1"/>
          <p:cNvSpPr txBox="1">
            <a:spLocks/>
          </p:cNvSpPr>
          <p:nvPr/>
        </p:nvSpPr>
        <p:spPr>
          <a:xfrm>
            <a:off x="419100" y="469902"/>
            <a:ext cx="10809288" cy="71119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Types of Mobile Application Testing</a:t>
            </a:r>
          </a:p>
        </p:txBody>
      </p:sp>
    </p:spTree>
    <p:extLst>
      <p:ext uri="{BB962C8B-B14F-4D97-AF65-F5344CB8AC3E}">
        <p14:creationId xmlns:p14="http://schemas.microsoft.com/office/powerpoint/2010/main" val="4080100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6700" y="1181100"/>
            <a:ext cx="11671300" cy="5448299"/>
          </a:xfrm>
        </p:spPr>
        <p:txBody>
          <a:bodyPr>
            <a:noAutofit/>
          </a:bodyPr>
          <a:lstStyle/>
          <a:p>
            <a:pPr marL="457200" indent="-457200" algn="just">
              <a:buFont typeface="+mj-lt"/>
              <a:buAutoNum type="arabicPeriod" startAt="4"/>
            </a:pPr>
            <a:r>
              <a:rPr lang="en-GB" sz="2100" dirty="0">
                <a:solidFill>
                  <a:srgbClr val="FF0000"/>
                </a:solidFill>
              </a:rPr>
              <a:t>Interrupt Testing </a:t>
            </a:r>
            <a:r>
              <a:rPr lang="en-GB" sz="2100" dirty="0"/>
              <a:t>- An application while functioning may face several interruptions like </a:t>
            </a:r>
            <a:r>
              <a:rPr lang="en-GB" sz="2100" dirty="0">
                <a:solidFill>
                  <a:srgbClr val="FF0000"/>
                </a:solidFill>
              </a:rPr>
              <a:t>incoming calls </a:t>
            </a:r>
            <a:r>
              <a:rPr lang="en-GB" sz="2100" dirty="0"/>
              <a:t>or </a:t>
            </a:r>
            <a:r>
              <a:rPr lang="en-GB" sz="2100" dirty="0">
                <a:solidFill>
                  <a:srgbClr val="FF0000"/>
                </a:solidFill>
              </a:rPr>
              <a:t>network coverage outage and recovery</a:t>
            </a:r>
            <a:r>
              <a:rPr lang="en-GB" sz="2100" dirty="0"/>
              <a:t>. The different types of interruptions are: </a:t>
            </a:r>
          </a:p>
          <a:p>
            <a:pPr lvl="1" algn="just"/>
            <a:r>
              <a:rPr lang="en-GB" sz="2100" dirty="0" smtClean="0"/>
              <a:t>Incoming </a:t>
            </a:r>
            <a:r>
              <a:rPr lang="en-GB" sz="2100" dirty="0"/>
              <a:t>and Outgoing SMS and MMS </a:t>
            </a:r>
            <a:r>
              <a:rPr lang="en-GB" sz="2100" dirty="0" smtClean="0"/>
              <a:t>			~ </a:t>
            </a:r>
            <a:r>
              <a:rPr lang="en-US" sz="2100" dirty="0" smtClean="0"/>
              <a:t>Incoming </a:t>
            </a:r>
            <a:r>
              <a:rPr lang="en-US" sz="2100" dirty="0"/>
              <a:t>and Outgoing calls </a:t>
            </a:r>
          </a:p>
          <a:p>
            <a:pPr lvl="1" algn="just"/>
            <a:r>
              <a:rPr lang="en-US" sz="2100" dirty="0" smtClean="0"/>
              <a:t>Incoming </a:t>
            </a:r>
            <a:r>
              <a:rPr lang="en-US" sz="2100" dirty="0"/>
              <a:t>Notifications 	</a:t>
            </a:r>
            <a:r>
              <a:rPr lang="en-US" sz="2100" dirty="0" smtClean="0"/>
              <a:t>				~ Battery </a:t>
            </a:r>
            <a:r>
              <a:rPr lang="en-US" sz="2100" dirty="0"/>
              <a:t>Removal </a:t>
            </a:r>
          </a:p>
          <a:p>
            <a:pPr lvl="1" algn="just"/>
            <a:r>
              <a:rPr lang="en-GB" sz="2100" dirty="0" smtClean="0"/>
              <a:t>Cable </a:t>
            </a:r>
            <a:r>
              <a:rPr lang="en-GB" sz="2100" dirty="0"/>
              <a:t>Insertion and Removal for data transfer </a:t>
            </a:r>
            <a:r>
              <a:rPr lang="en-GB" sz="2100" dirty="0" smtClean="0"/>
              <a:t>		~ </a:t>
            </a:r>
            <a:r>
              <a:rPr lang="en-US" sz="2100" dirty="0" smtClean="0"/>
              <a:t>Network </a:t>
            </a:r>
            <a:r>
              <a:rPr lang="en-US" sz="2100" dirty="0"/>
              <a:t>outage and recovery </a:t>
            </a:r>
          </a:p>
          <a:p>
            <a:pPr lvl="1" algn="just"/>
            <a:r>
              <a:rPr lang="en-US" sz="2100" dirty="0" smtClean="0"/>
              <a:t>Media </a:t>
            </a:r>
            <a:r>
              <a:rPr lang="en-US" sz="2100" dirty="0"/>
              <a:t>Player on/off </a:t>
            </a:r>
            <a:r>
              <a:rPr lang="en-US" sz="2100" dirty="0" smtClean="0"/>
              <a:t>					~ Device </a:t>
            </a:r>
            <a:r>
              <a:rPr lang="en-US" sz="2100" dirty="0"/>
              <a:t>Power cycle </a:t>
            </a:r>
          </a:p>
          <a:p>
            <a:pPr marL="0" indent="0" algn="just">
              <a:buNone/>
            </a:pPr>
            <a:r>
              <a:rPr lang="en-GB" sz="2100" dirty="0"/>
              <a:t>An application should be able to handle these interruptions by going into a suspended state and </a:t>
            </a:r>
            <a:r>
              <a:rPr lang="en-GB" sz="2100" dirty="0">
                <a:solidFill>
                  <a:srgbClr val="FF0000"/>
                </a:solidFill>
              </a:rPr>
              <a:t>resuming</a:t>
            </a:r>
            <a:r>
              <a:rPr lang="en-GB" sz="2100" dirty="0"/>
              <a:t> afterwards. </a:t>
            </a:r>
          </a:p>
          <a:p>
            <a:pPr marL="342900" indent="-342900" algn="just">
              <a:buFont typeface="+mj-lt"/>
              <a:buAutoNum type="arabicPeriod" startAt="5"/>
            </a:pPr>
            <a:r>
              <a:rPr lang="en-GB" sz="2100" dirty="0">
                <a:solidFill>
                  <a:srgbClr val="FF0000"/>
                </a:solidFill>
              </a:rPr>
              <a:t>Usability testing </a:t>
            </a:r>
            <a:r>
              <a:rPr lang="en-GB" sz="2100" dirty="0"/>
              <a:t>- Usability testing is carried out </a:t>
            </a:r>
            <a:r>
              <a:rPr lang="en-GB" sz="2100" dirty="0">
                <a:solidFill>
                  <a:srgbClr val="FF0000"/>
                </a:solidFill>
              </a:rPr>
              <a:t>to verify if the application is achieving its goals and getting a </a:t>
            </a:r>
            <a:r>
              <a:rPr lang="en-GB" sz="2100" dirty="0" smtClean="0">
                <a:solidFill>
                  <a:srgbClr val="FF0000"/>
                </a:solidFill>
              </a:rPr>
              <a:t>favourable </a:t>
            </a:r>
            <a:r>
              <a:rPr lang="en-GB" sz="2100" dirty="0">
                <a:solidFill>
                  <a:srgbClr val="FF0000"/>
                </a:solidFill>
              </a:rPr>
              <a:t>response from users</a:t>
            </a:r>
            <a:r>
              <a:rPr lang="en-GB" sz="2100" dirty="0"/>
              <a:t>. This is important as the usability of an application is its key </a:t>
            </a:r>
            <a:r>
              <a:rPr lang="en-GB" sz="2100" dirty="0" smtClean="0"/>
              <a:t>to </a:t>
            </a:r>
            <a:r>
              <a:rPr lang="en-GB" sz="2100" dirty="0"/>
              <a:t>commercial success (it is nothing but </a:t>
            </a:r>
            <a:r>
              <a:rPr lang="en-GB" sz="2100" dirty="0">
                <a:solidFill>
                  <a:srgbClr val="FF0000"/>
                </a:solidFill>
              </a:rPr>
              <a:t>user friendliness</a:t>
            </a:r>
            <a:r>
              <a:rPr lang="en-GB" sz="2100" dirty="0"/>
              <a:t>). </a:t>
            </a:r>
            <a:endParaRPr lang="en-US" sz="2100" dirty="0"/>
          </a:p>
        </p:txBody>
      </p:sp>
      <p:sp>
        <p:nvSpPr>
          <p:cNvPr id="4" name="Title 1"/>
          <p:cNvSpPr txBox="1">
            <a:spLocks/>
          </p:cNvSpPr>
          <p:nvPr/>
        </p:nvSpPr>
        <p:spPr>
          <a:xfrm>
            <a:off x="419100" y="469902"/>
            <a:ext cx="10809288" cy="71119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Types of Mobile Application Testing</a:t>
            </a:r>
          </a:p>
        </p:txBody>
      </p:sp>
    </p:spTree>
    <p:extLst>
      <p:ext uri="{BB962C8B-B14F-4D97-AF65-F5344CB8AC3E}">
        <p14:creationId xmlns:p14="http://schemas.microsoft.com/office/powerpoint/2010/main" val="807711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19100" y="1181100"/>
            <a:ext cx="11671300" cy="5448299"/>
          </a:xfrm>
        </p:spPr>
        <p:txBody>
          <a:bodyPr>
            <a:noAutofit/>
          </a:bodyPr>
          <a:lstStyle/>
          <a:p>
            <a:pPr marL="457200" indent="-457200" algn="just">
              <a:buFont typeface="+mj-lt"/>
              <a:buAutoNum type="arabicPeriod" startAt="6"/>
            </a:pPr>
            <a:r>
              <a:rPr lang="en-GB" sz="2400" dirty="0">
                <a:solidFill>
                  <a:srgbClr val="FF0000"/>
                </a:solidFill>
              </a:rPr>
              <a:t>Installation testing </a:t>
            </a:r>
            <a:r>
              <a:rPr lang="en-GB" sz="2400" dirty="0" smtClean="0"/>
              <a:t>- Certain mobile applications come pre-installed on the device whereas others have to be installed from the store. Installation testing </a:t>
            </a:r>
            <a:r>
              <a:rPr lang="en-GB" sz="2400" dirty="0" smtClean="0">
                <a:solidFill>
                  <a:srgbClr val="FF0000"/>
                </a:solidFill>
              </a:rPr>
              <a:t>verifies that the </a:t>
            </a:r>
            <a:r>
              <a:rPr lang="en-GB" sz="2400" dirty="0">
                <a:solidFill>
                  <a:srgbClr val="FF0000"/>
                </a:solidFill>
              </a:rPr>
              <a:t>installation process goes smoothly without the user having to face any difficulty</a:t>
            </a:r>
            <a:r>
              <a:rPr lang="en-GB" sz="2400" dirty="0"/>
              <a:t>. This testing process covers installation, updating and uninstalling of an application. </a:t>
            </a:r>
          </a:p>
          <a:p>
            <a:pPr marL="342900" indent="-342900" algn="just">
              <a:buFont typeface="+mj-lt"/>
              <a:buAutoNum type="arabicPeriod" startAt="6"/>
            </a:pPr>
            <a:r>
              <a:rPr lang="en-GB" sz="2400" dirty="0">
                <a:solidFill>
                  <a:srgbClr val="FF0000"/>
                </a:solidFill>
              </a:rPr>
              <a:t>Certification Testing </a:t>
            </a:r>
            <a:r>
              <a:rPr lang="en-GB" sz="2400" dirty="0"/>
              <a:t>- To get a certificate of compliance, each mobile </a:t>
            </a:r>
            <a:r>
              <a:rPr lang="en-GB" sz="2400" dirty="0" smtClean="0"/>
              <a:t>device/application </a:t>
            </a:r>
            <a:r>
              <a:rPr lang="en-GB" sz="2400" dirty="0"/>
              <a:t>needs to be tested against the </a:t>
            </a:r>
            <a:r>
              <a:rPr lang="en-GB" sz="2400" dirty="0">
                <a:solidFill>
                  <a:srgbClr val="FF0000"/>
                </a:solidFill>
              </a:rPr>
              <a:t>guidelines set by different mobile platforms</a:t>
            </a:r>
            <a:r>
              <a:rPr lang="en-GB" sz="2400" dirty="0"/>
              <a:t>. </a:t>
            </a:r>
            <a:endParaRPr lang="en-GB" sz="2400" dirty="0" smtClean="0"/>
          </a:p>
          <a:p>
            <a:pPr marL="342900" indent="-342900" algn="just">
              <a:buFont typeface="+mj-lt"/>
              <a:buAutoNum type="arabicPeriod" startAt="6"/>
            </a:pPr>
            <a:r>
              <a:rPr lang="en-GB" sz="2400" dirty="0">
                <a:solidFill>
                  <a:srgbClr val="FF0000"/>
                </a:solidFill>
              </a:rPr>
              <a:t>Memory Leakage Testing </a:t>
            </a:r>
            <a:r>
              <a:rPr lang="en-GB" sz="2400" dirty="0"/>
              <a:t>- Memory leakage happens when a computer program or application is unable to manage the memory it is allocated resulting in poor performance of the application and the overall slowdown of the system. As mobile devices have significant constraints of available memory, memory leakage testing is crucial for the proper functioning of an </a:t>
            </a:r>
            <a:r>
              <a:rPr lang="en-GB" sz="2400" dirty="0" smtClean="0"/>
              <a:t>application.</a:t>
            </a:r>
            <a:endParaRPr lang="en-US" sz="2400" dirty="0"/>
          </a:p>
        </p:txBody>
      </p:sp>
      <p:sp>
        <p:nvSpPr>
          <p:cNvPr id="4" name="Title 1"/>
          <p:cNvSpPr txBox="1">
            <a:spLocks/>
          </p:cNvSpPr>
          <p:nvPr/>
        </p:nvSpPr>
        <p:spPr>
          <a:xfrm>
            <a:off x="419100" y="469902"/>
            <a:ext cx="10809288" cy="71119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Types of Mobile Application Testing</a:t>
            </a:r>
          </a:p>
        </p:txBody>
      </p:sp>
    </p:spTree>
    <p:extLst>
      <p:ext uri="{BB962C8B-B14F-4D97-AF65-F5344CB8AC3E}">
        <p14:creationId xmlns:p14="http://schemas.microsoft.com/office/powerpoint/2010/main" val="1637622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950" y="3443649"/>
            <a:ext cx="2813050" cy="2123713"/>
          </a:xfrm>
          <a:prstGeom prst="rect">
            <a:avLst/>
          </a:prstGeom>
        </p:spPr>
      </p:pic>
      <p:sp>
        <p:nvSpPr>
          <p:cNvPr id="5" name="Content Placeholder 4"/>
          <p:cNvSpPr>
            <a:spLocks noGrp="1"/>
          </p:cNvSpPr>
          <p:nvPr>
            <p:ph idx="1"/>
          </p:nvPr>
        </p:nvSpPr>
        <p:spPr>
          <a:xfrm>
            <a:off x="419100" y="1181100"/>
            <a:ext cx="11671300" cy="5448299"/>
          </a:xfrm>
        </p:spPr>
        <p:txBody>
          <a:bodyPr>
            <a:noAutofit/>
          </a:bodyPr>
          <a:lstStyle/>
          <a:p>
            <a:pPr marL="0" indent="0">
              <a:buNone/>
            </a:pPr>
            <a:r>
              <a:rPr lang="en-GB" dirty="0" smtClean="0"/>
              <a:t>Some </a:t>
            </a:r>
            <a:r>
              <a:rPr lang="en-GB" dirty="0"/>
              <a:t>tools that are being used to test code quality in general for mobile applications are as follows: </a:t>
            </a:r>
          </a:p>
          <a:p>
            <a:pPr marL="0" indent="0">
              <a:buNone/>
            </a:pPr>
            <a:r>
              <a:rPr lang="en-US" b="1" dirty="0"/>
              <a:t>Cross-Platform (Android and iOS) </a:t>
            </a:r>
            <a:endParaRPr lang="en-US" dirty="0"/>
          </a:p>
          <a:p>
            <a:pPr>
              <a:buFont typeface="Wingdings" panose="05000000000000000000" pitchFamily="2" charset="2"/>
              <a:buChar char="ü"/>
            </a:pPr>
            <a:r>
              <a:rPr lang="en-GB" b="1" dirty="0" err="1" smtClean="0"/>
              <a:t>Testmunk</a:t>
            </a:r>
            <a:r>
              <a:rPr lang="en-GB" b="1" dirty="0" smtClean="0"/>
              <a:t> </a:t>
            </a:r>
            <a:r>
              <a:rPr lang="en-GB" dirty="0"/>
              <a:t>- Automated Mobile App Testing for iOS and Android (http://testmunk.com) </a:t>
            </a:r>
          </a:p>
          <a:p>
            <a:pPr>
              <a:buFont typeface="Wingdings" panose="05000000000000000000" pitchFamily="2" charset="2"/>
              <a:buChar char="ü"/>
            </a:pPr>
            <a:r>
              <a:rPr lang="en-GB" b="1" dirty="0" err="1" smtClean="0"/>
              <a:t>Appium</a:t>
            </a:r>
            <a:r>
              <a:rPr lang="en-GB" b="1" dirty="0" smtClean="0"/>
              <a:t> </a:t>
            </a:r>
            <a:r>
              <a:rPr lang="en-GB" dirty="0"/>
              <a:t>- Mobile device automation for functional testing (http://appium.io) </a:t>
            </a:r>
          </a:p>
          <a:p>
            <a:pPr>
              <a:buFont typeface="Wingdings" panose="05000000000000000000" pitchFamily="2" charset="2"/>
              <a:buChar char="ü"/>
            </a:pPr>
            <a:r>
              <a:rPr lang="en-US" b="1" dirty="0" smtClean="0"/>
              <a:t>Calabash </a:t>
            </a:r>
            <a:r>
              <a:rPr lang="en-US" dirty="0"/>
              <a:t>- Mobile device automation for functional testing (http://calaba.sh) </a:t>
            </a:r>
          </a:p>
          <a:p>
            <a:pPr>
              <a:buFont typeface="Wingdings" panose="05000000000000000000" pitchFamily="2" charset="2"/>
              <a:buChar char="ü"/>
            </a:pPr>
            <a:r>
              <a:rPr lang="en-GB" b="1" dirty="0" err="1" smtClean="0"/>
              <a:t>Testdroid</a:t>
            </a:r>
            <a:r>
              <a:rPr lang="en-GB" dirty="0" smtClean="0"/>
              <a:t> </a:t>
            </a:r>
            <a:r>
              <a:rPr lang="en-GB" dirty="0"/>
              <a:t>- Mobile App and Game test automation on real Android and iOS devices </a:t>
            </a:r>
            <a:endParaRPr lang="en-GB" dirty="0" smtClean="0"/>
          </a:p>
          <a:p>
            <a:pPr>
              <a:buFont typeface="Wingdings" panose="05000000000000000000" pitchFamily="2" charset="2"/>
              <a:buChar char="ü"/>
            </a:pPr>
            <a:endParaRPr lang="en-GB" sz="18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[Web/Google Analytics, </a:t>
            </a:r>
            <a:r>
              <a:rPr lang="en-GB" sz="1600" dirty="0" smtClean="0"/>
              <a:t>Check </a:t>
            </a:r>
            <a:r>
              <a:rPr lang="en-GB" sz="1600" dirty="0"/>
              <a:t>on legacy devices (old, most used in market</a:t>
            </a:r>
            <a:r>
              <a:rPr lang="en-GB" sz="1600" dirty="0" smtClean="0"/>
              <a:t>), Emulator/Real </a:t>
            </a:r>
            <a:r>
              <a:rPr lang="en-GB" sz="1600" dirty="0"/>
              <a:t>device ~ different h/w features, screen size, memory, network speed</a:t>
            </a:r>
            <a:r>
              <a:rPr lang="en-GB" sz="1600" dirty="0" smtClean="0"/>
              <a:t>., Cloud </a:t>
            </a:r>
            <a:r>
              <a:rPr lang="en-GB" sz="1600" dirty="0"/>
              <a:t>test lab by google </a:t>
            </a:r>
            <a:r>
              <a:rPr lang="en-GB" sz="1600" dirty="0" smtClean="0"/>
              <a:t>]</a:t>
            </a:r>
            <a:endParaRPr lang="en-US" sz="1800" dirty="0"/>
          </a:p>
        </p:txBody>
      </p:sp>
      <p:sp>
        <p:nvSpPr>
          <p:cNvPr id="4" name="Title 1"/>
          <p:cNvSpPr txBox="1">
            <a:spLocks/>
          </p:cNvSpPr>
          <p:nvPr/>
        </p:nvSpPr>
        <p:spPr>
          <a:xfrm>
            <a:off x="419100" y="469902"/>
            <a:ext cx="10809288" cy="71119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Some Mobile Application Testing Tools </a:t>
            </a:r>
          </a:p>
        </p:txBody>
      </p:sp>
    </p:spTree>
    <p:extLst>
      <p:ext uri="{BB962C8B-B14F-4D97-AF65-F5344CB8AC3E}">
        <p14:creationId xmlns:p14="http://schemas.microsoft.com/office/powerpoint/2010/main" val="482856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3512" y="2628900"/>
            <a:ext cx="10506187" cy="838200"/>
          </a:xfrm>
        </p:spPr>
        <p:txBody>
          <a:bodyPr>
            <a:normAutofit/>
          </a:bodyPr>
          <a:lstStyle/>
          <a:p>
            <a:pPr algn="ctr"/>
            <a:r>
              <a:rPr lang="en-GB" sz="4800" b="1" i="0" dirty="0">
                <a:solidFill>
                  <a:schemeClr val="tx1"/>
                </a:solidFill>
                <a:latin typeface="Georgia" panose="02040502050405020303" pitchFamily="18" charset="0"/>
              </a:rPr>
              <a:t>Quality management</a:t>
            </a:r>
            <a:endParaRPr lang="en-US" sz="4800" b="1" i="0" dirty="0">
              <a:solidFill>
                <a:schemeClr val="tx1"/>
              </a:solidFill>
              <a:latin typeface="Georgia" panose="020405020504050203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5346540"/>
            <a:ext cx="1346200" cy="1346200"/>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738" y="5245099"/>
            <a:ext cx="2171462" cy="144764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3794" y="4241575"/>
            <a:ext cx="6635750" cy="2451165"/>
          </a:xfrm>
          <a:prstGeom prst="rect">
            <a:avLst/>
          </a:prstGeom>
          <a:ln>
            <a:noFill/>
          </a:ln>
          <a:effectLst>
            <a:softEdge rad="112500"/>
          </a:effectLst>
        </p:spPr>
      </p:pic>
    </p:spTree>
    <p:extLst>
      <p:ext uri="{BB962C8B-B14F-4D97-AF65-F5344CB8AC3E}">
        <p14:creationId xmlns:p14="http://schemas.microsoft.com/office/powerpoint/2010/main" val="3531629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667197"/>
            <a:ext cx="10858500" cy="4647426"/>
          </a:xfrm>
          <a:prstGeom prst="rect">
            <a:avLst/>
          </a:prstGeom>
        </p:spPr>
        <p:txBody>
          <a:bodyPr wrap="square">
            <a:spAutoFit/>
          </a:bodyPr>
          <a:lstStyle/>
          <a:p>
            <a:pPr algn="ctr"/>
            <a:r>
              <a:rPr lang="en-GB" sz="2800" b="1" dirty="0">
                <a:solidFill>
                  <a:srgbClr val="FF0000"/>
                </a:solidFill>
                <a:latin typeface="Calibri" panose="020F0502020204030204" pitchFamily="34" charset="0"/>
                <a:cs typeface="Calibri" panose="020F0502020204030204" pitchFamily="34" charset="0"/>
              </a:rPr>
              <a:t>Quality</a:t>
            </a:r>
            <a:r>
              <a:rPr lang="en-GB" sz="2800" dirty="0">
                <a:solidFill>
                  <a:srgbClr val="FF0000"/>
                </a:solidFill>
                <a:latin typeface="Calibri" panose="020F0502020204030204" pitchFamily="34" charset="0"/>
                <a:cs typeface="Calibri" panose="020F0502020204030204" pitchFamily="34" charset="0"/>
              </a:rPr>
              <a:t>: Degree to which a set of inherent characteristics </a:t>
            </a:r>
            <a:r>
              <a:rPr lang="en-GB" sz="2800" dirty="0" err="1" smtClean="0">
                <a:solidFill>
                  <a:srgbClr val="FF0000"/>
                </a:solidFill>
                <a:latin typeface="Calibri" panose="020F0502020204030204" pitchFamily="34" charset="0"/>
                <a:cs typeface="Calibri" panose="020F0502020204030204" pitchFamily="34" charset="0"/>
              </a:rPr>
              <a:t>fulfills</a:t>
            </a:r>
            <a:r>
              <a:rPr lang="en-GB" sz="2800" dirty="0" smtClean="0">
                <a:solidFill>
                  <a:srgbClr val="FF0000"/>
                </a:solidFill>
                <a:latin typeface="Calibri" panose="020F0502020204030204" pitchFamily="34" charset="0"/>
                <a:cs typeface="Calibri" panose="020F0502020204030204" pitchFamily="34" charset="0"/>
              </a:rPr>
              <a:t> </a:t>
            </a:r>
            <a:r>
              <a:rPr lang="en-GB" sz="2800" dirty="0">
                <a:solidFill>
                  <a:srgbClr val="FF0000"/>
                </a:solidFill>
                <a:latin typeface="Calibri" panose="020F0502020204030204" pitchFamily="34" charset="0"/>
                <a:cs typeface="Calibri" panose="020F0502020204030204" pitchFamily="34" charset="0"/>
              </a:rPr>
              <a:t>requirements. – ISO </a:t>
            </a:r>
          </a:p>
          <a:p>
            <a:pPr marL="342900" indent="-342900" algn="just">
              <a:buFont typeface="Wingdings" panose="05000000000000000000" pitchFamily="2" charset="2"/>
              <a:buChar char="ü"/>
            </a:pPr>
            <a:r>
              <a:rPr lang="en-GB" sz="2400" dirty="0" smtClean="0">
                <a:solidFill>
                  <a:srgbClr val="000000"/>
                </a:solidFill>
                <a:latin typeface="Calibri" panose="020F0502020204030204" pitchFamily="34" charset="0"/>
                <a:cs typeface="Calibri" panose="020F0502020204030204" pitchFamily="34" charset="0"/>
              </a:rPr>
              <a:t>Can </a:t>
            </a:r>
            <a:r>
              <a:rPr lang="en-GB" sz="2400" dirty="0">
                <a:solidFill>
                  <a:srgbClr val="000000"/>
                </a:solidFill>
                <a:latin typeface="Calibri" panose="020F0502020204030204" pitchFamily="34" charset="0"/>
                <a:cs typeface="Calibri" panose="020F0502020204030204" pitchFamily="34" charset="0"/>
              </a:rPr>
              <a:t>also be defined as FITNESS FOR USE. </a:t>
            </a:r>
          </a:p>
          <a:p>
            <a:pPr marL="342900" indent="-342900" algn="just">
              <a:buFont typeface="Wingdings" panose="05000000000000000000" pitchFamily="2" charset="2"/>
              <a:buChar char="ü"/>
            </a:pPr>
            <a:r>
              <a:rPr lang="en-GB" sz="2400" dirty="0" smtClean="0">
                <a:solidFill>
                  <a:srgbClr val="000000"/>
                </a:solidFill>
                <a:latin typeface="Calibri" panose="020F0502020204030204" pitchFamily="34" charset="0"/>
                <a:cs typeface="Calibri" panose="020F0502020204030204" pitchFamily="34" charset="0"/>
              </a:rPr>
              <a:t>Can </a:t>
            </a:r>
            <a:r>
              <a:rPr lang="en-GB" sz="2400" dirty="0">
                <a:solidFill>
                  <a:srgbClr val="000000"/>
                </a:solidFill>
                <a:latin typeface="Calibri" panose="020F0502020204030204" pitchFamily="34" charset="0"/>
                <a:cs typeface="Calibri" panose="020F0502020204030204" pitchFamily="34" charset="0"/>
              </a:rPr>
              <a:t>be judged as poor, good, excellent. </a:t>
            </a:r>
          </a:p>
          <a:p>
            <a:pPr algn="just"/>
            <a:endParaRPr lang="en-US" sz="2400" dirty="0">
              <a:solidFill>
                <a:srgbClr val="000000"/>
              </a:solidFill>
              <a:latin typeface="Calibri" panose="020F0502020204030204" pitchFamily="34" charset="0"/>
              <a:cs typeface="Calibri" panose="020F0502020204030204" pitchFamily="34" charset="0"/>
            </a:endParaRPr>
          </a:p>
          <a:p>
            <a:pPr algn="just"/>
            <a:r>
              <a:rPr lang="en-GB" sz="2400" b="1" dirty="0">
                <a:solidFill>
                  <a:srgbClr val="000000"/>
                </a:solidFill>
                <a:latin typeface="Calibri" panose="020F0502020204030204" pitchFamily="34" charset="0"/>
                <a:cs typeface="Calibri" panose="020F0502020204030204" pitchFamily="34" charset="0"/>
              </a:rPr>
              <a:t>Total Quality Management</a:t>
            </a:r>
            <a:r>
              <a:rPr lang="en-GB" sz="2400" dirty="0">
                <a:solidFill>
                  <a:srgbClr val="000000"/>
                </a:solidFill>
                <a:latin typeface="Calibri" panose="020F0502020204030204" pitchFamily="34" charset="0"/>
                <a:cs typeface="Calibri" panose="020F0502020204030204" pitchFamily="34" charset="0"/>
              </a:rPr>
              <a:t>: </a:t>
            </a:r>
            <a:endParaRPr lang="en-GB" sz="2400" dirty="0" smtClean="0">
              <a:solidFill>
                <a:srgbClr val="000000"/>
              </a:solidFill>
              <a:latin typeface="Calibri" panose="020F0502020204030204" pitchFamily="34" charset="0"/>
              <a:cs typeface="Calibri" panose="020F0502020204030204" pitchFamily="34" charset="0"/>
            </a:endParaRPr>
          </a:p>
          <a:p>
            <a:pPr algn="just"/>
            <a:r>
              <a:rPr lang="en-GB" sz="2400" dirty="0" smtClean="0">
                <a:solidFill>
                  <a:srgbClr val="000000"/>
                </a:solidFill>
                <a:latin typeface="Calibri" panose="020F0502020204030204" pitchFamily="34" charset="0"/>
                <a:cs typeface="Calibri" panose="020F0502020204030204" pitchFamily="34" charset="0"/>
              </a:rPr>
              <a:t>“A </a:t>
            </a:r>
            <a:r>
              <a:rPr lang="en-GB" sz="2400" dirty="0">
                <a:solidFill>
                  <a:srgbClr val="000000"/>
                </a:solidFill>
                <a:latin typeface="Calibri" panose="020F0502020204030204" pitchFamily="34" charset="0"/>
                <a:cs typeface="Calibri" panose="020F0502020204030204" pitchFamily="34" charset="0"/>
              </a:rPr>
              <a:t>management approach for an organization, </a:t>
            </a:r>
            <a:r>
              <a:rPr lang="en-GB" sz="2400" dirty="0" err="1" smtClean="0">
                <a:solidFill>
                  <a:srgbClr val="000000"/>
                </a:solidFill>
                <a:latin typeface="Calibri" panose="020F0502020204030204" pitchFamily="34" charset="0"/>
                <a:cs typeface="Calibri" panose="020F0502020204030204" pitchFamily="34" charset="0"/>
              </a:rPr>
              <a:t>centered</a:t>
            </a:r>
            <a:r>
              <a:rPr lang="en-GB" sz="2400" dirty="0" smtClean="0">
                <a:solidFill>
                  <a:srgbClr val="000000"/>
                </a:solidFill>
                <a:latin typeface="Calibri" panose="020F0502020204030204" pitchFamily="34" charset="0"/>
                <a:cs typeface="Calibri" panose="020F0502020204030204" pitchFamily="34" charset="0"/>
              </a:rPr>
              <a:t> </a:t>
            </a:r>
            <a:r>
              <a:rPr lang="en-GB" sz="2400" dirty="0">
                <a:solidFill>
                  <a:srgbClr val="000000"/>
                </a:solidFill>
                <a:latin typeface="Calibri" panose="020F0502020204030204" pitchFamily="34" charset="0"/>
                <a:cs typeface="Calibri" panose="020F0502020204030204" pitchFamily="34" charset="0"/>
              </a:rPr>
              <a:t>on quality, based on the participation of all its members, and aiming at long-term success through customer satisfaction and benefits to </a:t>
            </a:r>
            <a:r>
              <a:rPr lang="en-GB" sz="2400" dirty="0" smtClean="0">
                <a:solidFill>
                  <a:srgbClr val="000000"/>
                </a:solidFill>
                <a:latin typeface="Calibri" panose="020F0502020204030204" pitchFamily="34" charset="0"/>
                <a:cs typeface="Calibri" panose="020F0502020204030204" pitchFamily="34" charset="0"/>
              </a:rPr>
              <a:t>all </a:t>
            </a:r>
            <a:r>
              <a:rPr lang="en-GB" sz="2400" dirty="0">
                <a:solidFill>
                  <a:srgbClr val="000000"/>
                </a:solidFill>
                <a:latin typeface="Calibri" panose="020F0502020204030204" pitchFamily="34" charset="0"/>
                <a:cs typeface="Calibri" panose="020F0502020204030204" pitchFamily="34" charset="0"/>
              </a:rPr>
              <a:t>members of the organization and to society</a:t>
            </a:r>
            <a:r>
              <a:rPr lang="en-GB" sz="2400" dirty="0" smtClean="0">
                <a:solidFill>
                  <a:srgbClr val="000000"/>
                </a:solidFill>
                <a:latin typeface="Calibri" panose="020F0502020204030204" pitchFamily="34" charset="0"/>
                <a:cs typeface="Calibri" panose="020F0502020204030204" pitchFamily="34" charset="0"/>
              </a:rPr>
              <a:t>.” </a:t>
            </a:r>
          </a:p>
          <a:p>
            <a:pPr algn="just"/>
            <a:endParaRPr lang="en-GB" sz="2400" dirty="0">
              <a:solidFill>
                <a:srgbClr val="000000"/>
              </a:solidFill>
              <a:latin typeface="Calibri" panose="020F0502020204030204" pitchFamily="34" charset="0"/>
              <a:cs typeface="Calibri" panose="020F0502020204030204" pitchFamily="34" charset="0"/>
            </a:endParaRPr>
          </a:p>
          <a:p>
            <a:pPr algn="just"/>
            <a:r>
              <a:rPr lang="en-GB" sz="2400" dirty="0">
                <a:solidFill>
                  <a:srgbClr val="000000"/>
                </a:solidFill>
                <a:latin typeface="Calibri" panose="020F0502020204030204" pitchFamily="34" charset="0"/>
                <a:cs typeface="Calibri" panose="020F0502020204030204" pitchFamily="34" charset="0"/>
              </a:rPr>
              <a:t>It </a:t>
            </a:r>
            <a:r>
              <a:rPr lang="en-GB" sz="2400" dirty="0">
                <a:solidFill>
                  <a:srgbClr val="FF0000"/>
                </a:solidFill>
                <a:latin typeface="Calibri" panose="020F0502020204030204" pitchFamily="34" charset="0"/>
                <a:cs typeface="Calibri" panose="020F0502020204030204" pitchFamily="34" charset="0"/>
              </a:rPr>
              <a:t>involves entire organization </a:t>
            </a:r>
            <a:r>
              <a:rPr lang="en-GB" sz="2400" dirty="0">
                <a:solidFill>
                  <a:srgbClr val="000000"/>
                </a:solidFill>
                <a:latin typeface="Calibri" panose="020F0502020204030204" pitchFamily="34" charset="0"/>
                <a:cs typeface="Calibri" panose="020F0502020204030204" pitchFamily="34" charset="0"/>
              </a:rPr>
              <a:t>in the management of quality. </a:t>
            </a:r>
            <a:r>
              <a:rPr lang="en-GB" sz="2400" dirty="0" smtClean="0">
                <a:solidFill>
                  <a:srgbClr val="000000"/>
                </a:solidFill>
                <a:latin typeface="Calibri" panose="020F0502020204030204" pitchFamily="34" charset="0"/>
                <a:cs typeface="Calibri" panose="020F0502020204030204" pitchFamily="34" charset="0"/>
              </a:rPr>
              <a:t>It </a:t>
            </a:r>
            <a:r>
              <a:rPr lang="en-GB" sz="2400" dirty="0">
                <a:solidFill>
                  <a:srgbClr val="FF0000"/>
                </a:solidFill>
                <a:latin typeface="Calibri" panose="020F0502020204030204" pitchFamily="34" charset="0"/>
                <a:cs typeface="Calibri" panose="020F0502020204030204" pitchFamily="34" charset="0"/>
              </a:rPr>
              <a:t>aims to reduce process variation within the organization</a:t>
            </a:r>
            <a:r>
              <a:rPr lang="en-GB" sz="2400" dirty="0">
                <a:solidFill>
                  <a:srgbClr val="000000"/>
                </a:solidFill>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738" y="5314623"/>
            <a:ext cx="2171462" cy="1447641"/>
          </a:xfrm>
          <a:prstGeom prst="rect">
            <a:avLst/>
          </a:prstGeom>
        </p:spPr>
      </p:pic>
    </p:spTree>
    <p:extLst>
      <p:ext uri="{BB962C8B-B14F-4D97-AF65-F5344CB8AC3E}">
        <p14:creationId xmlns:p14="http://schemas.microsoft.com/office/powerpoint/2010/main" val="4212586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468</TotalTime>
  <Words>1233</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Bahnschrift</vt:lpstr>
      <vt:lpstr>Berlin Sans FB</vt:lpstr>
      <vt:lpstr>Calibri</vt:lpstr>
      <vt:lpstr>Century Schoolbook</vt:lpstr>
      <vt:lpstr>Corbel</vt:lpstr>
      <vt:lpstr>Courier New</vt:lpstr>
      <vt:lpstr>Georgia</vt:lpstr>
      <vt:lpstr>Times New Roman</vt:lpstr>
      <vt:lpstr>Wingdings</vt:lpstr>
      <vt:lpstr>Headlines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management</vt:lpstr>
      <vt:lpstr>PowerPoint Presentation</vt:lpstr>
      <vt:lpstr>PowerPoint Presentation</vt:lpstr>
      <vt:lpstr>PowerPoint Presentation</vt:lpstr>
      <vt:lpstr>PowerPoint Presentation</vt:lpstr>
      <vt:lpstr>PowerPoint Presentation</vt:lpstr>
      <vt:lpstr>ISO    * International Organization for Standardization   * Applicable for all types of organizations (not only software)    * Based on PDCA cycle and 8 quality management principles  </vt:lpstr>
      <vt:lpstr>* PDCA – PLAN DO CHECK ACT     ] Define a Plan    ] Do / Execute the plan    ] Check the results    ] Take necessary Action </vt:lpstr>
      <vt:lpstr>* 8 Quality management principles     </vt:lpstr>
      <vt:lpstr>* Capability Maturity Model Integration  * Given to only IT based companies  * Given based on process followed by company  * Certification is given in different levels.  * Each level has several KPA’s (key process areas)      </vt:lpstr>
      <vt:lpstr>* Given to any type of company  * Given based on quality produced by the company  * Seeks to improve the quality output of process by identifying and removing the causes of defects (errors) and minimizing variability in manufacturing and business processes.  * A six sigma process is one in which 99.99966% of all opportunities to produce some feature of a part are statistically expected to be free of defects (3.4 defective features / million opportunities).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Soojan</dc:creator>
  <cp:lastModifiedBy>Soojan</cp:lastModifiedBy>
  <cp:revision>235</cp:revision>
  <dcterms:created xsi:type="dcterms:W3CDTF">2018-01-14T09:51:36Z</dcterms:created>
  <dcterms:modified xsi:type="dcterms:W3CDTF">2018-03-12T03:44:02Z</dcterms:modified>
</cp:coreProperties>
</file>