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81" r:id="rId6"/>
    <p:sldId id="268" r:id="rId7"/>
    <p:sldId id="269" r:id="rId8"/>
    <p:sldId id="270" r:id="rId9"/>
    <p:sldId id="271" r:id="rId10"/>
    <p:sldId id="272" r:id="rId11"/>
    <p:sldId id="273" r:id="rId12"/>
    <p:sldId id="274" r:id="rId13"/>
    <p:sldId id="275" r:id="rId14"/>
    <p:sldId id="283" r:id="rId15"/>
    <p:sldId id="276" r:id="rId16"/>
    <p:sldId id="277" r:id="rId17"/>
    <p:sldId id="278" r:id="rId18"/>
    <p:sldId id="279" r:id="rId19"/>
    <p:sldId id="280" r:id="rId20"/>
    <p:sldId id="282"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67B3"/>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3" d="100"/>
          <a:sy n="73" d="100"/>
        </p:scale>
        <p:origin x="60" y="12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Sunday January 7 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Sunday January 7 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Sunday January 7 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Sunday January 7 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Sunday January 7 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Sunday January 7 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Sunday January 7 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Sunday January 7 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Sunday January 7 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Sunday January 7 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Sunday January 7 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Sunday January 7 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Sunday January 7 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Sunday January 7 2018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828800"/>
            <a:ext cx="8735325" cy="1441451"/>
          </a:xfrm>
        </p:spPr>
        <p:txBody>
          <a:bodyPr>
            <a:normAutofit/>
          </a:bodyPr>
          <a:lstStyle/>
          <a:p>
            <a:pPr algn="ctr"/>
            <a:r>
              <a:rPr lang="en-US" sz="7200" b="1" dirty="0" smtClean="0"/>
              <a:t>Software </a:t>
            </a:r>
            <a:r>
              <a:rPr lang="en-US" sz="7200" b="1" dirty="0" smtClean="0">
                <a:solidFill>
                  <a:srgbClr val="FF0000"/>
                </a:solidFill>
              </a:rPr>
              <a:t>Failures</a:t>
            </a:r>
            <a:endParaRPr lang="en-US" sz="7200" b="1" dirty="0">
              <a:solidFill>
                <a:srgbClr val="FF0000"/>
              </a:solidFill>
            </a:endParaRPr>
          </a:p>
        </p:txBody>
      </p:sp>
      <p:sp>
        <p:nvSpPr>
          <p:cNvPr id="6" name="Title 1"/>
          <p:cNvSpPr txBox="1">
            <a:spLocks/>
          </p:cNvSpPr>
          <p:nvPr/>
        </p:nvSpPr>
        <p:spPr>
          <a:xfrm>
            <a:off x="1089474" y="3270251"/>
            <a:ext cx="9906000" cy="1676400"/>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800" dirty="0" smtClean="0"/>
              <a:t>Software Testing, Verification, Validation and Quality Assurance</a:t>
            </a:r>
          </a:p>
          <a:p>
            <a:pPr algn="ctr"/>
            <a:endParaRPr lang="en-GB" sz="2800" dirty="0" smtClean="0"/>
          </a:p>
          <a:p>
            <a:pPr algn="ctr"/>
            <a:endParaRPr lang="en-GB" sz="2800" dirty="0"/>
          </a:p>
          <a:p>
            <a:pPr algn="ctr"/>
            <a:r>
              <a:rPr lang="en-GB" sz="2000" dirty="0" err="1" smtClean="0">
                <a:latin typeface="Georgia" panose="02040502050405020303" pitchFamily="18" charset="0"/>
              </a:rPr>
              <a:t>Sujan</a:t>
            </a:r>
            <a:r>
              <a:rPr lang="en-GB" sz="2000" dirty="0" smtClean="0">
                <a:latin typeface="Georgia" panose="02040502050405020303" pitchFamily="18" charset="0"/>
              </a:rPr>
              <a:t> </a:t>
            </a:r>
            <a:r>
              <a:rPr lang="en-GB" sz="2000" dirty="0" err="1" smtClean="0">
                <a:latin typeface="Georgia" panose="02040502050405020303" pitchFamily="18" charset="0"/>
              </a:rPr>
              <a:t>Tamrakar</a:t>
            </a:r>
            <a:endParaRPr lang="en-US" sz="2000" dirty="0">
              <a:latin typeface="Georgia" panose="02040502050405020303" pitchFamily="18"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666729" cy="1223963"/>
          </a:xfrm>
        </p:spPr>
        <p:txBody>
          <a:bodyPr/>
          <a:lstStyle/>
          <a:p>
            <a:r>
              <a:rPr lang="en-GB" b="1" dirty="0"/>
              <a:t>8. Hive Thermostat App Sets Users’ Homes to 32° </a:t>
            </a:r>
            <a:r>
              <a:rPr lang="en-GB" b="1" dirty="0" smtClean="0"/>
              <a:t>C</a:t>
            </a:r>
            <a:endParaRPr lang="en-GB" b="1" dirty="0"/>
          </a:p>
        </p:txBody>
      </p:sp>
      <p:sp>
        <p:nvSpPr>
          <p:cNvPr id="14" name="Content Placeholder 13"/>
          <p:cNvSpPr>
            <a:spLocks noGrp="1"/>
          </p:cNvSpPr>
          <p:nvPr>
            <p:ph idx="1"/>
          </p:nvPr>
        </p:nvSpPr>
        <p:spPr>
          <a:xfrm>
            <a:off x="1218883" y="1701797"/>
            <a:ext cx="7124857" cy="3708403"/>
          </a:xfrm>
        </p:spPr>
        <p:txBody>
          <a:bodyPr>
            <a:normAutofit/>
          </a:bodyPr>
          <a:lstStyle/>
          <a:p>
            <a:pPr marL="0" indent="0">
              <a:buNone/>
            </a:pPr>
            <a:r>
              <a:rPr lang="en-GB" sz="2400" dirty="0"/>
              <a:t>Even with the abundant smart devices out there, the concept of the Internet of Things still comprises significant complications. In this specific context, Hive, British Gas’s smart thermostats, made news in late February when </a:t>
            </a:r>
            <a:r>
              <a:rPr lang="en-GB" sz="2400" dirty="0">
                <a:solidFill>
                  <a:srgbClr val="FF0000"/>
                </a:solidFill>
              </a:rPr>
              <a:t>an error persistently set user’s homes to a 32° C </a:t>
            </a:r>
            <a:r>
              <a:rPr lang="en-GB" sz="2400" dirty="0"/>
              <a:t>(90° F). Aside from the threat that the heat posed to susceptible individuals, many livid customers criticized the state of their upcoming energy bill due to this maddening glitch.</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2152" y="1701797"/>
            <a:ext cx="3543460" cy="1996149"/>
          </a:xfrm>
          <a:prstGeom prst="rect">
            <a:avLst/>
          </a:prstGeom>
        </p:spPr>
      </p:pic>
    </p:spTree>
    <p:extLst>
      <p:ext uri="{BB962C8B-B14F-4D97-AF65-F5344CB8AC3E}">
        <p14:creationId xmlns:p14="http://schemas.microsoft.com/office/powerpoint/2010/main" val="350475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F67B3"/>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88" y="0"/>
            <a:ext cx="11550332" cy="7218958"/>
          </a:xfrm>
          <a:prstGeom prst="rect">
            <a:avLst/>
          </a:prstGeom>
        </p:spPr>
      </p:pic>
    </p:spTree>
    <p:extLst>
      <p:ext uri="{BB962C8B-B14F-4D97-AF65-F5344CB8AC3E}">
        <p14:creationId xmlns:p14="http://schemas.microsoft.com/office/powerpoint/2010/main" val="32621291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666729" cy="1223963"/>
          </a:xfrm>
        </p:spPr>
        <p:txBody>
          <a:bodyPr/>
          <a:lstStyle/>
          <a:p>
            <a:r>
              <a:rPr lang="en-GB" b="1" dirty="0"/>
              <a:t>9. The Cyber Attack on Servers of </a:t>
            </a:r>
            <a:r>
              <a:rPr lang="en-GB" b="1" dirty="0" err="1"/>
              <a:t>Dyn</a:t>
            </a:r>
            <a:endParaRPr lang="en-GB" b="1" dirty="0"/>
          </a:p>
        </p:txBody>
      </p:sp>
      <p:sp>
        <p:nvSpPr>
          <p:cNvPr id="14" name="Content Placeholder 13"/>
          <p:cNvSpPr>
            <a:spLocks noGrp="1"/>
          </p:cNvSpPr>
          <p:nvPr>
            <p:ph idx="1"/>
          </p:nvPr>
        </p:nvSpPr>
        <p:spPr>
          <a:xfrm>
            <a:off x="1218883" y="1701797"/>
            <a:ext cx="7124857" cy="4394203"/>
          </a:xfrm>
        </p:spPr>
        <p:txBody>
          <a:bodyPr>
            <a:normAutofit/>
          </a:bodyPr>
          <a:lstStyle/>
          <a:p>
            <a:pPr marL="0" indent="0">
              <a:buNone/>
            </a:pPr>
            <a:r>
              <a:rPr lang="en-GB" sz="2400" dirty="0"/>
              <a:t>Hacker groups anonymous and new world hackers claimed accountability for what could be termed the biggest cyber-attack in recorded history. An incident took place on October 21, subsequently </a:t>
            </a:r>
            <a:r>
              <a:rPr lang="en-GB" sz="2400" dirty="0">
                <a:solidFill>
                  <a:srgbClr val="FF0000"/>
                </a:solidFill>
              </a:rPr>
              <a:t>resulting in a temporary shutdown of websites</a:t>
            </a:r>
            <a:r>
              <a:rPr lang="en-GB" sz="2400" dirty="0"/>
              <a:t> such as Twitter, Netflix, Airbnb, Reddit, </a:t>
            </a:r>
            <a:r>
              <a:rPr lang="en-GB" sz="2400" dirty="0" err="1"/>
              <a:t>SoundCloud</a:t>
            </a:r>
            <a:r>
              <a:rPr lang="en-GB" sz="2400" dirty="0"/>
              <a:t>, etc. This three-fold hack resulted in a mass internet outage over large parts of the USA and Europe. Servers of </a:t>
            </a:r>
            <a:r>
              <a:rPr lang="en-GB" sz="2400" dirty="0" err="1"/>
              <a:t>Dyn</a:t>
            </a:r>
            <a:r>
              <a:rPr lang="en-GB" sz="2400" dirty="0"/>
              <a:t>, the corporation which controls the lion’s share of the </a:t>
            </a:r>
            <a:r>
              <a:rPr lang="en-GB" sz="2400" dirty="0">
                <a:solidFill>
                  <a:srgbClr val="FF0000"/>
                </a:solidFill>
              </a:rPr>
              <a:t>internet’s domain name servers (DNS), were attacked</a:t>
            </a:r>
            <a:r>
              <a:rPr lang="en-GB" sz="2400" dirty="0"/>
              <a:t>, which chiefly affected most </a:t>
            </a:r>
            <a:r>
              <a:rPr lang="en-GB" sz="2400" dirty="0" err="1"/>
              <a:t>IoT</a:t>
            </a:r>
            <a:r>
              <a:rPr lang="en-GB" sz="2400" dirty="0"/>
              <a:t> devices.</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6752" y="1828799"/>
            <a:ext cx="3568860" cy="2307863"/>
          </a:xfrm>
          <a:prstGeom prst="rect">
            <a:avLst/>
          </a:prstGeom>
        </p:spPr>
      </p:pic>
    </p:spTree>
    <p:extLst>
      <p:ext uri="{BB962C8B-B14F-4D97-AF65-F5344CB8AC3E}">
        <p14:creationId xmlns:p14="http://schemas.microsoft.com/office/powerpoint/2010/main" val="398960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666729" cy="1223963"/>
          </a:xfrm>
        </p:spPr>
        <p:txBody>
          <a:bodyPr/>
          <a:lstStyle/>
          <a:p>
            <a:r>
              <a:rPr lang="en-GB" b="1" dirty="0"/>
              <a:t>10. The Philippines' Voter Data Leak</a:t>
            </a:r>
          </a:p>
        </p:txBody>
      </p:sp>
      <p:sp>
        <p:nvSpPr>
          <p:cNvPr id="14" name="Content Placeholder 13"/>
          <p:cNvSpPr>
            <a:spLocks noGrp="1"/>
          </p:cNvSpPr>
          <p:nvPr>
            <p:ph idx="1"/>
          </p:nvPr>
        </p:nvSpPr>
        <p:spPr>
          <a:xfrm>
            <a:off x="1218883" y="1701797"/>
            <a:ext cx="7124857" cy="4394203"/>
          </a:xfrm>
        </p:spPr>
        <p:txBody>
          <a:bodyPr>
            <a:normAutofit/>
          </a:bodyPr>
          <a:lstStyle/>
          <a:p>
            <a:pPr marL="0" indent="0">
              <a:buNone/>
            </a:pPr>
            <a:r>
              <a:rPr lang="en-GB" sz="2400" dirty="0"/>
              <a:t>Hacker groups Anonymous Philippines and </a:t>
            </a:r>
            <a:r>
              <a:rPr lang="en-GB" sz="2400" dirty="0" err="1"/>
              <a:t>Lulsec</a:t>
            </a:r>
            <a:r>
              <a:rPr lang="en-GB" sz="2400" dirty="0"/>
              <a:t> claimed responsibility for Philippines worst-ever data leak, as the personal information of voters was divulged. The </a:t>
            </a:r>
            <a:r>
              <a:rPr lang="en-GB" sz="2400" dirty="0">
                <a:solidFill>
                  <a:srgbClr val="FF0000"/>
                </a:solidFill>
              </a:rPr>
              <a:t>entire database of 340 GB of the Philippines' commission on the election (</a:t>
            </a:r>
            <a:r>
              <a:rPr lang="en-GB" sz="2400" dirty="0" err="1">
                <a:solidFill>
                  <a:srgbClr val="FF0000"/>
                </a:solidFill>
              </a:rPr>
              <a:t>Comelec</a:t>
            </a:r>
            <a:r>
              <a:rPr lang="en-GB" sz="2400" dirty="0">
                <a:solidFill>
                  <a:srgbClr val="FF0000"/>
                </a:solidFill>
              </a:rPr>
              <a:t>) was leaked online</a:t>
            </a:r>
            <a:r>
              <a:rPr lang="en-GB" sz="2400" dirty="0"/>
              <a:t>, including sensitive information such as </a:t>
            </a:r>
            <a:r>
              <a:rPr lang="en-GB" sz="2400" dirty="0">
                <a:solidFill>
                  <a:srgbClr val="FF0000"/>
                </a:solidFill>
              </a:rPr>
              <a:t>passport information and fingerprint data of 70 million voters</a:t>
            </a:r>
            <a:r>
              <a:rPr lang="en-GB" sz="2400" dirty="0"/>
              <a:t>. The incident was termed as the Philippines' worst data leak.</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8012" y="1701797"/>
            <a:ext cx="3657600" cy="2194560"/>
          </a:xfrm>
          <a:prstGeom prst="rect">
            <a:avLst/>
          </a:prstGeom>
        </p:spPr>
      </p:pic>
    </p:spTree>
    <p:extLst>
      <p:ext uri="{BB962C8B-B14F-4D97-AF65-F5344CB8AC3E}">
        <p14:creationId xmlns:p14="http://schemas.microsoft.com/office/powerpoint/2010/main" val="133069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666729" cy="1223963"/>
          </a:xfrm>
        </p:spPr>
        <p:txBody>
          <a:bodyPr/>
          <a:lstStyle/>
          <a:p>
            <a:r>
              <a:rPr lang="en-GB" b="1" dirty="0"/>
              <a:t>11. Russian Interference in U.S. Elections</a:t>
            </a:r>
          </a:p>
        </p:txBody>
      </p:sp>
      <p:sp>
        <p:nvSpPr>
          <p:cNvPr id="14" name="Content Placeholder 13"/>
          <p:cNvSpPr>
            <a:spLocks noGrp="1"/>
          </p:cNvSpPr>
          <p:nvPr>
            <p:ph idx="1"/>
          </p:nvPr>
        </p:nvSpPr>
        <p:spPr>
          <a:xfrm>
            <a:off x="1218883" y="1701797"/>
            <a:ext cx="7124857" cy="4394203"/>
          </a:xfrm>
        </p:spPr>
        <p:txBody>
          <a:bodyPr>
            <a:normAutofit/>
          </a:bodyPr>
          <a:lstStyle/>
          <a:p>
            <a:pPr marL="0" indent="0">
              <a:buNone/>
            </a:pPr>
            <a:r>
              <a:rPr lang="en-GB" sz="2400" dirty="0"/>
              <a:t>Russian hackers allegedly </a:t>
            </a:r>
            <a:r>
              <a:rPr lang="en-GB" sz="2400" dirty="0">
                <a:solidFill>
                  <a:srgbClr val="FF0000"/>
                </a:solidFill>
              </a:rPr>
              <a:t>hacked</a:t>
            </a:r>
            <a:r>
              <a:rPr lang="en-GB" sz="2400" dirty="0"/>
              <a:t> into the Democratic National Convention (DNC) and ended up manipulating the election in </a:t>
            </a:r>
            <a:r>
              <a:rPr lang="en-GB" sz="2400" dirty="0" err="1"/>
              <a:t>favor</a:t>
            </a:r>
            <a:r>
              <a:rPr lang="en-GB" sz="2400" dirty="0"/>
              <a:t> of Donald Trump. It is said that the hackers sent out repeated phishing emails to multiple U.S. institutions. Eventually, John Podesta, the chairman of Hillary Clinton’s campaign, </a:t>
            </a:r>
            <a:r>
              <a:rPr lang="en-GB" sz="2400" dirty="0">
                <a:solidFill>
                  <a:srgbClr val="FF0000"/>
                </a:solidFill>
              </a:rPr>
              <a:t>accidentally clicked on one of the malicious emails, thus sanctioning access to over 60,000 emails of the Clinton campaign</a:t>
            </a:r>
            <a:r>
              <a:rPr lang="en-GB" sz="2400" dirty="0"/>
              <a:t>. Reports also suggest that the emails were forwarded to WikiLeaks website, which later published those emails, tainting Clinton’s image further.</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2812" y="1701797"/>
            <a:ext cx="2857500" cy="2857500"/>
          </a:xfrm>
          <a:prstGeom prst="rect">
            <a:avLst/>
          </a:prstGeom>
        </p:spPr>
      </p:pic>
    </p:spTree>
    <p:extLst>
      <p:ext uri="{BB962C8B-B14F-4D97-AF65-F5344CB8AC3E}">
        <p14:creationId xmlns:p14="http://schemas.microsoft.com/office/powerpoint/2010/main" val="117046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666729" cy="1223963"/>
          </a:xfrm>
        </p:spPr>
        <p:txBody>
          <a:bodyPr/>
          <a:lstStyle/>
          <a:p>
            <a:r>
              <a:rPr lang="en-US" b="1" dirty="0"/>
              <a:t>12. Mark Zuckerberg Hack</a:t>
            </a:r>
          </a:p>
        </p:txBody>
      </p:sp>
      <p:sp>
        <p:nvSpPr>
          <p:cNvPr id="14" name="Content Placeholder 13"/>
          <p:cNvSpPr>
            <a:spLocks noGrp="1"/>
          </p:cNvSpPr>
          <p:nvPr>
            <p:ph idx="1"/>
          </p:nvPr>
        </p:nvSpPr>
        <p:spPr>
          <a:xfrm>
            <a:off x="1218883" y="1701797"/>
            <a:ext cx="7124857" cy="4394203"/>
          </a:xfrm>
        </p:spPr>
        <p:txBody>
          <a:bodyPr>
            <a:normAutofit/>
          </a:bodyPr>
          <a:lstStyle/>
          <a:p>
            <a:pPr marL="0" indent="0">
              <a:buNone/>
            </a:pPr>
            <a:r>
              <a:rPr lang="en-GB" sz="2400" dirty="0"/>
              <a:t>In a bizarre twist of events, </a:t>
            </a:r>
            <a:r>
              <a:rPr lang="en-GB" sz="2400" dirty="0" err="1"/>
              <a:t>OurMine</a:t>
            </a:r>
            <a:r>
              <a:rPr lang="en-GB" sz="2400" dirty="0"/>
              <a:t> security group, a hackers group, </a:t>
            </a:r>
            <a:r>
              <a:rPr lang="en-GB" sz="2400" dirty="0">
                <a:solidFill>
                  <a:srgbClr val="FF0000"/>
                </a:solidFill>
              </a:rPr>
              <a:t>hacked into the Facebook co-founder Mark Zuckerberg’s Twitter and Pinterest accounts</a:t>
            </a:r>
            <a:r>
              <a:rPr lang="en-GB" sz="2400" dirty="0"/>
              <a:t> numerous times this year, chiefly because he re-used the password “</a:t>
            </a:r>
            <a:r>
              <a:rPr lang="en-GB" sz="2400" dirty="0" err="1">
                <a:solidFill>
                  <a:srgbClr val="FFFF00"/>
                </a:solidFill>
              </a:rPr>
              <a:t>dadada</a:t>
            </a:r>
            <a:r>
              <a:rPr lang="en-GB" sz="2400" dirty="0"/>
              <a:t>.” </a:t>
            </a:r>
            <a:r>
              <a:rPr lang="en-GB" sz="2400" dirty="0" err="1">
                <a:solidFill>
                  <a:srgbClr val="FF0000"/>
                </a:solidFill>
              </a:rPr>
              <a:t>OurMine</a:t>
            </a:r>
            <a:r>
              <a:rPr lang="en-GB" sz="2400" dirty="0">
                <a:solidFill>
                  <a:srgbClr val="FF0000"/>
                </a:solidFill>
              </a:rPr>
              <a:t> hacks into celebrity accounts in an attempt to advertise </a:t>
            </a:r>
            <a:r>
              <a:rPr lang="en-GB" sz="2400" dirty="0"/>
              <a:t>their commercial services and even claimed responsibility for hacking into </a:t>
            </a:r>
            <a:r>
              <a:rPr lang="en-GB" sz="2400" dirty="0" err="1"/>
              <a:t>Sundar</a:t>
            </a:r>
            <a:r>
              <a:rPr lang="en-GB" sz="2400" dirty="0"/>
              <a:t> </a:t>
            </a:r>
            <a:r>
              <a:rPr lang="en-GB" sz="2400" dirty="0" err="1"/>
              <a:t>Pichai’s</a:t>
            </a:r>
            <a:r>
              <a:rPr lang="en-GB" sz="2400" dirty="0"/>
              <a:t> </a:t>
            </a:r>
            <a:r>
              <a:rPr lang="en-GB" sz="2400" dirty="0" err="1"/>
              <a:t>Quora</a:t>
            </a:r>
            <a:r>
              <a:rPr lang="en-GB" sz="2400" dirty="0"/>
              <a:t> account in June. </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740" y="1701797"/>
            <a:ext cx="2857500" cy="2857500"/>
          </a:xfrm>
          <a:prstGeom prst="rect">
            <a:avLst/>
          </a:prstGeom>
        </p:spPr>
      </p:pic>
    </p:spTree>
    <p:extLst>
      <p:ext uri="{BB962C8B-B14F-4D97-AF65-F5344CB8AC3E}">
        <p14:creationId xmlns:p14="http://schemas.microsoft.com/office/powerpoint/2010/main" val="3849717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953000"/>
            <a:ext cx="10360501" cy="1223963"/>
          </a:xfrm>
        </p:spPr>
        <p:txBody>
          <a:bodyPr>
            <a:normAutofit fontScale="90000"/>
          </a:bodyPr>
          <a:lstStyle/>
          <a:p>
            <a:pPr algn="ctr"/>
            <a:r>
              <a:rPr lang="en-GB" sz="4800" dirty="0" smtClean="0">
                <a:solidFill>
                  <a:srgbClr val="FF0000"/>
                </a:solidFill>
                <a:latin typeface="Georgia" panose="02040502050405020303" pitchFamily="18" charset="0"/>
              </a:rPr>
              <a:t/>
            </a:r>
            <a:br>
              <a:rPr lang="en-GB" sz="4800" dirty="0" smtClean="0">
                <a:solidFill>
                  <a:srgbClr val="FF0000"/>
                </a:solidFill>
                <a:latin typeface="Georgia" panose="02040502050405020303" pitchFamily="18" charset="0"/>
              </a:rPr>
            </a:br>
            <a:r>
              <a:rPr lang="en-GB" sz="4800" dirty="0">
                <a:solidFill>
                  <a:srgbClr val="FF0000"/>
                </a:solidFill>
                <a:latin typeface="Georgia" panose="02040502050405020303" pitchFamily="18" charset="0"/>
              </a:rPr>
              <a:t/>
            </a:r>
            <a:br>
              <a:rPr lang="en-GB" sz="4800" dirty="0">
                <a:solidFill>
                  <a:srgbClr val="FF0000"/>
                </a:solidFill>
                <a:latin typeface="Georgia" panose="02040502050405020303" pitchFamily="18" charset="0"/>
              </a:rPr>
            </a:br>
            <a:r>
              <a:rPr lang="en-GB" sz="4800" dirty="0" smtClean="0">
                <a:solidFill>
                  <a:srgbClr val="FF0000"/>
                </a:solidFill>
                <a:latin typeface="Georgia" panose="02040502050405020303" pitchFamily="18" charset="0"/>
              </a:rPr>
              <a:t>Thanks !</a:t>
            </a:r>
            <a:endParaRPr lang="en-US" sz="4800" dirty="0">
              <a:solidFill>
                <a:srgbClr val="FF0000"/>
              </a:solidFill>
              <a:latin typeface="Georgia" panose="02040502050405020303"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6600"/>
            <a:ext cx="3410091" cy="35687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978" y="914400"/>
            <a:ext cx="5143141" cy="3799682"/>
          </a:xfrm>
          <a:prstGeom prst="rect">
            <a:avLst/>
          </a:prstGeom>
        </p:spPr>
      </p:pic>
      <p:pic>
        <p:nvPicPr>
          <p:cNvPr id="6" name="Content Placeholder 3"/>
          <p:cNvPicPr>
            <a:picLocks noGrp="1" noChangeAspect="1"/>
          </p:cNvPicPr>
          <p:nvPr>
            <p:ph idx="1"/>
          </p:nvPr>
        </p:nvPicPr>
        <p:blipFill rotWithShape="1">
          <a:blip r:embed="rId4"/>
          <a:srcRect l="2508" t="926" r="10272" b="-926"/>
          <a:stretch/>
        </p:blipFill>
        <p:spPr>
          <a:xfrm>
            <a:off x="8545107" y="12700"/>
            <a:ext cx="3629430" cy="6858000"/>
          </a:xfrm>
          <a:prstGeom prst="rect">
            <a:avLst/>
          </a:prstGeom>
        </p:spPr>
      </p:pic>
    </p:spTree>
    <p:extLst>
      <p:ext uri="{BB962C8B-B14F-4D97-AF65-F5344CB8AC3E}">
        <p14:creationId xmlns:p14="http://schemas.microsoft.com/office/powerpoint/2010/main" val="362082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189412" y="0"/>
            <a:ext cx="4134255" cy="6858000"/>
          </a:xfrm>
          <a:prstGeom prst="rect">
            <a:avLst/>
          </a:prstGeom>
        </p:spPr>
      </p:pic>
    </p:spTree>
    <p:extLst>
      <p:ext uri="{BB962C8B-B14F-4D97-AF65-F5344CB8AC3E}">
        <p14:creationId xmlns:p14="http://schemas.microsoft.com/office/powerpoint/2010/main" val="147953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5412" y="1219200"/>
            <a:ext cx="6531428" cy="3657600"/>
          </a:xfrm>
          <a:prstGeom prst="rect">
            <a:avLst/>
          </a:prstGeom>
        </p:spPr>
      </p:pic>
      <p:sp>
        <p:nvSpPr>
          <p:cNvPr id="2" name="TextBox 1"/>
          <p:cNvSpPr txBox="1"/>
          <p:nvPr/>
        </p:nvSpPr>
        <p:spPr>
          <a:xfrm>
            <a:off x="2387826" y="6019800"/>
            <a:ext cx="7086600" cy="461665"/>
          </a:xfrm>
          <a:prstGeom prst="rect">
            <a:avLst/>
          </a:prstGeom>
          <a:noFill/>
        </p:spPr>
        <p:txBody>
          <a:bodyPr wrap="square" rtlCol="0">
            <a:spAutoFit/>
          </a:bodyPr>
          <a:lstStyle/>
          <a:p>
            <a:pPr algn="ctr"/>
            <a:r>
              <a:rPr lang="en-GB" dirty="0" smtClean="0">
                <a:latin typeface="Times New Roman" panose="02020603050405020304" pitchFamily="18" charset="0"/>
                <a:cs typeface="Times New Roman" panose="02020603050405020304" pitchFamily="18" charset="0"/>
              </a:rPr>
              <a:t>Some incident examples that occurred in 2016.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73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GB" b="1" dirty="0"/>
              <a:t>1. Hackers Target Indian Debit Cards</a:t>
            </a:r>
          </a:p>
        </p:txBody>
      </p:sp>
      <p:sp>
        <p:nvSpPr>
          <p:cNvPr id="14" name="Content Placeholder 13"/>
          <p:cNvSpPr>
            <a:spLocks noGrp="1"/>
          </p:cNvSpPr>
          <p:nvPr>
            <p:ph idx="1"/>
          </p:nvPr>
        </p:nvSpPr>
        <p:spPr>
          <a:xfrm>
            <a:off x="1218883" y="1701797"/>
            <a:ext cx="7124857" cy="3556003"/>
          </a:xfrm>
        </p:spPr>
        <p:txBody>
          <a:bodyPr>
            <a:normAutofit/>
          </a:bodyPr>
          <a:lstStyle/>
          <a:p>
            <a:pPr marL="0" indent="0">
              <a:buNone/>
            </a:pPr>
            <a:r>
              <a:rPr lang="en-GB" sz="2400" dirty="0"/>
              <a:t>As many as </a:t>
            </a:r>
            <a:r>
              <a:rPr lang="en-GB" sz="2400" dirty="0">
                <a:solidFill>
                  <a:srgbClr val="FF0000"/>
                </a:solidFill>
              </a:rPr>
              <a:t>32 Lakh debit cards </a:t>
            </a:r>
            <a:r>
              <a:rPr lang="en-GB" sz="2400" dirty="0"/>
              <a:t>pertaining to several Indian banks were targeted and compromised earlier this year, causing a </a:t>
            </a:r>
            <a:r>
              <a:rPr lang="en-GB" sz="2400" dirty="0">
                <a:solidFill>
                  <a:srgbClr val="FF0000"/>
                </a:solidFill>
              </a:rPr>
              <a:t>total loss of </a:t>
            </a:r>
            <a:r>
              <a:rPr lang="en-GB" sz="2400" dirty="0" err="1">
                <a:solidFill>
                  <a:srgbClr val="FF0000"/>
                </a:solidFill>
              </a:rPr>
              <a:t>Rs</a:t>
            </a:r>
            <a:r>
              <a:rPr lang="en-GB" sz="2400" dirty="0">
                <a:solidFill>
                  <a:srgbClr val="FF0000"/>
                </a:solidFill>
              </a:rPr>
              <a:t> 1.3 crores </a:t>
            </a:r>
            <a:r>
              <a:rPr lang="en-GB" sz="2400" dirty="0"/>
              <a:t>in fraudulent transactions per NPCI. Surprisingly, the hacks went unnoticed for months, and reports also suggest that ATMs operated by Japanese Hitachi BSE 1.17% </a:t>
            </a:r>
            <a:r>
              <a:rPr lang="en-GB" sz="2400" dirty="0">
                <a:solidFill>
                  <a:srgbClr val="FF0000"/>
                </a:solidFill>
              </a:rPr>
              <a:t>payments were ridden with malicious software </a:t>
            </a:r>
            <a:r>
              <a:rPr lang="en-GB" sz="2400" dirty="0"/>
              <a:t>permitting hackers to extract money from user accounts</a:t>
            </a:r>
            <a:r>
              <a:rPr lang="en-GB" sz="2400" dirty="0" smtClean="0"/>
              <a:t>.</a:t>
            </a:r>
          </a:p>
          <a:p>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2812" y="1828800"/>
            <a:ext cx="2857500" cy="2305050"/>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666729" cy="1223963"/>
          </a:xfrm>
        </p:spPr>
        <p:txBody>
          <a:bodyPr/>
          <a:lstStyle/>
          <a:p>
            <a:r>
              <a:rPr lang="en-GB" b="1" dirty="0"/>
              <a:t>2. The BlueCross BlueShield Association System Failure</a:t>
            </a:r>
          </a:p>
        </p:txBody>
      </p:sp>
      <p:sp>
        <p:nvSpPr>
          <p:cNvPr id="14" name="Content Placeholder 13"/>
          <p:cNvSpPr>
            <a:spLocks noGrp="1"/>
          </p:cNvSpPr>
          <p:nvPr>
            <p:ph idx="1"/>
          </p:nvPr>
        </p:nvSpPr>
        <p:spPr>
          <a:xfrm>
            <a:off x="1218883" y="1701797"/>
            <a:ext cx="7124857" cy="4318003"/>
          </a:xfrm>
        </p:spPr>
        <p:txBody>
          <a:bodyPr>
            <a:normAutofit/>
          </a:bodyPr>
          <a:lstStyle/>
          <a:p>
            <a:pPr marL="0" indent="0">
              <a:buNone/>
            </a:pPr>
            <a:r>
              <a:rPr lang="en-GB" sz="2400" dirty="0"/>
              <a:t>The BlueCross BlueShield Association of North Carolina underwent a large system failure in January 2016, subsequently resulting in </a:t>
            </a:r>
            <a:r>
              <a:rPr lang="en-GB" sz="2400" dirty="0">
                <a:solidFill>
                  <a:srgbClr val="FF0000"/>
                </a:solidFill>
              </a:rPr>
              <a:t>almost 25,000 consumers being enrolled with incorrect health insurance</a:t>
            </a:r>
            <a:r>
              <a:rPr lang="en-GB" sz="2400" dirty="0"/>
              <a:t>. Although the fiasco was obvious from the torrent of grievances that the system was not working, it was not until an internal source revealed that management was aware did the issue really take off. The company received heavy backlash for going ahead with the implementation process. </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4852" y="1701797"/>
            <a:ext cx="2857500" cy="2857500"/>
          </a:xfrm>
          <a:prstGeom prst="rect">
            <a:avLst/>
          </a:prstGeom>
        </p:spPr>
      </p:pic>
    </p:spTree>
    <p:extLst>
      <p:ext uri="{BB962C8B-B14F-4D97-AF65-F5344CB8AC3E}">
        <p14:creationId xmlns:p14="http://schemas.microsoft.com/office/powerpoint/2010/main" val="421995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666729" cy="1223963"/>
          </a:xfrm>
        </p:spPr>
        <p:txBody>
          <a:bodyPr/>
          <a:lstStyle/>
          <a:p>
            <a:r>
              <a:rPr lang="en-US" b="1" dirty="0"/>
              <a:t>3. Bangladesh Banks Heist</a:t>
            </a:r>
          </a:p>
        </p:txBody>
      </p:sp>
      <p:sp>
        <p:nvSpPr>
          <p:cNvPr id="14" name="Content Placeholder 13"/>
          <p:cNvSpPr>
            <a:spLocks noGrp="1"/>
          </p:cNvSpPr>
          <p:nvPr>
            <p:ph idx="1"/>
          </p:nvPr>
        </p:nvSpPr>
        <p:spPr>
          <a:xfrm>
            <a:off x="1218883" y="1701797"/>
            <a:ext cx="7124857" cy="4318003"/>
          </a:xfrm>
        </p:spPr>
        <p:txBody>
          <a:bodyPr>
            <a:normAutofit/>
          </a:bodyPr>
          <a:lstStyle/>
          <a:p>
            <a:pPr marL="0" indent="0">
              <a:buNone/>
            </a:pPr>
            <a:r>
              <a:rPr lang="en-GB" sz="2400" dirty="0"/>
              <a:t>One of the major financial crimes accomplished online in 2016 took place in February when </a:t>
            </a:r>
            <a:r>
              <a:rPr lang="en-GB" sz="2400" dirty="0">
                <a:solidFill>
                  <a:srgbClr val="FF0000"/>
                </a:solidFill>
              </a:rPr>
              <a:t>about $81 million of Bangladesh’s money</a:t>
            </a:r>
            <a:r>
              <a:rPr lang="en-GB" sz="2400" dirty="0"/>
              <a:t> was </a:t>
            </a:r>
            <a:r>
              <a:rPr lang="en-GB" sz="2400" dirty="0" smtClean="0"/>
              <a:t>drawn off </a:t>
            </a:r>
            <a:r>
              <a:rPr lang="en-GB" sz="2400" dirty="0"/>
              <a:t>off by hackers that remain unknown. According to multiple reports, the money was successfully shipped to parts of Asia, the Philippines, and Sri Lanka. A group of hackers penetrated the Bangladesh Bank system successfully in order to steal reserves. By making a spelling error that tipped off the bank, however, they caused about $870 million in transfers to be </a:t>
            </a:r>
            <a:r>
              <a:rPr lang="en-GB" sz="2400" dirty="0" smtClean="0"/>
              <a:t>cancelled. </a:t>
            </a:r>
            <a:r>
              <a:rPr lang="en-GB" sz="2400" dirty="0"/>
              <a:t>The software bug involved in this funds cancellation entered the system with the $81 million the thieves successfully stole. </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2151" y="1701797"/>
            <a:ext cx="3473307" cy="2489203"/>
          </a:xfrm>
          <a:prstGeom prst="rect">
            <a:avLst/>
          </a:prstGeom>
        </p:spPr>
      </p:pic>
    </p:spTree>
    <p:extLst>
      <p:ext uri="{BB962C8B-B14F-4D97-AF65-F5344CB8AC3E}">
        <p14:creationId xmlns:p14="http://schemas.microsoft.com/office/powerpoint/2010/main" val="204351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666729" cy="1223963"/>
          </a:xfrm>
        </p:spPr>
        <p:txBody>
          <a:bodyPr/>
          <a:lstStyle/>
          <a:p>
            <a:r>
              <a:rPr lang="en-GB" b="1" dirty="0"/>
              <a:t>4. Satellite Failure Sends Global Software for a Toss</a:t>
            </a:r>
          </a:p>
        </p:txBody>
      </p:sp>
      <p:sp>
        <p:nvSpPr>
          <p:cNvPr id="14" name="Content Placeholder 13"/>
          <p:cNvSpPr>
            <a:spLocks noGrp="1"/>
          </p:cNvSpPr>
          <p:nvPr>
            <p:ph idx="1"/>
          </p:nvPr>
        </p:nvSpPr>
        <p:spPr>
          <a:xfrm>
            <a:off x="1218883" y="1701797"/>
            <a:ext cx="7124857" cy="4851403"/>
          </a:xfrm>
        </p:spPr>
        <p:txBody>
          <a:bodyPr>
            <a:normAutofit/>
          </a:bodyPr>
          <a:lstStyle/>
          <a:p>
            <a:pPr marL="0" indent="0">
              <a:buNone/>
            </a:pPr>
            <a:r>
              <a:rPr lang="en-GB" sz="2400" dirty="0"/>
              <a:t>The catastrophe of a 25-year-old satellite that failed </a:t>
            </a:r>
            <a:r>
              <a:rPr lang="en-GB" sz="2400" dirty="0" smtClean="0"/>
              <a:t>on January 2016 sparked </a:t>
            </a:r>
            <a:r>
              <a:rPr lang="en-GB" sz="2400" dirty="0">
                <a:solidFill>
                  <a:srgbClr val="FF0000"/>
                </a:solidFill>
              </a:rPr>
              <a:t>a software bug that lasted for a mere 13 microseconds (0.000013 of a second). </a:t>
            </a:r>
            <a:r>
              <a:rPr lang="en-GB" sz="2400" dirty="0"/>
              <a:t>Even though the error was momentary, it resulted in astonishingly enormous consequences across global positioning systems. According to reports, “The rule of thumb is that for every nanosecond of error, you could be out by as much as a foot…an error of 13 microseconds or 13,000 nanoseconds works out as just under four </a:t>
            </a:r>
            <a:r>
              <a:rPr lang="en-GB" sz="2400" dirty="0" err="1"/>
              <a:t>kilometers</a:t>
            </a:r>
            <a:r>
              <a:rPr lang="en-GB" sz="2400" dirty="0"/>
              <a:t>.” All over the world, GPS systems were thrown off for several hours before the operations were once again restored to normalcy. Systems such as select radio stations took numerous days to be completely reinstated.</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740" y="1701797"/>
            <a:ext cx="3541872" cy="2349442"/>
          </a:xfrm>
          <a:prstGeom prst="rect">
            <a:avLst/>
          </a:prstGeom>
        </p:spPr>
      </p:pic>
    </p:spTree>
    <p:extLst>
      <p:ext uri="{BB962C8B-B14F-4D97-AF65-F5344CB8AC3E}">
        <p14:creationId xmlns:p14="http://schemas.microsoft.com/office/powerpoint/2010/main" val="11308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666729" cy="1223963"/>
          </a:xfrm>
        </p:spPr>
        <p:txBody>
          <a:bodyPr/>
          <a:lstStyle/>
          <a:p>
            <a:r>
              <a:rPr lang="en-US" b="1" dirty="0"/>
              <a:t>5. Yahoo! Data Theft</a:t>
            </a:r>
          </a:p>
        </p:txBody>
      </p:sp>
      <p:sp>
        <p:nvSpPr>
          <p:cNvPr id="14" name="Content Placeholder 13"/>
          <p:cNvSpPr>
            <a:spLocks noGrp="1"/>
          </p:cNvSpPr>
          <p:nvPr>
            <p:ph idx="1"/>
          </p:nvPr>
        </p:nvSpPr>
        <p:spPr>
          <a:xfrm>
            <a:off x="1218883" y="1701797"/>
            <a:ext cx="7124857" cy="3403603"/>
          </a:xfrm>
        </p:spPr>
        <p:txBody>
          <a:bodyPr>
            <a:normAutofit/>
          </a:bodyPr>
          <a:lstStyle/>
          <a:p>
            <a:pPr marL="0" indent="0">
              <a:buNone/>
            </a:pPr>
            <a:r>
              <a:rPr lang="en-GB" sz="2400" dirty="0"/>
              <a:t>Yahoo! informed two major data thefts </a:t>
            </a:r>
            <a:r>
              <a:rPr lang="en-GB" sz="2400" dirty="0" smtClean="0"/>
              <a:t>in last few years. </a:t>
            </a:r>
            <a:r>
              <a:rPr lang="en-GB" sz="2400" dirty="0"/>
              <a:t>The first was in September, which ended up </a:t>
            </a:r>
            <a:r>
              <a:rPr lang="en-GB" sz="2400" dirty="0">
                <a:solidFill>
                  <a:srgbClr val="FF0000"/>
                </a:solidFill>
              </a:rPr>
              <a:t>affecting over 500 million Yahoo! user accounts</a:t>
            </a:r>
            <a:r>
              <a:rPr lang="en-GB" sz="2400" dirty="0"/>
              <a:t>, and there was another one in December that claimed that </a:t>
            </a:r>
            <a:r>
              <a:rPr lang="en-GB" sz="2400" dirty="0">
                <a:solidFill>
                  <a:srgbClr val="FF0000"/>
                </a:solidFill>
              </a:rPr>
              <a:t>about one billion accounts were compromised</a:t>
            </a:r>
            <a:r>
              <a:rPr lang="en-GB" sz="2400" dirty="0"/>
              <a:t>. Information of all sorts, including email addresses, usernames, passwords, dates of birth, security questions, and even phone numbers were all reportedly leaked.</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9451" y="1727197"/>
            <a:ext cx="3697283" cy="2082803"/>
          </a:xfrm>
          <a:prstGeom prst="rect">
            <a:avLst/>
          </a:prstGeom>
        </p:spPr>
      </p:pic>
    </p:spTree>
    <p:extLst>
      <p:ext uri="{BB962C8B-B14F-4D97-AF65-F5344CB8AC3E}">
        <p14:creationId xmlns:p14="http://schemas.microsoft.com/office/powerpoint/2010/main" val="163852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666729" cy="1223963"/>
          </a:xfrm>
        </p:spPr>
        <p:txBody>
          <a:bodyPr/>
          <a:lstStyle/>
          <a:p>
            <a:r>
              <a:rPr lang="en-GB" b="1" dirty="0"/>
              <a:t>6. Pentagon’s Repeated F-35 Jet Fighter Glitches</a:t>
            </a:r>
          </a:p>
        </p:txBody>
      </p:sp>
      <p:sp>
        <p:nvSpPr>
          <p:cNvPr id="14" name="Content Placeholder 13"/>
          <p:cNvSpPr>
            <a:spLocks noGrp="1"/>
          </p:cNvSpPr>
          <p:nvPr>
            <p:ph idx="1"/>
          </p:nvPr>
        </p:nvSpPr>
        <p:spPr>
          <a:xfrm>
            <a:off x="1218883" y="1701797"/>
            <a:ext cx="7124857" cy="3708403"/>
          </a:xfrm>
        </p:spPr>
        <p:txBody>
          <a:bodyPr>
            <a:normAutofit/>
          </a:bodyPr>
          <a:lstStyle/>
          <a:p>
            <a:pPr marL="0" indent="0">
              <a:buNone/>
            </a:pPr>
            <a:r>
              <a:rPr lang="en-GB" sz="2400" dirty="0"/>
              <a:t>The </a:t>
            </a:r>
            <a:r>
              <a:rPr lang="en-GB" sz="2400" dirty="0" smtClean="0"/>
              <a:t>depressing </a:t>
            </a:r>
            <a:r>
              <a:rPr lang="en-GB" sz="2400" dirty="0"/>
              <a:t>disaster of the F-35 fighter jet had become a matter of immense interest. While the plane’s tests were already met with disaster the past year, the software glitches only seemed to compound. The most recent issue exposed was a glitch in the radar of F-35, </a:t>
            </a:r>
            <a:r>
              <a:rPr lang="en-GB" sz="2400" dirty="0">
                <a:solidFill>
                  <a:srgbClr val="FF0000"/>
                </a:solidFill>
              </a:rPr>
              <a:t>basically leaving a pilot blinded until the radar restarted</a:t>
            </a:r>
            <a:r>
              <a:rPr lang="en-GB" sz="2400" dirty="0"/>
              <a:t>. Considering that F-35 involves over 8.3 million lines of code, it is not all that astonishing that complications exist.</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1812" y="1905000"/>
            <a:ext cx="3733800" cy="2178050"/>
          </a:xfrm>
          <a:prstGeom prst="rect">
            <a:avLst/>
          </a:prstGeom>
        </p:spPr>
      </p:pic>
    </p:spTree>
    <p:extLst>
      <p:ext uri="{BB962C8B-B14F-4D97-AF65-F5344CB8AC3E}">
        <p14:creationId xmlns:p14="http://schemas.microsoft.com/office/powerpoint/2010/main" val="2051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666729" cy="1223963"/>
          </a:xfrm>
        </p:spPr>
        <p:txBody>
          <a:bodyPr/>
          <a:lstStyle/>
          <a:p>
            <a:r>
              <a:rPr lang="en-GB" b="1" dirty="0"/>
              <a:t>7. The Legion Crew Hacks (India)</a:t>
            </a:r>
          </a:p>
        </p:txBody>
      </p:sp>
      <p:sp>
        <p:nvSpPr>
          <p:cNvPr id="14" name="Content Placeholder 13"/>
          <p:cNvSpPr>
            <a:spLocks noGrp="1"/>
          </p:cNvSpPr>
          <p:nvPr>
            <p:ph idx="1"/>
          </p:nvPr>
        </p:nvSpPr>
        <p:spPr>
          <a:xfrm>
            <a:off x="1218883" y="1701797"/>
            <a:ext cx="7124857" cy="3708403"/>
          </a:xfrm>
        </p:spPr>
        <p:txBody>
          <a:bodyPr>
            <a:normAutofit/>
          </a:bodyPr>
          <a:lstStyle/>
          <a:p>
            <a:pPr marL="0" indent="0">
              <a:buNone/>
            </a:pPr>
            <a:r>
              <a:rPr lang="en-GB" sz="2400" dirty="0"/>
              <a:t>The infamous hacker group the Legion Crew made several headlines in the Indian sub-continent after </a:t>
            </a:r>
            <a:r>
              <a:rPr lang="en-GB" sz="2400" dirty="0">
                <a:solidFill>
                  <a:srgbClr val="FF0000"/>
                </a:solidFill>
              </a:rPr>
              <a:t>hacking into Twitter accounts and partial email dumps of well-known public figures </a:t>
            </a:r>
            <a:r>
              <a:rPr lang="en-GB" sz="2400" dirty="0"/>
              <a:t>such as businessman Vijay </a:t>
            </a:r>
            <a:r>
              <a:rPr lang="en-GB" sz="2400" dirty="0" err="1"/>
              <a:t>Mallya</a:t>
            </a:r>
            <a:r>
              <a:rPr lang="en-GB" sz="2400" dirty="0"/>
              <a:t>, politician Rahul Gandhi, and NDTV journalists Ravish Kumar and </a:t>
            </a:r>
            <a:r>
              <a:rPr lang="en-GB" sz="2400" dirty="0" err="1"/>
              <a:t>Barkha</a:t>
            </a:r>
            <a:r>
              <a:rPr lang="en-GB" sz="2400" dirty="0"/>
              <a:t> </a:t>
            </a:r>
            <a:r>
              <a:rPr lang="en-GB" sz="2400" dirty="0" err="1"/>
              <a:t>Dutt</a:t>
            </a:r>
            <a:r>
              <a:rPr lang="en-GB" sz="2400" dirty="0"/>
              <a:t>. The group offered details of possibly upcoming hacks, glamorized the usage of drugs, and also swore to come out with more dumps in the coming days.</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1812" y="1701797"/>
            <a:ext cx="3733800" cy="2128266"/>
          </a:xfrm>
          <a:prstGeom prst="rect">
            <a:avLst/>
          </a:prstGeom>
        </p:spPr>
      </p:pic>
    </p:spTree>
    <p:extLst>
      <p:ext uri="{BB962C8B-B14F-4D97-AF65-F5344CB8AC3E}">
        <p14:creationId xmlns:p14="http://schemas.microsoft.com/office/powerpoint/2010/main" val="257407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65</TotalTime>
  <Words>1112</Words>
  <Application>Microsoft Office PowerPoint</Application>
  <PresentationFormat>Custom</PresentationFormat>
  <Paragraphs>31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Georgia</vt:lpstr>
      <vt:lpstr>Times New Roman</vt:lpstr>
      <vt:lpstr>Tech 16x9</vt:lpstr>
      <vt:lpstr>Software Failures</vt:lpstr>
      <vt:lpstr>PowerPoint Presentation</vt:lpstr>
      <vt:lpstr>1. Hackers Target Indian Debit Cards</vt:lpstr>
      <vt:lpstr>2. The BlueCross BlueShield Association System Failure</vt:lpstr>
      <vt:lpstr>3. Bangladesh Banks Heist</vt:lpstr>
      <vt:lpstr>4. Satellite Failure Sends Global Software for a Toss</vt:lpstr>
      <vt:lpstr>5. Yahoo! Data Theft</vt:lpstr>
      <vt:lpstr>6. Pentagon’s Repeated F-35 Jet Fighter Glitches</vt:lpstr>
      <vt:lpstr>7. The Legion Crew Hacks (India)</vt:lpstr>
      <vt:lpstr>8. Hive Thermostat App Sets Users’ Homes to 32° C</vt:lpstr>
      <vt:lpstr>PowerPoint Presentation</vt:lpstr>
      <vt:lpstr>9. The Cyber Attack on Servers of Dyn</vt:lpstr>
      <vt:lpstr>10. The Philippines' Voter Data Leak</vt:lpstr>
      <vt:lpstr>11. Russian Interference in U.S. Elections</vt:lpstr>
      <vt:lpstr>12. Mark Zuckerberg Hack</vt:lpstr>
      <vt:lpstr>  Thanks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Failures</dc:title>
  <dc:creator>Soojan</dc:creator>
  <cp:lastModifiedBy>Soojan</cp:lastModifiedBy>
  <cp:revision>12</cp:revision>
  <dcterms:created xsi:type="dcterms:W3CDTF">2018-01-07T02:30:02Z</dcterms:created>
  <dcterms:modified xsi:type="dcterms:W3CDTF">2018-01-07T03:53:26Z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