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22EDC-9A7C-46D4-9EC4-D6F5B5BAF168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B200D-0780-4320-982B-2DD8DAC4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341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0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0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1679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6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9AB520B-6C15-40B2-BC52-1F7AA97CB792}" type="datetimeFigureOut">
              <a:rPr lang="en-US" smtClean="0"/>
              <a:t>Tuesday January 16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99F9E7F-E223-4A9B-8AD5-4A05605B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810001"/>
            <a:ext cx="10515600" cy="1736408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0" dirty="0" smtClean="0">
                <a:solidFill>
                  <a:schemeClr val="accent1"/>
                </a:solidFill>
              </a:rPr>
              <a:t>Software Testing, Verification, Validation and Quality Assurance</a:t>
            </a:r>
          </a:p>
          <a:p>
            <a:pPr algn="ctr"/>
            <a:endParaRPr lang="en-GB" sz="2800" dirty="0" smtClean="0"/>
          </a:p>
          <a:p>
            <a:pPr algn="ctr"/>
            <a:endParaRPr lang="en-GB" sz="2800" dirty="0" smtClean="0"/>
          </a:p>
          <a:p>
            <a:pPr algn="ctr"/>
            <a:r>
              <a:rPr lang="en-GB" sz="2000" i="0" dirty="0" err="1" smtClean="0">
                <a:latin typeface="Georgia" panose="02040502050405020303" pitchFamily="18" charset="0"/>
              </a:rPr>
              <a:t>Sujan</a:t>
            </a:r>
            <a:r>
              <a:rPr lang="en-GB" sz="2000" i="0" dirty="0" smtClean="0">
                <a:latin typeface="Georgia" panose="02040502050405020303" pitchFamily="18" charset="0"/>
              </a:rPr>
              <a:t> </a:t>
            </a:r>
            <a:r>
              <a:rPr lang="en-GB" sz="2000" i="0" dirty="0" err="1" smtClean="0">
                <a:latin typeface="Georgia" panose="02040502050405020303" pitchFamily="18" charset="0"/>
              </a:rPr>
              <a:t>Tamrakar</a:t>
            </a:r>
            <a:endParaRPr lang="en-US" sz="2000" i="0" dirty="0">
              <a:latin typeface="Georgia" panose="020405020504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9700" y="1981199"/>
            <a:ext cx="11455400" cy="1231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200" b="1" i="0" dirty="0" smtClean="0">
                <a:solidFill>
                  <a:srgbClr val="C00000"/>
                </a:solidFill>
              </a:rPr>
              <a:t>FUNDAMENTAL TEST PROCESS</a:t>
            </a:r>
            <a:endParaRPr lang="en-US" sz="5200" b="1" i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96900" y="1117282"/>
            <a:ext cx="10922000" cy="5601018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planning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has following major tasks: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the scope and risks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and identify the objectives of testing.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determine the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approach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implement the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policy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and/or the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strategy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required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resources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like people, test environments, pcs, etc.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test analysis and design tasks, test implementation, execution and evaluation.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the exit criteria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need to set criteria such as coverage criteria. </a:t>
            </a:r>
          </a:p>
          <a:p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control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has the following major tasks: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and analyse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results of reviews and testing.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and document progress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test coverage and exit criteria.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information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on testing.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corrective actions.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decisions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GB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5600" y="292100"/>
            <a:ext cx="10998200" cy="698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i="0" dirty="0">
                <a:solidFill>
                  <a:srgbClr val="FF0000"/>
                </a:solidFill>
                <a:latin typeface="Bahnschrift" panose="020B0502040204020203" pitchFamily="34" charset="0"/>
              </a:rPr>
              <a:t>1) Planning and Control: </a:t>
            </a:r>
          </a:p>
        </p:txBody>
      </p:sp>
    </p:spTree>
    <p:extLst>
      <p:ext uri="{BB962C8B-B14F-4D97-AF65-F5344CB8AC3E}">
        <p14:creationId xmlns:p14="http://schemas.microsoft.com/office/powerpoint/2010/main" val="12747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96900" y="1117282"/>
            <a:ext cx="10922000" cy="5601018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 the test basis. </a:t>
            </a: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romanLcPeriod"/>
            </a:pP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test conditions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romanLcPeriod"/>
            </a:pP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 the tests. </a:t>
            </a: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romanLcPeriod"/>
            </a:pP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testability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of the requirements and system. </a:t>
            </a: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romanLcPeriod"/>
            </a:pP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the test environment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set-up and identify and required infrastructure and tools.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5600" y="292100"/>
            <a:ext cx="10998200" cy="698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i="0" dirty="0">
                <a:solidFill>
                  <a:srgbClr val="FF0000"/>
                </a:solidFill>
                <a:latin typeface="Bahnschrift" panose="020B0502040204020203" pitchFamily="34" charset="0"/>
              </a:rPr>
              <a:t>2) Analysis and Design </a:t>
            </a:r>
            <a:r>
              <a:rPr lang="en-US" sz="4800" b="1" i="0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: </a:t>
            </a:r>
            <a:endParaRPr lang="en-US" sz="4800" b="1" i="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96900" y="1117282"/>
            <a:ext cx="10922000" cy="5601018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Implementation:</a:t>
            </a:r>
          </a:p>
          <a:p>
            <a:pPr marL="514350" indent="-514350">
              <a:buAutoNum type="romanLcPeriod"/>
            </a:pP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and prioritize our test cases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by using techniques and create test data for those tests.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test suites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from the test cases for efficient test execution.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and verify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the environment.</a:t>
            </a:r>
          </a:p>
          <a:p>
            <a:pPr marL="514350" indent="-514350">
              <a:buAutoNum type="romanLcPeriod"/>
            </a:pPr>
            <a:endParaRPr lang="en-GB" sz="2400" i="0" dirty="0" smtClean="0"/>
          </a:p>
          <a:p>
            <a:pPr marL="514350" indent="-514350">
              <a:buAutoNum type="romanLcPeriod"/>
            </a:pPr>
            <a:endParaRPr lang="en-GB" sz="2400" i="0" dirty="0"/>
          </a:p>
          <a:p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Execution:</a:t>
            </a:r>
          </a:p>
          <a:p>
            <a:pPr marL="514350" indent="-514350">
              <a:buAutoNum type="romanLcPeriod"/>
            </a:pP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test suites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and individual test cases following the test procedures. </a:t>
            </a:r>
          </a:p>
          <a:p>
            <a:pPr marL="514350" indent="-514350">
              <a:buAutoNum type="romanLcPeriod"/>
            </a:pP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re-execute the tests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that previously failed in order to confirm a fix. This is known as confirmation testing or re-testing. </a:t>
            </a:r>
          </a:p>
          <a:p>
            <a:pPr marL="514350" indent="-514350">
              <a:buAutoNum type="romanLcPeriod"/>
            </a:pP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the outcome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of the test execution and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 the identities and versions of the software under tests. The test log is used for the audit trial. </a:t>
            </a:r>
          </a:p>
          <a:p>
            <a:pPr marL="514350" indent="-514350">
              <a:buAutoNum type="romanLcPeriod"/>
            </a:pP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actual results with expected results. </a:t>
            </a:r>
          </a:p>
          <a:p>
            <a:pPr marL="514350" indent="-514350">
              <a:buAutoNum type="romanLcPeriod"/>
            </a:pP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Where there are differences between actual and expected results, it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differences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as Incidents. </a:t>
            </a:r>
          </a:p>
          <a:p>
            <a:endParaRPr lang="en-GB" sz="2400" i="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5600" y="292100"/>
            <a:ext cx="10998200" cy="698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i="0" dirty="0"/>
          </a:p>
          <a:p>
            <a:pPr algn="l"/>
            <a:r>
              <a:rPr lang="en-US" sz="4800" b="1" i="0" dirty="0">
                <a:solidFill>
                  <a:srgbClr val="FF0000"/>
                </a:solidFill>
                <a:latin typeface="Bahnschrift" panose="020B0502040204020203" pitchFamily="34" charset="0"/>
              </a:rPr>
              <a:t>3) Implementation and Execution </a:t>
            </a:r>
            <a:r>
              <a:rPr lang="en-US" sz="4800" b="1" i="0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: </a:t>
            </a:r>
            <a:endParaRPr lang="en-US" sz="4800" b="1" i="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96900" y="1117282"/>
            <a:ext cx="10922000" cy="5601018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Exit criteria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comes into picture, when: 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cases are executed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with certain pass percentage. 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Bug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falls below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certain level. 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achieved the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deadlines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GB" sz="2400" i="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i="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i="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Evaluating exit criteria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has the following major tasks: </a:t>
            </a:r>
          </a:p>
          <a:p>
            <a:pPr marL="514350" indent="-514350">
              <a:buAutoNum type="romanLcPeriod"/>
            </a:pP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the test logs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against the exit criteria specified in test planning.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 if more test are needed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or if the exit criteria specified should be changed. </a:t>
            </a: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 test summary report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for stakeholders.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5600" y="292100"/>
            <a:ext cx="10998200" cy="698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i="0" dirty="0"/>
          </a:p>
          <a:p>
            <a:endParaRPr lang="en-US" sz="4800" i="0" dirty="0"/>
          </a:p>
          <a:p>
            <a:pPr algn="l"/>
            <a:r>
              <a:rPr lang="en-GB" sz="4800" b="1" i="0" dirty="0">
                <a:solidFill>
                  <a:srgbClr val="FF0000"/>
                </a:solidFill>
                <a:latin typeface="Bahnschrift" panose="020B0502040204020203" pitchFamily="34" charset="0"/>
              </a:rPr>
              <a:t>4) Evaluating Exit criteria and </a:t>
            </a:r>
            <a:r>
              <a:rPr lang="en-GB" sz="4800" b="1" i="0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Reporting</a:t>
            </a:r>
            <a:r>
              <a:rPr lang="en-US" sz="4800" b="1" i="0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: </a:t>
            </a:r>
            <a:endParaRPr lang="en-US" sz="4800" b="1" i="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96900" y="1117282"/>
            <a:ext cx="10922000" cy="5601018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closed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for the other reasons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all the information has been gathered which are needed for the testing. 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 project is cancelled. 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some target is achieved. </a:t>
            </a:r>
          </a:p>
          <a:p>
            <a:pPr marL="514350" indent="-514350">
              <a:buFont typeface="+mj-lt"/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 maintenance release or update is done. </a:t>
            </a:r>
          </a:p>
          <a:p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i="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closure activities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have the following major tasks: </a:t>
            </a: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check which planned deliverables are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actually delivered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and to ensure that all incident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 have been resolved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finalize and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archive </a:t>
            </a:r>
            <a:r>
              <a:rPr lang="en-GB" sz="2400" i="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ware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such as scripts, test environments, etc. for later reuse. </a:t>
            </a: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handover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ware 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to the maintenance organization. They will give support to the software. </a:t>
            </a:r>
            <a:endParaRPr lang="en-GB" sz="2400" i="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romanLcPeriod"/>
            </a:pPr>
            <a:r>
              <a:rPr lang="en-GB" sz="2400" i="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i="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en-GB" sz="2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 how the testing went and learn lessons for future releases and projects.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5600" y="292100"/>
            <a:ext cx="10998200" cy="698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i="0" dirty="0"/>
          </a:p>
          <a:p>
            <a:endParaRPr lang="en-US" sz="4800" i="0" dirty="0"/>
          </a:p>
          <a:p>
            <a:endParaRPr lang="en-US" sz="4800" i="0" dirty="0"/>
          </a:p>
          <a:p>
            <a:pPr algn="l"/>
            <a:r>
              <a:rPr lang="en-US" sz="4800" b="1" i="0" dirty="0">
                <a:solidFill>
                  <a:srgbClr val="FF0000"/>
                </a:solidFill>
                <a:latin typeface="Bahnschrift" panose="020B0502040204020203" pitchFamily="34" charset="0"/>
              </a:rPr>
              <a:t>5) Test Closure activities </a:t>
            </a:r>
            <a:r>
              <a:rPr lang="en-US" sz="4800" b="1" i="0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: </a:t>
            </a:r>
            <a:endParaRPr lang="en-US" sz="4800" b="1" i="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672" y="2997200"/>
            <a:ext cx="3399028" cy="802322"/>
          </a:xfrm>
        </p:spPr>
        <p:txBody>
          <a:bodyPr/>
          <a:lstStyle/>
          <a:p>
            <a:r>
              <a:rPr lang="en-GB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170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</TotalTime>
  <Words>556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Calibri</vt:lpstr>
      <vt:lpstr>Century Schoolbook</vt:lpstr>
      <vt:lpstr>Georgia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Soojan</dc:creator>
  <cp:lastModifiedBy>Soojan</cp:lastModifiedBy>
  <cp:revision>24</cp:revision>
  <dcterms:created xsi:type="dcterms:W3CDTF">2018-01-14T09:51:36Z</dcterms:created>
  <dcterms:modified xsi:type="dcterms:W3CDTF">2018-01-16T02:39:54Z</dcterms:modified>
</cp:coreProperties>
</file>