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30C3D-AF4E-4C00-9055-20EFAE54AD50}" type="datetimeFigureOut">
              <a:rPr lang="en-US" smtClean="0"/>
              <a:t>Sunday January 28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4E090-DAC3-44C2-B5FB-FE08C2ACE178}" type="slidenum">
              <a:rPr lang="en-US" smtClean="0"/>
              <a:t>‹#›</a:t>
            </a:fld>
            <a:endParaRPr lang="en-US"/>
          </a:p>
        </p:txBody>
      </p:sp>
    </p:spTree>
    <p:extLst>
      <p:ext uri="{BB962C8B-B14F-4D97-AF65-F5344CB8AC3E}">
        <p14:creationId xmlns:p14="http://schemas.microsoft.com/office/powerpoint/2010/main" val="241315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1</a:t>
            </a:fld>
            <a:endParaRPr lang="en-US"/>
          </a:p>
        </p:txBody>
      </p:sp>
    </p:spTree>
    <p:extLst>
      <p:ext uri="{BB962C8B-B14F-4D97-AF65-F5344CB8AC3E}">
        <p14:creationId xmlns:p14="http://schemas.microsoft.com/office/powerpoint/2010/main" val="407051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2</a:t>
            </a:fld>
            <a:endParaRPr lang="en-US"/>
          </a:p>
        </p:txBody>
      </p:sp>
    </p:spTree>
    <p:extLst>
      <p:ext uri="{BB962C8B-B14F-4D97-AF65-F5344CB8AC3E}">
        <p14:creationId xmlns:p14="http://schemas.microsoft.com/office/powerpoint/2010/main" val="163035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5</a:t>
            </a:fld>
            <a:endParaRPr lang="en-US"/>
          </a:p>
        </p:txBody>
      </p:sp>
    </p:spTree>
    <p:extLst>
      <p:ext uri="{BB962C8B-B14F-4D97-AF65-F5344CB8AC3E}">
        <p14:creationId xmlns:p14="http://schemas.microsoft.com/office/powerpoint/2010/main" val="119672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6</a:t>
            </a:fld>
            <a:endParaRPr lang="en-US"/>
          </a:p>
        </p:txBody>
      </p:sp>
    </p:spTree>
    <p:extLst>
      <p:ext uri="{BB962C8B-B14F-4D97-AF65-F5344CB8AC3E}">
        <p14:creationId xmlns:p14="http://schemas.microsoft.com/office/powerpoint/2010/main" val="273055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7</a:t>
            </a:fld>
            <a:endParaRPr lang="en-US"/>
          </a:p>
        </p:txBody>
      </p:sp>
    </p:spTree>
    <p:extLst>
      <p:ext uri="{BB962C8B-B14F-4D97-AF65-F5344CB8AC3E}">
        <p14:creationId xmlns:p14="http://schemas.microsoft.com/office/powerpoint/2010/main" val="417609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8</a:t>
            </a:fld>
            <a:endParaRPr lang="en-US"/>
          </a:p>
        </p:txBody>
      </p:sp>
    </p:spTree>
    <p:extLst>
      <p:ext uri="{BB962C8B-B14F-4D97-AF65-F5344CB8AC3E}">
        <p14:creationId xmlns:p14="http://schemas.microsoft.com/office/powerpoint/2010/main" val="79025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9</a:t>
            </a:fld>
            <a:endParaRPr lang="en-US"/>
          </a:p>
        </p:txBody>
      </p:sp>
    </p:spTree>
    <p:extLst>
      <p:ext uri="{BB962C8B-B14F-4D97-AF65-F5344CB8AC3E}">
        <p14:creationId xmlns:p14="http://schemas.microsoft.com/office/powerpoint/2010/main" val="3996418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10</a:t>
            </a:fld>
            <a:endParaRPr lang="en-US"/>
          </a:p>
        </p:txBody>
      </p:sp>
    </p:spTree>
    <p:extLst>
      <p:ext uri="{BB962C8B-B14F-4D97-AF65-F5344CB8AC3E}">
        <p14:creationId xmlns:p14="http://schemas.microsoft.com/office/powerpoint/2010/main" val="425895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94E090-DAC3-44C2-B5FB-FE08C2ACE178}" type="slidenum">
              <a:rPr lang="en-US" smtClean="0"/>
              <a:t>11</a:t>
            </a:fld>
            <a:endParaRPr lang="en-US"/>
          </a:p>
        </p:txBody>
      </p:sp>
    </p:spTree>
    <p:extLst>
      <p:ext uri="{BB962C8B-B14F-4D97-AF65-F5344CB8AC3E}">
        <p14:creationId xmlns:p14="http://schemas.microsoft.com/office/powerpoint/2010/main" val="3113459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E8EBEC-8679-431A-AADD-858733855287}" type="datetime1">
              <a:rPr lang="en-US" smtClean="0"/>
              <a:t>Sunday January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63061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446F1B-1500-4031-825C-937657B45B21}"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49714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CE7F6-37B7-4950-B45F-A3F6B7149383}"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153929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D20B7-EEEA-4089-8AEE-4ED0FF345BF1}"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203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9B35B-0AAD-43A3-B7D2-6073DCE643D2}"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2385377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9059FFD-3449-451B-BF17-B52CE7C27D82}" type="datetime1">
              <a:rPr lang="en-US" smtClean="0"/>
              <a:t>Sunday January 28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169647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96813F-643E-4FFE-BDF8-AD7849B9C62A}" type="datetime1">
              <a:rPr lang="en-US" smtClean="0"/>
              <a:t>Sunday January 28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35468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1C207D-8EBF-4848-B5A1-1DD8523DAA7A}" type="datetime1">
              <a:rPr lang="en-US" smtClean="0"/>
              <a:t>Sunday January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36125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04B95D-48A7-457E-AF4C-DBB1F2D45AB4}" type="datetime1">
              <a:rPr lang="en-US" smtClean="0"/>
              <a:t>Sunday January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79887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EB535-F002-4DC9-BBC6-ABB396903F5F}" type="datetime1">
              <a:rPr lang="en-US" smtClean="0"/>
              <a:t>Sunday January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28131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577719-3940-4B86-B90A-DD869ECB3C9E}" type="datetime1">
              <a:rPr lang="en-US" smtClean="0"/>
              <a:t>Sunday January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205193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5C476E-C8EC-4A1A-92D9-872BD60FA994}"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18639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6C58CE-89DC-4259-BDAD-F2279D25DCE9}" type="datetime1">
              <a:rPr lang="en-US" smtClean="0"/>
              <a:t>Sunday January 28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262566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7E94BE-B5FC-4253-BAAF-82FF4DF4E101}" type="datetime1">
              <a:rPr lang="en-US" smtClean="0"/>
              <a:t>Sunday January 28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41479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2B784B6-1E95-4286-9056-80D1827446C9}" type="datetime1">
              <a:rPr lang="en-US" smtClean="0"/>
              <a:t>Sunday January 28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257135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0D57B-0A4D-4BCD-8BDF-FAB9F6DB211A}"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51337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30711-500A-49BC-9116-15562C873CF1}" type="datetime1">
              <a:rPr lang="en-US" smtClean="0"/>
              <a:t>Sunday January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206F0-75C9-4DC6-ACB9-CA7E03B01C2D}" type="slidenum">
              <a:rPr lang="en-US" smtClean="0"/>
              <a:t>‹#›</a:t>
            </a:fld>
            <a:endParaRPr lang="en-US"/>
          </a:p>
        </p:txBody>
      </p:sp>
    </p:spTree>
    <p:extLst>
      <p:ext uri="{BB962C8B-B14F-4D97-AF65-F5344CB8AC3E}">
        <p14:creationId xmlns:p14="http://schemas.microsoft.com/office/powerpoint/2010/main" val="397973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2618C5-8000-48E0-8F85-D80FEB6E82C0}" type="datetime1">
              <a:rPr lang="en-US" smtClean="0"/>
              <a:t>Sunday January 28 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52206F0-75C9-4DC6-ACB9-CA7E03B01C2D}" type="slidenum">
              <a:rPr lang="en-US" smtClean="0"/>
              <a:t>‹#›</a:t>
            </a:fld>
            <a:endParaRPr lang="en-US"/>
          </a:p>
        </p:txBody>
      </p:sp>
    </p:spTree>
    <p:extLst>
      <p:ext uri="{BB962C8B-B14F-4D97-AF65-F5344CB8AC3E}">
        <p14:creationId xmlns:p14="http://schemas.microsoft.com/office/powerpoint/2010/main" val="2006212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50900" y="3212783"/>
            <a:ext cx="10515600" cy="2168526"/>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cap="none" dirty="0" smtClean="0">
                <a:solidFill>
                  <a:schemeClr val="accent1">
                    <a:lumMod val="75000"/>
                  </a:schemeClr>
                </a:solidFill>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473201"/>
            <a:ext cx="11455400" cy="1739582"/>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solidFill>
                  <a:srgbClr val="00B050"/>
                </a:solidFill>
              </a:rPr>
              <a:t>Test Types</a:t>
            </a:r>
            <a:endParaRPr lang="en-US" sz="5200" b="1" i="0" dirty="0">
              <a:solidFill>
                <a:srgbClr val="00B050"/>
              </a:solidFill>
            </a:endParaRPr>
          </a:p>
        </p:txBody>
      </p:sp>
    </p:spTree>
    <p:extLst>
      <p:ext uri="{BB962C8B-B14F-4D97-AF65-F5344CB8AC3E}">
        <p14:creationId xmlns:p14="http://schemas.microsoft.com/office/powerpoint/2010/main" val="127241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400" b="1" dirty="0" smtClean="0">
                <a:solidFill>
                  <a:srgbClr val="00B050"/>
                </a:solidFill>
                <a:latin typeface="Bahnschrift" panose="020B0502040204020203" pitchFamily="34" charset="0"/>
              </a:rPr>
              <a:t>4. Confirmation </a:t>
            </a:r>
            <a:r>
              <a:rPr lang="en-GB" sz="2400" b="1" dirty="0">
                <a:solidFill>
                  <a:srgbClr val="00B050"/>
                </a:solidFill>
                <a:latin typeface="Bahnschrift" panose="020B0502040204020203" pitchFamily="34" charset="0"/>
              </a:rPr>
              <a:t>testing ~ </a:t>
            </a:r>
            <a:r>
              <a:rPr lang="en-GB" sz="2400" b="1" dirty="0" smtClean="0">
                <a:solidFill>
                  <a:srgbClr val="00B050"/>
                </a:solidFill>
                <a:latin typeface="Bahnschrift" panose="020B0502040204020203" pitchFamily="34" charset="0"/>
              </a:rPr>
              <a:t>re-testing</a:t>
            </a:r>
          </a:p>
          <a:p>
            <a:pPr>
              <a:buFont typeface="Wingdings" panose="05000000000000000000" pitchFamily="2" charset="2"/>
              <a:buChar char="Ø"/>
            </a:pPr>
            <a:r>
              <a:rPr lang="en-GB" sz="2200" cap="none" dirty="0">
                <a:latin typeface="Bahnschrift" panose="020B0502040204020203" pitchFamily="34" charset="0"/>
              </a:rPr>
              <a:t>When a </a:t>
            </a:r>
            <a:r>
              <a:rPr lang="en-GB" sz="2200" cap="none" dirty="0">
                <a:solidFill>
                  <a:srgbClr val="FF0000"/>
                </a:solidFill>
                <a:latin typeface="Bahnschrift" panose="020B0502040204020203" pitchFamily="34" charset="0"/>
              </a:rPr>
              <a:t>test fails </a:t>
            </a:r>
            <a:r>
              <a:rPr lang="en-GB" sz="2200" cap="none" dirty="0">
                <a:latin typeface="Bahnschrift" panose="020B0502040204020203" pitchFamily="34" charset="0"/>
              </a:rPr>
              <a:t>because of the defect then that </a:t>
            </a:r>
            <a:r>
              <a:rPr lang="en-GB" sz="2200" cap="none" dirty="0">
                <a:solidFill>
                  <a:srgbClr val="FF0000"/>
                </a:solidFill>
                <a:latin typeface="Bahnschrift" panose="020B0502040204020203" pitchFamily="34" charset="0"/>
              </a:rPr>
              <a:t>defect is reported </a:t>
            </a:r>
            <a:r>
              <a:rPr lang="en-GB" sz="2200" cap="none" dirty="0">
                <a:latin typeface="Bahnschrift" panose="020B0502040204020203" pitchFamily="34" charset="0"/>
              </a:rPr>
              <a:t>and a </a:t>
            </a:r>
            <a:r>
              <a:rPr lang="en-GB" sz="2200" cap="none" dirty="0">
                <a:solidFill>
                  <a:srgbClr val="FF0000"/>
                </a:solidFill>
                <a:latin typeface="Bahnschrift" panose="020B0502040204020203" pitchFamily="34" charset="0"/>
              </a:rPr>
              <a:t>new version </a:t>
            </a:r>
            <a:r>
              <a:rPr lang="en-GB" sz="2200" cap="none" dirty="0">
                <a:latin typeface="Bahnschrift" panose="020B0502040204020203" pitchFamily="34" charset="0"/>
              </a:rPr>
              <a:t>of the software is expected that has had the </a:t>
            </a:r>
            <a:r>
              <a:rPr lang="en-GB" sz="2200" cap="none" dirty="0">
                <a:solidFill>
                  <a:srgbClr val="FF0000"/>
                </a:solidFill>
                <a:latin typeface="Bahnschrift" panose="020B0502040204020203" pitchFamily="34" charset="0"/>
              </a:rPr>
              <a:t>defect fixed</a:t>
            </a:r>
            <a:r>
              <a:rPr lang="en-GB" sz="2200" cap="none" dirty="0">
                <a:latin typeface="Bahnschrift" panose="020B0502040204020203" pitchFamily="34" charset="0"/>
              </a:rPr>
              <a:t>. In this case we need to </a:t>
            </a:r>
            <a:r>
              <a:rPr lang="en-GB" sz="2200" cap="none" dirty="0">
                <a:solidFill>
                  <a:srgbClr val="FF0000"/>
                </a:solidFill>
                <a:latin typeface="Bahnschrift" panose="020B0502040204020203" pitchFamily="34" charset="0"/>
              </a:rPr>
              <a:t>execute the test again</a:t>
            </a:r>
            <a:r>
              <a:rPr lang="en-GB" sz="2200" cap="none" dirty="0">
                <a:latin typeface="Bahnschrift" panose="020B0502040204020203" pitchFamily="34" charset="0"/>
              </a:rPr>
              <a:t> to confirm that whether the </a:t>
            </a:r>
            <a:r>
              <a:rPr lang="en-GB" sz="2200" cap="none" dirty="0">
                <a:solidFill>
                  <a:srgbClr val="FF0000"/>
                </a:solidFill>
                <a:latin typeface="Bahnschrift" panose="020B0502040204020203" pitchFamily="34" charset="0"/>
              </a:rPr>
              <a:t>defect got actually fixed or not</a:t>
            </a:r>
            <a:r>
              <a:rPr lang="en-GB" sz="2200" cap="none" dirty="0">
                <a:latin typeface="Bahnschrift" panose="020B0502040204020203" pitchFamily="34" charset="0"/>
              </a:rPr>
              <a:t>. This is known as </a:t>
            </a:r>
            <a:r>
              <a:rPr lang="en-GB" sz="2200" cap="none" dirty="0">
                <a:solidFill>
                  <a:srgbClr val="FF0000"/>
                </a:solidFill>
                <a:latin typeface="Bahnschrift" panose="020B0502040204020203" pitchFamily="34" charset="0"/>
              </a:rPr>
              <a:t>confirmation testing </a:t>
            </a:r>
            <a:r>
              <a:rPr lang="en-GB" sz="2200" cap="none" dirty="0">
                <a:latin typeface="Bahnschrift" panose="020B0502040204020203" pitchFamily="34" charset="0"/>
              </a:rPr>
              <a:t>and also known as</a:t>
            </a:r>
            <a:r>
              <a:rPr lang="en-GB" sz="2200" cap="none" dirty="0">
                <a:solidFill>
                  <a:srgbClr val="FF0000"/>
                </a:solidFill>
                <a:latin typeface="Bahnschrift" panose="020B0502040204020203" pitchFamily="34" charset="0"/>
              </a:rPr>
              <a:t> re-testing</a:t>
            </a:r>
            <a:r>
              <a:rPr lang="en-GB" sz="2200" cap="none" dirty="0">
                <a:latin typeface="Bahnschrift" panose="020B0502040204020203" pitchFamily="34" charset="0"/>
              </a:rPr>
              <a:t>. </a:t>
            </a:r>
          </a:p>
          <a:p>
            <a:pPr>
              <a:buFont typeface="Wingdings" panose="05000000000000000000" pitchFamily="2" charset="2"/>
              <a:buChar char="Ø"/>
            </a:pPr>
            <a:r>
              <a:rPr lang="en-GB" sz="2200" cap="none" dirty="0" smtClean="0">
                <a:latin typeface="Bahnschrift" panose="020B0502040204020203" pitchFamily="34" charset="0"/>
              </a:rPr>
              <a:t>Important </a:t>
            </a:r>
            <a:r>
              <a:rPr lang="en-GB" sz="2200" cap="none" dirty="0">
                <a:latin typeface="Bahnschrift" panose="020B0502040204020203" pitchFamily="34" charset="0"/>
              </a:rPr>
              <a:t>to ensure that the test is executed in exactly the same way it was the first time using the same inputs, data and environments.</a:t>
            </a:r>
            <a:endParaRPr lang="en-GB" sz="2200" b="1" cap="none" dirty="0">
              <a:latin typeface="Bahnschrift" panose="020B0502040204020203" pitchFamily="34" charset="0"/>
            </a:endParaRPr>
          </a:p>
        </p:txBody>
      </p:sp>
    </p:spTree>
    <p:extLst>
      <p:ext uri="{BB962C8B-B14F-4D97-AF65-F5344CB8AC3E}">
        <p14:creationId xmlns:p14="http://schemas.microsoft.com/office/powerpoint/2010/main" val="928976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400" b="1" dirty="0">
                <a:solidFill>
                  <a:srgbClr val="00B050"/>
                </a:solidFill>
                <a:latin typeface="Bahnschrift" panose="020B0502040204020203" pitchFamily="34" charset="0"/>
              </a:rPr>
              <a:t>5. Regression </a:t>
            </a:r>
            <a:r>
              <a:rPr lang="en-GB" sz="2400" b="1" dirty="0" smtClean="0">
                <a:solidFill>
                  <a:srgbClr val="00B050"/>
                </a:solidFill>
                <a:latin typeface="Bahnschrift" panose="020B0502040204020203" pitchFamily="34" charset="0"/>
              </a:rPr>
              <a:t>testing</a:t>
            </a:r>
          </a:p>
          <a:p>
            <a:pPr>
              <a:buFont typeface="Wingdings" panose="05000000000000000000" pitchFamily="2" charset="2"/>
              <a:buChar char="Ø"/>
            </a:pPr>
            <a:r>
              <a:rPr lang="en-GB" sz="2200" cap="none" dirty="0">
                <a:latin typeface="Bahnschrift" panose="020B0502040204020203" pitchFamily="34" charset="0"/>
              </a:rPr>
              <a:t>To </a:t>
            </a:r>
            <a:r>
              <a:rPr lang="en-GB" sz="2200" cap="none" dirty="0">
                <a:solidFill>
                  <a:srgbClr val="FF0000"/>
                </a:solidFill>
                <a:latin typeface="Bahnschrift" panose="020B0502040204020203" pitchFamily="34" charset="0"/>
              </a:rPr>
              <a:t>verify</a:t>
            </a:r>
            <a:r>
              <a:rPr lang="en-GB" sz="2200" cap="none" dirty="0">
                <a:latin typeface="Bahnschrift" panose="020B0502040204020203" pitchFamily="34" charset="0"/>
              </a:rPr>
              <a:t> that </a:t>
            </a:r>
            <a:r>
              <a:rPr lang="en-GB" sz="2200" cap="none" dirty="0">
                <a:solidFill>
                  <a:srgbClr val="FF0000"/>
                </a:solidFill>
                <a:latin typeface="Bahnschrift" panose="020B0502040204020203" pitchFamily="34" charset="0"/>
              </a:rPr>
              <a:t>modifications</a:t>
            </a:r>
            <a:r>
              <a:rPr lang="en-GB" sz="2200" cap="none" dirty="0">
                <a:latin typeface="Bahnschrift" panose="020B0502040204020203" pitchFamily="34" charset="0"/>
              </a:rPr>
              <a:t> in the software or the environment </a:t>
            </a:r>
            <a:r>
              <a:rPr lang="en-GB" sz="2200" cap="none" dirty="0">
                <a:solidFill>
                  <a:srgbClr val="FF0000"/>
                </a:solidFill>
                <a:latin typeface="Bahnschrift" panose="020B0502040204020203" pitchFamily="34" charset="0"/>
              </a:rPr>
              <a:t>have not caused any unintended adverse side effects</a:t>
            </a:r>
            <a:r>
              <a:rPr lang="en-GB" sz="2200" cap="none" dirty="0">
                <a:latin typeface="Bahnschrift" panose="020B0502040204020203" pitchFamily="34" charset="0"/>
              </a:rPr>
              <a:t> and that the </a:t>
            </a:r>
            <a:r>
              <a:rPr lang="en-GB" sz="2200" cap="none" dirty="0">
                <a:solidFill>
                  <a:srgbClr val="FF0000"/>
                </a:solidFill>
                <a:latin typeface="Bahnschrift" panose="020B0502040204020203" pitchFamily="34" charset="0"/>
              </a:rPr>
              <a:t>system still meets its requirements</a:t>
            </a:r>
            <a:r>
              <a:rPr lang="en-GB" sz="2200" cap="none" dirty="0">
                <a:latin typeface="Bahnschrift" panose="020B0502040204020203" pitchFamily="34" charset="0"/>
              </a:rPr>
              <a:t>. </a:t>
            </a:r>
          </a:p>
          <a:p>
            <a:pPr>
              <a:buFont typeface="Wingdings" panose="05000000000000000000" pitchFamily="2" charset="2"/>
              <a:buChar char="Ø"/>
            </a:pPr>
            <a:r>
              <a:rPr lang="en-GB" sz="2200" cap="none" dirty="0" smtClean="0">
                <a:solidFill>
                  <a:srgbClr val="FF0000"/>
                </a:solidFill>
                <a:latin typeface="Bahnschrift" panose="020B0502040204020203" pitchFamily="34" charset="0"/>
              </a:rPr>
              <a:t>Mostly </a:t>
            </a:r>
            <a:r>
              <a:rPr lang="en-GB" sz="2200" cap="none" dirty="0">
                <a:solidFill>
                  <a:srgbClr val="FF0000"/>
                </a:solidFill>
                <a:latin typeface="Bahnschrift" panose="020B0502040204020203" pitchFamily="34" charset="0"/>
              </a:rPr>
              <a:t>automated </a:t>
            </a:r>
            <a:r>
              <a:rPr lang="en-GB" sz="2200" cap="none" dirty="0">
                <a:latin typeface="Bahnschrift" panose="020B0502040204020203" pitchFamily="34" charset="0"/>
              </a:rPr>
              <a:t>because in order to fix the defect the same test is carried out again and again and it will be very tedious to do it manually. </a:t>
            </a:r>
          </a:p>
          <a:p>
            <a:pPr>
              <a:buFont typeface="Wingdings" panose="05000000000000000000" pitchFamily="2" charset="2"/>
              <a:buChar char="Ø"/>
            </a:pPr>
            <a:r>
              <a:rPr lang="en-GB" sz="2200" cap="none" dirty="0" smtClean="0">
                <a:solidFill>
                  <a:srgbClr val="FF0000"/>
                </a:solidFill>
                <a:latin typeface="Bahnschrift" panose="020B0502040204020203" pitchFamily="34" charset="0"/>
              </a:rPr>
              <a:t>Executed </a:t>
            </a:r>
            <a:r>
              <a:rPr lang="en-GB" sz="2200" cap="none" dirty="0">
                <a:solidFill>
                  <a:srgbClr val="FF0000"/>
                </a:solidFill>
                <a:latin typeface="Bahnschrift" panose="020B0502040204020203" pitchFamily="34" charset="0"/>
              </a:rPr>
              <a:t>whenever the software changes</a:t>
            </a:r>
            <a:r>
              <a:rPr lang="en-GB" sz="2200" cap="none" dirty="0">
                <a:latin typeface="Bahnschrift" panose="020B0502040204020203" pitchFamily="34" charset="0"/>
              </a:rPr>
              <a:t>, either as a result of fixes or new or changed functionality</a:t>
            </a:r>
            <a:r>
              <a:rPr lang="en-GB" sz="2200" cap="none" dirty="0" smtClean="0">
                <a:latin typeface="Bahnschrift" panose="020B0502040204020203" pitchFamily="34" charset="0"/>
              </a:rPr>
              <a:t>.</a:t>
            </a:r>
          </a:p>
          <a:p>
            <a:pPr>
              <a:buFont typeface="Wingdings" panose="05000000000000000000" pitchFamily="2" charset="2"/>
              <a:buChar char="Ø"/>
            </a:pPr>
            <a:r>
              <a:rPr lang="en-GB" sz="2200" cap="none" dirty="0">
                <a:latin typeface="Bahnschrift" panose="020B0502040204020203" pitchFamily="34" charset="0"/>
              </a:rPr>
              <a:t>During confirmation testing the defect got fixed and that part of the application started working as intended. </a:t>
            </a:r>
          </a:p>
          <a:p>
            <a:pPr>
              <a:buFont typeface="Wingdings" panose="05000000000000000000" pitchFamily="2" charset="2"/>
              <a:buChar char="Ø"/>
            </a:pPr>
            <a:r>
              <a:rPr lang="en-GB" sz="2200" cap="none" dirty="0" smtClean="0">
                <a:latin typeface="Bahnschrift" panose="020B0502040204020203" pitchFamily="34" charset="0"/>
              </a:rPr>
              <a:t>But </a:t>
            </a:r>
            <a:r>
              <a:rPr lang="en-GB" sz="2200" cap="none" dirty="0">
                <a:latin typeface="Bahnschrift" panose="020B0502040204020203" pitchFamily="34" charset="0"/>
              </a:rPr>
              <a:t>there might be a </a:t>
            </a:r>
            <a:r>
              <a:rPr lang="en-GB" sz="2200" cap="none" dirty="0">
                <a:solidFill>
                  <a:srgbClr val="FF0000"/>
                </a:solidFill>
                <a:latin typeface="Bahnschrift" panose="020B0502040204020203" pitchFamily="34" charset="0"/>
              </a:rPr>
              <a:t>possibility that the fix may have introduced or uncovered a different defect elsewhere</a:t>
            </a:r>
            <a:r>
              <a:rPr lang="en-GB" sz="2200" cap="none" dirty="0">
                <a:latin typeface="Bahnschrift" panose="020B0502040204020203" pitchFamily="34" charset="0"/>
              </a:rPr>
              <a:t> in the software. The way to detect these ‘unexpected side-effects’ of fixes is to do regression testing.</a:t>
            </a:r>
          </a:p>
        </p:txBody>
      </p:sp>
    </p:spTree>
    <p:extLst>
      <p:ext uri="{BB962C8B-B14F-4D97-AF65-F5344CB8AC3E}">
        <p14:creationId xmlns:p14="http://schemas.microsoft.com/office/powerpoint/2010/main" val="377557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367093"/>
            <a:ext cx="10363826" cy="642808"/>
          </a:xfrm>
        </p:spPr>
        <p:txBody>
          <a:bodyPr>
            <a:normAutofit fontScale="92500" lnSpcReduction="20000"/>
          </a:bodyPr>
          <a:lstStyle/>
          <a:p>
            <a:pPr marL="0" indent="0" algn="ctr">
              <a:buNone/>
            </a:pPr>
            <a:r>
              <a:rPr lang="en-GB" sz="3600" dirty="0" smtClean="0"/>
              <a:t>Thank you !</a:t>
            </a:r>
            <a:endParaRPr lang="en-US" sz="3600" dirty="0"/>
          </a:p>
        </p:txBody>
      </p:sp>
      <p:sp>
        <p:nvSpPr>
          <p:cNvPr id="2" name="TextBox 1"/>
          <p:cNvSpPr txBox="1"/>
          <p:nvPr/>
        </p:nvSpPr>
        <p:spPr>
          <a:xfrm>
            <a:off x="2806700" y="4597400"/>
            <a:ext cx="6144631" cy="369332"/>
          </a:xfrm>
          <a:prstGeom prst="rect">
            <a:avLst/>
          </a:prstGeom>
          <a:noFill/>
        </p:spPr>
        <p:txBody>
          <a:bodyPr wrap="none" rtlCol="0">
            <a:spAutoFit/>
          </a:bodyPr>
          <a:lstStyle/>
          <a:p>
            <a:r>
              <a:rPr lang="en-GB" dirty="0">
                <a:latin typeface="Bahnschrift" panose="020B0502040204020203" pitchFamily="34" charset="0"/>
              </a:rPr>
              <a:t>S</a:t>
            </a:r>
            <a:r>
              <a:rPr lang="en-GB" dirty="0" smtClean="0">
                <a:latin typeface="Bahnschrift" panose="020B0502040204020203" pitchFamily="34" charset="0"/>
              </a:rPr>
              <a:t>lides available at SITES.GOOGLE.COM/GCES.EDU.NP/SQA</a:t>
            </a:r>
            <a:endParaRPr lang="en-US" dirty="0">
              <a:latin typeface="Bahnschrift" panose="020B0502040204020203" pitchFamily="34" charset="0"/>
            </a:endParaRPr>
          </a:p>
        </p:txBody>
      </p:sp>
    </p:spTree>
    <p:extLst>
      <p:ext uri="{BB962C8B-B14F-4D97-AF65-F5344CB8AC3E}">
        <p14:creationId xmlns:p14="http://schemas.microsoft.com/office/powerpoint/2010/main" val="132256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0363826" cy="6007100"/>
          </a:xfrm>
        </p:spPr>
        <p:txBody>
          <a:bodyPr>
            <a:normAutofit/>
          </a:bodyPr>
          <a:lstStyle/>
          <a:p>
            <a:pPr marL="0" indent="0">
              <a:buNone/>
            </a:pPr>
            <a:r>
              <a:rPr lang="en-US" sz="2400" b="1" dirty="0">
                <a:solidFill>
                  <a:schemeClr val="accent1">
                    <a:lumMod val="75000"/>
                  </a:schemeClr>
                </a:solidFill>
                <a:latin typeface="Bahnschrift" panose="020B0502040204020203" pitchFamily="34" charset="0"/>
              </a:rPr>
              <a:t>Test Types </a:t>
            </a:r>
            <a:endParaRPr lang="en-US" sz="2400" dirty="0">
              <a:solidFill>
                <a:schemeClr val="accent1">
                  <a:lumMod val="75000"/>
                </a:schemeClr>
              </a:solidFill>
              <a:latin typeface="Bahnschrift" panose="020B0502040204020203" pitchFamily="34" charset="0"/>
            </a:endParaRPr>
          </a:p>
          <a:p>
            <a:pPr marL="0" indent="0">
              <a:buNone/>
            </a:pPr>
            <a:r>
              <a:rPr lang="en-GB" sz="2400" cap="none" dirty="0" smtClean="0">
                <a:latin typeface="Bahnschrift" panose="020B0502040204020203" pitchFamily="34" charset="0"/>
              </a:rPr>
              <a:t>A test type is focused on a particular test objective, which could be </a:t>
            </a:r>
          </a:p>
          <a:p>
            <a:pPr lvl="1"/>
            <a:r>
              <a:rPr lang="en-GB" sz="2000" cap="none" dirty="0" smtClean="0">
                <a:latin typeface="Bahnschrift" panose="020B0502040204020203" pitchFamily="34" charset="0"/>
              </a:rPr>
              <a:t>the </a:t>
            </a:r>
            <a:r>
              <a:rPr lang="en-GB" sz="2000" cap="none" dirty="0" smtClean="0">
                <a:solidFill>
                  <a:srgbClr val="FF0000"/>
                </a:solidFill>
                <a:latin typeface="Bahnschrift" panose="020B0502040204020203" pitchFamily="34" charset="0"/>
              </a:rPr>
              <a:t>testing of the function </a:t>
            </a:r>
            <a:r>
              <a:rPr lang="en-GB" sz="2000" cap="none" dirty="0" smtClean="0">
                <a:latin typeface="Bahnschrift" panose="020B0502040204020203" pitchFamily="34" charset="0"/>
              </a:rPr>
              <a:t>to be performed by the component or system; </a:t>
            </a:r>
          </a:p>
          <a:p>
            <a:pPr lvl="1"/>
            <a:r>
              <a:rPr lang="en-GB" sz="2000" cap="none" dirty="0" smtClean="0">
                <a:latin typeface="Bahnschrift" panose="020B0502040204020203" pitchFamily="34" charset="0"/>
              </a:rPr>
              <a:t>a </a:t>
            </a:r>
            <a:r>
              <a:rPr lang="en-GB" sz="2000" cap="none" dirty="0">
                <a:solidFill>
                  <a:srgbClr val="FF0000"/>
                </a:solidFill>
                <a:latin typeface="Bahnschrift" panose="020B0502040204020203" pitchFamily="34" charset="0"/>
              </a:rPr>
              <a:t>non-functional quality characteristics</a:t>
            </a:r>
            <a:r>
              <a:rPr lang="en-GB" sz="2000" cap="none" dirty="0" smtClean="0">
                <a:latin typeface="Bahnschrift" panose="020B0502040204020203" pitchFamily="34" charset="0"/>
              </a:rPr>
              <a:t>, such as reliability or usability; </a:t>
            </a:r>
          </a:p>
          <a:p>
            <a:pPr lvl="1"/>
            <a:r>
              <a:rPr lang="en-GB" sz="2000" cap="none" dirty="0" smtClean="0">
                <a:latin typeface="Bahnschrift" panose="020B0502040204020203" pitchFamily="34" charset="0"/>
              </a:rPr>
              <a:t>the structure or </a:t>
            </a:r>
            <a:r>
              <a:rPr lang="en-GB" sz="2000" cap="none" dirty="0">
                <a:solidFill>
                  <a:srgbClr val="FF0000"/>
                </a:solidFill>
                <a:latin typeface="Bahnschrift" panose="020B0502040204020203" pitchFamily="34" charset="0"/>
              </a:rPr>
              <a:t>architecture of the component </a:t>
            </a:r>
            <a:r>
              <a:rPr lang="en-GB" sz="2000" cap="none" dirty="0" smtClean="0">
                <a:latin typeface="Bahnschrift" panose="020B0502040204020203" pitchFamily="34" charset="0"/>
              </a:rPr>
              <a:t>or system; </a:t>
            </a:r>
          </a:p>
          <a:p>
            <a:pPr lvl="1"/>
            <a:r>
              <a:rPr lang="en-GB" sz="2000" cap="none" dirty="0" smtClean="0">
                <a:latin typeface="Bahnschrift" panose="020B0502040204020203" pitchFamily="34" charset="0"/>
              </a:rPr>
              <a:t>or </a:t>
            </a:r>
            <a:r>
              <a:rPr lang="en-GB" sz="2000" cap="none" dirty="0">
                <a:solidFill>
                  <a:srgbClr val="FF0000"/>
                </a:solidFill>
                <a:latin typeface="Bahnschrift" panose="020B0502040204020203" pitchFamily="34" charset="0"/>
              </a:rPr>
              <a:t>related to changes</a:t>
            </a:r>
            <a:r>
              <a:rPr lang="en-GB" sz="2000" cap="none" dirty="0" smtClean="0">
                <a:latin typeface="Bahnschrift" panose="020B0502040204020203" pitchFamily="34" charset="0"/>
              </a:rPr>
              <a:t>, i.e. confirming that defects have been fixed (</a:t>
            </a:r>
            <a:r>
              <a:rPr lang="en-GB" sz="2000" cap="none" dirty="0">
                <a:solidFill>
                  <a:srgbClr val="FF0000"/>
                </a:solidFill>
                <a:latin typeface="Bahnschrift" panose="020B0502040204020203" pitchFamily="34" charset="0"/>
              </a:rPr>
              <a:t>confirmation testing or retesting</a:t>
            </a:r>
            <a:r>
              <a:rPr lang="en-GB" sz="2000" cap="none" dirty="0" smtClean="0">
                <a:latin typeface="Bahnschrift" panose="020B0502040204020203" pitchFamily="34" charset="0"/>
              </a:rPr>
              <a:t>) and looking for unintended changes (</a:t>
            </a:r>
            <a:r>
              <a:rPr lang="en-GB" sz="2000" cap="none" dirty="0">
                <a:solidFill>
                  <a:srgbClr val="FF0000"/>
                </a:solidFill>
                <a:latin typeface="Bahnschrift" panose="020B0502040204020203" pitchFamily="34" charset="0"/>
              </a:rPr>
              <a:t>regression testing</a:t>
            </a:r>
            <a:r>
              <a:rPr lang="en-GB" sz="2000" cap="none" dirty="0" smtClean="0">
                <a:latin typeface="Bahnschrift" panose="020B0502040204020203" pitchFamily="34" charset="0"/>
              </a:rPr>
              <a:t>). </a:t>
            </a:r>
          </a:p>
          <a:p>
            <a:pPr marL="0" indent="0">
              <a:buNone/>
            </a:pPr>
            <a:r>
              <a:rPr lang="en-US" sz="2400" cap="none" dirty="0" smtClean="0">
                <a:latin typeface="Bahnschrift" panose="020B0502040204020203" pitchFamily="34" charset="0"/>
              </a:rPr>
              <a:t>Four software test </a:t>
            </a:r>
            <a:r>
              <a:rPr lang="en-US" sz="2400" cap="none" dirty="0" smtClean="0">
                <a:latin typeface="Bahnschrift" panose="020B0502040204020203" pitchFamily="34" charset="0"/>
              </a:rPr>
              <a:t>types/categories:</a:t>
            </a:r>
            <a:endParaRPr lang="en-US" sz="2400" cap="none" dirty="0" smtClean="0">
              <a:latin typeface="Bahnschrift" panose="020B0502040204020203" pitchFamily="34" charset="0"/>
            </a:endParaRPr>
          </a:p>
          <a:p>
            <a:pPr marL="0" indent="0">
              <a:buNone/>
            </a:pPr>
            <a:r>
              <a:rPr lang="en-US" sz="2400" cap="none" dirty="0" smtClean="0">
                <a:latin typeface="Bahnschrift" panose="020B0502040204020203" pitchFamily="34" charset="0"/>
              </a:rPr>
              <a:t>	</a:t>
            </a:r>
            <a:r>
              <a:rPr lang="en-US" cap="none" dirty="0" smtClean="0">
                <a:latin typeface="Bahnschrift" panose="020B0502040204020203" pitchFamily="34" charset="0"/>
              </a:rPr>
              <a:t>1. Functional testing </a:t>
            </a:r>
          </a:p>
          <a:p>
            <a:pPr marL="0" indent="0">
              <a:buNone/>
            </a:pPr>
            <a:r>
              <a:rPr lang="en-US" cap="none" dirty="0" smtClean="0">
                <a:latin typeface="Bahnschrift" panose="020B0502040204020203" pitchFamily="34" charset="0"/>
              </a:rPr>
              <a:t>	2. Non-functional testing </a:t>
            </a:r>
          </a:p>
          <a:p>
            <a:pPr marL="0" indent="0">
              <a:buNone/>
            </a:pPr>
            <a:r>
              <a:rPr lang="en-US" cap="none" dirty="0" smtClean="0">
                <a:latin typeface="Bahnschrift" panose="020B0502040204020203" pitchFamily="34" charset="0"/>
              </a:rPr>
              <a:t>	3. Structural testing </a:t>
            </a:r>
          </a:p>
          <a:p>
            <a:pPr marL="0" indent="0">
              <a:buNone/>
            </a:pPr>
            <a:r>
              <a:rPr lang="en-US" cap="none" dirty="0" smtClean="0">
                <a:latin typeface="Bahnschrift" panose="020B0502040204020203" pitchFamily="34" charset="0"/>
              </a:rPr>
              <a:t>	4. Change related testing </a:t>
            </a:r>
            <a:endParaRPr lang="en-US"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05696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0363826" cy="6007100"/>
          </a:xfrm>
        </p:spPr>
        <p:txBody>
          <a:bodyPr>
            <a:normAutofit fontScale="92500" lnSpcReduction="10000"/>
          </a:bodyPr>
          <a:lstStyle/>
          <a:p>
            <a:pPr marL="0" indent="0">
              <a:buNone/>
            </a:pPr>
            <a:r>
              <a:rPr lang="en-GB" sz="2400" b="1" dirty="0" smtClean="0">
                <a:solidFill>
                  <a:srgbClr val="00B050"/>
                </a:solidFill>
                <a:latin typeface="Bahnschrift" panose="020B0502040204020203" pitchFamily="34" charset="0"/>
              </a:rPr>
              <a:t>1. Functional </a:t>
            </a:r>
            <a:r>
              <a:rPr lang="en-GB" sz="2400" b="1" dirty="0">
                <a:solidFill>
                  <a:srgbClr val="00B050"/>
                </a:solidFill>
                <a:latin typeface="Bahnschrift" panose="020B0502040204020203" pitchFamily="34" charset="0"/>
              </a:rPr>
              <a:t>testing (Testing of functions</a:t>
            </a:r>
            <a:r>
              <a:rPr lang="en-GB" sz="2400" b="1" dirty="0" smtClean="0">
                <a:solidFill>
                  <a:srgbClr val="00B050"/>
                </a:solidFill>
                <a:latin typeface="Bahnschrift" panose="020B0502040204020203" pitchFamily="34" charset="0"/>
              </a:rPr>
              <a:t>)</a:t>
            </a:r>
          </a:p>
          <a:p>
            <a:pPr>
              <a:buFont typeface="Wingdings" panose="05000000000000000000" pitchFamily="2" charset="2"/>
              <a:buChar char="Ø"/>
            </a:pPr>
            <a:r>
              <a:rPr lang="en-GB" sz="2400" cap="none" dirty="0" smtClean="0">
                <a:latin typeface="Bahnschrift" panose="020B0502040204020203" pitchFamily="34" charset="0"/>
              </a:rPr>
              <a:t>Basically </a:t>
            </a:r>
            <a:r>
              <a:rPr lang="en-GB" sz="2400" cap="none" dirty="0">
                <a:latin typeface="Bahnschrift" panose="020B0502040204020203" pitchFamily="34" charset="0"/>
              </a:rPr>
              <a:t>the </a:t>
            </a:r>
            <a:r>
              <a:rPr lang="en-GB" sz="2400" cap="none" dirty="0">
                <a:solidFill>
                  <a:srgbClr val="FF0000"/>
                </a:solidFill>
                <a:latin typeface="Bahnschrift" panose="020B0502040204020203" pitchFamily="34" charset="0"/>
              </a:rPr>
              <a:t>testing of the functions of component or system </a:t>
            </a:r>
            <a:r>
              <a:rPr lang="en-GB" sz="2400" cap="none" dirty="0">
                <a:latin typeface="Bahnschrift" panose="020B0502040204020203" pitchFamily="34" charset="0"/>
              </a:rPr>
              <a:t>is done. - activities that verify a specific action or function of the code. </a:t>
            </a:r>
          </a:p>
          <a:p>
            <a:pPr>
              <a:buFont typeface="Wingdings" panose="05000000000000000000" pitchFamily="2" charset="2"/>
              <a:buChar char="Ø"/>
            </a:pPr>
            <a:r>
              <a:rPr lang="en-GB" sz="2400" cap="none" dirty="0" smtClean="0">
                <a:latin typeface="Bahnschrift" panose="020B0502040204020203" pitchFamily="34" charset="0"/>
              </a:rPr>
              <a:t>Functional </a:t>
            </a:r>
            <a:r>
              <a:rPr lang="en-GB" sz="2400" cap="none" dirty="0">
                <a:latin typeface="Bahnschrift" panose="020B0502040204020203" pitchFamily="34" charset="0"/>
              </a:rPr>
              <a:t>test tends to answer the questions like “</a:t>
            </a:r>
            <a:r>
              <a:rPr lang="en-GB" sz="2400" cap="none" dirty="0">
                <a:solidFill>
                  <a:srgbClr val="FF0000"/>
                </a:solidFill>
                <a:latin typeface="Bahnschrift" panose="020B0502040204020203" pitchFamily="34" charset="0"/>
              </a:rPr>
              <a:t>can the user do </a:t>
            </a:r>
            <a:r>
              <a:rPr lang="en-GB" sz="2400" i="1" cap="none" dirty="0">
                <a:solidFill>
                  <a:srgbClr val="FF0000"/>
                </a:solidFill>
                <a:latin typeface="Bahnschrift" panose="020B0502040204020203" pitchFamily="34" charset="0"/>
              </a:rPr>
              <a:t>this</a:t>
            </a:r>
            <a:r>
              <a:rPr lang="en-GB" sz="2400" cap="none" dirty="0">
                <a:latin typeface="Bahnschrift" panose="020B0502040204020203" pitchFamily="34" charset="0"/>
              </a:rPr>
              <a:t>” or “</a:t>
            </a:r>
            <a:r>
              <a:rPr lang="en-GB" sz="2400" cap="none" dirty="0">
                <a:solidFill>
                  <a:srgbClr val="FF0000"/>
                </a:solidFill>
                <a:latin typeface="Bahnschrift" panose="020B0502040204020203" pitchFamily="34" charset="0"/>
              </a:rPr>
              <a:t>does this particular </a:t>
            </a:r>
            <a:r>
              <a:rPr lang="en-GB" sz="2400" i="1" cap="none" dirty="0">
                <a:solidFill>
                  <a:srgbClr val="FF0000"/>
                </a:solidFill>
                <a:latin typeface="Bahnschrift" panose="020B0502040204020203" pitchFamily="34" charset="0"/>
              </a:rPr>
              <a:t>feature</a:t>
            </a:r>
            <a:r>
              <a:rPr lang="en-GB" sz="2400" cap="none" dirty="0">
                <a:solidFill>
                  <a:srgbClr val="FF0000"/>
                </a:solidFill>
                <a:latin typeface="Bahnschrift" panose="020B0502040204020203" pitchFamily="34" charset="0"/>
              </a:rPr>
              <a:t> work</a:t>
            </a:r>
            <a:r>
              <a:rPr lang="en-GB" sz="2400" cap="none" dirty="0">
                <a:latin typeface="Bahnschrift" panose="020B0502040204020203" pitchFamily="34" charset="0"/>
              </a:rPr>
              <a:t>”. </a:t>
            </a:r>
          </a:p>
          <a:p>
            <a:pPr>
              <a:buFont typeface="Wingdings" panose="05000000000000000000" pitchFamily="2" charset="2"/>
              <a:buChar char="Ø"/>
            </a:pPr>
            <a:r>
              <a:rPr lang="en-GB" sz="2400" cap="none" dirty="0" smtClean="0">
                <a:latin typeface="Bahnschrift" panose="020B0502040204020203" pitchFamily="34" charset="0"/>
              </a:rPr>
              <a:t>The </a:t>
            </a:r>
            <a:r>
              <a:rPr lang="en-GB" sz="2400" cap="none" dirty="0">
                <a:latin typeface="Bahnschrift" panose="020B0502040204020203" pitchFamily="34" charset="0"/>
              </a:rPr>
              <a:t>techniques used for functional testing are often </a:t>
            </a:r>
            <a:r>
              <a:rPr lang="en-GB" sz="2400" cap="none" dirty="0">
                <a:solidFill>
                  <a:srgbClr val="FF0000"/>
                </a:solidFill>
                <a:latin typeface="Bahnschrift" panose="020B0502040204020203" pitchFamily="34" charset="0"/>
              </a:rPr>
              <a:t>specification-based</a:t>
            </a:r>
            <a:r>
              <a:rPr lang="en-GB" sz="2400" cap="none" dirty="0">
                <a:latin typeface="Bahnschrift" panose="020B0502040204020203" pitchFamily="34" charset="0"/>
              </a:rPr>
              <a:t>. </a:t>
            </a:r>
          </a:p>
          <a:p>
            <a:pPr>
              <a:buFont typeface="Wingdings" panose="05000000000000000000" pitchFamily="2" charset="2"/>
              <a:buChar char="Ø"/>
            </a:pPr>
            <a:r>
              <a:rPr lang="en-GB" sz="2400" cap="none" dirty="0" smtClean="0">
                <a:latin typeface="Bahnschrift" panose="020B0502040204020203" pitchFamily="34" charset="0"/>
              </a:rPr>
              <a:t>Testing </a:t>
            </a:r>
            <a:r>
              <a:rPr lang="en-GB" sz="2400" cap="none" dirty="0">
                <a:latin typeface="Bahnschrift" panose="020B0502040204020203" pitchFamily="34" charset="0"/>
              </a:rPr>
              <a:t>functionality can be done from two perspective: </a:t>
            </a:r>
          </a:p>
          <a:p>
            <a:pPr lvl="1"/>
            <a:r>
              <a:rPr lang="en-GB" sz="2200" u="sng" cap="none" dirty="0" smtClean="0">
                <a:latin typeface="Bahnschrift" panose="020B0502040204020203" pitchFamily="34" charset="0"/>
              </a:rPr>
              <a:t>Requirement-based </a:t>
            </a:r>
            <a:r>
              <a:rPr lang="en-GB" sz="2200" u="sng" cap="none" dirty="0">
                <a:latin typeface="Bahnschrift" panose="020B0502040204020203" pitchFamily="34" charset="0"/>
              </a:rPr>
              <a:t>testing</a:t>
            </a:r>
            <a:r>
              <a:rPr lang="en-GB" sz="2200" cap="none" dirty="0">
                <a:latin typeface="Bahnschrift" panose="020B0502040204020203" pitchFamily="34" charset="0"/>
              </a:rPr>
              <a:t>: requirements are </a:t>
            </a:r>
            <a:r>
              <a:rPr lang="en-GB" sz="2200" cap="none" dirty="0">
                <a:solidFill>
                  <a:srgbClr val="FF0000"/>
                </a:solidFill>
                <a:latin typeface="Bahnschrift" panose="020B0502040204020203" pitchFamily="34" charset="0"/>
              </a:rPr>
              <a:t>prioritized</a:t>
            </a:r>
            <a:r>
              <a:rPr lang="en-GB" sz="2200" cap="none" dirty="0">
                <a:latin typeface="Bahnschrift" panose="020B0502040204020203" pitchFamily="34" charset="0"/>
              </a:rPr>
              <a:t> depending on the risk criteria and accordingly the tests are prioritized. This will ensure that the most important and most critical tests are included in the testing effort. </a:t>
            </a:r>
          </a:p>
          <a:p>
            <a:pPr lvl="1"/>
            <a:r>
              <a:rPr lang="en-GB" sz="2200" u="sng" cap="none" dirty="0">
                <a:latin typeface="Bahnschrift" panose="020B0502040204020203" pitchFamily="34" charset="0"/>
              </a:rPr>
              <a:t>Business-process-based testing</a:t>
            </a:r>
            <a:r>
              <a:rPr lang="en-GB" sz="2200" cap="none" dirty="0">
                <a:latin typeface="Bahnschrift" panose="020B0502040204020203" pitchFamily="34" charset="0"/>
              </a:rPr>
              <a:t>: the scenarios involved in the day-to-day business use of the system are described. It uses the </a:t>
            </a:r>
            <a:r>
              <a:rPr lang="en-GB" sz="2200" cap="none" dirty="0">
                <a:solidFill>
                  <a:srgbClr val="FF0000"/>
                </a:solidFill>
                <a:latin typeface="Bahnschrift" panose="020B0502040204020203" pitchFamily="34" charset="0"/>
              </a:rPr>
              <a:t>knowledge of the business processes</a:t>
            </a:r>
            <a:r>
              <a:rPr lang="en-GB" sz="2200" cap="none" dirty="0">
                <a:latin typeface="Bahnschrift" panose="020B0502040204020203" pitchFamily="34" charset="0"/>
              </a:rPr>
              <a:t>. For example, a personal and payroll system may have the business process along the lines of: someone joins the company</a:t>
            </a:r>
            <a:r>
              <a:rPr lang="en-GB" sz="2200" cap="none" dirty="0" smtClean="0">
                <a:latin typeface="Bahnschrift" panose="020B0502040204020203" pitchFamily="34" charset="0"/>
              </a:rPr>
              <a:t>, employee </a:t>
            </a:r>
            <a:r>
              <a:rPr lang="en-GB" sz="2200" cap="none" dirty="0">
                <a:latin typeface="Bahnschrift" panose="020B0502040204020203" pitchFamily="34" charset="0"/>
              </a:rPr>
              <a:t>is paid on the regular basis and employee finally leaves the company.</a:t>
            </a:r>
            <a:endParaRPr lang="en-US" dirty="0">
              <a:latin typeface="Bahnschrift" panose="020B0502040204020203" pitchFamily="34" charset="0"/>
            </a:endParaRPr>
          </a:p>
        </p:txBody>
      </p:sp>
    </p:spTree>
    <p:extLst>
      <p:ext uri="{BB962C8B-B14F-4D97-AF65-F5344CB8AC3E}">
        <p14:creationId xmlns:p14="http://schemas.microsoft.com/office/powerpoint/2010/main" val="3338283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0821026" cy="6007100"/>
          </a:xfrm>
        </p:spPr>
        <p:txBody>
          <a:bodyPr>
            <a:normAutofit fontScale="92500"/>
          </a:bodyPr>
          <a:lstStyle/>
          <a:p>
            <a:pPr marL="0" indent="0">
              <a:buNone/>
            </a:pPr>
            <a:r>
              <a:rPr lang="en-GB" sz="2400" b="1" dirty="0" smtClean="0">
                <a:solidFill>
                  <a:srgbClr val="00B050"/>
                </a:solidFill>
                <a:latin typeface="Bahnschrift" panose="020B0502040204020203" pitchFamily="34" charset="0"/>
              </a:rPr>
              <a:t>2. Non-functional </a:t>
            </a:r>
            <a:r>
              <a:rPr lang="en-GB" sz="2400" b="1" dirty="0">
                <a:solidFill>
                  <a:srgbClr val="00B050"/>
                </a:solidFill>
                <a:latin typeface="Bahnschrift" panose="020B0502040204020203" pitchFamily="34" charset="0"/>
              </a:rPr>
              <a:t>testing (Testing of software product characteristics</a:t>
            </a:r>
            <a:r>
              <a:rPr lang="en-GB" sz="2400" b="1" dirty="0" smtClean="0">
                <a:solidFill>
                  <a:srgbClr val="00B050"/>
                </a:solidFill>
                <a:latin typeface="Bahnschrift" panose="020B0502040204020203" pitchFamily="34" charset="0"/>
              </a:rPr>
              <a:t>)</a:t>
            </a:r>
          </a:p>
          <a:p>
            <a:r>
              <a:rPr lang="en-GB" sz="2400" cap="none" dirty="0">
                <a:latin typeface="Bahnschrift" panose="020B0502040204020203" pitchFamily="34" charset="0"/>
              </a:rPr>
              <a:t>The </a:t>
            </a:r>
            <a:r>
              <a:rPr lang="en-GB" sz="2400" cap="none" dirty="0">
                <a:solidFill>
                  <a:srgbClr val="FF0000"/>
                </a:solidFill>
                <a:latin typeface="Bahnschrift" panose="020B0502040204020203" pitchFamily="34" charset="0"/>
              </a:rPr>
              <a:t>quality characteristics </a:t>
            </a:r>
            <a:r>
              <a:rPr lang="en-GB" sz="2400" cap="none" dirty="0">
                <a:latin typeface="Bahnschrift" panose="020B0502040204020203" pitchFamily="34" charset="0"/>
              </a:rPr>
              <a:t>of the component or system is tested. </a:t>
            </a:r>
            <a:endParaRPr lang="en-GB" sz="2400" cap="none" dirty="0" smtClean="0">
              <a:latin typeface="Bahnschrift" panose="020B0502040204020203" pitchFamily="34" charset="0"/>
            </a:endParaRPr>
          </a:p>
          <a:p>
            <a:r>
              <a:rPr lang="en-GB" sz="2400" cap="none" dirty="0" smtClean="0">
                <a:latin typeface="Bahnschrift" panose="020B0502040204020203" pitchFamily="34" charset="0"/>
              </a:rPr>
              <a:t>Non-functional </a:t>
            </a:r>
            <a:r>
              <a:rPr lang="en-GB" sz="2400" cap="none" dirty="0">
                <a:latin typeface="Bahnschrift" panose="020B0502040204020203" pitchFamily="34" charset="0"/>
              </a:rPr>
              <a:t>refers to </a:t>
            </a:r>
            <a:r>
              <a:rPr lang="en-GB" sz="2400" cap="none" dirty="0">
                <a:solidFill>
                  <a:srgbClr val="FF0000"/>
                </a:solidFill>
                <a:latin typeface="Bahnschrift" panose="020B0502040204020203" pitchFamily="34" charset="0"/>
              </a:rPr>
              <a:t>aspects of the software that may not be related to a specific function or user </a:t>
            </a:r>
            <a:r>
              <a:rPr lang="en-GB" sz="2400" cap="none" dirty="0" smtClean="0">
                <a:solidFill>
                  <a:srgbClr val="FF0000"/>
                </a:solidFill>
                <a:latin typeface="Bahnschrift" panose="020B0502040204020203" pitchFamily="34" charset="0"/>
              </a:rPr>
              <a:t>action</a:t>
            </a:r>
            <a:r>
              <a:rPr lang="en-GB" sz="2400" cap="none" dirty="0" smtClean="0">
                <a:latin typeface="Bahnschrift" panose="020B0502040204020203" pitchFamily="34" charset="0"/>
              </a:rPr>
              <a:t>.</a:t>
            </a:r>
          </a:p>
          <a:p>
            <a:pPr marL="0" indent="0">
              <a:buNone/>
            </a:pPr>
            <a:r>
              <a:rPr lang="en-GB" sz="2400" cap="none" dirty="0" smtClean="0">
                <a:latin typeface="Bahnschrift" panose="020B0502040204020203" pitchFamily="34" charset="0"/>
              </a:rPr>
              <a:t>Non-functional </a:t>
            </a:r>
            <a:r>
              <a:rPr lang="en-GB" sz="2400" cap="none" dirty="0">
                <a:latin typeface="Bahnschrift" panose="020B0502040204020203" pitchFamily="34" charset="0"/>
              </a:rPr>
              <a:t>testing includes</a:t>
            </a:r>
            <a:r>
              <a:rPr lang="en-GB" sz="2400" cap="none" dirty="0" smtClean="0">
                <a:latin typeface="Bahnschrift" panose="020B0502040204020203" pitchFamily="34" charset="0"/>
              </a:rPr>
              <a:t>:</a:t>
            </a:r>
            <a:endParaRPr lang="en-US" dirty="0"/>
          </a:p>
          <a:p>
            <a:pPr marL="457200" indent="-457200">
              <a:buFont typeface="+mj-lt"/>
              <a:buAutoNum type="arabicPeriod"/>
            </a:pPr>
            <a:r>
              <a:rPr lang="en-GB" b="1" cap="none" dirty="0" smtClean="0">
                <a:solidFill>
                  <a:srgbClr val="0070C0"/>
                </a:solidFill>
                <a:latin typeface="Bahnschrift" panose="020B0502040204020203" pitchFamily="34" charset="0"/>
              </a:rPr>
              <a:t>Functionality testing</a:t>
            </a:r>
            <a:r>
              <a:rPr lang="en-GB" cap="none" dirty="0" smtClean="0">
                <a:latin typeface="Bahnschrift" panose="020B0502040204020203" pitchFamily="34" charset="0"/>
              </a:rPr>
              <a:t>: to verify that a software application performs and functions correctly </a:t>
            </a:r>
            <a:r>
              <a:rPr lang="en-GB" cap="none" dirty="0" smtClean="0">
                <a:solidFill>
                  <a:srgbClr val="FF0000"/>
                </a:solidFill>
                <a:latin typeface="Bahnschrift" panose="020B0502040204020203" pitchFamily="34" charset="0"/>
              </a:rPr>
              <a:t>according to design specifications</a:t>
            </a:r>
            <a:r>
              <a:rPr lang="en-GB" cap="none" dirty="0" smtClean="0">
                <a:latin typeface="Bahnschrift" panose="020B0502040204020203" pitchFamily="34" charset="0"/>
              </a:rPr>
              <a:t>. During functionality testing we check </a:t>
            </a:r>
            <a:r>
              <a:rPr lang="en-GB" cap="none" dirty="0" smtClean="0">
                <a:solidFill>
                  <a:srgbClr val="FF0000"/>
                </a:solidFill>
                <a:latin typeface="Bahnschrift" panose="020B0502040204020203" pitchFamily="34" charset="0"/>
              </a:rPr>
              <a:t>the core application functions, text input, menu functions </a:t>
            </a:r>
            <a:r>
              <a:rPr lang="en-GB" cap="none" dirty="0" smtClean="0">
                <a:latin typeface="Bahnschrift" panose="020B0502040204020203" pitchFamily="34" charset="0"/>
              </a:rPr>
              <a:t>and installation and setup on localized machines, etc. </a:t>
            </a:r>
          </a:p>
          <a:p>
            <a:pPr marL="457200" indent="-457200">
              <a:buFont typeface="+mj-lt"/>
              <a:buAutoNum type="arabicPeriod"/>
            </a:pPr>
            <a:r>
              <a:rPr lang="en-GB" sz="2100" b="1" cap="none" dirty="0">
                <a:solidFill>
                  <a:srgbClr val="0070C0"/>
                </a:solidFill>
                <a:latin typeface="Bahnschrift" panose="020B0502040204020203" pitchFamily="34" charset="0"/>
              </a:rPr>
              <a:t>Reliability testing</a:t>
            </a:r>
            <a:r>
              <a:rPr lang="en-GB" b="1" cap="none" dirty="0" smtClean="0">
                <a:latin typeface="Bahnschrift" panose="020B0502040204020203" pitchFamily="34" charset="0"/>
              </a:rPr>
              <a:t>: </a:t>
            </a:r>
            <a:r>
              <a:rPr lang="en-GB" cap="none" dirty="0" smtClean="0">
                <a:latin typeface="Bahnschrift" panose="020B0502040204020203" pitchFamily="34" charset="0"/>
              </a:rPr>
              <a:t>exercising an application so that failures are discovered and removed before the system is deployed. The purpose of reliability testing is </a:t>
            </a:r>
            <a:r>
              <a:rPr lang="en-GB" cap="none" dirty="0" smtClean="0">
                <a:solidFill>
                  <a:srgbClr val="FF0000"/>
                </a:solidFill>
                <a:latin typeface="Bahnschrift" panose="020B0502040204020203" pitchFamily="34" charset="0"/>
              </a:rPr>
              <a:t>to determine product reliability, </a:t>
            </a:r>
            <a:r>
              <a:rPr lang="en-GB" cap="none" dirty="0" smtClean="0">
                <a:latin typeface="Bahnschrift" panose="020B0502040204020203" pitchFamily="34" charset="0"/>
              </a:rPr>
              <a:t>and</a:t>
            </a:r>
            <a:r>
              <a:rPr lang="en-GB" cap="none" dirty="0" smtClean="0">
                <a:solidFill>
                  <a:srgbClr val="FF0000"/>
                </a:solidFill>
                <a:latin typeface="Bahnschrift" panose="020B0502040204020203" pitchFamily="34" charset="0"/>
              </a:rPr>
              <a:t> to determine whether the software meets the customer’s reliability requirements</a:t>
            </a:r>
            <a:r>
              <a:rPr lang="en-GB" cap="none" dirty="0" smtClean="0">
                <a:latin typeface="Bahnschrift" panose="020B0502040204020203" pitchFamily="34" charset="0"/>
              </a:rPr>
              <a:t>. </a:t>
            </a:r>
          </a:p>
          <a:p>
            <a:pPr marL="457200" indent="-457200">
              <a:buFont typeface="+mj-lt"/>
              <a:buAutoNum type="arabicPeriod"/>
            </a:pPr>
            <a:r>
              <a:rPr lang="en-GB" sz="2100" b="1" cap="none" dirty="0">
                <a:solidFill>
                  <a:srgbClr val="0070C0"/>
                </a:solidFill>
                <a:latin typeface="Bahnschrift" panose="020B0502040204020203" pitchFamily="34" charset="0"/>
              </a:rPr>
              <a:t>Usability testing</a:t>
            </a:r>
            <a:r>
              <a:rPr lang="en-GB" b="1" cap="none" dirty="0" smtClean="0">
                <a:latin typeface="Bahnschrift" panose="020B0502040204020203" pitchFamily="34" charset="0"/>
              </a:rPr>
              <a:t>: </a:t>
            </a:r>
            <a:r>
              <a:rPr lang="en-GB" cap="none" dirty="0" smtClean="0">
                <a:latin typeface="Bahnschrift" panose="020B0502040204020203" pitchFamily="34" charset="0"/>
              </a:rPr>
              <a:t>testers </a:t>
            </a:r>
            <a:r>
              <a:rPr lang="en-GB" cap="none" dirty="0" smtClean="0">
                <a:solidFill>
                  <a:srgbClr val="FF0000"/>
                </a:solidFill>
                <a:latin typeface="Bahnschrift" panose="020B0502040204020203" pitchFamily="34" charset="0"/>
              </a:rPr>
              <a:t>tests the ease with which the user interfaces can be used</a:t>
            </a:r>
            <a:r>
              <a:rPr lang="en-GB" cap="none" dirty="0" smtClean="0">
                <a:latin typeface="Bahnschrift" panose="020B0502040204020203" pitchFamily="34" charset="0"/>
              </a:rPr>
              <a:t>. It tests that whether the application or the product built is </a:t>
            </a:r>
            <a:r>
              <a:rPr lang="en-GB" cap="none" dirty="0" smtClean="0">
                <a:solidFill>
                  <a:srgbClr val="FF0000"/>
                </a:solidFill>
                <a:latin typeface="Bahnschrift" panose="020B0502040204020203" pitchFamily="34" charset="0"/>
              </a:rPr>
              <a:t>user-friendly or not</a:t>
            </a:r>
            <a:r>
              <a:rPr lang="en-GB" cap="none" dirty="0" smtClean="0">
                <a:latin typeface="Bahnschrift" panose="020B0502040204020203" pitchFamily="34" charset="0"/>
              </a:rPr>
              <a:t>. Is the system able to have </a:t>
            </a:r>
            <a:r>
              <a:rPr lang="en-GB" b="1" cap="none" dirty="0" smtClean="0">
                <a:latin typeface="Bahnschrift" panose="020B0502040204020203" pitchFamily="34" charset="0"/>
              </a:rPr>
              <a:t>learnability, efficiency, errors, and satisfaction features? </a:t>
            </a:r>
            <a:endParaRPr lang="en-GB" dirty="0">
              <a:latin typeface="Bahnschrift" panose="020B0502040204020203" pitchFamily="34" charset="0"/>
            </a:endParaRPr>
          </a:p>
        </p:txBody>
      </p:sp>
    </p:spTree>
    <p:extLst>
      <p:ext uri="{BB962C8B-B14F-4D97-AF65-F5344CB8AC3E}">
        <p14:creationId xmlns:p14="http://schemas.microsoft.com/office/powerpoint/2010/main" val="279935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200" b="1" dirty="0" smtClean="0">
                <a:solidFill>
                  <a:srgbClr val="00B050"/>
                </a:solidFill>
                <a:latin typeface="Bahnschrift" panose="020B0502040204020203" pitchFamily="34" charset="0"/>
              </a:rPr>
              <a:t>2. Non-functional </a:t>
            </a:r>
            <a:r>
              <a:rPr lang="en-GB" sz="2200" b="1" dirty="0">
                <a:solidFill>
                  <a:srgbClr val="00B050"/>
                </a:solidFill>
                <a:latin typeface="Bahnschrift" panose="020B0502040204020203" pitchFamily="34" charset="0"/>
              </a:rPr>
              <a:t>testing (Testing of software product characteristics</a:t>
            </a:r>
            <a:r>
              <a:rPr lang="en-GB" sz="2200" b="1" dirty="0" smtClean="0">
                <a:solidFill>
                  <a:srgbClr val="00B050"/>
                </a:solidFill>
                <a:latin typeface="Bahnschrift" panose="020B0502040204020203" pitchFamily="34" charset="0"/>
              </a:rPr>
              <a:t>)</a:t>
            </a:r>
          </a:p>
          <a:p>
            <a:pPr marL="457200" indent="-457200">
              <a:buFont typeface="+mj-lt"/>
              <a:buAutoNum type="arabicPeriod" startAt="4"/>
            </a:pPr>
            <a:r>
              <a:rPr lang="en-GB" sz="1900" b="1" cap="none" dirty="0">
                <a:solidFill>
                  <a:srgbClr val="0070C0"/>
                </a:solidFill>
                <a:latin typeface="Bahnschrift" panose="020B0502040204020203" pitchFamily="34" charset="0"/>
              </a:rPr>
              <a:t>Efficiency testing</a:t>
            </a:r>
            <a:r>
              <a:rPr lang="en-GB" sz="1900" cap="none" dirty="0">
                <a:latin typeface="Bahnschrift" panose="020B0502040204020203" pitchFamily="34" charset="0"/>
              </a:rPr>
              <a:t>: test the </a:t>
            </a:r>
            <a:r>
              <a:rPr lang="en-GB" sz="1900" cap="none" dirty="0">
                <a:solidFill>
                  <a:srgbClr val="FF0000"/>
                </a:solidFill>
                <a:latin typeface="Bahnschrift" panose="020B0502040204020203" pitchFamily="34" charset="0"/>
              </a:rPr>
              <a:t>amount of code </a:t>
            </a:r>
            <a:r>
              <a:rPr lang="en-GB" sz="1900" cap="none" dirty="0">
                <a:latin typeface="Bahnschrift" panose="020B0502040204020203" pitchFamily="34" charset="0"/>
              </a:rPr>
              <a:t>and testing resources </a:t>
            </a:r>
            <a:r>
              <a:rPr lang="en-GB" sz="1900" cap="none" dirty="0">
                <a:solidFill>
                  <a:srgbClr val="FF0000"/>
                </a:solidFill>
                <a:latin typeface="Bahnschrift" panose="020B0502040204020203" pitchFamily="34" charset="0"/>
              </a:rPr>
              <a:t>required by a program to perform </a:t>
            </a:r>
            <a:r>
              <a:rPr lang="en-GB" sz="1900" cap="none" dirty="0">
                <a:latin typeface="Bahnschrift" panose="020B0502040204020203" pitchFamily="34" charset="0"/>
              </a:rPr>
              <a:t>a particular function. </a:t>
            </a:r>
          </a:p>
          <a:p>
            <a:pPr marL="457200" indent="-457200">
              <a:buFont typeface="+mj-lt"/>
              <a:buAutoNum type="arabicPeriod" startAt="4"/>
            </a:pPr>
            <a:r>
              <a:rPr lang="en-GB" sz="1900" b="1" cap="none" dirty="0">
                <a:solidFill>
                  <a:srgbClr val="0070C0"/>
                </a:solidFill>
                <a:latin typeface="Bahnschrift" panose="020B0502040204020203" pitchFamily="34" charset="0"/>
              </a:rPr>
              <a:t>Maintainability testing</a:t>
            </a:r>
            <a:r>
              <a:rPr lang="en-GB" sz="1900" cap="none" dirty="0">
                <a:latin typeface="Bahnschrift" panose="020B0502040204020203" pitchFamily="34" charset="0"/>
              </a:rPr>
              <a:t>: </a:t>
            </a:r>
            <a:r>
              <a:rPr lang="en-GB" sz="1900" cap="none" dirty="0">
                <a:solidFill>
                  <a:srgbClr val="FF0000"/>
                </a:solidFill>
                <a:latin typeface="Bahnschrift" panose="020B0502040204020203" pitchFamily="34" charset="0"/>
              </a:rPr>
              <a:t>how easy it is to maintain the system</a:t>
            </a:r>
            <a:r>
              <a:rPr lang="en-GB" sz="1900" cap="none" dirty="0">
                <a:latin typeface="Bahnschrift" panose="020B0502040204020203" pitchFamily="34" charset="0"/>
              </a:rPr>
              <a:t>. This means that how easy it is to </a:t>
            </a:r>
            <a:r>
              <a:rPr lang="en-GB" sz="1900" cap="none" dirty="0" smtClean="0">
                <a:latin typeface="Bahnschrift" panose="020B0502040204020203" pitchFamily="34" charset="0"/>
              </a:rPr>
              <a:t>analyse, </a:t>
            </a:r>
            <a:r>
              <a:rPr lang="en-GB" sz="1900" cap="none" dirty="0">
                <a:latin typeface="Bahnschrift" panose="020B0502040204020203" pitchFamily="34" charset="0"/>
              </a:rPr>
              <a:t>change and test the application or product. </a:t>
            </a:r>
          </a:p>
          <a:p>
            <a:pPr marL="457200" indent="-457200">
              <a:buFont typeface="+mj-lt"/>
              <a:buAutoNum type="arabicPeriod" startAt="4"/>
            </a:pPr>
            <a:r>
              <a:rPr lang="en-GB" sz="1900" b="1" cap="none" dirty="0">
                <a:solidFill>
                  <a:srgbClr val="0070C0"/>
                </a:solidFill>
                <a:latin typeface="Bahnschrift" panose="020B0502040204020203" pitchFamily="34" charset="0"/>
              </a:rPr>
              <a:t>Portability testing</a:t>
            </a:r>
            <a:r>
              <a:rPr lang="en-GB" sz="1900" cap="none" dirty="0">
                <a:latin typeface="Bahnschrift" panose="020B0502040204020203" pitchFamily="34" charset="0"/>
              </a:rPr>
              <a:t>: </a:t>
            </a:r>
            <a:r>
              <a:rPr lang="en-GB" sz="1900" cap="none" dirty="0" smtClean="0">
                <a:latin typeface="Bahnschrift" panose="020B0502040204020203" pitchFamily="34" charset="0"/>
              </a:rPr>
              <a:t>process </a:t>
            </a:r>
            <a:r>
              <a:rPr lang="en-GB" sz="1900" cap="none" dirty="0">
                <a:latin typeface="Bahnschrift" panose="020B0502040204020203" pitchFamily="34" charset="0"/>
              </a:rPr>
              <a:t>of testing the ease with which a computer software component or application can be </a:t>
            </a:r>
            <a:r>
              <a:rPr lang="en-GB" sz="1900" cap="none" dirty="0">
                <a:solidFill>
                  <a:srgbClr val="FF0000"/>
                </a:solidFill>
                <a:latin typeface="Bahnschrift" panose="020B0502040204020203" pitchFamily="34" charset="0"/>
              </a:rPr>
              <a:t>moved from one environment to another</a:t>
            </a:r>
            <a:r>
              <a:rPr lang="en-GB" sz="1900" cap="none" dirty="0">
                <a:latin typeface="Bahnschrift" panose="020B0502040204020203" pitchFamily="34" charset="0"/>
              </a:rPr>
              <a:t>, e.g. moving of any application from Windows 2000 to Windows XP. Results are measured in terms of the </a:t>
            </a:r>
            <a:r>
              <a:rPr lang="en-GB" sz="1900" cap="none" dirty="0">
                <a:solidFill>
                  <a:srgbClr val="FF0000"/>
                </a:solidFill>
                <a:latin typeface="Bahnschrift" panose="020B0502040204020203" pitchFamily="34" charset="0"/>
              </a:rPr>
              <a:t>time required </a:t>
            </a:r>
            <a:r>
              <a:rPr lang="en-GB" sz="1900" cap="none" dirty="0">
                <a:latin typeface="Bahnschrift" panose="020B0502040204020203" pitchFamily="34" charset="0"/>
              </a:rPr>
              <a:t>to move the software and complete the documentation </a:t>
            </a:r>
            <a:r>
              <a:rPr lang="en-GB" sz="1900" cap="none" dirty="0" smtClean="0">
                <a:latin typeface="Bahnschrift" panose="020B0502040204020203" pitchFamily="34" charset="0"/>
              </a:rPr>
              <a:t>updates.</a:t>
            </a:r>
            <a:endParaRPr lang="en-US" sz="1800" dirty="0"/>
          </a:p>
          <a:p>
            <a:pPr marL="457200" indent="-457200">
              <a:buFont typeface="+mj-lt"/>
              <a:buAutoNum type="arabicPeriod" startAt="7"/>
            </a:pPr>
            <a:r>
              <a:rPr lang="en-GB" sz="1900" b="1" cap="none" dirty="0">
                <a:solidFill>
                  <a:srgbClr val="0070C0"/>
                </a:solidFill>
                <a:latin typeface="Bahnschrift" panose="020B0502040204020203" pitchFamily="34" charset="0"/>
              </a:rPr>
              <a:t>Baseline testing</a:t>
            </a:r>
            <a:r>
              <a:rPr lang="en-GB" sz="1900" cap="none" dirty="0">
                <a:latin typeface="Bahnschrift" panose="020B0502040204020203" pitchFamily="34" charset="0"/>
              </a:rPr>
              <a:t>: validation of documents and specifications on which test cases would be designed. The </a:t>
            </a:r>
            <a:r>
              <a:rPr lang="en-GB" sz="1900" cap="none" dirty="0">
                <a:solidFill>
                  <a:srgbClr val="FF0000"/>
                </a:solidFill>
                <a:latin typeface="Bahnschrift" panose="020B0502040204020203" pitchFamily="34" charset="0"/>
              </a:rPr>
              <a:t>requirement specification validation is baseline testing</a:t>
            </a:r>
            <a:r>
              <a:rPr lang="en-GB" sz="1900" cap="none" dirty="0">
                <a:latin typeface="Bahnschrift" panose="020B0502040204020203" pitchFamily="34" charset="0"/>
              </a:rPr>
              <a:t>. </a:t>
            </a:r>
          </a:p>
          <a:p>
            <a:pPr marL="342900" indent="-342900">
              <a:buFont typeface="+mj-lt"/>
              <a:buAutoNum type="arabicPeriod" startAt="7"/>
            </a:pPr>
            <a:r>
              <a:rPr lang="en-GB" sz="1900" b="1" cap="none" dirty="0" smtClean="0">
                <a:latin typeface="Bahnschrift" panose="020B0502040204020203" pitchFamily="34" charset="0"/>
              </a:rPr>
              <a:t>  </a:t>
            </a:r>
            <a:r>
              <a:rPr lang="en-GB" sz="1900" b="1" cap="none" dirty="0" smtClean="0">
                <a:solidFill>
                  <a:srgbClr val="0070C0"/>
                </a:solidFill>
                <a:latin typeface="Bahnschrift" panose="020B0502040204020203" pitchFamily="34" charset="0"/>
              </a:rPr>
              <a:t>Compliance </a:t>
            </a:r>
            <a:r>
              <a:rPr lang="en-GB" sz="1900" b="1" cap="none" dirty="0">
                <a:solidFill>
                  <a:srgbClr val="0070C0"/>
                </a:solidFill>
                <a:latin typeface="Bahnschrift" panose="020B0502040204020203" pitchFamily="34" charset="0"/>
              </a:rPr>
              <a:t>testing </a:t>
            </a:r>
            <a:r>
              <a:rPr lang="en-GB" sz="1900" b="1" cap="none" dirty="0" smtClean="0">
                <a:latin typeface="Bahnschrift" panose="020B0502040204020203" pitchFamily="34" charset="0"/>
              </a:rPr>
              <a:t>– </a:t>
            </a:r>
            <a:r>
              <a:rPr lang="en-GB" sz="1900" b="1" cap="none" dirty="0" smtClean="0">
                <a:solidFill>
                  <a:srgbClr val="0070C0"/>
                </a:solidFill>
                <a:latin typeface="Bahnschrift" panose="020B0502040204020203" pitchFamily="34" charset="0"/>
              </a:rPr>
              <a:t>legality/government</a:t>
            </a:r>
            <a:r>
              <a:rPr lang="en-GB" sz="1900" b="1" cap="none" dirty="0">
                <a:latin typeface="Bahnschrift" panose="020B0502040204020203" pitchFamily="34" charset="0"/>
              </a:rPr>
              <a:t>: </a:t>
            </a:r>
            <a:r>
              <a:rPr lang="en-GB" sz="1900" cap="none" dirty="0">
                <a:latin typeface="Bahnschrift" panose="020B0502040204020203" pitchFamily="34" charset="0"/>
              </a:rPr>
              <a:t>related with the IT </a:t>
            </a:r>
            <a:r>
              <a:rPr lang="en-GB" sz="1900" cap="none" dirty="0">
                <a:solidFill>
                  <a:srgbClr val="FF0000"/>
                </a:solidFill>
                <a:latin typeface="Bahnschrift" panose="020B0502040204020203" pitchFamily="34" charset="0"/>
              </a:rPr>
              <a:t>standards followed by the company </a:t>
            </a:r>
            <a:r>
              <a:rPr lang="en-GB" sz="1900" cap="none" dirty="0" smtClean="0">
                <a:solidFill>
                  <a:srgbClr val="FF0000"/>
                </a:solidFill>
                <a:latin typeface="Bahnschrift" panose="020B0502040204020203" pitchFamily="34" charset="0"/>
              </a:rPr>
              <a:t>               </a:t>
            </a:r>
            <a:r>
              <a:rPr lang="en-GB" sz="1900" cap="none" dirty="0" smtClean="0">
                <a:solidFill>
                  <a:schemeClr val="bg1"/>
                </a:solidFill>
                <a:latin typeface="Bahnschrift" panose="020B0502040204020203" pitchFamily="34" charset="0"/>
              </a:rPr>
              <a:t>.</a:t>
            </a:r>
            <a:r>
              <a:rPr lang="en-GB" sz="1900" cap="none" dirty="0" smtClean="0">
                <a:solidFill>
                  <a:srgbClr val="FF0000"/>
                </a:solidFill>
                <a:latin typeface="Bahnschrift" panose="020B0502040204020203" pitchFamily="34" charset="0"/>
              </a:rPr>
              <a:t> </a:t>
            </a:r>
            <a:r>
              <a:rPr lang="en-GB" sz="1900" cap="none" dirty="0" smtClean="0">
                <a:latin typeface="Bahnschrift" panose="020B0502040204020203" pitchFamily="34" charset="0"/>
              </a:rPr>
              <a:t>and </a:t>
            </a:r>
            <a:r>
              <a:rPr lang="en-GB" sz="1900" cap="none" dirty="0">
                <a:latin typeface="Bahnschrift" panose="020B0502040204020203" pitchFamily="34" charset="0"/>
              </a:rPr>
              <a:t>it is the testing done </a:t>
            </a:r>
            <a:r>
              <a:rPr lang="en-GB" sz="1900" cap="none" dirty="0">
                <a:solidFill>
                  <a:srgbClr val="FF0000"/>
                </a:solidFill>
                <a:latin typeface="Bahnschrift" panose="020B0502040204020203" pitchFamily="34" charset="0"/>
              </a:rPr>
              <a:t>to find the deviations from the company prescribed standards</a:t>
            </a:r>
            <a:r>
              <a:rPr lang="en-GB" sz="1900" cap="none" dirty="0">
                <a:latin typeface="Bahnschrift" panose="020B0502040204020203" pitchFamily="34" charset="0"/>
              </a:rPr>
              <a:t>. </a:t>
            </a:r>
          </a:p>
          <a:p>
            <a:pPr marL="457200" indent="-457200">
              <a:buFont typeface="+mj-lt"/>
              <a:buAutoNum type="arabicPeriod" startAt="4"/>
            </a:pPr>
            <a:endParaRPr lang="en-GB" sz="1900" cap="none" dirty="0">
              <a:latin typeface="Bahnschrift" panose="020B0502040204020203" pitchFamily="34" charset="0"/>
            </a:endParaRPr>
          </a:p>
          <a:p>
            <a:endParaRPr lang="en-GB" dirty="0">
              <a:latin typeface="Bahnschrift" panose="020B0502040204020203" pitchFamily="34" charset="0"/>
            </a:endParaRPr>
          </a:p>
        </p:txBody>
      </p:sp>
    </p:spTree>
    <p:extLst>
      <p:ext uri="{BB962C8B-B14F-4D97-AF65-F5344CB8AC3E}">
        <p14:creationId xmlns:p14="http://schemas.microsoft.com/office/powerpoint/2010/main" val="2242340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84200"/>
            <a:ext cx="11062326" cy="6007100"/>
          </a:xfrm>
        </p:spPr>
        <p:txBody>
          <a:bodyPr>
            <a:normAutofit lnSpcReduction="10000"/>
          </a:bodyPr>
          <a:lstStyle/>
          <a:p>
            <a:pPr marL="0" indent="0">
              <a:buNone/>
            </a:pPr>
            <a:r>
              <a:rPr lang="en-GB" sz="2200" b="1" dirty="0" smtClean="0">
                <a:solidFill>
                  <a:srgbClr val="00B050"/>
                </a:solidFill>
                <a:latin typeface="Bahnschrift" panose="020B0502040204020203" pitchFamily="34" charset="0"/>
              </a:rPr>
              <a:t>2. Non-functional </a:t>
            </a:r>
            <a:r>
              <a:rPr lang="en-GB" sz="2200" b="1" dirty="0">
                <a:solidFill>
                  <a:srgbClr val="00B050"/>
                </a:solidFill>
                <a:latin typeface="Bahnschrift" panose="020B0502040204020203" pitchFamily="34" charset="0"/>
              </a:rPr>
              <a:t>testing (Testing of software product characteristics</a:t>
            </a:r>
            <a:r>
              <a:rPr lang="en-GB" sz="2200" b="1" dirty="0" smtClean="0">
                <a:solidFill>
                  <a:srgbClr val="00B050"/>
                </a:solidFill>
                <a:latin typeface="Bahnschrift" panose="020B0502040204020203" pitchFamily="34" charset="0"/>
              </a:rPr>
              <a:t>)</a:t>
            </a:r>
          </a:p>
          <a:p>
            <a:pPr marL="457200" indent="-457200">
              <a:buFont typeface="+mj-lt"/>
              <a:buAutoNum type="arabicPeriod" startAt="9"/>
            </a:pPr>
            <a:r>
              <a:rPr lang="en-GB" sz="1900" b="1" cap="none" dirty="0">
                <a:solidFill>
                  <a:srgbClr val="0070C0"/>
                </a:solidFill>
                <a:latin typeface="Bahnschrift" panose="020B0502040204020203" pitchFamily="34" charset="0"/>
              </a:rPr>
              <a:t>Documentation testing: </a:t>
            </a:r>
            <a:r>
              <a:rPr lang="en-GB" sz="1900" b="1" cap="none" dirty="0" smtClean="0">
                <a:solidFill>
                  <a:srgbClr val="FF0000"/>
                </a:solidFill>
                <a:latin typeface="Bahnschrift" panose="020B0502040204020203" pitchFamily="34" charset="0"/>
              </a:rPr>
              <a:t>describing </a:t>
            </a:r>
            <a:r>
              <a:rPr lang="en-GB" sz="1900" b="1" cap="none" dirty="0">
                <a:solidFill>
                  <a:srgbClr val="FF0000"/>
                </a:solidFill>
                <a:latin typeface="Bahnschrift" panose="020B0502040204020203" pitchFamily="34" charset="0"/>
              </a:rPr>
              <a:t>plans for the testing of a system </a:t>
            </a:r>
            <a:r>
              <a:rPr lang="en-GB" sz="1900" b="1" cap="none" dirty="0">
                <a:latin typeface="Bahnschrift" panose="020B0502040204020203" pitchFamily="34" charset="0"/>
              </a:rPr>
              <a:t>or component. Types include test case specification, test incident report, test log, test plan, test procedure, test report. </a:t>
            </a:r>
          </a:p>
          <a:p>
            <a:pPr marL="457200" indent="-457200">
              <a:buFont typeface="+mj-lt"/>
              <a:buAutoNum type="arabicPeriod" startAt="9"/>
            </a:pPr>
            <a:r>
              <a:rPr lang="en-GB" sz="1900" b="1" cap="none" dirty="0">
                <a:solidFill>
                  <a:srgbClr val="0070C0"/>
                </a:solidFill>
                <a:latin typeface="Bahnschrift" panose="020B0502040204020203" pitchFamily="34" charset="0"/>
              </a:rPr>
              <a:t>Endurance testing</a:t>
            </a:r>
            <a:r>
              <a:rPr lang="en-GB" sz="1900" b="1" cap="none" dirty="0">
                <a:latin typeface="Bahnschrift" panose="020B0502040204020203" pitchFamily="34" charset="0"/>
              </a:rPr>
              <a:t>: testing a system with a significant load extended over a significant period of time, </a:t>
            </a:r>
            <a:r>
              <a:rPr lang="en-GB" sz="1900" b="1" cap="none" dirty="0">
                <a:solidFill>
                  <a:srgbClr val="FF0000"/>
                </a:solidFill>
                <a:latin typeface="Bahnschrift" panose="020B0502040204020203" pitchFamily="34" charset="0"/>
              </a:rPr>
              <a:t>to discover how the system behaves under sustained use</a:t>
            </a:r>
            <a:r>
              <a:rPr lang="en-GB" sz="1900" b="1" cap="none" dirty="0">
                <a:latin typeface="Bahnschrift" panose="020B0502040204020203" pitchFamily="34" charset="0"/>
              </a:rPr>
              <a:t>. Ex: a system may behave exactly as expected when tested for 1 hour but when the same system is tested for 3 hours, problems such as memory leaks cause the system to fail or behave randomly. </a:t>
            </a:r>
          </a:p>
          <a:p>
            <a:pPr marL="457200" indent="-457200">
              <a:buFont typeface="+mj-lt"/>
              <a:buAutoNum type="arabicPeriod" startAt="9"/>
            </a:pPr>
            <a:r>
              <a:rPr lang="en-GB" sz="1900" b="1" cap="none" dirty="0">
                <a:solidFill>
                  <a:srgbClr val="0070C0"/>
                </a:solidFill>
                <a:latin typeface="Bahnschrift" panose="020B0502040204020203" pitchFamily="34" charset="0"/>
              </a:rPr>
              <a:t>Load testing</a:t>
            </a:r>
            <a:r>
              <a:rPr lang="en-GB" sz="1900" b="1" cap="none" dirty="0">
                <a:latin typeface="Bahnschrift" panose="020B0502040204020203" pitchFamily="34" charset="0"/>
              </a:rPr>
              <a:t>: to understand the </a:t>
            </a:r>
            <a:r>
              <a:rPr lang="en-GB" sz="1900" b="1" cap="none" dirty="0" smtClean="0">
                <a:latin typeface="Bahnschrift" panose="020B0502040204020203" pitchFamily="34" charset="0"/>
              </a:rPr>
              <a:t>behaviour </a:t>
            </a:r>
            <a:r>
              <a:rPr lang="en-GB" sz="1900" b="1" cap="none" dirty="0">
                <a:latin typeface="Bahnschrift" panose="020B0502040204020203" pitchFamily="34" charset="0"/>
              </a:rPr>
              <a:t>of the application </a:t>
            </a:r>
            <a:r>
              <a:rPr lang="en-GB" sz="1900" b="1" cap="none" dirty="0">
                <a:solidFill>
                  <a:srgbClr val="FF0000"/>
                </a:solidFill>
                <a:latin typeface="Bahnschrift" panose="020B0502040204020203" pitchFamily="34" charset="0"/>
              </a:rPr>
              <a:t>under a specific expected load</a:t>
            </a:r>
            <a:r>
              <a:rPr lang="en-GB" sz="1900" b="1" cap="none" dirty="0">
                <a:latin typeface="Bahnschrift" panose="020B0502040204020203" pitchFamily="34" charset="0"/>
              </a:rPr>
              <a:t>. Load testing is performed </a:t>
            </a:r>
            <a:r>
              <a:rPr lang="en-GB" sz="1900" b="1" cap="none" dirty="0">
                <a:solidFill>
                  <a:srgbClr val="FF0000"/>
                </a:solidFill>
                <a:latin typeface="Bahnschrift" panose="020B0502040204020203" pitchFamily="34" charset="0"/>
              </a:rPr>
              <a:t>to determine a system’s </a:t>
            </a:r>
            <a:r>
              <a:rPr lang="en-GB" sz="1900" b="1" cap="none" dirty="0" smtClean="0">
                <a:solidFill>
                  <a:srgbClr val="FF0000"/>
                </a:solidFill>
                <a:latin typeface="Bahnschrift" panose="020B0502040204020203" pitchFamily="34" charset="0"/>
              </a:rPr>
              <a:t>behaviour </a:t>
            </a:r>
            <a:r>
              <a:rPr lang="en-GB" sz="1900" b="1" cap="none" dirty="0">
                <a:solidFill>
                  <a:srgbClr val="FF0000"/>
                </a:solidFill>
                <a:latin typeface="Bahnschrift" panose="020B0502040204020203" pitchFamily="34" charset="0"/>
              </a:rPr>
              <a:t>under both normal and at peak conditions</a:t>
            </a:r>
            <a:r>
              <a:rPr lang="en-GB" sz="1900" b="1" cap="none" dirty="0">
                <a:latin typeface="Bahnschrift" panose="020B0502040204020203" pitchFamily="34" charset="0"/>
              </a:rPr>
              <a:t>. It helps to identify </a:t>
            </a:r>
            <a:r>
              <a:rPr lang="en-GB" sz="1900" b="1" cap="none" dirty="0">
                <a:solidFill>
                  <a:srgbClr val="FF0000"/>
                </a:solidFill>
                <a:latin typeface="Bahnschrift" panose="020B0502040204020203" pitchFamily="34" charset="0"/>
              </a:rPr>
              <a:t>the maximum operating capacity </a:t>
            </a:r>
            <a:r>
              <a:rPr lang="en-GB" sz="1900" b="1" cap="none" dirty="0">
                <a:latin typeface="Bahnschrift" panose="020B0502040204020203" pitchFamily="34" charset="0"/>
              </a:rPr>
              <a:t>of an application as well as any </a:t>
            </a:r>
            <a:r>
              <a:rPr lang="en-GB" sz="1900" b="1" cap="none" dirty="0">
                <a:solidFill>
                  <a:srgbClr val="FF0000"/>
                </a:solidFill>
                <a:latin typeface="Bahnschrift" panose="020B0502040204020203" pitchFamily="34" charset="0"/>
              </a:rPr>
              <a:t>bottlenecks</a:t>
            </a:r>
            <a:r>
              <a:rPr lang="en-GB" sz="1900" b="1" cap="none" dirty="0">
                <a:latin typeface="Bahnschrift" panose="020B0502040204020203" pitchFamily="34" charset="0"/>
              </a:rPr>
              <a:t> and determine </a:t>
            </a:r>
            <a:r>
              <a:rPr lang="en-GB" sz="1900" b="1" cap="none" dirty="0">
                <a:solidFill>
                  <a:srgbClr val="FF0000"/>
                </a:solidFill>
                <a:latin typeface="Bahnschrift" panose="020B0502040204020203" pitchFamily="34" charset="0"/>
              </a:rPr>
              <a:t>which element is causing degradation</a:t>
            </a:r>
            <a:r>
              <a:rPr lang="en-GB" sz="1900" b="1" cap="none" dirty="0">
                <a:latin typeface="Bahnschrift" panose="020B0502040204020203" pitchFamily="34" charset="0"/>
              </a:rPr>
              <a:t>. E.g. If the number of users are </a:t>
            </a:r>
            <a:r>
              <a:rPr lang="en-GB" sz="1900" b="1" cap="none" dirty="0" smtClean="0">
                <a:latin typeface="Bahnschrift" panose="020B0502040204020203" pitchFamily="34" charset="0"/>
              </a:rPr>
              <a:t>increased </a:t>
            </a:r>
            <a:r>
              <a:rPr lang="en-GB" sz="1900" b="1" cap="none" dirty="0">
                <a:latin typeface="Bahnschrift" panose="020B0502040204020203" pitchFamily="34" charset="0"/>
              </a:rPr>
              <a:t>then how much CPU, memory will be consumed, what is the network and bandwidth response time. </a:t>
            </a:r>
          </a:p>
          <a:p>
            <a:pPr marL="457200" indent="-457200">
              <a:buFont typeface="+mj-lt"/>
              <a:buAutoNum type="arabicPeriod" startAt="9"/>
            </a:pPr>
            <a:r>
              <a:rPr lang="en-GB" sz="1900" b="1" cap="none" dirty="0">
                <a:solidFill>
                  <a:srgbClr val="0070C0"/>
                </a:solidFill>
                <a:latin typeface="Bahnschrift" panose="020B0502040204020203" pitchFamily="34" charset="0"/>
              </a:rPr>
              <a:t>Performance testing</a:t>
            </a:r>
            <a:r>
              <a:rPr lang="en-GB" sz="1900" b="1" cap="none" dirty="0">
                <a:latin typeface="Bahnschrift" panose="020B0502040204020203" pitchFamily="34" charset="0"/>
              </a:rPr>
              <a:t>: to determine how fast some aspect of a system </a:t>
            </a:r>
            <a:r>
              <a:rPr lang="en-GB" sz="1900" b="1" cap="none" dirty="0">
                <a:solidFill>
                  <a:srgbClr val="FF0000"/>
                </a:solidFill>
                <a:latin typeface="Bahnschrift" panose="020B0502040204020203" pitchFamily="34" charset="0"/>
              </a:rPr>
              <a:t>performs under a particular workload.</a:t>
            </a:r>
            <a:r>
              <a:rPr lang="en-GB" sz="1900" b="1" cap="none" dirty="0">
                <a:latin typeface="Bahnschrift" panose="020B0502040204020203" pitchFamily="34" charset="0"/>
              </a:rPr>
              <a:t> It can serve different purposes like it can demonstrate that the system meets performance criteria. It can compare two systems to find which performs better. Or it can measure what part of the system or workload causes the system to perform badly.</a:t>
            </a:r>
            <a:endParaRPr lang="en-GB" sz="1900" cap="none" dirty="0">
              <a:latin typeface="Bahnschrift" panose="020B0502040204020203" pitchFamily="34" charset="0"/>
            </a:endParaRPr>
          </a:p>
          <a:p>
            <a:endParaRPr lang="en-GB" dirty="0">
              <a:latin typeface="Bahnschrift" panose="020B0502040204020203" pitchFamily="34" charset="0"/>
            </a:endParaRPr>
          </a:p>
        </p:txBody>
      </p:sp>
    </p:spTree>
    <p:extLst>
      <p:ext uri="{BB962C8B-B14F-4D97-AF65-F5344CB8AC3E}">
        <p14:creationId xmlns:p14="http://schemas.microsoft.com/office/powerpoint/2010/main" val="1851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200" b="1" dirty="0" smtClean="0">
                <a:solidFill>
                  <a:srgbClr val="00B050"/>
                </a:solidFill>
                <a:latin typeface="Bahnschrift" panose="020B0502040204020203" pitchFamily="34" charset="0"/>
              </a:rPr>
              <a:t>2. Non-functional </a:t>
            </a:r>
            <a:r>
              <a:rPr lang="en-GB" sz="2200" b="1" dirty="0">
                <a:solidFill>
                  <a:srgbClr val="00B050"/>
                </a:solidFill>
                <a:latin typeface="Bahnschrift" panose="020B0502040204020203" pitchFamily="34" charset="0"/>
              </a:rPr>
              <a:t>testing (Testing of software product characteristics</a:t>
            </a:r>
            <a:r>
              <a:rPr lang="en-GB" sz="2200" b="1" dirty="0" smtClean="0">
                <a:solidFill>
                  <a:srgbClr val="00B050"/>
                </a:solidFill>
                <a:latin typeface="Bahnschrift" panose="020B0502040204020203" pitchFamily="34" charset="0"/>
              </a:rPr>
              <a:t>)</a:t>
            </a:r>
          </a:p>
          <a:p>
            <a:pPr marL="457200" indent="-457200">
              <a:buFont typeface="+mj-lt"/>
              <a:buAutoNum type="arabicPeriod" startAt="13"/>
            </a:pPr>
            <a:r>
              <a:rPr lang="en-GB" sz="1900" b="1" cap="none" dirty="0">
                <a:solidFill>
                  <a:srgbClr val="0070C0"/>
                </a:solidFill>
                <a:latin typeface="Bahnschrift" panose="020B0502040204020203" pitchFamily="34" charset="0"/>
              </a:rPr>
              <a:t>Compatibility testing</a:t>
            </a:r>
            <a:r>
              <a:rPr lang="en-GB" sz="1900" b="1" cap="none" dirty="0">
                <a:latin typeface="Bahnschrift" panose="020B0502040204020203" pitchFamily="34" charset="0"/>
              </a:rPr>
              <a:t>: testing of the application or the product built with the computing environment. It tests whether the application or the software product built is </a:t>
            </a:r>
            <a:r>
              <a:rPr lang="en-GB" sz="1900" b="1" cap="none" dirty="0">
                <a:solidFill>
                  <a:srgbClr val="FF0000"/>
                </a:solidFill>
                <a:latin typeface="Bahnschrift" panose="020B0502040204020203" pitchFamily="34" charset="0"/>
              </a:rPr>
              <a:t>compatible with the hardware, operating system, database or other system software or not</a:t>
            </a:r>
            <a:r>
              <a:rPr lang="en-GB" sz="1900" b="1" cap="none" dirty="0">
                <a:latin typeface="Bahnschrift" panose="020B0502040204020203" pitchFamily="34" charset="0"/>
              </a:rPr>
              <a:t>. </a:t>
            </a:r>
          </a:p>
          <a:p>
            <a:pPr marL="457200" indent="-457200">
              <a:buFont typeface="+mj-lt"/>
              <a:buAutoNum type="arabicPeriod" startAt="13"/>
            </a:pPr>
            <a:r>
              <a:rPr lang="en-GB" sz="1900" b="1" cap="none" dirty="0">
                <a:solidFill>
                  <a:srgbClr val="0070C0"/>
                </a:solidFill>
                <a:latin typeface="Bahnschrift" panose="020B0502040204020203" pitchFamily="34" charset="0"/>
              </a:rPr>
              <a:t>Security testing</a:t>
            </a:r>
            <a:r>
              <a:rPr lang="en-GB" sz="1900" b="1" cap="none" dirty="0">
                <a:latin typeface="Bahnschrift" panose="020B0502040204020203" pitchFamily="34" charset="0"/>
              </a:rPr>
              <a:t>: to check that whether the application or the product is </a:t>
            </a:r>
            <a:r>
              <a:rPr lang="en-GB" sz="1900" b="1" cap="none" dirty="0">
                <a:solidFill>
                  <a:srgbClr val="FF0000"/>
                </a:solidFill>
                <a:latin typeface="Bahnschrift" panose="020B0502040204020203" pitchFamily="34" charset="0"/>
              </a:rPr>
              <a:t>secured or not</a:t>
            </a:r>
            <a:r>
              <a:rPr lang="en-GB" sz="1900" b="1" cap="none" dirty="0">
                <a:latin typeface="Bahnschrift" panose="020B0502040204020203" pitchFamily="34" charset="0"/>
              </a:rPr>
              <a:t>. It is a process to determine that an information system </a:t>
            </a:r>
            <a:r>
              <a:rPr lang="en-GB" sz="1900" b="1" cap="none" dirty="0">
                <a:solidFill>
                  <a:srgbClr val="FF0000"/>
                </a:solidFill>
                <a:latin typeface="Bahnschrift" panose="020B0502040204020203" pitchFamily="34" charset="0"/>
              </a:rPr>
              <a:t>protects data and maintains functionality as intended</a:t>
            </a:r>
            <a:r>
              <a:rPr lang="en-GB" sz="1900" b="1" cap="none" dirty="0">
                <a:latin typeface="Bahnschrift" panose="020B0502040204020203" pitchFamily="34" charset="0"/>
              </a:rPr>
              <a:t>. </a:t>
            </a:r>
            <a:r>
              <a:rPr lang="en-GB" sz="1900" b="1" cap="none" dirty="0" smtClean="0">
                <a:latin typeface="Bahnschrift" panose="020B0502040204020203" pitchFamily="34" charset="0"/>
              </a:rPr>
              <a:t>[Authorization/hacking</a:t>
            </a:r>
            <a:r>
              <a:rPr lang="en-GB" sz="1900" b="1" cap="none" dirty="0">
                <a:latin typeface="Bahnschrift" panose="020B0502040204020203" pitchFamily="34" charset="0"/>
              </a:rPr>
              <a:t>]</a:t>
            </a:r>
            <a:endParaRPr lang="en-GB" sz="1900" b="1" cap="none" dirty="0" smtClean="0">
              <a:latin typeface="Bahnschrift" panose="020B0502040204020203" pitchFamily="34" charset="0"/>
            </a:endParaRPr>
          </a:p>
          <a:p>
            <a:pPr marL="457200" indent="-457200">
              <a:buFont typeface="+mj-lt"/>
              <a:buAutoNum type="arabicPeriod" startAt="13"/>
            </a:pPr>
            <a:r>
              <a:rPr lang="en-GB" sz="1900" b="1" cap="none" dirty="0">
                <a:solidFill>
                  <a:srgbClr val="0070C0"/>
                </a:solidFill>
                <a:latin typeface="Bahnschrift" panose="020B0502040204020203" pitchFamily="34" charset="0"/>
              </a:rPr>
              <a:t>Scalability testing</a:t>
            </a:r>
            <a:r>
              <a:rPr lang="en-GB" sz="1900" b="1" cap="none" dirty="0">
                <a:latin typeface="Bahnschrift" panose="020B0502040204020203" pitchFamily="34" charset="0"/>
              </a:rPr>
              <a:t>: for measuring its </a:t>
            </a:r>
            <a:r>
              <a:rPr lang="en-GB" sz="1900" b="1" cap="none" dirty="0">
                <a:solidFill>
                  <a:srgbClr val="FF0000"/>
                </a:solidFill>
                <a:latin typeface="Bahnschrift" panose="020B0502040204020203" pitchFamily="34" charset="0"/>
              </a:rPr>
              <a:t>capability to scale up in terms of any of its non-functional capability like load supported, the number of transactions, the data volume </a:t>
            </a:r>
            <a:r>
              <a:rPr lang="en-GB" sz="1900" b="1" cap="none" dirty="0">
                <a:latin typeface="Bahnschrift" panose="020B0502040204020203" pitchFamily="34" charset="0"/>
              </a:rPr>
              <a:t>etc. </a:t>
            </a:r>
          </a:p>
          <a:p>
            <a:pPr marL="457200" indent="-457200">
              <a:buFont typeface="+mj-lt"/>
              <a:buAutoNum type="arabicPeriod" startAt="13"/>
            </a:pPr>
            <a:r>
              <a:rPr lang="en-GB" sz="1900" b="1" cap="none" dirty="0">
                <a:solidFill>
                  <a:srgbClr val="0070C0"/>
                </a:solidFill>
                <a:latin typeface="Bahnschrift" panose="020B0502040204020203" pitchFamily="34" charset="0"/>
              </a:rPr>
              <a:t>Volume testing</a:t>
            </a:r>
            <a:r>
              <a:rPr lang="en-GB" sz="1900" b="1" cap="none" dirty="0">
                <a:latin typeface="Bahnschrift" panose="020B0502040204020203" pitchFamily="34" charset="0"/>
              </a:rPr>
              <a:t>: testing a software application or the product with a </a:t>
            </a:r>
            <a:r>
              <a:rPr lang="en-GB" sz="1900" b="1" cap="none" dirty="0">
                <a:solidFill>
                  <a:srgbClr val="FF0000"/>
                </a:solidFill>
                <a:latin typeface="Bahnschrift" panose="020B0502040204020203" pitchFamily="34" charset="0"/>
              </a:rPr>
              <a:t>certain amount of data</a:t>
            </a:r>
            <a:r>
              <a:rPr lang="en-GB" sz="1900" b="1" cap="none" dirty="0">
                <a:latin typeface="Bahnschrift" panose="020B0502040204020203" pitchFamily="34" charset="0"/>
              </a:rPr>
              <a:t>. E.g., if we want to volume test our application with a specific database size, we need to expand our database to that size and then test the application’s performance on it. </a:t>
            </a:r>
          </a:p>
          <a:p>
            <a:pPr marL="457200" indent="-457200">
              <a:buFont typeface="+mj-lt"/>
              <a:buAutoNum type="arabicPeriod" startAt="13"/>
            </a:pPr>
            <a:r>
              <a:rPr lang="en-GB" sz="1900" b="1" cap="none" dirty="0">
                <a:solidFill>
                  <a:srgbClr val="0070C0"/>
                </a:solidFill>
                <a:latin typeface="Bahnschrift" panose="020B0502040204020203" pitchFamily="34" charset="0"/>
              </a:rPr>
              <a:t>Stress testing</a:t>
            </a:r>
            <a:r>
              <a:rPr lang="en-GB" sz="1900" b="1" cap="none" dirty="0">
                <a:latin typeface="Bahnschrift" panose="020B0502040204020203" pitchFamily="34" charset="0"/>
              </a:rPr>
              <a:t>: testing </a:t>
            </a:r>
            <a:r>
              <a:rPr lang="en-GB" sz="1900" b="1" cap="none" dirty="0">
                <a:solidFill>
                  <a:srgbClr val="FF0000"/>
                </a:solidFill>
                <a:latin typeface="Bahnschrift" panose="020B0502040204020203" pitchFamily="34" charset="0"/>
              </a:rPr>
              <a:t>beyond normal operational capacity</a:t>
            </a:r>
            <a:r>
              <a:rPr lang="en-GB" sz="1900" b="1" cap="none" dirty="0">
                <a:latin typeface="Bahnschrift" panose="020B0502040204020203" pitchFamily="34" charset="0"/>
              </a:rPr>
              <a:t>, often to a breaking point, in order to observe the results. It is a form of testing that is used </a:t>
            </a:r>
            <a:r>
              <a:rPr lang="en-GB" sz="1900" b="1" cap="none" dirty="0">
                <a:solidFill>
                  <a:srgbClr val="FF0000"/>
                </a:solidFill>
                <a:latin typeface="Bahnschrift" panose="020B0502040204020203" pitchFamily="34" charset="0"/>
              </a:rPr>
              <a:t>to determine the stability of a given system</a:t>
            </a:r>
            <a:r>
              <a:rPr lang="en-GB" sz="1900" b="1" cap="none" dirty="0">
                <a:latin typeface="Bahnschrift" panose="020B0502040204020203" pitchFamily="34" charset="0"/>
              </a:rPr>
              <a:t>. Greater emphasis on robustness, availability, and error handling under a heavy load.</a:t>
            </a:r>
          </a:p>
        </p:txBody>
      </p:sp>
    </p:spTree>
    <p:extLst>
      <p:ext uri="{BB962C8B-B14F-4D97-AF65-F5344CB8AC3E}">
        <p14:creationId xmlns:p14="http://schemas.microsoft.com/office/powerpoint/2010/main" val="993200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200" b="1" dirty="0" smtClean="0">
                <a:solidFill>
                  <a:srgbClr val="00B050"/>
                </a:solidFill>
                <a:latin typeface="Bahnschrift" panose="020B0502040204020203" pitchFamily="34" charset="0"/>
              </a:rPr>
              <a:t>2. Non-functional </a:t>
            </a:r>
            <a:r>
              <a:rPr lang="en-GB" sz="2200" b="1" dirty="0">
                <a:solidFill>
                  <a:srgbClr val="00B050"/>
                </a:solidFill>
                <a:latin typeface="Bahnschrift" panose="020B0502040204020203" pitchFamily="34" charset="0"/>
              </a:rPr>
              <a:t>testing (Testing of software product characteristics</a:t>
            </a:r>
            <a:r>
              <a:rPr lang="en-GB" sz="2200" b="1" dirty="0" smtClean="0">
                <a:solidFill>
                  <a:srgbClr val="00B050"/>
                </a:solidFill>
                <a:latin typeface="Bahnschrift" panose="020B0502040204020203" pitchFamily="34" charset="0"/>
              </a:rPr>
              <a:t>)</a:t>
            </a:r>
          </a:p>
          <a:p>
            <a:pPr marL="457200" indent="-457200">
              <a:buFont typeface="+mj-lt"/>
              <a:buAutoNum type="arabicPeriod" startAt="18"/>
            </a:pPr>
            <a:r>
              <a:rPr lang="en-GB" sz="1900" b="1" cap="none" dirty="0">
                <a:solidFill>
                  <a:srgbClr val="0070C0"/>
                </a:solidFill>
                <a:latin typeface="Bahnschrift" panose="020B0502040204020203" pitchFamily="34" charset="0"/>
              </a:rPr>
              <a:t>Recovery testing: </a:t>
            </a:r>
            <a:r>
              <a:rPr lang="en-GB" sz="1900" b="1" cap="none" dirty="0">
                <a:latin typeface="Bahnschrift" panose="020B0502040204020203" pitchFamily="34" charset="0"/>
              </a:rPr>
              <a:t>to check </a:t>
            </a:r>
            <a:r>
              <a:rPr lang="en-GB" sz="1900" b="1" cap="none" dirty="0">
                <a:solidFill>
                  <a:srgbClr val="FF0000"/>
                </a:solidFill>
                <a:latin typeface="Bahnschrift" panose="020B0502040204020203" pitchFamily="34" charset="0"/>
              </a:rPr>
              <a:t>how fast and better the application can recover after it has gone through any type of crash or hardware failure </a:t>
            </a:r>
            <a:r>
              <a:rPr lang="en-GB" sz="1900" b="1" cap="none" dirty="0">
                <a:latin typeface="Bahnschrift" panose="020B0502040204020203" pitchFamily="34" charset="0"/>
              </a:rPr>
              <a:t>etc. Recovery testing is the forced failure of the software in a variety of ways to verify that recovery is properly performed. </a:t>
            </a:r>
            <a:endParaRPr lang="en-GB" sz="1900" b="1" cap="none" dirty="0" smtClean="0">
              <a:latin typeface="Bahnschrift" panose="020B0502040204020203" pitchFamily="34" charset="0"/>
            </a:endParaRPr>
          </a:p>
          <a:p>
            <a:pPr marL="457200" lvl="1" indent="0">
              <a:buNone/>
            </a:pPr>
            <a:r>
              <a:rPr lang="en-GB" sz="1700" b="1" cap="none" dirty="0" smtClean="0">
                <a:latin typeface="Bahnschrift" panose="020B0502040204020203" pitchFamily="34" charset="0"/>
              </a:rPr>
              <a:t>For </a:t>
            </a:r>
            <a:r>
              <a:rPr lang="en-GB" sz="1700" b="1" cap="none" dirty="0">
                <a:latin typeface="Bahnschrift" panose="020B0502040204020203" pitchFamily="34" charset="0"/>
              </a:rPr>
              <a:t>example, when an application is receiving data from a network, unplug the connecting cable. After some time, plug the cable back in and </a:t>
            </a:r>
            <a:r>
              <a:rPr lang="en-GB" sz="1700" b="1" cap="none" dirty="0" smtClean="0">
                <a:latin typeface="Bahnschrift" panose="020B0502040204020203" pitchFamily="34" charset="0"/>
              </a:rPr>
              <a:t>analyse </a:t>
            </a:r>
            <a:r>
              <a:rPr lang="en-GB" sz="1700" b="1" cap="none" dirty="0">
                <a:latin typeface="Bahnschrift" panose="020B0502040204020203" pitchFamily="34" charset="0"/>
              </a:rPr>
              <a:t>the application’s ability to continue receiving data from the point at which the network connection got disappeared. Restart the system while a browser has a definite number of sessions and check whether the browser is able to recover all of them or not. </a:t>
            </a:r>
          </a:p>
          <a:p>
            <a:pPr marL="457200" indent="-457200">
              <a:buFont typeface="+mj-lt"/>
              <a:buAutoNum type="arabicPeriod" startAt="18"/>
            </a:pPr>
            <a:r>
              <a:rPr lang="en-GB" sz="1900" b="1" cap="none" dirty="0">
                <a:solidFill>
                  <a:srgbClr val="0070C0"/>
                </a:solidFill>
                <a:latin typeface="Bahnschrift" panose="020B0502040204020203" pitchFamily="34" charset="0"/>
              </a:rPr>
              <a:t>Internationalization testing and Localization testing</a:t>
            </a:r>
            <a:r>
              <a:rPr lang="en-GB" sz="1900" b="1" cap="none" dirty="0">
                <a:latin typeface="Bahnschrift" panose="020B0502040204020203" pitchFamily="34" charset="0"/>
              </a:rPr>
              <a:t>: process of designing a software application so that it </a:t>
            </a:r>
            <a:r>
              <a:rPr lang="en-GB" sz="1900" b="1" cap="none" dirty="0">
                <a:solidFill>
                  <a:srgbClr val="FF0000"/>
                </a:solidFill>
                <a:latin typeface="Bahnschrift" panose="020B0502040204020203" pitchFamily="34" charset="0"/>
              </a:rPr>
              <a:t>can be adapted to various languages and regions without any changes</a:t>
            </a:r>
            <a:r>
              <a:rPr lang="en-GB" sz="1900" b="1" cap="none" dirty="0">
                <a:latin typeface="Bahnschrift" panose="020B0502040204020203" pitchFamily="34" charset="0"/>
              </a:rPr>
              <a:t>. Whereas Localization is a process of adapting internationalized software </a:t>
            </a:r>
            <a:r>
              <a:rPr lang="en-GB" sz="1900" b="1" cap="none" dirty="0">
                <a:solidFill>
                  <a:srgbClr val="FF0000"/>
                </a:solidFill>
                <a:latin typeface="Bahnschrift" panose="020B0502040204020203" pitchFamily="34" charset="0"/>
              </a:rPr>
              <a:t>for a specific region or language by adding local specific components and translating text</a:t>
            </a:r>
            <a:r>
              <a:rPr lang="en-GB" sz="1900" b="1" cap="none" dirty="0">
                <a:latin typeface="Bahnschrift" panose="020B0502040204020203" pitchFamily="34" charset="0"/>
              </a:rPr>
              <a:t>.</a:t>
            </a:r>
          </a:p>
        </p:txBody>
      </p:sp>
    </p:spTree>
    <p:extLst>
      <p:ext uri="{BB962C8B-B14F-4D97-AF65-F5344CB8AC3E}">
        <p14:creationId xmlns:p14="http://schemas.microsoft.com/office/powerpoint/2010/main" val="244487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71500"/>
            <a:ext cx="11062326" cy="6007100"/>
          </a:xfrm>
        </p:spPr>
        <p:txBody>
          <a:bodyPr>
            <a:normAutofit/>
          </a:bodyPr>
          <a:lstStyle/>
          <a:p>
            <a:pPr marL="0" indent="0">
              <a:buNone/>
            </a:pPr>
            <a:r>
              <a:rPr lang="en-GB" sz="2400" b="1" dirty="0" smtClean="0">
                <a:solidFill>
                  <a:srgbClr val="00B050"/>
                </a:solidFill>
                <a:latin typeface="Bahnschrift" panose="020B0502040204020203" pitchFamily="34" charset="0"/>
              </a:rPr>
              <a:t>3. Structural </a:t>
            </a:r>
            <a:r>
              <a:rPr lang="en-GB" sz="2400" b="1" dirty="0">
                <a:solidFill>
                  <a:srgbClr val="00B050"/>
                </a:solidFill>
                <a:latin typeface="Bahnschrift" panose="020B0502040204020203" pitchFamily="34" charset="0"/>
              </a:rPr>
              <a:t>testing (Testing of software structure/architecture</a:t>
            </a:r>
            <a:r>
              <a:rPr lang="en-GB" sz="2400" b="1" dirty="0" smtClean="0">
                <a:solidFill>
                  <a:srgbClr val="00B050"/>
                </a:solidFill>
                <a:latin typeface="Bahnschrift" panose="020B0502040204020203" pitchFamily="34" charset="0"/>
              </a:rPr>
              <a:t>)</a:t>
            </a:r>
          </a:p>
          <a:p>
            <a:pPr>
              <a:buFont typeface="Wingdings" panose="05000000000000000000" pitchFamily="2" charset="2"/>
              <a:buChar char="Ø"/>
            </a:pPr>
            <a:r>
              <a:rPr lang="en-GB" sz="2200" cap="none" dirty="0" smtClean="0">
                <a:latin typeface="Bahnschrift" panose="020B0502040204020203" pitchFamily="34" charset="0"/>
              </a:rPr>
              <a:t>Testing of the </a:t>
            </a:r>
            <a:r>
              <a:rPr lang="en-GB" sz="2200" cap="none" dirty="0" smtClean="0">
                <a:solidFill>
                  <a:srgbClr val="FF0000"/>
                </a:solidFill>
                <a:latin typeface="Bahnschrift" panose="020B0502040204020203" pitchFamily="34" charset="0"/>
              </a:rPr>
              <a:t>structure of the system </a:t>
            </a:r>
            <a:r>
              <a:rPr lang="en-GB" sz="2200" cap="none" dirty="0" smtClean="0">
                <a:latin typeface="Bahnschrift" panose="020B0502040204020203" pitchFamily="34" charset="0"/>
              </a:rPr>
              <a:t>or component. </a:t>
            </a:r>
          </a:p>
          <a:p>
            <a:pPr>
              <a:buFont typeface="Wingdings" panose="05000000000000000000" pitchFamily="2" charset="2"/>
              <a:buChar char="Ø"/>
            </a:pPr>
            <a:r>
              <a:rPr lang="en-GB" sz="2200" cap="none" dirty="0" smtClean="0">
                <a:latin typeface="Bahnschrift" panose="020B0502040204020203" pitchFamily="34" charset="0"/>
              </a:rPr>
              <a:t>A.K.A ‘white box’ or ‘glass box’ or ‘clear-box testing’ because we are interested in </a:t>
            </a:r>
            <a:r>
              <a:rPr lang="en-GB" sz="2200" cap="none" dirty="0" smtClean="0">
                <a:solidFill>
                  <a:srgbClr val="FF0000"/>
                </a:solidFill>
                <a:latin typeface="Bahnschrift" panose="020B0502040204020203" pitchFamily="34" charset="0"/>
              </a:rPr>
              <a:t>what is happening ‘inside the system/application’</a:t>
            </a:r>
            <a:r>
              <a:rPr lang="en-GB" sz="2200" cap="none" dirty="0" smtClean="0">
                <a:latin typeface="Bahnschrift" panose="020B0502040204020203" pitchFamily="34" charset="0"/>
              </a:rPr>
              <a:t>. </a:t>
            </a:r>
          </a:p>
          <a:p>
            <a:pPr>
              <a:buFont typeface="Wingdings" panose="05000000000000000000" pitchFamily="2" charset="2"/>
              <a:buChar char="Ø"/>
            </a:pPr>
            <a:r>
              <a:rPr lang="en-GB" sz="2200" cap="none" dirty="0" smtClean="0">
                <a:latin typeface="Bahnschrift" panose="020B0502040204020203" pitchFamily="34" charset="0"/>
              </a:rPr>
              <a:t>Testers are required to have the knowledge of the </a:t>
            </a:r>
            <a:r>
              <a:rPr lang="en-GB" sz="2200" cap="none" dirty="0" smtClean="0">
                <a:solidFill>
                  <a:srgbClr val="FF0000"/>
                </a:solidFill>
                <a:latin typeface="Bahnschrift" panose="020B0502040204020203" pitchFamily="34" charset="0"/>
              </a:rPr>
              <a:t>internal implementations of the code</a:t>
            </a:r>
            <a:r>
              <a:rPr lang="en-GB" sz="2200" cap="none" dirty="0" smtClean="0">
                <a:latin typeface="Bahnschrift" panose="020B0502040204020203" pitchFamily="34" charset="0"/>
              </a:rPr>
              <a:t>. How it works? How the s/w does it? Like how loops in the software are working? Different test cases may be derived to exercise the loop once, twice, and many times. </a:t>
            </a:r>
          </a:p>
          <a:p>
            <a:pPr>
              <a:buFont typeface="Wingdings" panose="05000000000000000000" pitchFamily="2" charset="2"/>
              <a:buChar char="Ø"/>
            </a:pPr>
            <a:r>
              <a:rPr lang="en-GB" sz="2200" cap="none" dirty="0" smtClean="0">
                <a:latin typeface="Bahnschrift" panose="020B0502040204020203" pitchFamily="34" charset="0"/>
              </a:rPr>
              <a:t>Developers use structural testing </a:t>
            </a:r>
            <a:r>
              <a:rPr lang="en-GB" sz="2200" cap="none" dirty="0" smtClean="0">
                <a:solidFill>
                  <a:srgbClr val="FF0000"/>
                </a:solidFill>
                <a:latin typeface="Bahnschrift" panose="020B0502040204020203" pitchFamily="34" charset="0"/>
              </a:rPr>
              <a:t>in component testing and component integration testing</a:t>
            </a:r>
            <a:r>
              <a:rPr lang="en-GB" sz="2200" cap="none" dirty="0" smtClean="0">
                <a:latin typeface="Bahnschrift" panose="020B0502040204020203" pitchFamily="34" charset="0"/>
              </a:rPr>
              <a:t>, especially where there is good tool support for code coverage. </a:t>
            </a:r>
            <a:endParaRPr lang="en-GB" sz="2200" b="1" cap="none" dirty="0">
              <a:latin typeface="Bahnschrift" panose="020B0502040204020203" pitchFamily="34" charset="0"/>
            </a:endParaRPr>
          </a:p>
        </p:txBody>
      </p:sp>
    </p:spTree>
    <p:extLst>
      <p:ext uri="{BB962C8B-B14F-4D97-AF65-F5344CB8AC3E}">
        <p14:creationId xmlns:p14="http://schemas.microsoft.com/office/powerpoint/2010/main" val="2670237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82</TotalTime>
  <Words>1673</Words>
  <Application>Microsoft Office PowerPoint</Application>
  <PresentationFormat>Widescreen</PresentationFormat>
  <Paragraphs>76</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vt:lpstr>
      <vt:lpstr>Calibri</vt:lpstr>
      <vt:lpstr>Georgia</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39</cp:revision>
  <dcterms:created xsi:type="dcterms:W3CDTF">2018-01-26T11:44:40Z</dcterms:created>
  <dcterms:modified xsi:type="dcterms:W3CDTF">2018-01-28T03:32:20Z</dcterms:modified>
</cp:coreProperties>
</file>