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6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069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3CD94-2001-4F05-B0DC-389FCC4F42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048535-6C4E-461D-826C-48A711F3AAAD}">
      <dgm:prSet phldrT="[Text]"/>
      <dgm:spPr/>
      <dgm:t>
        <a:bodyPr/>
        <a:lstStyle/>
        <a:p>
          <a:r>
            <a:rPr lang="en-GB" dirty="0" smtClean="0">
              <a:solidFill>
                <a:srgbClr val="002060"/>
              </a:solidFill>
            </a:rPr>
            <a:t>Quality Testing Process</a:t>
          </a:r>
          <a:endParaRPr lang="en-US" dirty="0">
            <a:solidFill>
              <a:srgbClr val="002060"/>
            </a:solidFill>
          </a:endParaRPr>
        </a:p>
      </dgm:t>
    </dgm:pt>
    <dgm:pt modelId="{DF84A9E2-9101-4BDE-B088-8D2F12D4BCF2}" type="parTrans" cxnId="{551E019B-2D1C-4727-961A-0998EC0329E3}">
      <dgm:prSet/>
      <dgm:spPr/>
      <dgm:t>
        <a:bodyPr/>
        <a:lstStyle/>
        <a:p>
          <a:endParaRPr lang="en-US"/>
        </a:p>
      </dgm:t>
    </dgm:pt>
    <dgm:pt modelId="{5E3969A7-B370-47D7-99EC-95B780A529F7}" type="sibTrans" cxnId="{551E019B-2D1C-4727-961A-0998EC0329E3}">
      <dgm:prSet/>
      <dgm:spPr/>
      <dgm:t>
        <a:bodyPr/>
        <a:lstStyle/>
        <a:p>
          <a:endParaRPr lang="en-US"/>
        </a:p>
      </dgm:t>
    </dgm:pt>
    <dgm:pt modelId="{2F5CD053-037F-402E-9DE7-06B9D6D1B8E5}">
      <dgm:prSet phldrT="[Text]"/>
      <dgm:spPr/>
      <dgm:t>
        <a:bodyPr/>
        <a:lstStyle/>
        <a:p>
          <a:r>
            <a:rPr lang="en-GB" dirty="0" smtClean="0">
              <a:solidFill>
                <a:srgbClr val="002060"/>
              </a:solidFill>
            </a:rPr>
            <a:t>Quality Product</a:t>
          </a:r>
          <a:endParaRPr lang="en-US" dirty="0">
            <a:solidFill>
              <a:srgbClr val="002060"/>
            </a:solidFill>
          </a:endParaRPr>
        </a:p>
      </dgm:t>
    </dgm:pt>
    <dgm:pt modelId="{31668789-8D9F-4D67-A099-07D49C2108C5}" type="parTrans" cxnId="{016CCE41-9392-417A-B47F-49425C963B75}">
      <dgm:prSet/>
      <dgm:spPr/>
      <dgm:t>
        <a:bodyPr/>
        <a:lstStyle/>
        <a:p>
          <a:endParaRPr lang="en-US"/>
        </a:p>
      </dgm:t>
    </dgm:pt>
    <dgm:pt modelId="{62BBFD47-22BD-46BA-BCC2-51E5E610D974}" type="sibTrans" cxnId="{016CCE41-9392-417A-B47F-49425C963B75}">
      <dgm:prSet/>
      <dgm:spPr/>
      <dgm:t>
        <a:bodyPr/>
        <a:lstStyle/>
        <a:p>
          <a:endParaRPr lang="en-US"/>
        </a:p>
      </dgm:t>
    </dgm:pt>
    <dgm:pt modelId="{6CFA5F44-DABA-49D8-BB54-FE3CB352950A}" type="pres">
      <dgm:prSet presAssocID="{E373CD94-2001-4F05-B0DC-389FCC4F425C}" presName="Name0" presStyleCnt="0">
        <dgm:presLayoutVars>
          <dgm:dir/>
          <dgm:resizeHandles val="exact"/>
        </dgm:presLayoutVars>
      </dgm:prSet>
      <dgm:spPr/>
    </dgm:pt>
    <dgm:pt modelId="{5403F419-BAF0-4CA9-94F0-E427147E639C}" type="pres">
      <dgm:prSet presAssocID="{A2048535-6C4E-461D-826C-48A711F3AAAD}" presName="node" presStyleLbl="node1" presStyleIdx="0" presStyleCnt="2" custScaleX="38839" custScaleY="246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555A8-2132-48EC-8FFA-84606CF0F4F2}" type="pres">
      <dgm:prSet presAssocID="{5E3969A7-B370-47D7-99EC-95B780A529F7}" presName="sibTrans" presStyleLbl="sibTrans2D1" presStyleIdx="0" presStyleCnt="1" custScaleX="72414" custScaleY="44741"/>
      <dgm:spPr/>
      <dgm:t>
        <a:bodyPr/>
        <a:lstStyle/>
        <a:p>
          <a:endParaRPr lang="en-US"/>
        </a:p>
      </dgm:t>
    </dgm:pt>
    <dgm:pt modelId="{3488BA35-3F26-4C65-982D-5A0915014FCF}" type="pres">
      <dgm:prSet presAssocID="{5E3969A7-B370-47D7-99EC-95B780A529F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5F5A4274-6A0D-4456-AA33-3E6674D04553}" type="pres">
      <dgm:prSet presAssocID="{2F5CD053-037F-402E-9DE7-06B9D6D1B8E5}" presName="node" presStyleLbl="node1" presStyleIdx="1" presStyleCnt="2" custScaleX="38839" custScaleY="246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CCE41-9392-417A-B47F-49425C963B75}" srcId="{E373CD94-2001-4F05-B0DC-389FCC4F425C}" destId="{2F5CD053-037F-402E-9DE7-06B9D6D1B8E5}" srcOrd="1" destOrd="0" parTransId="{31668789-8D9F-4D67-A099-07D49C2108C5}" sibTransId="{62BBFD47-22BD-46BA-BCC2-51E5E610D974}"/>
    <dgm:cxn modelId="{878D9C03-1BCF-4144-BC95-67B9938E62CA}" type="presOf" srcId="{E373CD94-2001-4F05-B0DC-389FCC4F425C}" destId="{6CFA5F44-DABA-49D8-BB54-FE3CB352950A}" srcOrd="0" destOrd="0" presId="urn:microsoft.com/office/officeart/2005/8/layout/process1"/>
    <dgm:cxn modelId="{11A11B18-339D-42E7-9372-E0AF195D1594}" type="presOf" srcId="{5E3969A7-B370-47D7-99EC-95B780A529F7}" destId="{3488BA35-3F26-4C65-982D-5A0915014FCF}" srcOrd="1" destOrd="0" presId="urn:microsoft.com/office/officeart/2005/8/layout/process1"/>
    <dgm:cxn modelId="{A9D35E86-AAFB-4386-8D5A-6B5F790CD358}" type="presOf" srcId="{5E3969A7-B370-47D7-99EC-95B780A529F7}" destId="{0F7555A8-2132-48EC-8FFA-84606CF0F4F2}" srcOrd="0" destOrd="0" presId="urn:microsoft.com/office/officeart/2005/8/layout/process1"/>
    <dgm:cxn modelId="{F0E91971-6D55-4838-AC1C-905DCD04D647}" type="presOf" srcId="{A2048535-6C4E-461D-826C-48A711F3AAAD}" destId="{5403F419-BAF0-4CA9-94F0-E427147E639C}" srcOrd="0" destOrd="0" presId="urn:microsoft.com/office/officeart/2005/8/layout/process1"/>
    <dgm:cxn modelId="{551E019B-2D1C-4727-961A-0998EC0329E3}" srcId="{E373CD94-2001-4F05-B0DC-389FCC4F425C}" destId="{A2048535-6C4E-461D-826C-48A711F3AAAD}" srcOrd="0" destOrd="0" parTransId="{DF84A9E2-9101-4BDE-B088-8D2F12D4BCF2}" sibTransId="{5E3969A7-B370-47D7-99EC-95B780A529F7}"/>
    <dgm:cxn modelId="{018E4AC2-1F1C-494C-AA7F-B24724D26DE2}" type="presOf" srcId="{2F5CD053-037F-402E-9DE7-06B9D6D1B8E5}" destId="{5F5A4274-6A0D-4456-AA33-3E6674D04553}" srcOrd="0" destOrd="0" presId="urn:microsoft.com/office/officeart/2005/8/layout/process1"/>
    <dgm:cxn modelId="{910B051D-9C40-4409-8C78-A558FD880BCF}" type="presParOf" srcId="{6CFA5F44-DABA-49D8-BB54-FE3CB352950A}" destId="{5403F419-BAF0-4CA9-94F0-E427147E639C}" srcOrd="0" destOrd="0" presId="urn:microsoft.com/office/officeart/2005/8/layout/process1"/>
    <dgm:cxn modelId="{0F3916EE-8F5F-47B7-A5E5-1D614C02CDBA}" type="presParOf" srcId="{6CFA5F44-DABA-49D8-BB54-FE3CB352950A}" destId="{0F7555A8-2132-48EC-8FFA-84606CF0F4F2}" srcOrd="1" destOrd="0" presId="urn:microsoft.com/office/officeart/2005/8/layout/process1"/>
    <dgm:cxn modelId="{0F83E9CF-A73E-4248-8BFB-D33206CC63BC}" type="presParOf" srcId="{0F7555A8-2132-48EC-8FFA-84606CF0F4F2}" destId="{3488BA35-3F26-4C65-982D-5A0915014FCF}" srcOrd="0" destOrd="0" presId="urn:microsoft.com/office/officeart/2005/8/layout/process1"/>
    <dgm:cxn modelId="{CB971CD4-1EA2-43F7-BD9B-DDFB4F860DBE}" type="presParOf" srcId="{6CFA5F44-DABA-49D8-BB54-FE3CB352950A}" destId="{5F5A4274-6A0D-4456-AA33-3E6674D0455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3F419-BAF0-4CA9-94F0-E427147E639C}">
      <dsp:nvSpPr>
        <dsp:cNvPr id="0" name=""/>
        <dsp:cNvSpPr/>
      </dsp:nvSpPr>
      <dsp:spPr>
        <a:xfrm>
          <a:off x="799" y="762004"/>
          <a:ext cx="2682075" cy="102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rgbClr val="002060"/>
              </a:solidFill>
            </a:rPr>
            <a:t>Quality Testing Process</a:t>
          </a:r>
          <a:endParaRPr lang="en-US" sz="2700" kern="1200" dirty="0">
            <a:solidFill>
              <a:srgbClr val="002060"/>
            </a:solidFill>
          </a:endParaRPr>
        </a:p>
      </dsp:txBody>
      <dsp:txXfrm>
        <a:off x="30680" y="791885"/>
        <a:ext cx="2622313" cy="960461"/>
      </dsp:txXfrm>
    </dsp:sp>
    <dsp:sp modelId="{0F7555A8-2132-48EC-8FFA-84606CF0F4F2}">
      <dsp:nvSpPr>
        <dsp:cNvPr id="0" name=""/>
        <dsp:cNvSpPr/>
      </dsp:nvSpPr>
      <dsp:spPr>
        <a:xfrm>
          <a:off x="3575365" y="889000"/>
          <a:ext cx="1060135" cy="766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575365" y="1042246"/>
        <a:ext cx="830265" cy="459740"/>
      </dsp:txXfrm>
    </dsp:sp>
    <dsp:sp modelId="{5F5A4274-6A0D-4456-AA33-3E6674D04553}">
      <dsp:nvSpPr>
        <dsp:cNvPr id="0" name=""/>
        <dsp:cNvSpPr/>
      </dsp:nvSpPr>
      <dsp:spPr>
        <a:xfrm>
          <a:off x="5445125" y="762004"/>
          <a:ext cx="2682075" cy="102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rgbClr val="002060"/>
              </a:solidFill>
            </a:rPr>
            <a:t>Quality Product</a:t>
          </a:r>
          <a:endParaRPr lang="en-US" sz="2700" kern="1200" dirty="0">
            <a:solidFill>
              <a:srgbClr val="002060"/>
            </a:solidFill>
          </a:endParaRPr>
        </a:p>
      </dsp:txBody>
      <dsp:txXfrm>
        <a:off x="5475006" y="791885"/>
        <a:ext cx="2622313" cy="960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2DC0-84B3-4FBA-8DF8-0A2524A0F432}" type="datetimeFigureOut">
              <a:rPr lang="en-US" smtClean="0"/>
              <a:t>Sunday January 14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90290-727C-4AE0-9E6C-6865EDE4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should </a:t>
            </a:r>
            <a:r>
              <a:rPr lang="en-GB" b="1" dirty="0" smtClean="0"/>
              <a:t>not test a product to show that it works</a:t>
            </a:r>
            <a:r>
              <a:rPr lang="en-GB" dirty="0" smtClean="0"/>
              <a:t>. Rather one should </a:t>
            </a:r>
            <a:r>
              <a:rPr lang="en-GB" b="1" dirty="0" smtClean="0"/>
              <a:t>start with the assumption that the program contains errors</a:t>
            </a:r>
            <a:r>
              <a:rPr lang="en-GB" dirty="0" smtClean="0"/>
              <a:t> &amp; then test the program to find as many errors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90290-727C-4AE0-9E6C-6865EDE435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Sunday January 14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457200" y="1173481"/>
            <a:ext cx="11338560" cy="2229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>
                <a:solidFill>
                  <a:srgbClr val="C00000"/>
                </a:solidFill>
              </a:rPr>
              <a:t>WHAT | WHAT NOT | WHY | HOW | WHO | WHEN  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200" y="3810001"/>
            <a:ext cx="10515600" cy="1736408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Software Testing, Verification, Validation and Quality Assurance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/>
          </a:p>
          <a:p>
            <a:pPr algn="ctr"/>
            <a:r>
              <a:rPr lang="en-GB" sz="2000" dirty="0" err="1" smtClean="0">
                <a:latin typeface="Georgia" panose="02040502050405020303" pitchFamily="18" charset="0"/>
              </a:rPr>
              <a:t>Sujan</a:t>
            </a:r>
            <a:r>
              <a:rPr lang="en-GB" sz="2000" dirty="0" smtClean="0">
                <a:latin typeface="Georgia" panose="02040502050405020303" pitchFamily="18" charset="0"/>
              </a:rPr>
              <a:t> </a:t>
            </a:r>
            <a:r>
              <a:rPr lang="en-GB" sz="2000" dirty="0" err="1" smtClean="0">
                <a:latin typeface="Georgia" panose="02040502050405020303" pitchFamily="18" charset="0"/>
              </a:rPr>
              <a:t>Tamrakar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10261600" cy="957263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WHEN </a:t>
            </a:r>
            <a:r>
              <a:rPr lang="en-GB" dirty="0" smtClean="0"/>
              <a:t>to stop test? </a:t>
            </a:r>
            <a:r>
              <a:rPr lang="en-GB" sz="4900" dirty="0" smtClean="0">
                <a:latin typeface="Bahnschrift" panose="020B0502040204020203" pitchFamily="34" charset="0"/>
              </a:rPr>
              <a:t>“EXIT CRITERIA”</a:t>
            </a:r>
            <a:endParaRPr lang="en-US" sz="49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760" y="1901824"/>
            <a:ext cx="10713720" cy="4300856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latin typeface="Georgia" panose="02040502050405020303" pitchFamily="18" charset="0"/>
              </a:rPr>
              <a:t>(TESTING IS POTENTIALLY ENDLESS)</a:t>
            </a:r>
          </a:p>
          <a:p>
            <a:pPr marL="342900" indent="-342900" algn="l">
              <a:buFontTx/>
              <a:buChar char="-"/>
            </a:pPr>
            <a:r>
              <a:rPr lang="en-GB" dirty="0" smtClean="0">
                <a:latin typeface="+mj-lt"/>
              </a:rPr>
              <a:t>Cannot test till all defects are unearthed &amp; removed.</a:t>
            </a:r>
          </a:p>
          <a:p>
            <a:pPr marL="342900" indent="-342900" algn="l">
              <a:buFontTx/>
              <a:buChar char="-"/>
            </a:pPr>
            <a:r>
              <a:rPr lang="en-GB" sz="2400" dirty="0" smtClean="0">
                <a:latin typeface="+mj-lt"/>
              </a:rPr>
              <a:t>At some point, have to stop testing  &amp; ship the product.</a:t>
            </a:r>
          </a:p>
          <a:p>
            <a:pPr marL="342900" indent="-342900" algn="l">
              <a:buFontTx/>
              <a:buChar char="-"/>
            </a:pPr>
            <a:r>
              <a:rPr lang="en-GB" dirty="0" smtClean="0">
                <a:latin typeface="+mj-lt"/>
              </a:rPr>
              <a:t>Question is WHEN ???</a:t>
            </a:r>
            <a:endParaRPr lang="en-US" sz="2000" dirty="0" smtClean="0">
              <a:latin typeface="+mj-lt"/>
            </a:endParaRPr>
          </a:p>
          <a:p>
            <a:pPr marL="342900" indent="-342900" algn="l">
              <a:buFontTx/>
              <a:buChar char="-"/>
            </a:pPr>
            <a:r>
              <a:rPr lang="en-GB" dirty="0" smtClean="0">
                <a:latin typeface="+mj-lt"/>
              </a:rPr>
              <a:t>Answer is trade-off between </a:t>
            </a:r>
            <a:r>
              <a:rPr lang="en-GB" dirty="0" smtClean="0">
                <a:solidFill>
                  <a:schemeClr val="accent1"/>
                </a:solidFill>
                <a:latin typeface="+mj-lt"/>
              </a:rPr>
              <a:t>BUDGET, TIME &amp; QUALITY</a:t>
            </a:r>
          </a:p>
          <a:p>
            <a:pPr marL="342900" indent="-342900" algn="l">
              <a:buFontTx/>
              <a:buChar char="-"/>
            </a:pPr>
            <a:r>
              <a:rPr lang="en-GB" dirty="0" smtClean="0">
                <a:latin typeface="+mj-lt"/>
              </a:rPr>
              <a:t>Approaches: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sz="2400" dirty="0" smtClean="0">
                <a:solidFill>
                  <a:srgbClr val="FF0000"/>
                </a:solidFill>
                <a:latin typeface="+mj-lt"/>
              </a:rPr>
              <a:t>Pessimistic</a:t>
            </a:r>
            <a:r>
              <a:rPr lang="en-GB" sz="2400" dirty="0" smtClean="0">
                <a:latin typeface="+mj-lt"/>
              </a:rPr>
              <a:t>: stop testing when any of the allocated resources (budget, time, test cases) are exhausted.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sz="2400" dirty="0" smtClean="0">
                <a:solidFill>
                  <a:srgbClr val="FF0000"/>
                </a:solidFill>
                <a:latin typeface="+mj-lt"/>
              </a:rPr>
              <a:t>Optimistic</a:t>
            </a:r>
            <a:r>
              <a:rPr lang="en-GB" sz="2400" dirty="0" smtClean="0">
                <a:latin typeface="+mj-lt"/>
              </a:rPr>
              <a:t>: stop when either reliability meets the requirement or the benefit from continuing testing can’t justify the testing cost.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HOW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WHO | </a:t>
            </a:r>
            <a:r>
              <a:rPr lang="en-GB" sz="2400" b="1" dirty="0" smtClean="0">
                <a:solidFill>
                  <a:srgbClr val="FF0000"/>
                </a:solidFill>
              </a:rPr>
              <a:t>WHEN 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72" y="5532437"/>
            <a:ext cx="5382370" cy="1325563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Thank you.</a:t>
            </a:r>
            <a:endParaRPr 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9077"/>
            <a:ext cx="4267200" cy="6326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0" y="239077"/>
            <a:ext cx="6306075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WHAT</a:t>
            </a:r>
            <a:r>
              <a:rPr lang="en-GB" dirty="0" smtClean="0"/>
              <a:t> is testing?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0" y="1901824"/>
            <a:ext cx="9144000" cy="3368676"/>
          </a:xfrm>
        </p:spPr>
        <p:txBody>
          <a:bodyPr/>
          <a:lstStyle/>
          <a:p>
            <a:pPr algn="l"/>
            <a:r>
              <a:rPr lang="en-GB" dirty="0" smtClean="0"/>
              <a:t>Process of evaluating a system by manual or automated means to verify that it </a:t>
            </a:r>
            <a:r>
              <a:rPr lang="en-GB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satisfies specified requirements</a:t>
            </a:r>
            <a:r>
              <a:rPr lang="en-GB" dirty="0" smtClean="0"/>
              <a:t>. – IEEE 83a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Process of executing a program/system with the </a:t>
            </a:r>
            <a:r>
              <a:rPr lang="en-GB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 of finding errors</a:t>
            </a:r>
            <a:r>
              <a:rPr lang="en-GB" dirty="0" smtClean="0"/>
              <a:t>. – Myers</a:t>
            </a:r>
          </a:p>
          <a:p>
            <a:pPr algn="l"/>
            <a:endParaRPr lang="en-GB" dirty="0" smtClean="0"/>
          </a:p>
          <a:p>
            <a:r>
              <a:rPr lang="en-GB" i="1" dirty="0" smtClean="0"/>
              <a:t>(basically a task of locating errors)</a:t>
            </a:r>
          </a:p>
          <a:p>
            <a:pPr algn="l"/>
            <a:endParaRPr lang="en-GB" i="1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FF0000"/>
                </a:solidFill>
              </a:rPr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HOW | WHO | WHEN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357021"/>
            <a:ext cx="3307080" cy="25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>
            <a:spLocks/>
          </p:cNvSpPr>
          <p:nvPr/>
        </p:nvSpPr>
        <p:spPr>
          <a:xfrm rot="10800000">
            <a:off x="1397000" y="3302000"/>
            <a:ext cx="9436100" cy="1371600"/>
          </a:xfrm>
          <a:prstGeom prst="wedgeRectCallout">
            <a:avLst>
              <a:gd name="adj1" fmla="val 23032"/>
              <a:gd name="adj2" fmla="val 78241"/>
            </a:avLst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400"/>
            <a:ext cx="9144000" cy="3860800"/>
          </a:xfrm>
        </p:spPr>
        <p:txBody>
          <a:bodyPr anchor="t">
            <a:normAutofit/>
          </a:bodyPr>
          <a:lstStyle/>
          <a:p>
            <a:pPr algn="l"/>
            <a:r>
              <a:rPr lang="en-GB" dirty="0" smtClean="0"/>
              <a:t>Testing :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2400" dirty="0" smtClean="0"/>
              <a:t>a </a:t>
            </a:r>
            <a:r>
              <a:rPr lang="en-GB" sz="2400" dirty="0" smtClean="0">
                <a:solidFill>
                  <a:schemeClr val="accent3"/>
                </a:solidFill>
              </a:rPr>
              <a:t>critical element</a:t>
            </a:r>
            <a:r>
              <a:rPr lang="en-GB" sz="2400" dirty="0" smtClean="0"/>
              <a:t> of SQA</a:t>
            </a:r>
            <a:br>
              <a:rPr lang="en-GB" sz="2400" dirty="0" smtClean="0"/>
            </a:br>
            <a:r>
              <a:rPr lang="en-GB" sz="2400" dirty="0"/>
              <a:t>	</a:t>
            </a:r>
            <a:r>
              <a:rPr lang="en-GB" sz="2400" dirty="0" smtClean="0"/>
              <a:t>ultimate </a:t>
            </a:r>
            <a:r>
              <a:rPr lang="en-GB" sz="2400" dirty="0" smtClean="0">
                <a:solidFill>
                  <a:srgbClr val="FF0000"/>
                </a:solidFill>
              </a:rPr>
              <a:t>process </a:t>
            </a:r>
            <a:r>
              <a:rPr lang="en-GB" sz="2400" dirty="0" smtClean="0">
                <a:solidFill>
                  <a:schemeClr val="accent3"/>
                </a:solidFill>
              </a:rPr>
              <a:t>to ensure the correctness </a:t>
            </a:r>
            <a:r>
              <a:rPr lang="en-GB" sz="2400" dirty="0" smtClean="0"/>
              <a:t>of product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activity that should be done throughout the whole development process and not only at last phase.</a:t>
            </a:r>
            <a:endParaRPr lang="en-US" sz="2400" b="1" strike="sngStrike" cap="all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3634129"/>
              </p:ext>
            </p:extLst>
          </p:nvPr>
        </p:nvGraphicFramePr>
        <p:xfrm>
          <a:off x="1638300" y="4313767"/>
          <a:ext cx="8128000" cy="2544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FF0000"/>
                </a:solidFill>
              </a:rPr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HOW | WHO | WHEN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4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dirty="0" smtClean="0"/>
              <a:t>Testing</a:t>
            </a:r>
            <a:r>
              <a:rPr lang="en-GB" dirty="0"/>
              <a:t> </a:t>
            </a:r>
            <a:r>
              <a:rPr lang="en-GB" dirty="0" smtClean="0"/>
              <a:t>is </a:t>
            </a:r>
            <a:r>
              <a:rPr lang="en-GB" b="1" strike="sngStrike" cap="all" dirty="0" smtClean="0">
                <a:solidFill>
                  <a:srgbClr val="FF0000"/>
                </a:solidFill>
              </a:rPr>
              <a:t>not</a:t>
            </a:r>
            <a:endParaRPr lang="en-US" b="1" strike="sngStrike" cap="all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0" y="1901824"/>
            <a:ext cx="9461500" cy="3368676"/>
          </a:xfrm>
        </p:spPr>
        <p:txBody>
          <a:bodyPr/>
          <a:lstStyle/>
          <a:p>
            <a:pPr algn="l"/>
            <a:r>
              <a:rPr lang="en-GB" dirty="0" smtClean="0"/>
              <a:t>Process of demonstrating that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errors are not present</a:t>
            </a:r>
            <a:r>
              <a:rPr lang="en-GB" dirty="0" smtClean="0"/>
              <a:t>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Process to show that a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</a:t>
            </a:r>
            <a:r>
              <a:rPr lang="en-GB" dirty="0" smtClean="0"/>
              <a:t>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performs its intended functions correctly.</a:t>
            </a:r>
          </a:p>
          <a:p>
            <a:pPr algn="l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GB" dirty="0" smtClean="0"/>
              <a:t>Process of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establishing confidence </a:t>
            </a:r>
            <a:r>
              <a:rPr lang="en-GB" dirty="0" smtClean="0"/>
              <a:t>that a program does what it is supposed to do.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</a:t>
            </a:r>
            <a:r>
              <a:rPr lang="en-GB" sz="2400" b="1" dirty="0" smtClean="0">
                <a:solidFill>
                  <a:srgbClr val="FF0000"/>
                </a:solidFill>
              </a:rPr>
              <a:t>WHAT NOT </a:t>
            </a:r>
            <a:r>
              <a:rPr lang="en-GB" sz="2400" dirty="0" smtClean="0"/>
              <a:t>| WHY | HOW | WHO | WHEN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3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WHY</a:t>
            </a:r>
            <a:r>
              <a:rPr lang="en-GB" dirty="0" smtClean="0"/>
              <a:t> testing?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0" y="1901824"/>
            <a:ext cx="9545320" cy="451421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To find errors.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To ensure that software delivered does not have defects.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To ensure all the product functionalities work as per the specifications.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Post-release removal of defects is most expensive.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Buggy software can be harmful to data, property and life.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To improve quality thus, having good business &amp; trust.</a:t>
            </a:r>
          </a:p>
          <a:p>
            <a:pPr algn="l"/>
            <a:endParaRPr lang="en-GB" dirty="0"/>
          </a:p>
          <a:p>
            <a:r>
              <a:rPr lang="en-GB" dirty="0" smtClean="0">
                <a:solidFill>
                  <a:schemeClr val="accent1"/>
                </a:solidFill>
              </a:rPr>
              <a:t>A successful test is one that causes the program to fail.</a:t>
            </a:r>
          </a:p>
          <a:p>
            <a:pPr algn="l"/>
            <a:endParaRPr lang="en-GB" dirty="0" smtClean="0"/>
          </a:p>
          <a:p>
            <a:r>
              <a:rPr lang="en-GB" i="1" dirty="0" smtClean="0"/>
              <a:t>(is it doing what it is supposed to do?)</a:t>
            </a:r>
          </a:p>
          <a:p>
            <a:pPr algn="l"/>
            <a:endParaRPr lang="en-GB" i="1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</a:t>
            </a:r>
            <a:r>
              <a:rPr lang="en-GB" sz="2400" b="1" dirty="0" smtClean="0">
                <a:solidFill>
                  <a:srgbClr val="FF0000"/>
                </a:solidFill>
              </a:rPr>
              <a:t>WHY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HOW | WHO | WHEN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2" y="3220084"/>
            <a:ext cx="1611376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HOW </a:t>
            </a:r>
            <a:r>
              <a:rPr lang="en-GB" dirty="0" smtClean="0"/>
              <a:t>to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1901824"/>
            <a:ext cx="7528560" cy="4514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Demonstration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oriented | Positive testing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to show the </a:t>
            </a:r>
            <a:r>
              <a:rPr lang="en-GB" dirty="0">
                <a:solidFill>
                  <a:srgbClr val="FF0000"/>
                </a:solidFill>
              </a:rPr>
              <a:t>software works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program executed in normal </a:t>
            </a:r>
            <a:r>
              <a:rPr lang="en-GB" dirty="0">
                <a:solidFill>
                  <a:srgbClr val="FF0000"/>
                </a:solidFill>
              </a:rPr>
              <a:t>straight-forward flow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all branches </a:t>
            </a:r>
            <a:r>
              <a:rPr lang="en-GB" dirty="0">
                <a:solidFill>
                  <a:srgbClr val="FF0000"/>
                </a:solidFill>
              </a:rPr>
              <a:t>may not be tested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to </a:t>
            </a:r>
            <a:r>
              <a:rPr lang="en-GB" dirty="0" smtClean="0">
                <a:solidFill>
                  <a:srgbClr val="FF0000"/>
                </a:solidFill>
              </a:rPr>
              <a:t>satisfy</a:t>
            </a:r>
            <a:r>
              <a:rPr lang="en-GB" dirty="0" smtClean="0"/>
              <a:t> the customer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Destruction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oriented | Negative testing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to show the </a:t>
            </a:r>
            <a:r>
              <a:rPr lang="en-GB" dirty="0">
                <a:solidFill>
                  <a:srgbClr val="FF0000"/>
                </a:solidFill>
              </a:rPr>
              <a:t>software doesn’t  work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>
                <a:solidFill>
                  <a:srgbClr val="FF0000"/>
                </a:solidFill>
              </a:rPr>
              <a:t>sadistic</a:t>
            </a:r>
            <a:r>
              <a:rPr lang="en-GB" dirty="0" smtClean="0"/>
              <a:t> approach</a:t>
            </a:r>
          </a:p>
          <a:p>
            <a:pPr algn="l"/>
            <a:r>
              <a:rPr lang="en-GB" dirty="0"/>
              <a:t>	</a:t>
            </a:r>
            <a:r>
              <a:rPr lang="en-GB" dirty="0" smtClean="0"/>
              <a:t>- testing </a:t>
            </a:r>
            <a:r>
              <a:rPr lang="en-GB" dirty="0">
                <a:solidFill>
                  <a:srgbClr val="FF0000"/>
                </a:solidFill>
              </a:rPr>
              <a:t>mainly focuses on it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</a:t>
            </a:r>
            <a:r>
              <a:rPr lang="en-GB" sz="2400" b="1" dirty="0" smtClean="0">
                <a:solidFill>
                  <a:srgbClr val="FF0000"/>
                </a:solidFill>
              </a:rPr>
              <a:t>HOW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WHO | WHEN  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59040" y="4158932"/>
            <a:ext cx="4434840" cy="1281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Debugging </a:t>
            </a:r>
            <a:r>
              <a:rPr lang="en-GB" sz="2600" dirty="0" smtClean="0"/>
              <a:t>oriented</a:t>
            </a:r>
            <a:endParaRPr lang="en-US" sz="2600" dirty="0"/>
          </a:p>
          <a:p>
            <a:pPr lvl="1" algn="l"/>
            <a:r>
              <a:rPr lang="en-GB" sz="2600" dirty="0" smtClean="0"/>
              <a:t>- To </a:t>
            </a:r>
            <a:r>
              <a:rPr lang="en-GB" sz="2600" dirty="0" smtClean="0">
                <a:solidFill>
                  <a:srgbClr val="FF0000"/>
                </a:solidFill>
              </a:rPr>
              <a:t>identify the errors </a:t>
            </a:r>
            <a:r>
              <a:rPr lang="en-GB" sz="2600" dirty="0" smtClean="0"/>
              <a:t>during debugging the program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380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WHO </a:t>
            </a:r>
            <a:r>
              <a:rPr lang="en-GB" dirty="0" smtClean="0"/>
              <a:t>should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760" y="1901824"/>
            <a:ext cx="10713720" cy="414845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Every team member </a:t>
            </a:r>
            <a:r>
              <a:rPr lang="en-GB" dirty="0" smtClean="0"/>
              <a:t>and not only testing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Dedicated and skilled </a:t>
            </a:r>
            <a:r>
              <a:rPr lang="en-GB" dirty="0" smtClean="0"/>
              <a:t>testing unit personnel.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Tester should have knowledge in: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Software testing techniques - Tester must learn testing techniques including </a:t>
            </a:r>
            <a:r>
              <a:rPr lang="en-GB" sz="2400" dirty="0" smtClean="0">
                <a:solidFill>
                  <a:schemeClr val="accent1"/>
                </a:solidFill>
              </a:rPr>
              <a:t>writing test cases</a:t>
            </a:r>
            <a:r>
              <a:rPr lang="en-GB" sz="2400" dirty="0" smtClean="0"/>
              <a:t>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Application Under Test (AUT) - </a:t>
            </a:r>
            <a:r>
              <a:rPr lang="en-GB" sz="2400" dirty="0"/>
              <a:t>Tester must invest time in learning </a:t>
            </a:r>
            <a:r>
              <a:rPr lang="en-GB" sz="2400" dirty="0">
                <a:solidFill>
                  <a:schemeClr val="accent1"/>
                </a:solidFill>
              </a:rPr>
              <a:t>about the application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HOW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</a:t>
            </a:r>
            <a:r>
              <a:rPr lang="en-GB" sz="2400" b="1" dirty="0" smtClean="0">
                <a:solidFill>
                  <a:srgbClr val="FF0000"/>
                </a:solidFill>
              </a:rPr>
              <a:t>WHO</a:t>
            </a:r>
            <a:r>
              <a:rPr lang="en-GB" sz="2400" dirty="0" smtClean="0"/>
              <a:t> | WHEN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1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WHO </a:t>
            </a:r>
            <a:r>
              <a:rPr lang="en-GB" dirty="0" smtClean="0"/>
              <a:t>should test?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HOW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</a:t>
            </a:r>
            <a:r>
              <a:rPr lang="en-GB" sz="2400" b="1" dirty="0" smtClean="0">
                <a:solidFill>
                  <a:srgbClr val="FF0000"/>
                </a:solidFill>
              </a:rPr>
              <a:t>WHO</a:t>
            </a:r>
            <a:r>
              <a:rPr lang="en-GB" sz="2400" dirty="0" smtClean="0"/>
              <a:t> | WHEN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777915"/>
            <a:ext cx="7635240" cy="46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0" y="914399"/>
            <a:ext cx="9144000" cy="957263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WHEN </a:t>
            </a:r>
            <a:r>
              <a:rPr lang="en-GB" dirty="0" smtClean="0"/>
              <a:t>to start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760" y="1901824"/>
            <a:ext cx="10713720" cy="39655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From the very beginning of project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Should start with </a:t>
            </a:r>
            <a:r>
              <a:rPr lang="en-GB" dirty="0" smtClean="0">
                <a:solidFill>
                  <a:schemeClr val="accent1"/>
                </a:solidFill>
              </a:rPr>
              <a:t>small measurable unit </a:t>
            </a:r>
            <a:r>
              <a:rPr lang="en-GB" dirty="0" smtClean="0">
                <a:sym typeface="Wingdings" panose="05000000000000000000" pitchFamily="2" charset="2"/>
              </a:rPr>
              <a:t> Testing </a:t>
            </a:r>
            <a:r>
              <a:rPr lang="en-GB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integrated components </a:t>
            </a:r>
            <a:r>
              <a:rPr lang="en-GB" dirty="0" smtClean="0">
                <a:sym typeface="Wingdings" panose="05000000000000000000" pitchFamily="2" charset="2"/>
              </a:rPr>
              <a:t> Finally </a:t>
            </a:r>
            <a:r>
              <a:rPr lang="en-GB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entire application </a:t>
            </a:r>
            <a:r>
              <a:rPr lang="en-GB" dirty="0" smtClean="0">
                <a:sym typeface="Wingdings" panose="05000000000000000000" pitchFamily="2" charset="2"/>
              </a:rPr>
              <a:t>level.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If not started early, </a:t>
            </a:r>
            <a:r>
              <a:rPr lang="en-GB" dirty="0" smtClean="0">
                <a:solidFill>
                  <a:srgbClr val="FF0000"/>
                </a:solidFill>
                <a:sym typeface="Wingdings" panose="05000000000000000000" pitchFamily="2" charset="2"/>
              </a:rPr>
              <a:t>cost (human resource, time, money) of bug will increase dramatically over time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GB" sz="2400" i="1" dirty="0" smtClean="0"/>
              <a:t>… but </a:t>
            </a:r>
            <a:r>
              <a:rPr lang="en-GB" sz="2400" i="1" dirty="0" smtClean="0">
                <a:solidFill>
                  <a:srgbClr val="FFFF00"/>
                </a:solidFill>
              </a:rPr>
              <a:t>when to stop testing </a:t>
            </a:r>
            <a:r>
              <a:rPr lang="en-GB" sz="2400" i="1" dirty="0" smtClean="0"/>
              <a:t>???</a:t>
            </a:r>
            <a:endParaRPr lang="en-US" sz="24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09360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WHAT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WHAT NOT | WHY | HOW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| WHO | </a:t>
            </a:r>
            <a:r>
              <a:rPr lang="en-GB" sz="2400" b="1" dirty="0" smtClean="0">
                <a:solidFill>
                  <a:srgbClr val="FF0000"/>
                </a:solidFill>
              </a:rPr>
              <a:t>WHEN 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582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Georgia</vt:lpstr>
      <vt:lpstr>Wingdings</vt:lpstr>
      <vt:lpstr>Office Theme</vt:lpstr>
      <vt:lpstr>Software Testing, Verification, Validation and Quality Assurance   Sujan Tamrakar</vt:lpstr>
      <vt:lpstr>WHAT is testing?</vt:lpstr>
      <vt:lpstr>Testing :   a critical element of SQA  ultimate process to ensure the correctness of product   activity that should be done throughout the whole development process and not only at last phase.</vt:lpstr>
      <vt:lpstr>Testing is not</vt:lpstr>
      <vt:lpstr>WHY testing?</vt:lpstr>
      <vt:lpstr>HOW to test?</vt:lpstr>
      <vt:lpstr>WHO should test?</vt:lpstr>
      <vt:lpstr>WHO should test?</vt:lpstr>
      <vt:lpstr>WHEN to start test?</vt:lpstr>
      <vt:lpstr>WHEN to stop test? “EXIT CRITERIA”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testing?</dc:title>
  <dc:creator>Soojan</dc:creator>
  <cp:lastModifiedBy>Soojan</cp:lastModifiedBy>
  <cp:revision>24</cp:revision>
  <dcterms:created xsi:type="dcterms:W3CDTF">2018-01-13T12:18:30Z</dcterms:created>
  <dcterms:modified xsi:type="dcterms:W3CDTF">2018-01-14T01:57:36Z</dcterms:modified>
</cp:coreProperties>
</file>