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7" r:id="rId2"/>
    <p:sldId id="266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0F64F-CFB4-4220-9AD1-52314515EDFD}" type="datetimeFigureOut">
              <a:rPr lang="en-US" smtClean="0"/>
              <a:t>Sunday January 14 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84925-B228-4541-9396-529C0E89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97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4925-B228-4541-9396-529C0E89FB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55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4925-B228-4541-9396-529C0E89FB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42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AUT = Application Under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4925-B228-4541-9396-529C0E89FB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0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SDLC</a:t>
            </a:r>
            <a:r>
              <a:rPr lang="en-GB" baseline="0" dirty="0" smtClean="0"/>
              <a:t> = software development life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4925-B228-4541-9396-529C0E89FB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32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SDLC</a:t>
            </a:r>
            <a:r>
              <a:rPr lang="en-GB" baseline="0" dirty="0" smtClean="0"/>
              <a:t> = software development life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4925-B228-4541-9396-529C0E89FB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00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SDLC</a:t>
            </a:r>
            <a:r>
              <a:rPr lang="en-GB" baseline="0" dirty="0" smtClean="0"/>
              <a:t> = software development life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4925-B228-4541-9396-529C0E89FB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91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SDLC</a:t>
            </a:r>
            <a:r>
              <a:rPr lang="en-GB" baseline="0" dirty="0" smtClean="0"/>
              <a:t> = software development life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4925-B228-4541-9396-529C0E89FB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38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SDLC</a:t>
            </a:r>
            <a:r>
              <a:rPr lang="en-GB" baseline="0" dirty="0" smtClean="0"/>
              <a:t> = software development life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4925-B228-4541-9396-529C0E89FB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00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SDLC</a:t>
            </a:r>
            <a:r>
              <a:rPr lang="en-GB" baseline="0" dirty="0" smtClean="0"/>
              <a:t> = software development life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4925-B228-4541-9396-529C0E89FB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63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5B98-5C48-4D79-BDD0-9E74DED67787}" type="datetime1">
              <a:rPr lang="en-US" smtClean="0"/>
              <a:t>Sunday January 14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 TESTING PRINCIPLES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D7DA-A29B-4A82-A49B-C4F4B5D2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9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E3138-2B7C-40B1-B7E9-D8F1BB03DD3B}" type="datetime1">
              <a:rPr lang="en-US" smtClean="0"/>
              <a:t>Sunday January 14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 TESTING PRINCIPLES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D7DA-A29B-4A82-A49B-C4F4B5D2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5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AB8E-6CC8-40B7-9CA1-6E1E0EFF588C}" type="datetime1">
              <a:rPr lang="en-US" smtClean="0"/>
              <a:t>Sunday January 14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 TESTING PRINCIPLES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D7DA-A29B-4A82-A49B-C4F4B5D2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7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BD18-08DD-40B7-B89A-D95E3261F0C6}" type="datetime1">
              <a:rPr lang="en-US" smtClean="0"/>
              <a:t>Sunday January 14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 TESTING PRINCIPLES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D7DA-A29B-4A82-A49B-C4F4B5D2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DD75-A7A4-45B8-8C18-99B637301629}" type="datetime1">
              <a:rPr lang="en-US" smtClean="0"/>
              <a:t>Sunday January 14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 TESTING PRINCIPLES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D7DA-A29B-4A82-A49B-C4F4B5D2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9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9218-F699-4881-A7CC-69C2EAF3FFA9}" type="datetime1">
              <a:rPr lang="en-US" smtClean="0"/>
              <a:t>Sunday January 14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 TESTING PRINCIPLES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D7DA-A29B-4A82-A49B-C4F4B5D2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6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213E-71F4-4350-A78F-D5E5639AAF4F}" type="datetime1">
              <a:rPr lang="en-US" smtClean="0"/>
              <a:t>Sunday January 14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 TESTING PRINCIPLES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D7DA-A29B-4A82-A49B-C4F4B5D2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7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6DDD-8F64-461C-8DEE-0BFE051C14F3}" type="datetime1">
              <a:rPr lang="en-US" smtClean="0"/>
              <a:t>Sunday January 14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 TESTING PRINCIPLES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D7DA-A29B-4A82-A49B-C4F4B5D2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4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FE35-3EC8-4DB7-8F47-060A22E87E54}" type="datetime1">
              <a:rPr lang="en-US" smtClean="0"/>
              <a:t>Sunday January 14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 TESTING PRINCIPLES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D7DA-A29B-4A82-A49B-C4F4B5D2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7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D767-2BE2-45B3-95D2-92081D99FB96}" type="datetime1">
              <a:rPr lang="en-US" smtClean="0"/>
              <a:t>Sunday January 14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 TESTING PRINCIPLES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D7DA-A29B-4A82-A49B-C4F4B5D2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5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62D6-8F87-4F1D-A88E-6A0DBBB69BE4}" type="datetime1">
              <a:rPr lang="en-US" smtClean="0"/>
              <a:t>Sunday January 14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 TESTING PRINCIPLES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D7DA-A29B-4A82-A49B-C4F4B5D2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3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FA4EB-0995-4B4D-9479-849698667C48}" type="datetime1">
              <a:rPr lang="en-US" smtClean="0"/>
              <a:t>Sunday January 14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7 TESTING PRINCIPLES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5D7DA-A29B-4A82-A49B-C4F4B5D2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40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idx="1"/>
          </p:nvPr>
        </p:nvSpPr>
        <p:spPr>
          <a:xfrm>
            <a:off x="457200" y="1173481"/>
            <a:ext cx="11338560" cy="22298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7200" b="1" dirty="0" smtClean="0">
                <a:solidFill>
                  <a:srgbClr val="C00000"/>
                </a:solidFill>
              </a:rPr>
              <a:t>TESTING PRINCIPLES</a:t>
            </a:r>
            <a:endParaRPr lang="en-US" sz="7200" b="1" dirty="0">
              <a:solidFill>
                <a:srgbClr val="C00000"/>
              </a:solidFill>
            </a:endParaRPr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838200" y="3810001"/>
            <a:ext cx="10515600" cy="1736408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Software Testing, Verification, Validation and Quality Assurance</a:t>
            </a:r>
          </a:p>
          <a:p>
            <a:pPr algn="ctr"/>
            <a:endParaRPr lang="en-GB" sz="2800" dirty="0" smtClean="0"/>
          </a:p>
          <a:p>
            <a:pPr algn="ctr"/>
            <a:endParaRPr lang="en-GB" sz="2800" dirty="0" smtClean="0"/>
          </a:p>
          <a:p>
            <a:pPr algn="ctr"/>
            <a:r>
              <a:rPr lang="en-GB" sz="2000" dirty="0" err="1" smtClean="0">
                <a:latin typeface="Georgia" panose="02040502050405020303" pitchFamily="18" charset="0"/>
              </a:rPr>
              <a:t>Sujan</a:t>
            </a:r>
            <a:r>
              <a:rPr lang="en-GB" sz="2000" dirty="0" smtClean="0">
                <a:latin typeface="Georgia" panose="02040502050405020303" pitchFamily="18" charset="0"/>
              </a:rPr>
              <a:t> </a:t>
            </a:r>
            <a:r>
              <a:rPr lang="en-GB" sz="2000" dirty="0" err="1" smtClean="0">
                <a:latin typeface="Georgia" panose="02040502050405020303" pitchFamily="18" charset="0"/>
              </a:rPr>
              <a:t>Tamrakar</a:t>
            </a:r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71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800" y="1122363"/>
            <a:ext cx="11747500" cy="884238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GB" b="1" dirty="0" smtClean="0">
                <a:solidFill>
                  <a:srgbClr val="C00000"/>
                </a:solidFill>
              </a:rPr>
              <a:t>Other principles: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7800" y="2120900"/>
            <a:ext cx="12014200" cy="3898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 smtClean="0"/>
              <a:t>Testing must be done by an independent party.</a:t>
            </a:r>
          </a:p>
          <a:p>
            <a:pPr algn="l"/>
            <a:r>
              <a:rPr lang="en-GB" sz="2400" dirty="0"/>
              <a:t>	</a:t>
            </a:r>
            <a:r>
              <a:rPr lang="en-GB" sz="2400" dirty="0" smtClean="0"/>
              <a:t>- Not the person or team that developed the software</a:t>
            </a:r>
          </a:p>
          <a:p>
            <a:pPr algn="l"/>
            <a:endParaRPr lang="en-GB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 smtClean="0"/>
              <a:t>Assign best personnel to the task (appropriate skilled).</a:t>
            </a:r>
          </a:p>
          <a:p>
            <a:pPr algn="l"/>
            <a:r>
              <a:rPr lang="en-GB" sz="2400" dirty="0"/>
              <a:t>	</a:t>
            </a:r>
            <a:r>
              <a:rPr lang="en-GB" sz="2400" dirty="0" smtClean="0"/>
              <a:t>- High creativity &amp; responsibility is required</a:t>
            </a:r>
          </a:p>
          <a:p>
            <a:pPr algn="l"/>
            <a:endParaRPr lang="en-GB" sz="2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 smtClean="0"/>
              <a:t>Keep software static during test.</a:t>
            </a:r>
          </a:p>
          <a:p>
            <a:pPr algn="l"/>
            <a:r>
              <a:rPr lang="en-GB" sz="2400" dirty="0"/>
              <a:t>	</a:t>
            </a:r>
            <a:r>
              <a:rPr lang="en-GB" sz="2400" dirty="0" smtClean="0"/>
              <a:t>- Program must not be modified during the implementation of set of designed test cases.</a:t>
            </a:r>
            <a:endParaRPr lang="en-GB" sz="2400" dirty="0"/>
          </a:p>
          <a:p>
            <a:pPr algn="l"/>
            <a:endParaRPr lang="en-GB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 smtClean="0"/>
              <a:t>Test for invalid &amp; unexpected input conditions as well as valid conditions.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318058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470" y="2724011"/>
            <a:ext cx="10515600" cy="1325563"/>
          </a:xfrm>
        </p:spPr>
        <p:txBody>
          <a:bodyPr/>
          <a:lstStyle/>
          <a:p>
            <a:pPr algn="ctr"/>
            <a:r>
              <a:rPr lang="en-GB" dirty="0" smtClean="0">
                <a:latin typeface="Bahnschrift" panose="020B0502040204020203" pitchFamily="34" charset="0"/>
              </a:rPr>
              <a:t>Thank you.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0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 TESTING PRINCIPLES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48" y="1021"/>
            <a:ext cx="10239756" cy="68569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011478" y="6520070"/>
            <a:ext cx="2054087" cy="3379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6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800" y="1122363"/>
            <a:ext cx="11747500" cy="884238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GB" b="1" dirty="0" smtClean="0">
                <a:solidFill>
                  <a:srgbClr val="C00000"/>
                </a:solidFill>
              </a:rPr>
              <a:t>1. Testing shows the presence of bugs</a:t>
            </a:r>
            <a:r>
              <a:rPr lang="en-GB" sz="2700" b="1" dirty="0" smtClean="0">
                <a:solidFill>
                  <a:srgbClr val="C00000"/>
                </a:solidFill>
              </a:rPr>
              <a:t/>
            </a:r>
            <a:br>
              <a:rPr lang="en-GB" sz="2700" b="1" dirty="0" smtClean="0">
                <a:solidFill>
                  <a:srgbClr val="C0000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44500" y="2120900"/>
            <a:ext cx="11049000" cy="3898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 smtClean="0"/>
              <a:t>Testing can show the defects are present but can’t prove that there are no defects.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 smtClean="0"/>
              <a:t>Even after testing, we cannot say product is 100% error free.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 smtClean="0"/>
              <a:t>Testing always reduces number of undiscovered defects BUT even if no defects are found, it is not a proof of correctness.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 smtClean="0"/>
              <a:t>Thus, it is necessary to design test cases which can find as many defects as possible.</a:t>
            </a:r>
            <a:br>
              <a:rPr lang="en-GB" sz="2400" dirty="0" smtClean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8887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800" y="1122363"/>
            <a:ext cx="11747500" cy="884238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GB" b="1" dirty="0" smtClean="0">
                <a:solidFill>
                  <a:srgbClr val="C00000"/>
                </a:solidFill>
              </a:rPr>
              <a:t>2. Exhaustive testing is impossible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44500" y="2120900"/>
            <a:ext cx="11049000" cy="3898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 smtClean="0"/>
              <a:t>Unless the AUT is small (simple logical structure &amp; limited input), it isn’t possible to test </a:t>
            </a:r>
            <a:r>
              <a:rPr lang="en-GB" sz="2400" u="sng" dirty="0" smtClean="0"/>
              <a:t>all</a:t>
            </a:r>
            <a:r>
              <a:rPr lang="en-GB" sz="2400" dirty="0" smtClean="0"/>
              <a:t> possible combinations of data &amp; scenarios.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 smtClean="0"/>
              <a:t>Testing everything including all possible combinations of input &amp; pre-condition is not possible.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 smtClean="0"/>
              <a:t>So, instead of doing the exhaustive testing we can use risks &amp; priorities to focus testing efforts. Also budget, time and quality comes into consideration.</a:t>
            </a:r>
            <a:endParaRPr lang="en-GB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/>
          </a:p>
          <a:p>
            <a:r>
              <a:rPr lang="en-GB" sz="2000" i="1" dirty="0" smtClean="0"/>
              <a:t>(large number of paths, huge data space) 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95156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800" y="1122363"/>
            <a:ext cx="11747500" cy="884238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GB" b="1" dirty="0">
                <a:solidFill>
                  <a:srgbClr val="C00000"/>
                </a:solidFill>
              </a:rPr>
              <a:t>3</a:t>
            </a:r>
            <a:r>
              <a:rPr lang="en-GB" b="1" dirty="0" smtClean="0">
                <a:solidFill>
                  <a:srgbClr val="C00000"/>
                </a:solidFill>
              </a:rPr>
              <a:t>. Early testing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44500" y="2120900"/>
            <a:ext cx="11049000" cy="3898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 smtClean="0"/>
              <a:t>In SDLC, testing activities should start as early as possible &amp; should be focused on defined objectives.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 smtClean="0"/>
              <a:t>Sooner testing starts </a:t>
            </a:r>
            <a:r>
              <a:rPr lang="en-GB" sz="2400" dirty="0" smtClean="0">
                <a:sym typeface="Wingdings" panose="05000000000000000000" pitchFamily="2" charset="2"/>
              </a:rPr>
              <a:t> Better utilization of available time   Quality product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>
              <a:sym typeface="Wingdings" panose="05000000000000000000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 smtClean="0">
                <a:sym typeface="Wingdings" panose="05000000000000000000" pitchFamily="2" charset="2"/>
              </a:rPr>
              <a:t>Defects detected at early stages of SDLC are much cheaper and easier to fix.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>
              <a:sym typeface="Wingdings" panose="05000000000000000000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 smtClean="0">
                <a:sym typeface="Wingdings" panose="05000000000000000000" pitchFamily="2" charset="2"/>
              </a:rPr>
              <a:t>Much effective &amp; beneficial to change/fix bugs THAN having to change a functionality in large defective system.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258507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800" y="1122363"/>
            <a:ext cx="11747500" cy="884238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GB" b="1" dirty="0" smtClean="0">
                <a:solidFill>
                  <a:srgbClr val="C00000"/>
                </a:solidFill>
              </a:rPr>
              <a:t>4. Defect Clustering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44500" y="2120900"/>
            <a:ext cx="11049000" cy="3898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 smtClean="0"/>
              <a:t>Small number of modules contain most of the defects in the system.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 smtClean="0"/>
              <a:t>Most of the reported defects are related to small number of modules in the system.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 smtClean="0"/>
              <a:t>This is the application of </a:t>
            </a:r>
            <a:r>
              <a:rPr lang="en-GB" sz="2400" dirty="0" smtClean="0">
                <a:solidFill>
                  <a:srgbClr val="FF0000"/>
                </a:solidFill>
              </a:rPr>
              <a:t>Pareto principle </a:t>
            </a:r>
            <a:r>
              <a:rPr lang="en-GB" sz="2400" dirty="0" smtClean="0"/>
              <a:t>to software testing: Approximately </a:t>
            </a:r>
            <a:r>
              <a:rPr lang="en-GB" sz="2400" dirty="0">
                <a:solidFill>
                  <a:srgbClr val="FF0000"/>
                </a:solidFill>
              </a:rPr>
              <a:t>80%</a:t>
            </a:r>
            <a:r>
              <a:rPr lang="en-GB" sz="2400" dirty="0" smtClean="0"/>
              <a:t> of the problems are found in </a:t>
            </a:r>
            <a:r>
              <a:rPr lang="en-GB" sz="2400" dirty="0">
                <a:solidFill>
                  <a:srgbClr val="FF0000"/>
                </a:solidFill>
              </a:rPr>
              <a:t>20% </a:t>
            </a:r>
            <a:r>
              <a:rPr lang="en-GB" sz="2400" dirty="0" smtClean="0"/>
              <a:t>of the modules.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115168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800" y="1122363"/>
            <a:ext cx="11747500" cy="884238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GB" b="1" dirty="0" smtClean="0">
                <a:solidFill>
                  <a:srgbClr val="C00000"/>
                </a:solidFill>
              </a:rPr>
              <a:t>5. Pesticide Paradox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44500" y="2120900"/>
            <a:ext cx="11049000" cy="3898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 smtClean="0"/>
              <a:t>If same kinds of tests are repeated again &amp; again, eventually the same set of test cases will no longer be able to find any new bugs.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 smtClean="0"/>
              <a:t>To overcome this pesticide paradox, it is really important to review the test cases regularly &amp; new and different test cases need to be written to exercise different parts to find more defects.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 smtClean="0"/>
              <a:t>Anytime a fault is fixed, we need to do regression testing to make sure new changes has not broken any other part of software.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267379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800" y="1122363"/>
            <a:ext cx="11747500" cy="884238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GB" b="1" dirty="0" smtClean="0">
                <a:solidFill>
                  <a:srgbClr val="C00000"/>
                </a:solidFill>
              </a:rPr>
              <a:t>6. Testing is context dependent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44500" y="2120900"/>
            <a:ext cx="11049000" cy="3898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 smtClean="0"/>
              <a:t>Different kinds of software are tested differently.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 smtClean="0"/>
              <a:t>All depends on type &amp; nature of the application.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 smtClean="0"/>
              <a:t>Medical (health related) software/device needs more testing than games.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 smtClean="0"/>
              <a:t>Ex: </a:t>
            </a:r>
            <a:r>
              <a:rPr lang="en-GB" sz="2400" dirty="0" smtClean="0">
                <a:solidFill>
                  <a:schemeClr val="accent1"/>
                </a:solidFill>
              </a:rPr>
              <a:t>Web apps </a:t>
            </a:r>
            <a:r>
              <a:rPr lang="en-GB" sz="2400" dirty="0" smtClean="0"/>
              <a:t>are tested differently than </a:t>
            </a:r>
            <a:r>
              <a:rPr lang="en-GB" sz="2400" dirty="0" smtClean="0">
                <a:solidFill>
                  <a:schemeClr val="accent1"/>
                </a:solidFill>
              </a:rPr>
              <a:t>mobile apps</a:t>
            </a:r>
            <a:r>
              <a:rPr lang="en-GB" sz="2400" dirty="0" smtClean="0"/>
              <a:t>. </a:t>
            </a:r>
            <a:r>
              <a:rPr lang="en-GB" sz="2400" dirty="0" smtClean="0">
                <a:solidFill>
                  <a:schemeClr val="accent6"/>
                </a:solidFill>
              </a:rPr>
              <a:t>Safety &amp; critical software</a:t>
            </a:r>
            <a:r>
              <a:rPr lang="en-GB" sz="2400" dirty="0" smtClean="0"/>
              <a:t> are tested differently than </a:t>
            </a:r>
            <a:r>
              <a:rPr lang="en-GB" sz="2400" dirty="0" smtClean="0">
                <a:solidFill>
                  <a:schemeClr val="accent6"/>
                </a:solidFill>
              </a:rPr>
              <a:t>e-commerce applications</a:t>
            </a:r>
            <a:r>
              <a:rPr lang="en-GB" sz="24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243894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800" y="1122363"/>
            <a:ext cx="11747500" cy="884238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GB" b="1" dirty="0" smtClean="0">
                <a:solidFill>
                  <a:srgbClr val="C00000"/>
                </a:solidFill>
              </a:rPr>
              <a:t>7. Absence of errors fallacy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44500" y="2120900"/>
            <a:ext cx="11049000" cy="3898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 smtClean="0"/>
              <a:t>If testing doesn’t find any errors then it doesn’t mean the software is ready to be shipped.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 smtClean="0"/>
              <a:t>Other factors (approaches) should be considered before shipping.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 smtClean="0"/>
              <a:t>If system built is unusable and doesn’t fulfil the user’s need &amp; expectations then, finding and fixing defects doesn’t help.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4800" i="1" dirty="0"/>
          </a:p>
        </p:txBody>
      </p:sp>
      <p:sp>
        <p:nvSpPr>
          <p:cNvPr id="3" name="Oval Callout 2"/>
          <p:cNvSpPr/>
          <p:nvPr/>
        </p:nvSpPr>
        <p:spPr>
          <a:xfrm>
            <a:off x="8269358" y="438048"/>
            <a:ext cx="2610678" cy="1126434"/>
          </a:xfrm>
          <a:prstGeom prst="wedgeEllipseCallout">
            <a:avLst>
              <a:gd name="adj1" fmla="val -74640"/>
              <a:gd name="adj2" fmla="val 48383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Misconception / Myth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4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584</Words>
  <Application>Microsoft Office PowerPoint</Application>
  <PresentationFormat>Widescreen</PresentationFormat>
  <Paragraphs>85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</vt:lpstr>
      <vt:lpstr>Calibri</vt:lpstr>
      <vt:lpstr>Calibri Light</vt:lpstr>
      <vt:lpstr>Georgia</vt:lpstr>
      <vt:lpstr>Wingdings</vt:lpstr>
      <vt:lpstr>Office Theme</vt:lpstr>
      <vt:lpstr>Software Testing, Verification, Validation and Quality Assurance   Sujan Tamrakar</vt:lpstr>
      <vt:lpstr>PowerPoint Presentation</vt:lpstr>
      <vt:lpstr>1. Testing shows the presence of bugs </vt:lpstr>
      <vt:lpstr>2. Exhaustive testing is impossible</vt:lpstr>
      <vt:lpstr>3. Early testing</vt:lpstr>
      <vt:lpstr>4. Defect Clustering</vt:lpstr>
      <vt:lpstr>5. Pesticide Paradox</vt:lpstr>
      <vt:lpstr>6. Testing is context dependent</vt:lpstr>
      <vt:lpstr>7. Absence of errors fallacy</vt:lpstr>
      <vt:lpstr>Other principles: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Soojan</dc:creator>
  <cp:lastModifiedBy>Soojan</cp:lastModifiedBy>
  <cp:revision>19</cp:revision>
  <dcterms:created xsi:type="dcterms:W3CDTF">2018-01-13T13:23:46Z</dcterms:created>
  <dcterms:modified xsi:type="dcterms:W3CDTF">2018-01-14T02:05:01Z</dcterms:modified>
</cp:coreProperties>
</file>