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6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694E8-A5DF-46D8-A412-6BC2648DA7AD}" type="datetimeFigureOut">
              <a:rPr lang="en-US" smtClean="0"/>
              <a:t>Tuesday January 16 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B10DA-ED02-4DBE-B1B7-978DFF5AD7E5}" type="slidenum">
              <a:rPr lang="en-US" smtClean="0"/>
              <a:t>‹#›</a:t>
            </a:fld>
            <a:endParaRPr lang="en-US"/>
          </a:p>
        </p:txBody>
      </p:sp>
    </p:spTree>
    <p:extLst>
      <p:ext uri="{BB962C8B-B14F-4D97-AF65-F5344CB8AC3E}">
        <p14:creationId xmlns:p14="http://schemas.microsoft.com/office/powerpoint/2010/main" val="1820356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Courteous = polite, well-mannered</a:t>
            </a:r>
            <a:endParaRPr lang="en-US" dirty="0"/>
          </a:p>
        </p:txBody>
      </p:sp>
      <p:sp>
        <p:nvSpPr>
          <p:cNvPr id="4" name="Slide Number Placeholder 3"/>
          <p:cNvSpPr>
            <a:spLocks noGrp="1"/>
          </p:cNvSpPr>
          <p:nvPr>
            <p:ph type="sldNum" sz="quarter" idx="10"/>
          </p:nvPr>
        </p:nvSpPr>
        <p:spPr/>
        <p:txBody>
          <a:bodyPr/>
          <a:lstStyle/>
          <a:p>
            <a:fld id="{BA6B10DA-ED02-4DBE-B1B7-978DFF5AD7E5}" type="slidenum">
              <a:rPr lang="en-US" smtClean="0"/>
              <a:t>6</a:t>
            </a:fld>
            <a:endParaRPr lang="en-US"/>
          </a:p>
        </p:txBody>
      </p:sp>
    </p:spTree>
    <p:extLst>
      <p:ext uri="{BB962C8B-B14F-4D97-AF65-F5344CB8AC3E}">
        <p14:creationId xmlns:p14="http://schemas.microsoft.com/office/powerpoint/2010/main" val="1546112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D3A5F678-EA7E-4315-8AD8-086DF7CDE9E7}" type="datetimeFigureOut">
              <a:rPr lang="en-US" smtClean="0"/>
              <a:t>Tuesday January 16 2018</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D915E99-812F-4B8D-A4FA-35B6E3DB8311}"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64259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A5F678-EA7E-4315-8AD8-086DF7CDE9E7}" type="datetimeFigureOut">
              <a:rPr lang="en-US" smtClean="0"/>
              <a:t>Tuesday January 16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15E99-812F-4B8D-A4FA-35B6E3DB8311}" type="slidenum">
              <a:rPr lang="en-US" smtClean="0"/>
              <a:t>‹#›</a:t>
            </a:fld>
            <a:endParaRPr lang="en-US"/>
          </a:p>
        </p:txBody>
      </p:sp>
    </p:spTree>
    <p:extLst>
      <p:ext uri="{BB962C8B-B14F-4D97-AF65-F5344CB8AC3E}">
        <p14:creationId xmlns:p14="http://schemas.microsoft.com/office/powerpoint/2010/main" val="108746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D3A5F678-EA7E-4315-8AD8-086DF7CDE9E7}" type="datetimeFigureOut">
              <a:rPr lang="en-US" smtClean="0"/>
              <a:t>Tuesday January 16 2018</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2D915E99-812F-4B8D-A4FA-35B6E3DB8311}"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701846"/>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A5F678-EA7E-4315-8AD8-086DF7CDE9E7}" type="datetimeFigureOut">
              <a:rPr lang="en-US" smtClean="0"/>
              <a:t>Tuesday January 16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15E99-812F-4B8D-A4FA-35B6E3DB8311}" type="slidenum">
              <a:rPr lang="en-US" smtClean="0"/>
              <a:t>‹#›</a:t>
            </a:fld>
            <a:endParaRPr lang="en-US"/>
          </a:p>
        </p:txBody>
      </p:sp>
    </p:spTree>
    <p:extLst>
      <p:ext uri="{BB962C8B-B14F-4D97-AF65-F5344CB8AC3E}">
        <p14:creationId xmlns:p14="http://schemas.microsoft.com/office/powerpoint/2010/main" val="46269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D3A5F678-EA7E-4315-8AD8-086DF7CDE9E7}" type="datetimeFigureOut">
              <a:rPr lang="en-US" smtClean="0"/>
              <a:t>Tuesday January 16 2018</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D915E99-812F-4B8D-A4FA-35B6E3DB8311}"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0351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A5F678-EA7E-4315-8AD8-086DF7CDE9E7}" type="datetimeFigureOut">
              <a:rPr lang="en-US" smtClean="0"/>
              <a:t>Tuesday January 16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15E99-812F-4B8D-A4FA-35B6E3DB8311}" type="slidenum">
              <a:rPr lang="en-US" smtClean="0"/>
              <a:t>‹#›</a:t>
            </a:fld>
            <a:endParaRPr lang="en-US"/>
          </a:p>
        </p:txBody>
      </p:sp>
    </p:spTree>
    <p:extLst>
      <p:ext uri="{BB962C8B-B14F-4D97-AF65-F5344CB8AC3E}">
        <p14:creationId xmlns:p14="http://schemas.microsoft.com/office/powerpoint/2010/main" val="235109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A5F678-EA7E-4315-8AD8-086DF7CDE9E7}" type="datetimeFigureOut">
              <a:rPr lang="en-US" smtClean="0"/>
              <a:t>Tuesday January 16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915E99-812F-4B8D-A4FA-35B6E3DB8311}" type="slidenum">
              <a:rPr lang="en-US" smtClean="0"/>
              <a:t>‹#›</a:t>
            </a:fld>
            <a:endParaRPr lang="en-US"/>
          </a:p>
        </p:txBody>
      </p:sp>
    </p:spTree>
    <p:extLst>
      <p:ext uri="{BB962C8B-B14F-4D97-AF65-F5344CB8AC3E}">
        <p14:creationId xmlns:p14="http://schemas.microsoft.com/office/powerpoint/2010/main" val="324288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A5F678-EA7E-4315-8AD8-086DF7CDE9E7}" type="datetimeFigureOut">
              <a:rPr lang="en-US" smtClean="0"/>
              <a:t>Tuesday January 16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15E99-812F-4B8D-A4FA-35B6E3DB8311}" type="slidenum">
              <a:rPr lang="en-US" smtClean="0"/>
              <a:t>‹#›</a:t>
            </a:fld>
            <a:endParaRPr lang="en-US"/>
          </a:p>
        </p:txBody>
      </p:sp>
    </p:spTree>
    <p:extLst>
      <p:ext uri="{BB962C8B-B14F-4D97-AF65-F5344CB8AC3E}">
        <p14:creationId xmlns:p14="http://schemas.microsoft.com/office/powerpoint/2010/main" val="8740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5F678-EA7E-4315-8AD8-086DF7CDE9E7}" type="datetimeFigureOut">
              <a:rPr lang="en-US" smtClean="0"/>
              <a:t>Tuesday January 16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915E99-812F-4B8D-A4FA-35B6E3DB8311}" type="slidenum">
              <a:rPr lang="en-US" smtClean="0"/>
              <a:t>‹#›</a:t>
            </a:fld>
            <a:endParaRPr lang="en-US"/>
          </a:p>
        </p:txBody>
      </p:sp>
    </p:spTree>
    <p:extLst>
      <p:ext uri="{BB962C8B-B14F-4D97-AF65-F5344CB8AC3E}">
        <p14:creationId xmlns:p14="http://schemas.microsoft.com/office/powerpoint/2010/main" val="100343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5F678-EA7E-4315-8AD8-086DF7CDE9E7}" type="datetimeFigureOut">
              <a:rPr lang="en-US" smtClean="0"/>
              <a:t>Tuesday January 16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15E99-812F-4B8D-A4FA-35B6E3DB8311}" type="slidenum">
              <a:rPr lang="en-US" smtClean="0"/>
              <a:t>‹#›</a:t>
            </a:fld>
            <a:endParaRPr lang="en-US"/>
          </a:p>
        </p:txBody>
      </p:sp>
    </p:spTree>
    <p:extLst>
      <p:ext uri="{BB962C8B-B14F-4D97-AF65-F5344CB8AC3E}">
        <p14:creationId xmlns:p14="http://schemas.microsoft.com/office/powerpoint/2010/main" val="156694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5F678-EA7E-4315-8AD8-086DF7CDE9E7}" type="datetimeFigureOut">
              <a:rPr lang="en-US" smtClean="0"/>
              <a:t>Tuesday January 16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15E99-812F-4B8D-A4FA-35B6E3DB8311}" type="slidenum">
              <a:rPr lang="en-US" smtClean="0"/>
              <a:t>‹#›</a:t>
            </a:fld>
            <a:endParaRPr lang="en-US"/>
          </a:p>
        </p:txBody>
      </p:sp>
    </p:spTree>
    <p:extLst>
      <p:ext uri="{BB962C8B-B14F-4D97-AF65-F5344CB8AC3E}">
        <p14:creationId xmlns:p14="http://schemas.microsoft.com/office/powerpoint/2010/main" val="2916490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D3A5F678-EA7E-4315-8AD8-086DF7CDE9E7}" type="datetimeFigureOut">
              <a:rPr lang="en-US" smtClean="0"/>
              <a:t>Tuesday January 16 2018</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D915E99-812F-4B8D-A4FA-35B6E3DB8311}"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534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810001"/>
            <a:ext cx="10515600" cy="1736408"/>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algn="ctr"/>
            <a:r>
              <a:rPr lang="en-US" sz="2800" i="0" dirty="0" smtClean="0">
                <a:solidFill>
                  <a:srgbClr val="0070C0"/>
                </a:solidFill>
              </a:rPr>
              <a:t>Software Testing, Verification, Validation and Quality Assurance</a:t>
            </a:r>
          </a:p>
          <a:p>
            <a:pPr algn="ctr"/>
            <a:endParaRPr lang="en-GB" sz="2800" dirty="0" smtClean="0"/>
          </a:p>
          <a:p>
            <a:pPr algn="ctr"/>
            <a:endParaRPr lang="en-GB" sz="2800" dirty="0" smtClean="0"/>
          </a:p>
          <a:p>
            <a:pPr algn="ctr"/>
            <a:r>
              <a:rPr lang="en-GB" sz="2000" i="0" dirty="0" err="1" smtClean="0">
                <a:latin typeface="Georgia" panose="02040502050405020303" pitchFamily="18" charset="0"/>
              </a:rPr>
              <a:t>Sujan</a:t>
            </a:r>
            <a:r>
              <a:rPr lang="en-GB" sz="2000" i="0" dirty="0" smtClean="0">
                <a:latin typeface="Georgia" panose="02040502050405020303" pitchFamily="18" charset="0"/>
              </a:rPr>
              <a:t> </a:t>
            </a:r>
            <a:r>
              <a:rPr lang="en-GB" sz="2000" i="0" dirty="0" err="1" smtClean="0">
                <a:latin typeface="Georgia" panose="02040502050405020303" pitchFamily="18" charset="0"/>
              </a:rPr>
              <a:t>Tamrakar</a:t>
            </a:r>
            <a:endParaRPr lang="en-US" sz="2000" i="0" dirty="0">
              <a:latin typeface="Georgia" panose="02040502050405020303" pitchFamily="18" charset="0"/>
            </a:endParaRPr>
          </a:p>
        </p:txBody>
      </p:sp>
      <p:sp>
        <p:nvSpPr>
          <p:cNvPr id="7" name="Title 1"/>
          <p:cNvSpPr txBox="1">
            <a:spLocks/>
          </p:cNvSpPr>
          <p:nvPr/>
        </p:nvSpPr>
        <p:spPr>
          <a:xfrm>
            <a:off x="139700" y="1981199"/>
            <a:ext cx="11455400" cy="1231583"/>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5200" b="1" i="0" dirty="0" smtClean="0">
                <a:solidFill>
                  <a:srgbClr val="00B050"/>
                </a:solidFill>
              </a:rPr>
              <a:t>PSYCHOLOGY OF TESTING</a:t>
            </a:r>
            <a:endParaRPr lang="en-US" sz="5200" b="1" i="0" dirty="0">
              <a:solidFill>
                <a:srgbClr val="00B050"/>
              </a:solidFill>
            </a:endParaRPr>
          </a:p>
        </p:txBody>
      </p:sp>
    </p:spTree>
    <p:extLst>
      <p:ext uri="{BB962C8B-B14F-4D97-AF65-F5344CB8AC3E}">
        <p14:creationId xmlns:p14="http://schemas.microsoft.com/office/powerpoint/2010/main" val="1573712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93970" y="145775"/>
            <a:ext cx="10515600" cy="6599582"/>
          </a:xfrm>
          <a:prstGeom prst="rect">
            <a:avLst/>
          </a:prstGeom>
        </p:spPr>
        <p:txBody>
          <a:bodyPr vert="horz" lIns="121899" tIns="60949" rIns="121899" bIns="60949" rtlCol="0" anchor="t">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marL="457200" indent="-457200">
              <a:buFont typeface="+mj-lt"/>
              <a:buAutoNum type="arabicPeriod" startAt="7"/>
            </a:pPr>
            <a:r>
              <a:rPr lang="en-GB" sz="2400" i="0" cap="none" dirty="0" smtClean="0">
                <a:solidFill>
                  <a:srgbClr val="00B050"/>
                </a:solidFill>
                <a:latin typeface="Calibri" panose="020F0502020204030204" pitchFamily="34" charset="0"/>
                <a:cs typeface="Calibri" panose="020F0502020204030204" pitchFamily="34" charset="0"/>
              </a:rPr>
              <a:t>Be prudent/careful </a:t>
            </a:r>
            <a:r>
              <a:rPr lang="en-GB" sz="2400" i="0" cap="none" dirty="0">
                <a:solidFill>
                  <a:srgbClr val="00B050"/>
                </a:solidFill>
                <a:latin typeface="Calibri" panose="020F0502020204030204" pitchFamily="34" charset="0"/>
                <a:cs typeface="Calibri" panose="020F0502020204030204" pitchFamily="34" charset="0"/>
              </a:rPr>
              <a:t>in the use of information acquired </a:t>
            </a:r>
            <a:r>
              <a:rPr lang="en-GB" sz="2400" i="0" cap="none" dirty="0">
                <a:latin typeface="Calibri" panose="020F0502020204030204" pitchFamily="34" charset="0"/>
                <a:cs typeface="Calibri" panose="020F0502020204030204" pitchFamily="34" charset="0"/>
              </a:rPr>
              <a:t>in the course of their duties. They shall not use confidential information for any personal gain nor in any manner that would be contrary to law or detrimental to the welfare of their organization. </a:t>
            </a:r>
            <a:endParaRPr lang="en-GB" sz="2400" i="0" cap="none" dirty="0" smtClean="0">
              <a:latin typeface="Calibri" panose="020F0502020204030204" pitchFamily="34" charset="0"/>
              <a:cs typeface="Calibri" panose="020F0502020204030204" pitchFamily="34" charset="0"/>
            </a:endParaRPr>
          </a:p>
          <a:p>
            <a:pPr marL="457200" indent="-457200">
              <a:buFont typeface="+mj-lt"/>
              <a:buAutoNum type="arabicPeriod" startAt="7"/>
            </a:pPr>
            <a:endParaRPr lang="en-GB" sz="2400" i="0" cap="none" dirty="0">
              <a:latin typeface="Calibri" panose="020F0502020204030204" pitchFamily="34" charset="0"/>
              <a:cs typeface="Calibri" panose="020F0502020204030204" pitchFamily="34" charset="0"/>
            </a:endParaRPr>
          </a:p>
          <a:p>
            <a:pPr marL="457200" indent="-457200">
              <a:buFont typeface="+mj-lt"/>
              <a:buAutoNum type="arabicPeriod" startAt="7"/>
            </a:pPr>
            <a:r>
              <a:rPr lang="en-GB" sz="2400" i="0" cap="none" dirty="0" smtClean="0">
                <a:solidFill>
                  <a:srgbClr val="00B050"/>
                </a:solidFill>
                <a:latin typeface="Calibri" panose="020F0502020204030204" pitchFamily="34" charset="0"/>
                <a:cs typeface="Calibri" panose="020F0502020204030204" pitchFamily="34" charset="0"/>
              </a:rPr>
              <a:t>Reveal </a:t>
            </a:r>
            <a:r>
              <a:rPr lang="en-GB" sz="2400" i="0" cap="none" dirty="0">
                <a:solidFill>
                  <a:srgbClr val="00B050"/>
                </a:solidFill>
                <a:latin typeface="Calibri" panose="020F0502020204030204" pitchFamily="34" charset="0"/>
                <a:cs typeface="Calibri" panose="020F0502020204030204" pitchFamily="34" charset="0"/>
              </a:rPr>
              <a:t>all material facts known to them </a:t>
            </a:r>
            <a:r>
              <a:rPr lang="en-GB" sz="2400" i="0" cap="none" dirty="0">
                <a:latin typeface="Calibri" panose="020F0502020204030204" pitchFamily="34" charset="0"/>
                <a:cs typeface="Calibri" panose="020F0502020204030204" pitchFamily="34" charset="0"/>
              </a:rPr>
              <a:t>that, </a:t>
            </a:r>
            <a:r>
              <a:rPr lang="en-GB" sz="2400" i="0" cap="none" dirty="0">
                <a:solidFill>
                  <a:srgbClr val="FF0000"/>
                </a:solidFill>
                <a:latin typeface="Calibri" panose="020F0502020204030204" pitchFamily="34" charset="0"/>
                <a:cs typeface="Calibri" panose="020F0502020204030204" pitchFamily="34" charset="0"/>
              </a:rPr>
              <a:t>if not revealed</a:t>
            </a:r>
            <a:r>
              <a:rPr lang="en-GB" sz="2400" i="0" cap="none" dirty="0">
                <a:latin typeface="Calibri" panose="020F0502020204030204" pitchFamily="34" charset="0"/>
                <a:cs typeface="Calibri" panose="020F0502020204030204" pitchFamily="34" charset="0"/>
              </a:rPr>
              <a:t>, could either distort reports of operation under review or conceal unlawful practices. </a:t>
            </a:r>
            <a:endParaRPr lang="en-GB" sz="2400" i="0" cap="none" dirty="0" smtClean="0">
              <a:latin typeface="Calibri" panose="020F0502020204030204" pitchFamily="34" charset="0"/>
              <a:cs typeface="Calibri" panose="020F0502020204030204" pitchFamily="34" charset="0"/>
            </a:endParaRPr>
          </a:p>
          <a:p>
            <a:pPr marL="457200" indent="-457200">
              <a:buFont typeface="+mj-lt"/>
              <a:buAutoNum type="arabicPeriod" startAt="7"/>
            </a:pPr>
            <a:endParaRPr lang="en-GB" sz="2400" i="0" cap="none" dirty="0">
              <a:latin typeface="Calibri" panose="020F0502020204030204" pitchFamily="34" charset="0"/>
              <a:cs typeface="Calibri" panose="020F0502020204030204" pitchFamily="34" charset="0"/>
            </a:endParaRPr>
          </a:p>
          <a:p>
            <a:pPr marL="457200" indent="-457200">
              <a:buFont typeface="+mj-lt"/>
              <a:buAutoNum type="arabicPeriod" startAt="7"/>
            </a:pPr>
            <a:r>
              <a:rPr lang="en-GB" sz="2400" i="0" cap="none" dirty="0" smtClean="0">
                <a:solidFill>
                  <a:srgbClr val="00B050"/>
                </a:solidFill>
                <a:latin typeface="Calibri" panose="020F0502020204030204" pitchFamily="34" charset="0"/>
                <a:cs typeface="Calibri" panose="020F0502020204030204" pitchFamily="34" charset="0"/>
              </a:rPr>
              <a:t>Continually </a:t>
            </a:r>
            <a:r>
              <a:rPr lang="en-GB" sz="2400" i="0" cap="none" dirty="0">
                <a:solidFill>
                  <a:srgbClr val="00B050"/>
                </a:solidFill>
                <a:latin typeface="Calibri" panose="020F0502020204030204" pitchFamily="34" charset="0"/>
                <a:cs typeface="Calibri" panose="020F0502020204030204" pitchFamily="34" charset="0"/>
              </a:rPr>
              <a:t>strive for improvement </a:t>
            </a:r>
            <a:r>
              <a:rPr lang="en-GB" sz="2400" i="0" cap="none" dirty="0">
                <a:latin typeface="Calibri" panose="020F0502020204030204" pitchFamily="34" charset="0"/>
                <a:cs typeface="Calibri" panose="020F0502020204030204" pitchFamily="34" charset="0"/>
              </a:rPr>
              <a:t>in their proficiency, and in the effectiveness and quality of their service. </a:t>
            </a:r>
            <a:endParaRPr lang="en-GB" sz="2400" i="0" cap="none" dirty="0" smtClean="0">
              <a:latin typeface="Calibri" panose="020F0502020204030204" pitchFamily="34" charset="0"/>
              <a:cs typeface="Calibri" panose="020F0502020204030204" pitchFamily="34" charset="0"/>
            </a:endParaRPr>
          </a:p>
          <a:p>
            <a:pPr marL="457200" indent="-457200">
              <a:buFont typeface="+mj-lt"/>
              <a:buAutoNum type="arabicPeriod" startAt="7"/>
            </a:pPr>
            <a:endParaRPr lang="en-GB" sz="2400" i="0" cap="none" dirty="0">
              <a:latin typeface="Calibri" panose="020F0502020204030204" pitchFamily="34" charset="0"/>
              <a:cs typeface="Calibri" panose="020F0502020204030204" pitchFamily="34" charset="0"/>
            </a:endParaRPr>
          </a:p>
          <a:p>
            <a:pPr marL="457200" indent="-457200">
              <a:buFont typeface="+mj-lt"/>
              <a:buAutoNum type="arabicPeriod" startAt="7"/>
            </a:pPr>
            <a:r>
              <a:rPr lang="en-GB" sz="2400" i="0" cap="none" dirty="0" smtClean="0">
                <a:solidFill>
                  <a:srgbClr val="00B050"/>
                </a:solidFill>
                <a:latin typeface="Calibri" panose="020F0502020204030204" pitchFamily="34" charset="0"/>
                <a:cs typeface="Calibri" panose="020F0502020204030204" pitchFamily="34" charset="0"/>
              </a:rPr>
              <a:t>Maintain </a:t>
            </a:r>
            <a:r>
              <a:rPr lang="en-GB" sz="2400" i="0" cap="none" dirty="0">
                <a:solidFill>
                  <a:srgbClr val="00B050"/>
                </a:solidFill>
                <a:latin typeface="Calibri" panose="020F0502020204030204" pitchFamily="34" charset="0"/>
                <a:cs typeface="Calibri" panose="020F0502020204030204" pitchFamily="34" charset="0"/>
              </a:rPr>
              <a:t>and improve their professional competency</a:t>
            </a:r>
            <a:r>
              <a:rPr lang="en-GB" sz="2400" i="0" cap="none" dirty="0">
                <a:latin typeface="Calibri" panose="020F0502020204030204" pitchFamily="34" charset="0"/>
                <a:cs typeface="Calibri" panose="020F0502020204030204" pitchFamily="34" charset="0"/>
              </a:rPr>
              <a:t> through continuing education. </a:t>
            </a:r>
            <a:endParaRPr lang="en-GB" sz="2400" i="0" cap="none" dirty="0" smtClean="0">
              <a:latin typeface="Calibri" panose="020F0502020204030204" pitchFamily="34" charset="0"/>
              <a:cs typeface="Calibri" panose="020F0502020204030204" pitchFamily="34" charset="0"/>
            </a:endParaRPr>
          </a:p>
          <a:p>
            <a:pPr marL="457200" indent="-457200">
              <a:buFont typeface="+mj-lt"/>
              <a:buAutoNum type="arabicPeriod" startAt="7"/>
            </a:pPr>
            <a:endParaRPr lang="en-GB" sz="2400" i="0" cap="none" dirty="0">
              <a:latin typeface="Calibri" panose="020F0502020204030204" pitchFamily="34" charset="0"/>
              <a:cs typeface="Calibri" panose="020F0502020204030204" pitchFamily="34" charset="0"/>
            </a:endParaRPr>
          </a:p>
          <a:p>
            <a:pPr marL="457200" indent="-457200">
              <a:buFont typeface="+mj-lt"/>
              <a:buAutoNum type="arabicPeriod" startAt="7"/>
            </a:pPr>
            <a:r>
              <a:rPr lang="en-GB" sz="2400" i="0" cap="none" dirty="0" smtClean="0">
                <a:solidFill>
                  <a:srgbClr val="00B050"/>
                </a:solidFill>
                <a:latin typeface="Calibri" panose="020F0502020204030204" pitchFamily="34" charset="0"/>
                <a:cs typeface="Calibri" panose="020F0502020204030204" pitchFamily="34" charset="0"/>
              </a:rPr>
              <a:t>Cooperate </a:t>
            </a:r>
            <a:r>
              <a:rPr lang="en-GB" sz="2400" i="0" cap="none" dirty="0">
                <a:solidFill>
                  <a:srgbClr val="00B050"/>
                </a:solidFill>
                <a:latin typeface="Calibri" panose="020F0502020204030204" pitchFamily="34" charset="0"/>
                <a:cs typeface="Calibri" panose="020F0502020204030204" pitchFamily="34" charset="0"/>
              </a:rPr>
              <a:t>in the development and interchange of knowledge </a:t>
            </a:r>
            <a:r>
              <a:rPr lang="en-GB" sz="2400" i="0" cap="none" dirty="0">
                <a:latin typeface="Calibri" panose="020F0502020204030204" pitchFamily="34" charset="0"/>
                <a:cs typeface="Calibri" panose="020F0502020204030204" pitchFamily="34" charset="0"/>
              </a:rPr>
              <a:t>for mutual professional benefit. </a:t>
            </a:r>
            <a:endParaRPr lang="en-GB" sz="2400" i="0" cap="none" dirty="0" smtClean="0">
              <a:latin typeface="Calibri" panose="020F0502020204030204" pitchFamily="34" charset="0"/>
              <a:cs typeface="Calibri" panose="020F0502020204030204" pitchFamily="34" charset="0"/>
            </a:endParaRPr>
          </a:p>
          <a:p>
            <a:pPr marL="457200" indent="-457200">
              <a:buFont typeface="+mj-lt"/>
              <a:buAutoNum type="arabicPeriod" startAt="7"/>
            </a:pPr>
            <a:endParaRPr lang="en-GB" sz="2400" i="0" cap="none" dirty="0">
              <a:latin typeface="Calibri" panose="020F0502020204030204" pitchFamily="34" charset="0"/>
              <a:cs typeface="Calibri" panose="020F0502020204030204" pitchFamily="34" charset="0"/>
            </a:endParaRPr>
          </a:p>
          <a:p>
            <a:pPr marL="457200" indent="-457200">
              <a:buFont typeface="+mj-lt"/>
              <a:buAutoNum type="arabicPeriod" startAt="7"/>
            </a:pPr>
            <a:r>
              <a:rPr lang="en-GB" sz="2400" i="0" cap="none" dirty="0" smtClean="0">
                <a:solidFill>
                  <a:srgbClr val="00B050"/>
                </a:solidFill>
                <a:latin typeface="Calibri" panose="020F0502020204030204" pitchFamily="34" charset="0"/>
                <a:cs typeface="Calibri" panose="020F0502020204030204" pitchFamily="34" charset="0"/>
              </a:rPr>
              <a:t>Maintain </a:t>
            </a:r>
            <a:r>
              <a:rPr lang="en-GB" sz="2400" i="0" cap="none" dirty="0">
                <a:solidFill>
                  <a:srgbClr val="00B050"/>
                </a:solidFill>
                <a:latin typeface="Calibri" panose="020F0502020204030204" pitchFamily="34" charset="0"/>
                <a:cs typeface="Calibri" panose="020F0502020204030204" pitchFamily="34" charset="0"/>
              </a:rPr>
              <a:t>high personal standards </a:t>
            </a:r>
            <a:r>
              <a:rPr lang="en-GB" sz="2400" i="0" cap="none" dirty="0">
                <a:latin typeface="Calibri" panose="020F0502020204030204" pitchFamily="34" charset="0"/>
                <a:cs typeface="Calibri" panose="020F0502020204030204" pitchFamily="34" charset="0"/>
              </a:rPr>
              <a:t>of moral responsibility, character, and business integrity. </a:t>
            </a:r>
          </a:p>
          <a:p>
            <a:pPr marL="457200" indent="-457200">
              <a:buFont typeface="+mj-lt"/>
              <a:buAutoNum type="arabicPeriod" startAt="7"/>
            </a:pPr>
            <a:endParaRPr lang="en-GB" sz="2400" i="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0788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810001"/>
            <a:ext cx="10515600" cy="1736408"/>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algn="ctr"/>
            <a:endParaRPr lang="en-GB" sz="2800" dirty="0" smtClean="0"/>
          </a:p>
          <a:p>
            <a:pPr algn="ctr"/>
            <a:endParaRPr lang="en-GB" sz="2800" dirty="0" smtClean="0"/>
          </a:p>
        </p:txBody>
      </p:sp>
      <p:sp>
        <p:nvSpPr>
          <p:cNvPr id="7" name="Title 1"/>
          <p:cNvSpPr txBox="1">
            <a:spLocks/>
          </p:cNvSpPr>
          <p:nvPr/>
        </p:nvSpPr>
        <p:spPr>
          <a:xfrm>
            <a:off x="139700" y="1981199"/>
            <a:ext cx="11455400" cy="1231583"/>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5200" b="1" i="0" dirty="0" smtClean="0">
                <a:solidFill>
                  <a:srgbClr val="00B050"/>
                </a:solidFill>
              </a:rPr>
              <a:t>Thank you.</a:t>
            </a:r>
            <a:endParaRPr lang="en-US" sz="5200" b="1" i="0" dirty="0">
              <a:solidFill>
                <a:srgbClr val="00B050"/>
              </a:solidFill>
            </a:endParaRPr>
          </a:p>
        </p:txBody>
      </p:sp>
    </p:spTree>
    <p:extLst>
      <p:ext uri="{BB962C8B-B14F-4D97-AF65-F5344CB8AC3E}">
        <p14:creationId xmlns:p14="http://schemas.microsoft.com/office/powerpoint/2010/main" val="2836807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4" y="66260"/>
            <a:ext cx="5975025" cy="401540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759" y="2193232"/>
            <a:ext cx="6076950" cy="4562475"/>
          </a:xfrm>
          <a:prstGeom prst="rect">
            <a:avLst/>
          </a:prstGeom>
        </p:spPr>
      </p:pic>
    </p:spTree>
    <p:extLst>
      <p:ext uri="{BB962C8B-B14F-4D97-AF65-F5344CB8AC3E}">
        <p14:creationId xmlns:p14="http://schemas.microsoft.com/office/powerpoint/2010/main" val="918820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4700" y="1168400"/>
            <a:ext cx="10515600" cy="4191001"/>
          </a:xfrm>
          <a:prstGeom prst="rect">
            <a:avLst/>
          </a:prstGeom>
        </p:spPr>
        <p:txBody>
          <a:bodyPr vert="horz" lIns="121899" tIns="60949" rIns="121899" bIns="60949" rtlCol="0" anchor="t">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endParaRPr lang="en-US" sz="2400" i="0" cap="none"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GB" sz="2400" i="0" cap="none" dirty="0" smtClean="0">
                <a:latin typeface="Calibri" panose="020F0502020204030204" pitchFamily="34" charset="0"/>
                <a:cs typeface="Calibri" panose="020F0502020204030204" pitchFamily="34" charset="0"/>
              </a:rPr>
              <a:t>If we are developing applications we are </a:t>
            </a:r>
            <a:r>
              <a:rPr lang="en-GB" sz="2400" i="0" cap="none" dirty="0" smtClean="0">
                <a:solidFill>
                  <a:srgbClr val="FFFF00"/>
                </a:solidFill>
                <a:latin typeface="Calibri" panose="020F0502020204030204" pitchFamily="34" charset="0"/>
                <a:cs typeface="Calibri" panose="020F0502020204030204" pitchFamily="34" charset="0"/>
              </a:rPr>
              <a:t>working positively to solve the problems</a:t>
            </a:r>
            <a:r>
              <a:rPr lang="en-GB" sz="2400" i="0" cap="none" dirty="0" smtClean="0">
                <a:latin typeface="Calibri" panose="020F0502020204030204" pitchFamily="34" charset="0"/>
                <a:cs typeface="Calibri" panose="020F0502020204030204" pitchFamily="34" charset="0"/>
              </a:rPr>
              <a:t> during the development process and to make the product according to the user specification.</a:t>
            </a:r>
          </a:p>
          <a:p>
            <a:pPr marL="457200" indent="-457200">
              <a:buFont typeface="Arial" panose="020B0604020202020204" pitchFamily="34" charset="0"/>
              <a:buChar char="•"/>
            </a:pPr>
            <a:endParaRPr lang="en-GB" sz="2400" i="0" cap="none"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GB" sz="2400" i="0" cap="none" dirty="0" smtClean="0">
                <a:latin typeface="Calibri" panose="020F0502020204030204" pitchFamily="34" charset="0"/>
                <a:cs typeface="Calibri" panose="020F0502020204030204" pitchFamily="34" charset="0"/>
              </a:rPr>
              <a:t>While testing or reviewing a product we are </a:t>
            </a:r>
            <a:r>
              <a:rPr lang="en-GB" sz="2400" i="0" cap="none" dirty="0" smtClean="0">
                <a:solidFill>
                  <a:srgbClr val="FF0000"/>
                </a:solidFill>
                <a:latin typeface="Calibri" panose="020F0502020204030204" pitchFamily="34" charset="0"/>
                <a:cs typeface="Calibri" panose="020F0502020204030204" pitchFamily="34" charset="0"/>
              </a:rPr>
              <a:t>looking for the defects or failures </a:t>
            </a:r>
            <a:r>
              <a:rPr lang="en-GB" sz="2400" i="0" cap="none" dirty="0" smtClean="0">
                <a:latin typeface="Calibri" panose="020F0502020204030204" pitchFamily="34" charset="0"/>
                <a:cs typeface="Calibri" panose="020F0502020204030204" pitchFamily="34" charset="0"/>
              </a:rPr>
              <a:t>in the product.</a:t>
            </a:r>
          </a:p>
          <a:p>
            <a:pPr marL="457200" indent="-457200">
              <a:buFont typeface="Arial" panose="020B0604020202020204" pitchFamily="34" charset="0"/>
              <a:buChar char="•"/>
            </a:pPr>
            <a:endParaRPr lang="en-GB" sz="2400" i="0" cap="none"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GB" sz="2400" i="0" cap="none" dirty="0" smtClean="0">
                <a:latin typeface="Calibri" panose="020F0502020204030204" pitchFamily="34" charset="0"/>
                <a:cs typeface="Calibri" panose="020F0502020204030204" pitchFamily="34" charset="0"/>
              </a:rPr>
              <a:t>Thus </a:t>
            </a:r>
            <a:r>
              <a:rPr lang="en-GB" sz="2400" i="0" cap="none" dirty="0" smtClean="0">
                <a:solidFill>
                  <a:srgbClr val="00B050"/>
                </a:solidFill>
                <a:latin typeface="Calibri" panose="020F0502020204030204" pitchFamily="34" charset="0"/>
                <a:cs typeface="Calibri" panose="020F0502020204030204" pitchFamily="34" charset="0"/>
              </a:rPr>
              <a:t>building the software requires a different mind-set from testing </a:t>
            </a:r>
            <a:r>
              <a:rPr lang="en-GB" sz="2400" i="0" cap="none" dirty="0" smtClean="0">
                <a:latin typeface="Calibri" panose="020F0502020204030204" pitchFamily="34" charset="0"/>
                <a:cs typeface="Calibri" panose="020F0502020204030204" pitchFamily="34" charset="0"/>
              </a:rPr>
              <a:t>the software.</a:t>
            </a:r>
            <a:endParaRPr lang="en-GB" sz="2400" i="0" cap="none" dirty="0">
              <a:latin typeface="Calibri" panose="020F0502020204030204" pitchFamily="34" charset="0"/>
              <a:cs typeface="Calibri" panose="020F0502020204030204" pitchFamily="34" charset="0"/>
            </a:endParaRPr>
          </a:p>
        </p:txBody>
      </p:sp>
      <p:sp>
        <p:nvSpPr>
          <p:cNvPr id="7" name="Title 1"/>
          <p:cNvSpPr txBox="1">
            <a:spLocks/>
          </p:cNvSpPr>
          <p:nvPr/>
        </p:nvSpPr>
        <p:spPr>
          <a:xfrm>
            <a:off x="101600" y="533399"/>
            <a:ext cx="11455400" cy="63500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l"/>
            <a:r>
              <a:rPr lang="en-GB" sz="3600" b="1" i="0" dirty="0">
                <a:solidFill>
                  <a:srgbClr val="00B050"/>
                </a:solidFill>
                <a:latin typeface="Bahnschrift" panose="020B0502040204020203" pitchFamily="34" charset="0"/>
              </a:rPr>
              <a:t>Comparison of the </a:t>
            </a:r>
            <a:r>
              <a:rPr lang="en-GB" sz="3600" b="1" i="0" dirty="0" smtClean="0">
                <a:solidFill>
                  <a:srgbClr val="00B050"/>
                </a:solidFill>
                <a:latin typeface="Bahnschrift" panose="020B0502040204020203" pitchFamily="34" charset="0"/>
              </a:rPr>
              <a:t>mind-set </a:t>
            </a:r>
            <a:r>
              <a:rPr lang="en-GB" sz="3600" b="1" i="0" dirty="0">
                <a:solidFill>
                  <a:srgbClr val="00B050"/>
                </a:solidFill>
                <a:latin typeface="Bahnschrift" panose="020B0502040204020203" pitchFamily="34" charset="0"/>
              </a:rPr>
              <a:t>of the tester and </a:t>
            </a:r>
            <a:r>
              <a:rPr lang="en-GB" sz="3600" b="1" i="0" dirty="0" smtClean="0">
                <a:solidFill>
                  <a:srgbClr val="00B050"/>
                </a:solidFill>
                <a:latin typeface="Bahnschrift" panose="020B0502040204020203" pitchFamily="34" charset="0"/>
              </a:rPr>
              <a:t>developer: </a:t>
            </a:r>
            <a:endParaRPr lang="en-US" sz="3600" b="1" i="0" dirty="0">
              <a:solidFill>
                <a:srgbClr val="00B050"/>
              </a:solidFill>
              <a:latin typeface="Bahnschrift" panose="020B0502040204020203" pitchFamily="34" charset="0"/>
            </a:endParaRPr>
          </a:p>
        </p:txBody>
      </p:sp>
    </p:spTree>
    <p:extLst>
      <p:ext uri="{BB962C8B-B14F-4D97-AF65-F5344CB8AC3E}">
        <p14:creationId xmlns:p14="http://schemas.microsoft.com/office/powerpoint/2010/main" val="649768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4700" y="1168400"/>
            <a:ext cx="10515600" cy="5511800"/>
          </a:xfrm>
          <a:prstGeom prst="rect">
            <a:avLst/>
          </a:prstGeom>
        </p:spPr>
        <p:txBody>
          <a:bodyPr vert="horz" lIns="121899" tIns="60949" rIns="121899" bIns="60949" rtlCol="0" anchor="t">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marL="342900" indent="-342900">
              <a:buFont typeface="Arial" panose="020B0604020202020204" pitchFamily="34" charset="0"/>
              <a:buChar char="•"/>
            </a:pPr>
            <a:r>
              <a:rPr lang="en-GB" sz="2400" i="0" cap="none" dirty="0">
                <a:latin typeface="Calibri" panose="020F0502020204030204" pitchFamily="34" charset="0"/>
                <a:cs typeface="Calibri" panose="020F0502020204030204" pitchFamily="34" charset="0"/>
              </a:rPr>
              <a:t>We all know that it is </a:t>
            </a:r>
            <a:r>
              <a:rPr lang="en-GB" sz="2400" i="0" cap="none" dirty="0">
                <a:solidFill>
                  <a:srgbClr val="FF0000"/>
                </a:solidFill>
                <a:latin typeface="Calibri" panose="020F0502020204030204" pitchFamily="34" charset="0"/>
                <a:cs typeface="Calibri" panose="020F0502020204030204" pitchFamily="34" charset="0"/>
              </a:rPr>
              <a:t>difficult to find our own mistakes </a:t>
            </a:r>
            <a:r>
              <a:rPr lang="en-GB" sz="2400" i="0" cap="none" dirty="0">
                <a:latin typeface="Calibri" panose="020F0502020204030204" pitchFamily="34" charset="0"/>
                <a:cs typeface="Calibri" panose="020F0502020204030204" pitchFamily="34" charset="0"/>
              </a:rPr>
              <a:t>so, programmers depend on others to help test their work </a:t>
            </a:r>
          </a:p>
          <a:p>
            <a:pPr marL="342900" indent="-342900">
              <a:buFont typeface="Arial" panose="020B0604020202020204" pitchFamily="34" charset="0"/>
              <a:buChar char="•"/>
            </a:pPr>
            <a:endParaRPr lang="en-GB" sz="2400" i="0" cap="none"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i="0" cap="none" dirty="0">
                <a:latin typeface="Calibri" panose="020F0502020204030204" pitchFamily="34" charset="0"/>
                <a:cs typeface="Calibri" panose="020F0502020204030204" pitchFamily="34" charset="0"/>
              </a:rPr>
              <a:t>It </a:t>
            </a:r>
            <a:r>
              <a:rPr lang="en-GB" sz="2400" i="0" cap="none" dirty="0">
                <a:solidFill>
                  <a:srgbClr val="FF0000"/>
                </a:solidFill>
                <a:latin typeface="Calibri" panose="020F0502020204030204" pitchFamily="34" charset="0"/>
                <a:cs typeface="Calibri" panose="020F0502020204030204" pitchFamily="34" charset="0"/>
              </a:rPr>
              <a:t>does not mean </a:t>
            </a:r>
            <a:r>
              <a:rPr lang="en-GB" sz="2400" i="0" cap="none" dirty="0">
                <a:latin typeface="Calibri" panose="020F0502020204030204" pitchFamily="34" charset="0"/>
                <a:cs typeface="Calibri" panose="020F0502020204030204" pitchFamily="34" charset="0"/>
              </a:rPr>
              <a:t>that the tester cannot be the programmer, or that the programmer cannot be the tester, although they often are separate roles </a:t>
            </a:r>
          </a:p>
          <a:p>
            <a:pPr marL="342900" indent="-342900">
              <a:buFont typeface="Arial" panose="020B0604020202020204" pitchFamily="34" charset="0"/>
              <a:buChar char="•"/>
            </a:pPr>
            <a:endParaRPr lang="en-GB" sz="2400" i="0" cap="none"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i="0" cap="none" dirty="0">
                <a:latin typeface="Calibri" panose="020F0502020204030204" pitchFamily="34" charset="0"/>
                <a:cs typeface="Calibri" panose="020F0502020204030204" pitchFamily="34" charset="0"/>
              </a:rPr>
              <a:t>Programmers always test their component which they built : they always test their own code before giving it to anyone </a:t>
            </a:r>
          </a:p>
          <a:p>
            <a:endParaRPr lang="en-GB" sz="2400" i="0" cap="none"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i="0" cap="none" dirty="0" smtClean="0">
                <a:latin typeface="Calibri" panose="020F0502020204030204" pitchFamily="34" charset="0"/>
                <a:cs typeface="Calibri" panose="020F0502020204030204" pitchFamily="34" charset="0"/>
              </a:rPr>
              <a:t>This </a:t>
            </a:r>
            <a:r>
              <a:rPr lang="en-GB" sz="2400" i="0" cap="none" dirty="0">
                <a:latin typeface="Calibri" panose="020F0502020204030204" pitchFamily="34" charset="0"/>
                <a:cs typeface="Calibri" panose="020F0502020204030204" pitchFamily="34" charset="0"/>
              </a:rPr>
              <a:t>other person might be other developer from the same team or the testing specialists or professional testers. Giving applications to the testing specialists or professional testers </a:t>
            </a:r>
            <a:r>
              <a:rPr lang="en-GB" sz="2400" i="0" cap="none" dirty="0">
                <a:solidFill>
                  <a:srgbClr val="00B050"/>
                </a:solidFill>
                <a:latin typeface="Calibri" panose="020F0502020204030204" pitchFamily="34" charset="0"/>
                <a:cs typeface="Calibri" panose="020F0502020204030204" pitchFamily="34" charset="0"/>
              </a:rPr>
              <a:t>allows an independent test of the </a:t>
            </a:r>
            <a:r>
              <a:rPr lang="en-GB" sz="2400" i="0" cap="none" dirty="0" smtClean="0">
                <a:solidFill>
                  <a:srgbClr val="00B050"/>
                </a:solidFill>
                <a:latin typeface="Calibri" panose="020F0502020204030204" pitchFamily="34" charset="0"/>
                <a:cs typeface="Calibri" panose="020F0502020204030204" pitchFamily="34" charset="0"/>
              </a:rPr>
              <a:t>system</a:t>
            </a:r>
            <a:r>
              <a:rPr lang="en-GB" sz="2400" i="0" cap="none" dirty="0" smtClean="0">
                <a:latin typeface="Calibri" panose="020F0502020204030204" pitchFamily="34" charset="0"/>
                <a:cs typeface="Calibri" panose="020F0502020204030204" pitchFamily="34" charset="0"/>
              </a:rPr>
              <a:t>.</a:t>
            </a:r>
            <a:endParaRPr lang="en-GB" sz="2400" i="0" cap="none" dirty="0">
              <a:latin typeface="Calibri" panose="020F0502020204030204" pitchFamily="34" charset="0"/>
              <a:cs typeface="Calibri" panose="020F0502020204030204" pitchFamily="34" charset="0"/>
            </a:endParaRPr>
          </a:p>
        </p:txBody>
      </p:sp>
      <p:sp>
        <p:nvSpPr>
          <p:cNvPr id="7" name="Title 1"/>
          <p:cNvSpPr txBox="1">
            <a:spLocks/>
          </p:cNvSpPr>
          <p:nvPr/>
        </p:nvSpPr>
        <p:spPr>
          <a:xfrm>
            <a:off x="101600" y="533399"/>
            <a:ext cx="12090400" cy="63500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l"/>
            <a:r>
              <a:rPr lang="en-GB" sz="3600" b="1" i="0" dirty="0">
                <a:solidFill>
                  <a:srgbClr val="00B050"/>
                </a:solidFill>
                <a:latin typeface="Bahnschrift" panose="020B0502040204020203" pitchFamily="34" charset="0"/>
              </a:rPr>
              <a:t>The balance between self-testing and independent </a:t>
            </a:r>
            <a:r>
              <a:rPr lang="en-GB" sz="3600" b="1" i="0" dirty="0" smtClean="0">
                <a:solidFill>
                  <a:srgbClr val="00B050"/>
                </a:solidFill>
                <a:latin typeface="Bahnschrift" panose="020B0502040204020203" pitchFamily="34" charset="0"/>
              </a:rPr>
              <a:t>testing: </a:t>
            </a:r>
            <a:endParaRPr lang="en-US" sz="3600" b="1" i="0" dirty="0">
              <a:solidFill>
                <a:srgbClr val="00B050"/>
              </a:solidFill>
              <a:latin typeface="Bahnschrift" panose="020B0502040204020203" pitchFamily="34" charset="0"/>
            </a:endParaRPr>
          </a:p>
        </p:txBody>
      </p:sp>
    </p:spTree>
    <p:extLst>
      <p:ext uri="{BB962C8B-B14F-4D97-AF65-F5344CB8AC3E}">
        <p14:creationId xmlns:p14="http://schemas.microsoft.com/office/powerpoint/2010/main" val="320849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00100" y="1752600"/>
            <a:ext cx="10960100" cy="4673600"/>
          </a:xfrm>
          <a:prstGeom prst="rect">
            <a:avLst/>
          </a:prstGeom>
        </p:spPr>
        <p:txBody>
          <a:bodyPr vert="horz" lIns="121899" tIns="60949" rIns="121899" bIns="60949" rtlCol="0" anchor="t">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r>
              <a:rPr lang="en-GB" sz="2400" i="0" cap="none" dirty="0" smtClean="0">
                <a:latin typeface="Calibri" panose="020F0502020204030204" pitchFamily="34" charset="0"/>
                <a:cs typeface="Calibri" panose="020F0502020204030204" pitchFamily="34" charset="0"/>
              </a:rPr>
              <a:t>There </a:t>
            </a:r>
            <a:r>
              <a:rPr lang="en-GB" sz="2400" i="0" cap="none" dirty="0">
                <a:latin typeface="Calibri" panose="020F0502020204030204" pitchFamily="34" charset="0"/>
                <a:cs typeface="Calibri" panose="020F0502020204030204" pitchFamily="34" charset="0"/>
              </a:rPr>
              <a:t>is several level of independence in software testing which is listed here from the lowest level of independence to the highest</a:t>
            </a:r>
            <a:r>
              <a:rPr lang="en-GB" sz="2400" i="0" cap="none" dirty="0" smtClean="0">
                <a:latin typeface="Calibri" panose="020F0502020204030204" pitchFamily="34" charset="0"/>
                <a:cs typeface="Calibri" panose="020F0502020204030204" pitchFamily="34" charset="0"/>
              </a:rPr>
              <a:t>:</a:t>
            </a:r>
          </a:p>
          <a:p>
            <a:pPr marL="514350" indent="-514350">
              <a:buAutoNum type="romanLcPeriod"/>
            </a:pPr>
            <a:r>
              <a:rPr lang="en-GB" sz="2400" i="0" cap="none" dirty="0" smtClean="0">
                <a:latin typeface="Calibri" panose="020F0502020204030204" pitchFamily="34" charset="0"/>
                <a:cs typeface="Calibri" panose="020F0502020204030204" pitchFamily="34" charset="0"/>
              </a:rPr>
              <a:t>Tests </a:t>
            </a:r>
            <a:r>
              <a:rPr lang="en-GB" sz="2400" i="0" cap="none" dirty="0">
                <a:latin typeface="Calibri" panose="020F0502020204030204" pitchFamily="34" charset="0"/>
                <a:cs typeface="Calibri" panose="020F0502020204030204" pitchFamily="34" charset="0"/>
              </a:rPr>
              <a:t>by the person </a:t>
            </a:r>
            <a:r>
              <a:rPr lang="en-GB" sz="2400" i="0" cap="none" dirty="0">
                <a:solidFill>
                  <a:srgbClr val="FF0000"/>
                </a:solidFill>
                <a:latin typeface="Calibri" panose="020F0502020204030204" pitchFamily="34" charset="0"/>
                <a:cs typeface="Calibri" panose="020F0502020204030204" pitchFamily="34" charset="0"/>
              </a:rPr>
              <a:t>who wrote the item</a:t>
            </a:r>
            <a:r>
              <a:rPr lang="en-GB" sz="2400" i="0" cap="none" dirty="0">
                <a:latin typeface="Calibri" panose="020F0502020204030204" pitchFamily="34" charset="0"/>
                <a:cs typeface="Calibri" panose="020F0502020204030204" pitchFamily="34" charset="0"/>
              </a:rPr>
              <a:t>. </a:t>
            </a:r>
            <a:endParaRPr lang="en-GB" sz="2400" i="0" cap="none" dirty="0" smtClean="0">
              <a:latin typeface="Calibri" panose="020F0502020204030204" pitchFamily="34" charset="0"/>
              <a:cs typeface="Calibri" panose="020F0502020204030204" pitchFamily="34" charset="0"/>
            </a:endParaRPr>
          </a:p>
          <a:p>
            <a:pPr marL="514350" indent="-514350">
              <a:buAutoNum type="romanLcPeriod"/>
            </a:pPr>
            <a:endParaRPr lang="en-GB" sz="2400" i="0" cap="none" dirty="0" smtClean="0">
              <a:latin typeface="Calibri" panose="020F0502020204030204" pitchFamily="34" charset="0"/>
              <a:cs typeface="Calibri" panose="020F0502020204030204" pitchFamily="34" charset="0"/>
            </a:endParaRPr>
          </a:p>
          <a:p>
            <a:pPr marL="514350" indent="-514350">
              <a:buAutoNum type="romanLcPeriod"/>
            </a:pPr>
            <a:r>
              <a:rPr lang="en-GB" sz="2400" i="0" cap="none" dirty="0" smtClean="0">
                <a:latin typeface="Calibri" panose="020F0502020204030204" pitchFamily="34" charset="0"/>
                <a:cs typeface="Calibri" panose="020F0502020204030204" pitchFamily="34" charset="0"/>
              </a:rPr>
              <a:t>Tests </a:t>
            </a:r>
            <a:r>
              <a:rPr lang="en-GB" sz="2400" i="0" cap="none" dirty="0">
                <a:latin typeface="Calibri" panose="020F0502020204030204" pitchFamily="34" charset="0"/>
                <a:cs typeface="Calibri" panose="020F0502020204030204" pitchFamily="34" charset="0"/>
              </a:rPr>
              <a:t>by </a:t>
            </a:r>
            <a:r>
              <a:rPr lang="en-GB" sz="2400" i="0" cap="none" dirty="0">
                <a:solidFill>
                  <a:srgbClr val="FF0000"/>
                </a:solidFill>
                <a:latin typeface="Calibri" panose="020F0502020204030204" pitchFamily="34" charset="0"/>
                <a:cs typeface="Calibri" panose="020F0502020204030204" pitchFamily="34" charset="0"/>
              </a:rPr>
              <a:t>another person within the same team</a:t>
            </a:r>
            <a:r>
              <a:rPr lang="en-GB" sz="2400" i="0" cap="none" dirty="0">
                <a:latin typeface="Calibri" panose="020F0502020204030204" pitchFamily="34" charset="0"/>
                <a:cs typeface="Calibri" panose="020F0502020204030204" pitchFamily="34" charset="0"/>
              </a:rPr>
              <a:t>, like another programmer. </a:t>
            </a:r>
            <a:endParaRPr lang="en-GB" sz="2400" i="0" cap="none" dirty="0" smtClean="0">
              <a:latin typeface="Calibri" panose="020F0502020204030204" pitchFamily="34" charset="0"/>
              <a:cs typeface="Calibri" panose="020F0502020204030204" pitchFamily="34" charset="0"/>
            </a:endParaRPr>
          </a:p>
          <a:p>
            <a:pPr marL="514350" indent="-514350">
              <a:buAutoNum type="romanLcPeriod"/>
            </a:pPr>
            <a:endParaRPr lang="en-GB" sz="2400" i="0" cap="none" dirty="0" smtClean="0">
              <a:latin typeface="Calibri" panose="020F0502020204030204" pitchFamily="34" charset="0"/>
              <a:cs typeface="Calibri" panose="020F0502020204030204" pitchFamily="34" charset="0"/>
            </a:endParaRPr>
          </a:p>
          <a:p>
            <a:pPr marL="514350" indent="-514350">
              <a:buAutoNum type="romanLcPeriod"/>
            </a:pPr>
            <a:r>
              <a:rPr lang="en-GB" sz="2400" i="0" cap="none" dirty="0" smtClean="0">
                <a:latin typeface="Calibri" panose="020F0502020204030204" pitchFamily="34" charset="0"/>
                <a:cs typeface="Calibri" panose="020F0502020204030204" pitchFamily="34" charset="0"/>
              </a:rPr>
              <a:t>Tests </a:t>
            </a:r>
            <a:r>
              <a:rPr lang="en-GB" sz="2400" i="0" cap="none" dirty="0">
                <a:latin typeface="Calibri" panose="020F0502020204030204" pitchFamily="34" charset="0"/>
                <a:cs typeface="Calibri" panose="020F0502020204030204" pitchFamily="34" charset="0"/>
              </a:rPr>
              <a:t>by the </a:t>
            </a:r>
            <a:r>
              <a:rPr lang="en-GB" sz="2400" i="0" cap="none" dirty="0">
                <a:solidFill>
                  <a:srgbClr val="FF0000"/>
                </a:solidFill>
                <a:latin typeface="Calibri" panose="020F0502020204030204" pitchFamily="34" charset="0"/>
                <a:cs typeface="Calibri" panose="020F0502020204030204" pitchFamily="34" charset="0"/>
              </a:rPr>
              <a:t>person from some different group </a:t>
            </a:r>
            <a:r>
              <a:rPr lang="en-GB" sz="2400" i="0" cap="none" dirty="0">
                <a:latin typeface="Calibri" panose="020F0502020204030204" pitchFamily="34" charset="0"/>
                <a:cs typeface="Calibri" panose="020F0502020204030204" pitchFamily="34" charset="0"/>
              </a:rPr>
              <a:t>such as an independent test team. </a:t>
            </a:r>
            <a:endParaRPr lang="en-GB" sz="2400" i="0" cap="none" dirty="0" smtClean="0">
              <a:latin typeface="Calibri" panose="020F0502020204030204" pitchFamily="34" charset="0"/>
              <a:cs typeface="Calibri" panose="020F0502020204030204" pitchFamily="34" charset="0"/>
            </a:endParaRPr>
          </a:p>
          <a:p>
            <a:pPr marL="514350" indent="-514350">
              <a:buAutoNum type="romanLcPeriod"/>
            </a:pPr>
            <a:endParaRPr lang="en-GB" sz="2400" i="0" cap="none" dirty="0" smtClean="0">
              <a:latin typeface="Calibri" panose="020F0502020204030204" pitchFamily="34" charset="0"/>
              <a:cs typeface="Calibri" panose="020F0502020204030204" pitchFamily="34" charset="0"/>
            </a:endParaRPr>
          </a:p>
          <a:p>
            <a:pPr marL="514350" indent="-514350">
              <a:buAutoNum type="romanLcPeriod"/>
            </a:pPr>
            <a:r>
              <a:rPr lang="en-GB" sz="2400" i="0" cap="none" dirty="0" smtClean="0">
                <a:latin typeface="Calibri" panose="020F0502020204030204" pitchFamily="34" charset="0"/>
                <a:cs typeface="Calibri" panose="020F0502020204030204" pitchFamily="34" charset="0"/>
              </a:rPr>
              <a:t>Tests </a:t>
            </a:r>
            <a:r>
              <a:rPr lang="en-GB" sz="2400" i="0" cap="none" dirty="0">
                <a:latin typeface="Calibri" panose="020F0502020204030204" pitchFamily="34" charset="0"/>
                <a:cs typeface="Calibri" panose="020F0502020204030204" pitchFamily="34" charset="0"/>
              </a:rPr>
              <a:t>by a </a:t>
            </a:r>
            <a:r>
              <a:rPr lang="en-GB" sz="2400" i="0" cap="none" dirty="0">
                <a:solidFill>
                  <a:srgbClr val="FF0000"/>
                </a:solidFill>
                <a:latin typeface="Calibri" panose="020F0502020204030204" pitchFamily="34" charset="0"/>
                <a:cs typeface="Calibri" panose="020F0502020204030204" pitchFamily="34" charset="0"/>
              </a:rPr>
              <a:t>person from a different organization or company</a:t>
            </a:r>
            <a:r>
              <a:rPr lang="en-GB" sz="2400" i="0" cap="none" dirty="0">
                <a:latin typeface="Calibri" panose="020F0502020204030204" pitchFamily="34" charset="0"/>
                <a:cs typeface="Calibri" panose="020F0502020204030204" pitchFamily="34" charset="0"/>
              </a:rPr>
              <a:t>, such as outsourced testing or certification by an external body. </a:t>
            </a:r>
            <a:endParaRPr lang="en-GB" sz="2400" i="0" cap="none" dirty="0" smtClean="0">
              <a:latin typeface="Calibri" panose="020F0502020204030204" pitchFamily="34" charset="0"/>
              <a:cs typeface="Calibri" panose="020F0502020204030204" pitchFamily="34" charset="0"/>
            </a:endParaRPr>
          </a:p>
          <a:p>
            <a:pPr marL="514350" indent="-514350">
              <a:buAutoNum type="romanLcPeriod"/>
            </a:pPr>
            <a:endParaRPr lang="en-GB" sz="2400" i="0" cap="none" dirty="0">
              <a:latin typeface="Calibri" panose="020F0502020204030204" pitchFamily="34" charset="0"/>
              <a:cs typeface="Calibri" panose="020F0502020204030204" pitchFamily="34" charset="0"/>
            </a:endParaRPr>
          </a:p>
          <a:p>
            <a:r>
              <a:rPr lang="en-GB" sz="2400" i="0" cap="none" dirty="0" smtClean="0">
                <a:latin typeface="Calibri" panose="020F0502020204030204" pitchFamily="34" charset="0"/>
                <a:cs typeface="Calibri" panose="020F0502020204030204" pitchFamily="34" charset="0"/>
              </a:rPr>
              <a:t>When tested by other </a:t>
            </a:r>
            <a:r>
              <a:rPr lang="en-GB" sz="2400" i="0" cap="none" dirty="0" smtClean="0">
                <a:solidFill>
                  <a:srgbClr val="00B050"/>
                </a:solidFill>
                <a:latin typeface="Calibri" panose="020F0502020204030204" pitchFamily="34" charset="0"/>
                <a:cs typeface="Calibri" panose="020F0502020204030204" pitchFamily="34" charset="0"/>
              </a:rPr>
              <a:t>unacquainted</a:t>
            </a:r>
            <a:r>
              <a:rPr lang="en-GB" sz="2400" i="0" cap="none" dirty="0" smtClean="0">
                <a:latin typeface="Calibri" panose="020F0502020204030204" pitchFamily="34" charset="0"/>
                <a:cs typeface="Calibri" panose="020F0502020204030204" pitchFamily="34" charset="0"/>
              </a:rPr>
              <a:t> (unaware) testers, there won’t be </a:t>
            </a:r>
            <a:r>
              <a:rPr lang="en-GB" sz="2400" i="0" cap="none" dirty="0" smtClean="0">
                <a:solidFill>
                  <a:srgbClr val="00B050"/>
                </a:solidFill>
                <a:latin typeface="Calibri" panose="020F0502020204030204" pitchFamily="34" charset="0"/>
                <a:cs typeface="Calibri" panose="020F0502020204030204" pitchFamily="34" charset="0"/>
              </a:rPr>
              <a:t>bias</a:t>
            </a:r>
            <a:r>
              <a:rPr lang="en-GB" sz="2400" i="0" cap="none" dirty="0" smtClean="0">
                <a:latin typeface="Calibri" panose="020F0502020204030204" pitchFamily="34" charset="0"/>
                <a:cs typeface="Calibri" panose="020F0502020204030204" pitchFamily="34" charset="0"/>
              </a:rPr>
              <a:t> (unfairness) to point out bugs. Hence, more effectiveness in bug hunting and fixing.</a:t>
            </a:r>
            <a:endParaRPr lang="en-GB" sz="2400" i="0" cap="none" dirty="0">
              <a:latin typeface="Calibri" panose="020F0502020204030204" pitchFamily="34" charset="0"/>
              <a:cs typeface="Calibri" panose="020F0502020204030204" pitchFamily="34" charset="0"/>
            </a:endParaRPr>
          </a:p>
        </p:txBody>
      </p:sp>
      <p:sp>
        <p:nvSpPr>
          <p:cNvPr id="7" name="Title 1"/>
          <p:cNvSpPr txBox="1">
            <a:spLocks/>
          </p:cNvSpPr>
          <p:nvPr/>
        </p:nvSpPr>
        <p:spPr>
          <a:xfrm>
            <a:off x="101600" y="533399"/>
            <a:ext cx="12090400" cy="63500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l"/>
            <a:r>
              <a:rPr lang="en-GB" sz="3600" b="1" i="0" dirty="0" smtClean="0">
                <a:solidFill>
                  <a:srgbClr val="00B050"/>
                </a:solidFill>
                <a:latin typeface="Bahnschrift" panose="020B0502040204020203" pitchFamily="34" charset="0"/>
              </a:rPr>
              <a:t>Degree </a:t>
            </a:r>
            <a:r>
              <a:rPr lang="en-GB" sz="3600" b="1" i="0" dirty="0">
                <a:solidFill>
                  <a:srgbClr val="00B050"/>
                </a:solidFill>
                <a:latin typeface="Bahnschrift" panose="020B0502040204020203" pitchFamily="34" charset="0"/>
              </a:rPr>
              <a:t>of independence avoids author bias </a:t>
            </a:r>
            <a:r>
              <a:rPr lang="en-GB" sz="3600" b="1" i="0" dirty="0" smtClean="0">
                <a:solidFill>
                  <a:srgbClr val="00B050"/>
                </a:solidFill>
                <a:latin typeface="Bahnschrift" panose="020B0502040204020203" pitchFamily="34" charset="0"/>
              </a:rPr>
              <a:t>&amp; is </a:t>
            </a:r>
            <a:r>
              <a:rPr lang="en-GB" sz="3600" b="1" i="0" dirty="0">
                <a:solidFill>
                  <a:srgbClr val="00B050"/>
                </a:solidFill>
                <a:latin typeface="Bahnschrift" panose="020B0502040204020203" pitchFamily="34" charset="0"/>
              </a:rPr>
              <a:t>often more effective at finding defects and </a:t>
            </a:r>
            <a:r>
              <a:rPr lang="en-GB" sz="3600" b="1" i="0" dirty="0" smtClean="0">
                <a:solidFill>
                  <a:srgbClr val="00B050"/>
                </a:solidFill>
                <a:latin typeface="Bahnschrift" panose="020B0502040204020203" pitchFamily="34" charset="0"/>
              </a:rPr>
              <a:t>failures : </a:t>
            </a:r>
            <a:endParaRPr lang="en-US" sz="3600" b="1" i="0" dirty="0">
              <a:solidFill>
                <a:srgbClr val="00B050"/>
              </a:solidFill>
              <a:latin typeface="Bahnschrift" panose="020B0502040204020203" pitchFamily="34" charset="0"/>
            </a:endParaRPr>
          </a:p>
        </p:txBody>
      </p:sp>
    </p:spTree>
    <p:extLst>
      <p:ext uri="{BB962C8B-B14F-4D97-AF65-F5344CB8AC3E}">
        <p14:creationId xmlns:p14="http://schemas.microsoft.com/office/powerpoint/2010/main" val="688553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00100" y="1752600"/>
            <a:ext cx="10960100" cy="4926496"/>
          </a:xfrm>
          <a:prstGeom prst="rect">
            <a:avLst/>
          </a:prstGeom>
        </p:spPr>
        <p:txBody>
          <a:bodyPr vert="horz" lIns="121899" tIns="60949" rIns="121899" bIns="60949" rtlCol="0" anchor="t">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marL="342900" indent="-342900">
              <a:buFont typeface="Arial" panose="020B0604020202020204" pitchFamily="34" charset="0"/>
              <a:buChar char="•"/>
            </a:pPr>
            <a:r>
              <a:rPr lang="en-GB" sz="2400" i="0" cap="none" dirty="0">
                <a:latin typeface="Calibri" panose="020F0502020204030204" pitchFamily="34" charset="0"/>
                <a:cs typeface="Calibri" panose="020F0502020204030204" pitchFamily="34" charset="0"/>
              </a:rPr>
              <a:t>We </a:t>
            </a:r>
            <a:r>
              <a:rPr lang="en-GB" sz="2400" i="0" cap="none" dirty="0">
                <a:solidFill>
                  <a:srgbClr val="00B050"/>
                </a:solidFill>
                <a:latin typeface="Calibri" panose="020F0502020204030204" pitchFamily="34" charset="0"/>
                <a:cs typeface="Calibri" panose="020F0502020204030204" pitchFamily="34" charset="0"/>
              </a:rPr>
              <a:t>all make mistakes </a:t>
            </a:r>
            <a:r>
              <a:rPr lang="en-GB" sz="2400" i="0" cap="none" dirty="0">
                <a:latin typeface="Calibri" panose="020F0502020204030204" pitchFamily="34" charset="0"/>
                <a:cs typeface="Calibri" panose="020F0502020204030204" pitchFamily="34" charset="0"/>
              </a:rPr>
              <a:t>and we sometimes get </a:t>
            </a:r>
            <a:r>
              <a:rPr lang="en-GB" sz="2400" i="0" cap="none" dirty="0">
                <a:solidFill>
                  <a:srgbClr val="00B050"/>
                </a:solidFill>
                <a:latin typeface="Calibri" panose="020F0502020204030204" pitchFamily="34" charset="0"/>
                <a:cs typeface="Calibri" panose="020F0502020204030204" pitchFamily="34" charset="0"/>
              </a:rPr>
              <a:t>annoyed or upset or depressed </a:t>
            </a:r>
            <a:r>
              <a:rPr lang="en-GB" sz="2400" i="0" cap="none" dirty="0">
                <a:latin typeface="Calibri" panose="020F0502020204030204" pitchFamily="34" charset="0"/>
                <a:cs typeface="Calibri" panose="020F0502020204030204" pitchFamily="34" charset="0"/>
              </a:rPr>
              <a:t>when someone points them out. </a:t>
            </a:r>
          </a:p>
          <a:p>
            <a:pPr marL="342900" indent="-342900">
              <a:buFont typeface="Arial" panose="020B0604020202020204" pitchFamily="34" charset="0"/>
              <a:buChar char="•"/>
            </a:pPr>
            <a:r>
              <a:rPr lang="en-GB" sz="2400" i="0" cap="none" dirty="0" smtClean="0">
                <a:latin typeface="Calibri" panose="020F0502020204030204" pitchFamily="34" charset="0"/>
                <a:cs typeface="Calibri" panose="020F0502020204030204" pitchFamily="34" charset="0"/>
              </a:rPr>
              <a:t>While reporting the bug, testers need </a:t>
            </a:r>
            <a:r>
              <a:rPr lang="en-GB" sz="2400" i="0" cap="none" dirty="0">
                <a:latin typeface="Calibri" panose="020F0502020204030204" pitchFamily="34" charset="0"/>
                <a:cs typeface="Calibri" panose="020F0502020204030204" pitchFamily="34" charset="0"/>
              </a:rPr>
              <a:t>to be very careful as </a:t>
            </a:r>
            <a:r>
              <a:rPr lang="en-GB" sz="2400" i="0" cap="none" dirty="0">
                <a:solidFill>
                  <a:srgbClr val="00B050"/>
                </a:solidFill>
                <a:latin typeface="Calibri" panose="020F0502020204030204" pitchFamily="34" charset="0"/>
                <a:cs typeface="Calibri" panose="020F0502020204030204" pitchFamily="34" charset="0"/>
              </a:rPr>
              <a:t>how </a:t>
            </a:r>
            <a:r>
              <a:rPr lang="en-GB" sz="2400" i="0" cap="none" dirty="0" smtClean="0">
                <a:solidFill>
                  <a:srgbClr val="00B050"/>
                </a:solidFill>
                <a:latin typeface="Calibri" panose="020F0502020204030204" pitchFamily="34" charset="0"/>
                <a:cs typeface="Calibri" panose="020F0502020204030204" pitchFamily="34" charset="0"/>
              </a:rPr>
              <a:t>they react </a:t>
            </a:r>
            <a:r>
              <a:rPr lang="en-GB" sz="2400" i="0" cap="none" dirty="0">
                <a:solidFill>
                  <a:srgbClr val="00B050"/>
                </a:solidFill>
                <a:latin typeface="Calibri" panose="020F0502020204030204" pitchFamily="34" charset="0"/>
                <a:cs typeface="Calibri" panose="020F0502020204030204" pitchFamily="34" charset="0"/>
              </a:rPr>
              <a:t>or report the defects and failures</a:t>
            </a:r>
            <a:r>
              <a:rPr lang="en-GB" sz="2400" i="0" cap="none" dirty="0">
                <a:solidFill>
                  <a:srgbClr val="FF0000"/>
                </a:solidFill>
                <a:latin typeface="Calibri" panose="020F0502020204030204" pitchFamily="34" charset="0"/>
                <a:cs typeface="Calibri" panose="020F0502020204030204" pitchFamily="34" charset="0"/>
              </a:rPr>
              <a:t> </a:t>
            </a:r>
            <a:r>
              <a:rPr lang="en-GB" sz="2400" i="0" cap="none" dirty="0">
                <a:latin typeface="Calibri" panose="020F0502020204030204" pitchFamily="34" charset="0"/>
                <a:cs typeface="Calibri" panose="020F0502020204030204" pitchFamily="34" charset="0"/>
              </a:rPr>
              <a:t>to the </a:t>
            </a:r>
            <a:r>
              <a:rPr lang="en-GB" sz="2400" i="0" cap="none" dirty="0" smtClean="0">
                <a:latin typeface="Calibri" panose="020F0502020204030204" pitchFamily="34" charset="0"/>
                <a:cs typeface="Calibri" panose="020F0502020204030204" pitchFamily="34" charset="0"/>
              </a:rPr>
              <a:t>programmers.</a:t>
            </a:r>
            <a:endParaRPr lang="en-GB" sz="2400" i="0" cap="none"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i="0" cap="none" dirty="0" smtClean="0">
                <a:latin typeface="Calibri" panose="020F0502020204030204" pitchFamily="34" charset="0"/>
                <a:cs typeface="Calibri" panose="020F0502020204030204" pitchFamily="34" charset="0"/>
              </a:rPr>
              <a:t>Testers </a:t>
            </a:r>
            <a:r>
              <a:rPr lang="en-GB" sz="2400" i="0" cap="none" dirty="0">
                <a:latin typeface="Calibri" panose="020F0502020204030204" pitchFamily="34" charset="0"/>
                <a:cs typeface="Calibri" panose="020F0502020204030204" pitchFamily="34" charset="0"/>
              </a:rPr>
              <a:t>are pleased because </a:t>
            </a:r>
            <a:r>
              <a:rPr lang="en-GB" sz="2400" i="0" cap="none" dirty="0" smtClean="0">
                <a:latin typeface="Calibri" panose="020F0502020204030204" pitchFamily="34" charset="0"/>
                <a:cs typeface="Calibri" panose="020F0502020204030204" pitchFamily="34" charset="0"/>
              </a:rPr>
              <a:t>they found </a:t>
            </a:r>
            <a:r>
              <a:rPr lang="en-GB" sz="2400" i="0" cap="none" dirty="0">
                <a:latin typeface="Calibri" panose="020F0502020204030204" pitchFamily="34" charset="0"/>
                <a:cs typeface="Calibri" panose="020F0502020204030204" pitchFamily="34" charset="0"/>
              </a:rPr>
              <a:t>a good bug but how will the requirement analyst, the designer, developer, project manager and customer react. </a:t>
            </a:r>
          </a:p>
          <a:p>
            <a:pPr marL="342900" indent="-342900">
              <a:buFont typeface="Arial" panose="020B0604020202020204" pitchFamily="34" charset="0"/>
              <a:buChar char="•"/>
            </a:pPr>
            <a:r>
              <a:rPr lang="en-GB" sz="2400" i="0" cap="none" dirty="0" smtClean="0">
                <a:latin typeface="Calibri" panose="020F0502020204030204" pitchFamily="34" charset="0"/>
                <a:cs typeface="Calibri" panose="020F0502020204030204" pitchFamily="34" charset="0"/>
              </a:rPr>
              <a:t>Because </a:t>
            </a:r>
            <a:r>
              <a:rPr lang="en-GB" sz="2400" i="0" cap="none" dirty="0">
                <a:solidFill>
                  <a:srgbClr val="00B050"/>
                </a:solidFill>
                <a:latin typeface="Calibri" panose="020F0502020204030204" pitchFamily="34" charset="0"/>
                <a:cs typeface="Calibri" panose="020F0502020204030204" pitchFamily="34" charset="0"/>
              </a:rPr>
              <a:t>testing</a:t>
            </a:r>
            <a:r>
              <a:rPr lang="en-GB" sz="2400" i="0" cap="none" dirty="0">
                <a:latin typeface="Calibri" panose="020F0502020204030204" pitchFamily="34" charset="0"/>
                <a:cs typeface="Calibri" panose="020F0502020204030204" pitchFamily="34" charset="0"/>
              </a:rPr>
              <a:t> can be seen as </a:t>
            </a:r>
            <a:r>
              <a:rPr lang="en-GB" sz="2400" i="0" cap="none" dirty="0">
                <a:solidFill>
                  <a:srgbClr val="00B050"/>
                </a:solidFill>
                <a:latin typeface="Calibri" panose="020F0502020204030204" pitchFamily="34" charset="0"/>
                <a:cs typeface="Calibri" panose="020F0502020204030204" pitchFamily="34" charset="0"/>
              </a:rPr>
              <a:t>destructive activity</a:t>
            </a:r>
            <a:r>
              <a:rPr lang="en-GB" sz="2400" i="0" cap="none" dirty="0" smtClean="0">
                <a:solidFill>
                  <a:srgbClr val="00B050"/>
                </a:solidFill>
                <a:latin typeface="Calibri" panose="020F0502020204030204" pitchFamily="34" charset="0"/>
                <a:cs typeface="Calibri" panose="020F0502020204030204" pitchFamily="34" charset="0"/>
              </a:rPr>
              <a:t>, </a:t>
            </a:r>
            <a:r>
              <a:rPr lang="en-GB" sz="2400" i="0" cap="none" dirty="0" smtClean="0">
                <a:latin typeface="Calibri" panose="020F0502020204030204" pitchFamily="34" charset="0"/>
                <a:cs typeface="Calibri" panose="020F0502020204030204" pitchFamily="34" charset="0"/>
              </a:rPr>
              <a:t>one need </a:t>
            </a:r>
            <a:r>
              <a:rPr lang="en-GB" sz="2400" i="0" cap="none" dirty="0">
                <a:latin typeface="Calibri" panose="020F0502020204030204" pitchFamily="34" charset="0"/>
                <a:cs typeface="Calibri" panose="020F0502020204030204" pitchFamily="34" charset="0"/>
              </a:rPr>
              <a:t>to take care while reporting </a:t>
            </a:r>
            <a:r>
              <a:rPr lang="en-GB" sz="2400" i="0" cap="none" dirty="0" smtClean="0">
                <a:latin typeface="Calibri" panose="020F0502020204030204" pitchFamily="34" charset="0"/>
                <a:cs typeface="Calibri" panose="020F0502020204030204" pitchFamily="34" charset="0"/>
              </a:rPr>
              <a:t>defects </a:t>
            </a:r>
            <a:r>
              <a:rPr lang="en-GB" sz="2400" i="0" cap="none" dirty="0">
                <a:latin typeface="Calibri" panose="020F0502020204030204" pitchFamily="34" charset="0"/>
                <a:cs typeface="Calibri" panose="020F0502020204030204" pitchFamily="34" charset="0"/>
              </a:rPr>
              <a:t>and failures as objectively and politely as possible. </a:t>
            </a:r>
            <a:endParaRPr lang="en-GB" sz="2400" i="0" cap="none"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i="0" cap="none"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i="0" cap="none"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GB" sz="2400" i="0" cap="none" dirty="0" smtClean="0">
                <a:latin typeface="Calibri" panose="020F0502020204030204" pitchFamily="34" charset="0"/>
                <a:cs typeface="Calibri" panose="020F0502020204030204" pitchFamily="34" charset="0"/>
              </a:rPr>
              <a:t>The </a:t>
            </a:r>
            <a:r>
              <a:rPr lang="en-GB" sz="2400" i="0" cap="none" dirty="0">
                <a:latin typeface="Calibri" panose="020F0502020204030204" pitchFamily="34" charset="0"/>
                <a:cs typeface="Calibri" panose="020F0502020204030204" pitchFamily="34" charset="0"/>
              </a:rPr>
              <a:t>people who build the application may react </a:t>
            </a:r>
            <a:r>
              <a:rPr lang="en-GB" sz="2400" i="0" cap="none" dirty="0">
                <a:solidFill>
                  <a:srgbClr val="FF0000"/>
                </a:solidFill>
                <a:latin typeface="Calibri" panose="020F0502020204030204" pitchFamily="34" charset="0"/>
                <a:cs typeface="Calibri" panose="020F0502020204030204" pitchFamily="34" charset="0"/>
              </a:rPr>
              <a:t>defensively</a:t>
            </a:r>
            <a:r>
              <a:rPr lang="en-GB" sz="2400" i="0" cap="none" dirty="0">
                <a:latin typeface="Calibri" panose="020F0502020204030204" pitchFamily="34" charset="0"/>
                <a:cs typeface="Calibri" panose="020F0502020204030204" pitchFamily="34" charset="0"/>
              </a:rPr>
              <a:t> and take this reported defect as </a:t>
            </a:r>
            <a:r>
              <a:rPr lang="en-GB" sz="2400" i="0" cap="none" dirty="0">
                <a:solidFill>
                  <a:srgbClr val="FF0000"/>
                </a:solidFill>
                <a:latin typeface="Calibri" panose="020F0502020204030204" pitchFamily="34" charset="0"/>
                <a:cs typeface="Calibri" panose="020F0502020204030204" pitchFamily="34" charset="0"/>
              </a:rPr>
              <a:t>personal criticism</a:t>
            </a:r>
            <a:r>
              <a:rPr lang="en-GB" sz="2400" i="0" cap="none" dirty="0">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ü"/>
            </a:pPr>
            <a:r>
              <a:rPr lang="en-GB" sz="2400" i="0" cap="none" dirty="0" smtClean="0">
                <a:latin typeface="Calibri" panose="020F0502020204030204" pitchFamily="34" charset="0"/>
                <a:cs typeface="Calibri" panose="020F0502020204030204" pitchFamily="34" charset="0"/>
              </a:rPr>
              <a:t>The </a:t>
            </a:r>
            <a:r>
              <a:rPr lang="en-GB" sz="2400" i="0" cap="none" dirty="0">
                <a:solidFill>
                  <a:srgbClr val="FF0000"/>
                </a:solidFill>
                <a:latin typeface="Calibri" panose="020F0502020204030204" pitchFamily="34" charset="0"/>
                <a:cs typeface="Calibri" panose="020F0502020204030204" pitchFamily="34" charset="0"/>
              </a:rPr>
              <a:t>project manager may be annoyed with everyone</a:t>
            </a:r>
            <a:r>
              <a:rPr lang="en-GB" sz="2400" i="0" cap="none" dirty="0">
                <a:latin typeface="Calibri" panose="020F0502020204030204" pitchFamily="34" charset="0"/>
                <a:cs typeface="Calibri" panose="020F0502020204030204" pitchFamily="34" charset="0"/>
              </a:rPr>
              <a:t> for holding up the project. </a:t>
            </a:r>
          </a:p>
          <a:p>
            <a:pPr marL="342900" indent="-342900">
              <a:buFont typeface="Wingdings" panose="05000000000000000000" pitchFamily="2" charset="2"/>
              <a:buChar char="ü"/>
            </a:pPr>
            <a:r>
              <a:rPr lang="en-GB" sz="2400" i="0" cap="none" dirty="0" smtClean="0">
                <a:latin typeface="Calibri" panose="020F0502020204030204" pitchFamily="34" charset="0"/>
                <a:cs typeface="Calibri" panose="020F0502020204030204" pitchFamily="34" charset="0"/>
              </a:rPr>
              <a:t>The </a:t>
            </a:r>
            <a:r>
              <a:rPr lang="en-GB" sz="2400" i="0" cap="none" dirty="0">
                <a:solidFill>
                  <a:srgbClr val="FF0000"/>
                </a:solidFill>
                <a:latin typeface="Calibri" panose="020F0502020204030204" pitchFamily="34" charset="0"/>
                <a:cs typeface="Calibri" panose="020F0502020204030204" pitchFamily="34" charset="0"/>
              </a:rPr>
              <a:t>customer may lose confidence</a:t>
            </a:r>
            <a:r>
              <a:rPr lang="en-GB" sz="2400" i="0" cap="none" dirty="0">
                <a:latin typeface="Calibri" panose="020F0502020204030204" pitchFamily="34" charset="0"/>
                <a:cs typeface="Calibri" panose="020F0502020204030204" pitchFamily="34" charset="0"/>
              </a:rPr>
              <a:t> in the product because he can see defects. </a:t>
            </a:r>
          </a:p>
          <a:p>
            <a:pPr marL="342900" indent="-342900">
              <a:buFont typeface="Arial" panose="020B0604020202020204" pitchFamily="34" charset="0"/>
              <a:buChar char="•"/>
            </a:pPr>
            <a:endParaRPr lang="en-GB" sz="2400" i="0" cap="none" dirty="0">
              <a:latin typeface="Calibri" panose="020F0502020204030204" pitchFamily="34" charset="0"/>
              <a:cs typeface="Calibri" panose="020F0502020204030204" pitchFamily="34" charset="0"/>
            </a:endParaRPr>
          </a:p>
        </p:txBody>
      </p:sp>
      <p:sp>
        <p:nvSpPr>
          <p:cNvPr id="7" name="Title 1"/>
          <p:cNvSpPr txBox="1">
            <a:spLocks/>
          </p:cNvSpPr>
          <p:nvPr/>
        </p:nvSpPr>
        <p:spPr>
          <a:xfrm>
            <a:off x="101600" y="533399"/>
            <a:ext cx="12090400" cy="121920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l"/>
            <a:r>
              <a:rPr lang="en-GB" sz="3600" b="1" i="0" dirty="0">
                <a:solidFill>
                  <a:srgbClr val="00B050"/>
                </a:solidFill>
                <a:latin typeface="Bahnschrift" panose="020B0502040204020203" pitchFamily="34" charset="0"/>
              </a:rPr>
              <a:t>Clear </a:t>
            </a:r>
            <a:r>
              <a:rPr lang="en-GB" sz="3600" b="1" i="0" dirty="0" smtClean="0">
                <a:solidFill>
                  <a:srgbClr val="00B050"/>
                </a:solidFill>
                <a:latin typeface="Bahnschrift" panose="020B0502040204020203" pitchFamily="34" charset="0"/>
              </a:rPr>
              <a:t>&amp; courteous </a:t>
            </a:r>
            <a:r>
              <a:rPr lang="en-GB" sz="3600" b="1" i="0" dirty="0">
                <a:solidFill>
                  <a:srgbClr val="00B050"/>
                </a:solidFill>
                <a:latin typeface="Bahnschrift" panose="020B0502040204020203" pitchFamily="34" charset="0"/>
              </a:rPr>
              <a:t>communication </a:t>
            </a:r>
            <a:r>
              <a:rPr lang="en-GB" sz="3600" b="1" i="0" dirty="0" smtClean="0">
                <a:solidFill>
                  <a:srgbClr val="00B050"/>
                </a:solidFill>
                <a:latin typeface="Bahnschrift" panose="020B0502040204020203" pitchFamily="34" charset="0"/>
              </a:rPr>
              <a:t>&amp; feedback </a:t>
            </a:r>
            <a:r>
              <a:rPr lang="en-GB" sz="3600" b="1" i="0" dirty="0">
                <a:solidFill>
                  <a:srgbClr val="00B050"/>
                </a:solidFill>
                <a:latin typeface="Bahnschrift" panose="020B0502040204020203" pitchFamily="34" charset="0"/>
              </a:rPr>
              <a:t>on defects between tester </a:t>
            </a:r>
            <a:r>
              <a:rPr lang="en-GB" sz="3600" b="1" i="0" dirty="0" smtClean="0">
                <a:solidFill>
                  <a:srgbClr val="00B050"/>
                </a:solidFill>
                <a:latin typeface="Bahnschrift" panose="020B0502040204020203" pitchFamily="34" charset="0"/>
              </a:rPr>
              <a:t>&amp; developer : </a:t>
            </a:r>
            <a:endParaRPr lang="en-US" sz="3600" b="1" i="0" dirty="0">
              <a:solidFill>
                <a:srgbClr val="00B050"/>
              </a:solidFill>
              <a:latin typeface="Bahnschrift" panose="020B0502040204020203" pitchFamily="34" charset="0"/>
            </a:endParaRPr>
          </a:p>
        </p:txBody>
      </p:sp>
    </p:spTree>
    <p:extLst>
      <p:ext uri="{BB962C8B-B14F-4D97-AF65-F5344CB8AC3E}">
        <p14:creationId xmlns:p14="http://schemas.microsoft.com/office/powerpoint/2010/main" val="1449638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810001"/>
            <a:ext cx="10515600" cy="1736408"/>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algn="ctr"/>
            <a:endParaRPr lang="en-GB" sz="2800" dirty="0" smtClean="0"/>
          </a:p>
          <a:p>
            <a:pPr algn="ctr"/>
            <a:endParaRPr lang="en-GB" sz="2800" dirty="0" smtClean="0"/>
          </a:p>
        </p:txBody>
      </p:sp>
      <p:sp>
        <p:nvSpPr>
          <p:cNvPr id="7" name="Title 1"/>
          <p:cNvSpPr txBox="1">
            <a:spLocks/>
          </p:cNvSpPr>
          <p:nvPr/>
        </p:nvSpPr>
        <p:spPr>
          <a:xfrm>
            <a:off x="139700" y="1981199"/>
            <a:ext cx="11455400" cy="1231583"/>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5200" b="1" i="0" dirty="0" smtClean="0">
                <a:solidFill>
                  <a:srgbClr val="00B050"/>
                </a:solidFill>
              </a:rPr>
              <a:t>CODE OF ETHICS</a:t>
            </a:r>
            <a:endParaRPr lang="en-US" sz="5200" b="1" i="0" dirty="0">
              <a:solidFill>
                <a:srgbClr val="00B050"/>
              </a:solidFill>
            </a:endParaRPr>
          </a:p>
        </p:txBody>
      </p:sp>
      <p:sp>
        <p:nvSpPr>
          <p:cNvPr id="2" name="Rounded Rectangular Callout 1"/>
          <p:cNvSpPr/>
          <p:nvPr/>
        </p:nvSpPr>
        <p:spPr>
          <a:xfrm>
            <a:off x="6374296" y="3498574"/>
            <a:ext cx="2385392" cy="1192696"/>
          </a:xfrm>
          <a:prstGeom prst="wedgeRoundRectCallout">
            <a:avLst>
              <a:gd name="adj1" fmla="val -20445"/>
              <a:gd name="adj2" fmla="val -72421"/>
              <a:gd name="adj3" fmla="val 16667"/>
            </a:avLst>
          </a:prstGeom>
          <a:solidFill>
            <a:schemeClr val="bg1">
              <a:lumMod val="85000"/>
              <a:lumOff val="1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0" dirty="0" smtClean="0">
                <a:solidFill>
                  <a:srgbClr val="FFFF00"/>
                </a:solidFill>
                <a:latin typeface="Georgia" panose="02040502050405020303" pitchFamily="18" charset="0"/>
              </a:rPr>
              <a:t>Principles, Moral Code </a:t>
            </a:r>
            <a:endParaRPr lang="en-US" i="0" dirty="0" smtClean="0">
              <a:solidFill>
                <a:srgbClr val="FFFF00"/>
              </a:solidFill>
              <a:latin typeface="Georgia" panose="02040502050405020303" pitchFamily="18" charset="0"/>
            </a:endParaRPr>
          </a:p>
        </p:txBody>
      </p:sp>
    </p:spTree>
    <p:extLst>
      <p:ext uri="{BB962C8B-B14F-4D97-AF65-F5344CB8AC3E}">
        <p14:creationId xmlns:p14="http://schemas.microsoft.com/office/powerpoint/2010/main" val="2127631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93970" y="1168401"/>
            <a:ext cx="10515600" cy="4191001"/>
          </a:xfrm>
          <a:prstGeom prst="rect">
            <a:avLst/>
          </a:prstGeom>
        </p:spPr>
        <p:txBody>
          <a:bodyPr vert="horz" lIns="121899" tIns="60949" rIns="121899" bIns="60949" rtlCol="0" anchor="t">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r>
              <a:rPr lang="en-GB" sz="2400" i="0" cap="none" dirty="0" smtClean="0">
                <a:latin typeface="Bahnschrift" panose="020B0502040204020203" pitchFamily="34" charset="0"/>
              </a:rPr>
              <a:t>A </a:t>
            </a:r>
            <a:r>
              <a:rPr lang="en-GB" sz="2400" i="0" cap="none" dirty="0" smtClean="0">
                <a:solidFill>
                  <a:srgbClr val="00B050"/>
                </a:solidFill>
                <a:latin typeface="Bahnschrift" panose="020B0502040204020203" pitchFamily="34" charset="0"/>
              </a:rPr>
              <a:t>written set of guidelines </a:t>
            </a:r>
            <a:r>
              <a:rPr lang="en-GB" sz="2400" i="0" cap="none" dirty="0" smtClean="0">
                <a:latin typeface="Bahnschrift" panose="020B0502040204020203" pitchFamily="34" charset="0"/>
              </a:rPr>
              <a:t>issued by an organization to its workers &amp; management to help them </a:t>
            </a:r>
            <a:r>
              <a:rPr lang="en-GB" sz="2400" i="0" cap="none" dirty="0" smtClean="0">
                <a:solidFill>
                  <a:srgbClr val="00B050"/>
                </a:solidFill>
                <a:latin typeface="Bahnschrift" panose="020B0502040204020203" pitchFamily="34" charset="0"/>
              </a:rPr>
              <a:t>conduct their actions in accordance with its primary values &amp; ethical standards</a:t>
            </a:r>
            <a:r>
              <a:rPr lang="en-GB" sz="2400" i="0" cap="none" dirty="0" smtClean="0">
                <a:latin typeface="Bahnschrift" panose="020B0502040204020203" pitchFamily="34" charset="0"/>
              </a:rPr>
              <a:t>.</a:t>
            </a:r>
            <a:endParaRPr lang="en-US" sz="2400" b="1" i="0" cap="none" dirty="0" smtClean="0">
              <a:latin typeface="Bahnschrift" panose="020B0502040204020203" pitchFamily="34" charset="0"/>
            </a:endParaRPr>
          </a:p>
          <a:p>
            <a:endParaRPr lang="en-GB" sz="2400" i="0" cap="none" dirty="0" smtClean="0">
              <a:solidFill>
                <a:srgbClr val="00B050"/>
              </a:solidFill>
              <a:latin typeface="Bahnschrift" panose="020B0502040204020203" pitchFamily="34" charset="0"/>
            </a:endParaRPr>
          </a:p>
          <a:p>
            <a:r>
              <a:rPr lang="en-GB" sz="2400" i="0" cap="none" dirty="0" smtClean="0">
                <a:latin typeface="Bahnschrift" panose="020B0502040204020203" pitchFamily="34" charset="0"/>
              </a:rPr>
              <a:t>Involvement in software testing enables individuals to learn confidential and privileged information. </a:t>
            </a:r>
          </a:p>
          <a:p>
            <a:endParaRPr lang="en-GB" sz="2400" i="0" cap="none" dirty="0">
              <a:latin typeface="Bahnschrift" panose="020B0502040204020203" pitchFamily="34" charset="0"/>
            </a:endParaRPr>
          </a:p>
          <a:p>
            <a:r>
              <a:rPr lang="en-GB" sz="2400" i="0" cap="none" dirty="0" smtClean="0">
                <a:latin typeface="Bahnschrift" panose="020B0502040204020203" pitchFamily="34" charset="0"/>
              </a:rPr>
              <a:t>A </a:t>
            </a:r>
            <a:r>
              <a:rPr lang="en-GB" sz="2400" i="0" cap="none" dirty="0" smtClean="0">
                <a:solidFill>
                  <a:srgbClr val="FF0000"/>
                </a:solidFill>
                <a:latin typeface="Bahnschrift" panose="020B0502040204020203" pitchFamily="34" charset="0"/>
              </a:rPr>
              <a:t>code of ethics </a:t>
            </a:r>
            <a:r>
              <a:rPr lang="en-GB" sz="2400" i="0" cap="none" dirty="0" smtClean="0">
                <a:latin typeface="Bahnschrift" panose="020B0502040204020203" pitchFamily="34" charset="0"/>
              </a:rPr>
              <a:t>is necessary, among other reasons to ensure that the </a:t>
            </a:r>
            <a:r>
              <a:rPr lang="en-GB" sz="2400" i="0" cap="none" dirty="0" smtClean="0">
                <a:solidFill>
                  <a:srgbClr val="FF0000"/>
                </a:solidFill>
                <a:latin typeface="Bahnschrift" panose="020B0502040204020203" pitchFamily="34" charset="0"/>
              </a:rPr>
              <a:t>information is not put to inappropriate use</a:t>
            </a:r>
            <a:r>
              <a:rPr lang="en-GB" sz="2400" i="0" cap="none" dirty="0" smtClean="0">
                <a:latin typeface="Bahnschrift" panose="020B0502040204020203" pitchFamily="34" charset="0"/>
              </a:rPr>
              <a:t>. </a:t>
            </a:r>
            <a:endParaRPr lang="en-GB" sz="2400" i="0" cap="none" dirty="0">
              <a:latin typeface="Bahnschrift" panose="020B0502040204020203" pitchFamily="34" charset="0"/>
            </a:endParaRPr>
          </a:p>
        </p:txBody>
      </p:sp>
    </p:spTree>
    <p:extLst>
      <p:ext uri="{BB962C8B-B14F-4D97-AF65-F5344CB8AC3E}">
        <p14:creationId xmlns:p14="http://schemas.microsoft.com/office/powerpoint/2010/main" val="3443964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54214" y="147984"/>
            <a:ext cx="10515600" cy="6710016"/>
          </a:xfrm>
          <a:prstGeom prst="rect">
            <a:avLst/>
          </a:prstGeom>
        </p:spPr>
        <p:txBody>
          <a:bodyPr vert="horz" lIns="121899" tIns="60949" rIns="121899" bIns="60949" rtlCol="0" anchor="t">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marL="457200" indent="-457200">
              <a:buAutoNum type="arabicPeriod"/>
            </a:pPr>
            <a:r>
              <a:rPr lang="en-GB" sz="2400" i="0" cap="none" dirty="0" smtClean="0">
                <a:solidFill>
                  <a:srgbClr val="00B050"/>
                </a:solidFill>
                <a:latin typeface="Calibri" panose="020F0502020204030204" pitchFamily="34" charset="0"/>
                <a:cs typeface="Calibri" panose="020F0502020204030204" pitchFamily="34" charset="0"/>
              </a:rPr>
              <a:t>Exercise honesty, objectivity, and diligence</a:t>
            </a:r>
            <a:r>
              <a:rPr lang="en-GB" sz="2400" i="0" cap="none" dirty="0" smtClean="0">
                <a:latin typeface="Calibri" panose="020F0502020204030204" pitchFamily="34" charset="0"/>
                <a:cs typeface="Calibri" panose="020F0502020204030204" pitchFamily="34" charset="0"/>
              </a:rPr>
              <a:t> in the performance of their duties and responsibilities.</a:t>
            </a:r>
          </a:p>
          <a:p>
            <a:pPr marL="457200" indent="-457200">
              <a:buAutoNum type="arabicPeriod"/>
            </a:pPr>
            <a:endParaRPr lang="en-GB" sz="2400" i="0" cap="none" dirty="0" smtClean="0">
              <a:latin typeface="Calibri" panose="020F0502020204030204" pitchFamily="34" charset="0"/>
              <a:cs typeface="Calibri" panose="020F0502020204030204" pitchFamily="34" charset="0"/>
            </a:endParaRPr>
          </a:p>
          <a:p>
            <a:pPr marL="457200" indent="-457200">
              <a:buAutoNum type="arabicPeriod"/>
            </a:pPr>
            <a:r>
              <a:rPr lang="en-GB" sz="2400" i="0" cap="none" dirty="0" smtClean="0">
                <a:solidFill>
                  <a:srgbClr val="00B050"/>
                </a:solidFill>
                <a:latin typeface="Calibri" panose="020F0502020204030204" pitchFamily="34" charset="0"/>
                <a:cs typeface="Calibri" panose="020F0502020204030204" pitchFamily="34" charset="0"/>
              </a:rPr>
              <a:t>Exhibit loyalty in all matters </a:t>
            </a:r>
            <a:r>
              <a:rPr lang="en-GB" sz="2400" i="0" cap="none" dirty="0" smtClean="0">
                <a:latin typeface="Calibri" panose="020F0502020204030204" pitchFamily="34" charset="0"/>
                <a:cs typeface="Calibri" panose="020F0502020204030204" pitchFamily="34" charset="0"/>
              </a:rPr>
              <a:t>pertaining to the affairs of their organization or to whomever they may be rendering a service. However, they shall </a:t>
            </a:r>
            <a:r>
              <a:rPr lang="en-GB" sz="2400" i="0" cap="none" dirty="0" smtClean="0">
                <a:solidFill>
                  <a:srgbClr val="00B050"/>
                </a:solidFill>
                <a:latin typeface="Calibri" panose="020F0502020204030204" pitchFamily="34" charset="0"/>
                <a:cs typeface="Calibri" panose="020F0502020204030204" pitchFamily="34" charset="0"/>
              </a:rPr>
              <a:t>not knowingly be party to any illegal or improper activity</a:t>
            </a:r>
            <a:r>
              <a:rPr lang="en-GB" sz="2400" i="0" cap="none" dirty="0" smtClean="0">
                <a:latin typeface="Calibri" panose="020F0502020204030204" pitchFamily="34" charset="0"/>
                <a:cs typeface="Calibri" panose="020F0502020204030204" pitchFamily="34" charset="0"/>
              </a:rPr>
              <a:t>. </a:t>
            </a:r>
          </a:p>
          <a:p>
            <a:pPr marL="457200" indent="-457200">
              <a:buAutoNum type="arabicPeriod"/>
            </a:pPr>
            <a:endParaRPr lang="en-GB" sz="2400" i="0" cap="none" dirty="0" smtClean="0">
              <a:latin typeface="Calibri" panose="020F0502020204030204" pitchFamily="34" charset="0"/>
              <a:cs typeface="Calibri" panose="020F0502020204030204" pitchFamily="34" charset="0"/>
            </a:endParaRPr>
          </a:p>
          <a:p>
            <a:pPr marL="457200" indent="-457200">
              <a:buAutoNum type="arabicPeriod"/>
            </a:pPr>
            <a:r>
              <a:rPr lang="en-GB" sz="2400" i="0" cap="none" dirty="0" smtClean="0">
                <a:solidFill>
                  <a:srgbClr val="00B050"/>
                </a:solidFill>
                <a:latin typeface="Calibri" panose="020F0502020204030204" pitchFamily="34" charset="0"/>
                <a:cs typeface="Calibri" panose="020F0502020204030204" pitchFamily="34" charset="0"/>
              </a:rPr>
              <a:t>Not engage in acts or activities which are discreditable </a:t>
            </a:r>
            <a:r>
              <a:rPr lang="en-GB" sz="2400" i="0" cap="none" dirty="0" smtClean="0">
                <a:latin typeface="Calibri" panose="020F0502020204030204" pitchFamily="34" charset="0"/>
                <a:cs typeface="Calibri" panose="020F0502020204030204" pitchFamily="34" charset="0"/>
              </a:rPr>
              <a:t>to the profession of information services quality assurance or their organization. </a:t>
            </a:r>
          </a:p>
          <a:p>
            <a:pPr marL="457200" indent="-457200">
              <a:buAutoNum type="arabicPeriod"/>
            </a:pPr>
            <a:endParaRPr lang="en-GB" sz="2400" i="0" cap="none" dirty="0" smtClean="0">
              <a:latin typeface="Calibri" panose="020F0502020204030204" pitchFamily="34" charset="0"/>
              <a:cs typeface="Calibri" panose="020F0502020204030204" pitchFamily="34" charset="0"/>
            </a:endParaRPr>
          </a:p>
          <a:p>
            <a:pPr marL="457200" indent="-457200">
              <a:buAutoNum type="arabicPeriod"/>
            </a:pPr>
            <a:r>
              <a:rPr lang="en-GB" sz="2400" i="0" cap="none" dirty="0" smtClean="0">
                <a:solidFill>
                  <a:srgbClr val="00B050"/>
                </a:solidFill>
                <a:latin typeface="Calibri" panose="020F0502020204030204" pitchFamily="34" charset="0"/>
                <a:cs typeface="Calibri" panose="020F0502020204030204" pitchFamily="34" charset="0"/>
              </a:rPr>
              <a:t>Refrain from entering any activity that may be in conflict with the interest of their organization </a:t>
            </a:r>
            <a:r>
              <a:rPr lang="en-GB" sz="2400" i="0" cap="none" dirty="0" smtClean="0">
                <a:latin typeface="Calibri" panose="020F0502020204030204" pitchFamily="34" charset="0"/>
                <a:cs typeface="Calibri" panose="020F0502020204030204" pitchFamily="34" charset="0"/>
              </a:rPr>
              <a:t>or would prejudice their ability to carry out objectively their duties and responsibilities. </a:t>
            </a:r>
          </a:p>
          <a:p>
            <a:pPr marL="457200" indent="-457200">
              <a:buAutoNum type="arabicPeriod"/>
            </a:pPr>
            <a:endParaRPr lang="en-GB" sz="2400" i="0" cap="none" dirty="0" smtClean="0">
              <a:latin typeface="Calibri" panose="020F0502020204030204" pitchFamily="34" charset="0"/>
              <a:cs typeface="Calibri" panose="020F0502020204030204" pitchFamily="34" charset="0"/>
            </a:endParaRPr>
          </a:p>
          <a:p>
            <a:pPr marL="457200" indent="-457200">
              <a:buAutoNum type="arabicPeriod"/>
            </a:pPr>
            <a:r>
              <a:rPr lang="en-GB" sz="2400" i="0" cap="none" dirty="0" smtClean="0">
                <a:solidFill>
                  <a:srgbClr val="00B050"/>
                </a:solidFill>
                <a:latin typeface="Calibri" panose="020F0502020204030204" pitchFamily="34" charset="0"/>
                <a:cs typeface="Calibri" panose="020F0502020204030204" pitchFamily="34" charset="0"/>
              </a:rPr>
              <a:t>Not accept anything of value </a:t>
            </a:r>
            <a:r>
              <a:rPr lang="en-GB" sz="2400" i="0" cap="none" dirty="0" smtClean="0">
                <a:latin typeface="Calibri" panose="020F0502020204030204" pitchFamily="34" charset="0"/>
                <a:cs typeface="Calibri" panose="020F0502020204030204" pitchFamily="34" charset="0"/>
              </a:rPr>
              <a:t>from an employee, client, customer, supplier, or business associate of their organization that would impair or be presumed to impair their professional judgment and integrity. </a:t>
            </a:r>
          </a:p>
          <a:p>
            <a:pPr marL="457200" indent="-457200">
              <a:buAutoNum type="arabicPeriod"/>
            </a:pPr>
            <a:endParaRPr lang="en-GB" sz="2400" i="0" cap="none" dirty="0" smtClean="0">
              <a:latin typeface="Calibri" panose="020F0502020204030204" pitchFamily="34" charset="0"/>
              <a:cs typeface="Calibri" panose="020F0502020204030204" pitchFamily="34" charset="0"/>
            </a:endParaRPr>
          </a:p>
          <a:p>
            <a:pPr marL="457200" indent="-457200">
              <a:buAutoNum type="arabicPeriod"/>
            </a:pPr>
            <a:r>
              <a:rPr lang="en-GB" sz="2400" i="0" cap="none" dirty="0" smtClean="0">
                <a:solidFill>
                  <a:srgbClr val="00B050"/>
                </a:solidFill>
                <a:latin typeface="Calibri" panose="020F0502020204030204" pitchFamily="34" charset="0"/>
                <a:cs typeface="Calibri" panose="020F0502020204030204" pitchFamily="34" charset="0"/>
              </a:rPr>
              <a:t>Undertake only those services that they can reasonably expect</a:t>
            </a:r>
            <a:r>
              <a:rPr lang="en-GB" sz="2400" i="0" cap="none" dirty="0" smtClean="0">
                <a:latin typeface="Calibri" panose="020F0502020204030204" pitchFamily="34" charset="0"/>
                <a:cs typeface="Calibri" panose="020F0502020204030204" pitchFamily="34" charset="0"/>
              </a:rPr>
              <a:t> to complete with professional competence. </a:t>
            </a:r>
            <a:endParaRPr lang="en-GB" sz="2400" i="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2436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81</TotalTime>
  <Words>844</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vt:lpstr>
      <vt:lpstr>Calibri</vt:lpstr>
      <vt:lpstr>Century Schoolbook</vt:lpstr>
      <vt:lpstr>Corbel</vt:lpstr>
      <vt:lpstr>Georgia</vt:lpstr>
      <vt:lpstr>Wingdings</vt:lpstr>
      <vt:lpstr>Headlines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Soojan</dc:creator>
  <cp:lastModifiedBy>Soojan</cp:lastModifiedBy>
  <cp:revision>40</cp:revision>
  <dcterms:created xsi:type="dcterms:W3CDTF">2018-01-14T10:15:15Z</dcterms:created>
  <dcterms:modified xsi:type="dcterms:W3CDTF">2018-01-16T02:47:46Z</dcterms:modified>
</cp:coreProperties>
</file>