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7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1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5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51BBAE-DE82-4C57-B529-BB07362AA241}" type="datetimeFigureOut">
              <a:rPr lang="en-US" smtClean="0"/>
              <a:t>Wednesday January 24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8CC59A-E604-42E7-B035-B1034BD07A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0900" y="3644901"/>
            <a:ext cx="10515600" cy="1736408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0" dirty="0" smtClean="0">
                <a:solidFill>
                  <a:srgbClr val="0070C0"/>
                </a:solidFill>
              </a:rPr>
              <a:t>Software Testing, Verification, Validation and Quality Assurance</a:t>
            </a:r>
          </a:p>
          <a:p>
            <a:pPr algn="ctr"/>
            <a:endParaRPr lang="en-GB" sz="2800" dirty="0" smtClean="0"/>
          </a:p>
          <a:p>
            <a:pPr algn="ctr"/>
            <a:endParaRPr lang="en-GB" sz="2800" dirty="0" smtClean="0"/>
          </a:p>
          <a:p>
            <a:pPr algn="ctr"/>
            <a:r>
              <a:rPr lang="en-GB" sz="2000" i="0" dirty="0" err="1" smtClean="0">
                <a:latin typeface="Georgia" panose="02040502050405020303" pitchFamily="18" charset="0"/>
              </a:rPr>
              <a:t>Sujan</a:t>
            </a:r>
            <a:r>
              <a:rPr lang="en-GB" sz="2000" i="0" dirty="0" smtClean="0">
                <a:latin typeface="Georgia" panose="02040502050405020303" pitchFamily="18" charset="0"/>
              </a:rPr>
              <a:t> </a:t>
            </a:r>
            <a:r>
              <a:rPr lang="en-GB" sz="2000" i="0" dirty="0" err="1" smtClean="0">
                <a:latin typeface="Georgia" panose="02040502050405020303" pitchFamily="18" charset="0"/>
              </a:rPr>
              <a:t>Tamrakar</a:t>
            </a:r>
            <a:endParaRPr lang="en-US" sz="2000" i="0" dirty="0">
              <a:latin typeface="Georgia" panose="020405020504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9700" y="1473201"/>
            <a:ext cx="11455400" cy="1739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200" b="1" i="0" dirty="0" smtClean="0">
                <a:solidFill>
                  <a:srgbClr val="00B050"/>
                </a:solidFill>
              </a:rPr>
              <a:t>Testing throughout </a:t>
            </a:r>
          </a:p>
          <a:p>
            <a:r>
              <a:rPr lang="en-GB" sz="5200" b="1" i="0" dirty="0" smtClean="0">
                <a:solidFill>
                  <a:srgbClr val="00B050"/>
                </a:solidFill>
              </a:rPr>
              <a:t>the </a:t>
            </a:r>
            <a:r>
              <a:rPr lang="en-GB" sz="5200" b="1" i="0" dirty="0">
                <a:solidFill>
                  <a:srgbClr val="00B050"/>
                </a:solidFill>
              </a:rPr>
              <a:t>S</a:t>
            </a:r>
            <a:r>
              <a:rPr lang="en-GB" sz="5200" b="1" i="0" dirty="0" smtClean="0">
                <a:solidFill>
                  <a:srgbClr val="00B050"/>
                </a:solidFill>
              </a:rPr>
              <a:t>oftware </a:t>
            </a:r>
            <a:r>
              <a:rPr lang="en-GB" sz="5200" b="1" i="0" dirty="0" smtClean="0">
                <a:solidFill>
                  <a:srgbClr val="00B050"/>
                </a:solidFill>
              </a:rPr>
              <a:t>L</a:t>
            </a:r>
            <a:r>
              <a:rPr lang="en-GB" sz="5200" b="1" i="0" dirty="0" smtClean="0">
                <a:solidFill>
                  <a:srgbClr val="00B050"/>
                </a:solidFill>
              </a:rPr>
              <a:t>ifecycle</a:t>
            </a:r>
            <a:endParaRPr lang="en-US" sz="5200" b="1" i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0058400" cy="564297"/>
          </a:xfrm>
        </p:spPr>
        <p:txBody>
          <a:bodyPr anchor="t">
            <a:normAutofit fontScale="90000"/>
          </a:bodyPr>
          <a:lstStyle/>
          <a:p>
            <a:r>
              <a:rPr lang="en-GB" sz="4000" b="1" dirty="0">
                <a:solidFill>
                  <a:srgbClr val="00B050"/>
                </a:solidFill>
              </a:rPr>
              <a:t>Waterfall model </a:t>
            </a:r>
            <a:r>
              <a:rPr lang="en-GB" sz="4000" dirty="0">
                <a:solidFill>
                  <a:srgbClr val="00B050"/>
                </a:solidFill>
              </a:rPr>
              <a:t>- </a:t>
            </a:r>
            <a:r>
              <a:rPr lang="en-GB" sz="4000" b="1" dirty="0">
                <a:solidFill>
                  <a:srgbClr val="00B050"/>
                </a:solidFill>
              </a:rPr>
              <a:t>linear-sequential life cycle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066800"/>
            <a:ext cx="10896600" cy="51689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</a:rPr>
              <a:t>Very </a:t>
            </a:r>
            <a:r>
              <a:rPr lang="en-GB" sz="2400" dirty="0">
                <a:solidFill>
                  <a:srgbClr val="FF0000"/>
                </a:solidFill>
              </a:rPr>
              <a:t>simple </a:t>
            </a:r>
            <a:r>
              <a:rPr lang="en-GB" sz="2400" dirty="0"/>
              <a:t>to understand and use.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E</a:t>
            </a:r>
            <a:r>
              <a:rPr lang="en-GB" sz="2400" dirty="0" smtClean="0">
                <a:solidFill>
                  <a:schemeClr val="tx1"/>
                </a:solidFill>
              </a:rPr>
              <a:t>ach </a:t>
            </a:r>
            <a:r>
              <a:rPr lang="en-GB" sz="2400" dirty="0">
                <a:solidFill>
                  <a:schemeClr val="tx1"/>
                </a:solidFill>
              </a:rPr>
              <a:t>phase must be</a:t>
            </a:r>
            <a:r>
              <a:rPr lang="en-GB" sz="2400" dirty="0">
                <a:solidFill>
                  <a:srgbClr val="FF0000"/>
                </a:solidFill>
              </a:rPr>
              <a:t> completed fully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before</a:t>
            </a:r>
            <a:r>
              <a:rPr lang="en-GB" sz="2400" dirty="0"/>
              <a:t> the next phase can begin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>
                <a:solidFill>
                  <a:srgbClr val="FF0000"/>
                </a:solidFill>
              </a:rPr>
              <a:t>small</a:t>
            </a:r>
            <a:r>
              <a:rPr lang="en-US" sz="2400" dirty="0"/>
              <a:t> projects </a:t>
            </a:r>
            <a:r>
              <a:rPr lang="en-US" sz="2400" dirty="0" smtClean="0"/>
              <a:t>(moderately easy and simple)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A</a:t>
            </a:r>
            <a:r>
              <a:rPr lang="en-GB" sz="2400" dirty="0" smtClean="0"/>
              <a:t> </a:t>
            </a:r>
            <a:r>
              <a:rPr lang="en-GB" sz="2400" dirty="0">
                <a:solidFill>
                  <a:srgbClr val="FF0000"/>
                </a:solidFill>
              </a:rPr>
              <a:t>review takes place to determine </a:t>
            </a:r>
            <a:r>
              <a:rPr lang="en-GB" sz="2400" dirty="0"/>
              <a:t>if the project is on the right path and whether </a:t>
            </a:r>
            <a:r>
              <a:rPr lang="en-GB" sz="2400" dirty="0" smtClean="0"/>
              <a:t>to </a:t>
            </a:r>
            <a:r>
              <a:rPr lang="en-GB" sz="2400" dirty="0"/>
              <a:t>continue or discard the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</a:rPr>
              <a:t>Testing </a:t>
            </a:r>
            <a:r>
              <a:rPr lang="en-GB" sz="2400" dirty="0">
                <a:solidFill>
                  <a:srgbClr val="FF0000"/>
                </a:solidFill>
              </a:rPr>
              <a:t>starts only after the development is complete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In </a:t>
            </a:r>
            <a:r>
              <a:rPr lang="en-GB" sz="2400" b="1" dirty="0"/>
              <a:t>waterfall model phases </a:t>
            </a:r>
            <a:r>
              <a:rPr lang="en-GB" sz="2400" dirty="0"/>
              <a:t>do not overlap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0058400" cy="564297"/>
          </a:xfrm>
        </p:spPr>
        <p:txBody>
          <a:bodyPr anchor="t">
            <a:normAutofit fontScale="90000"/>
          </a:bodyPr>
          <a:lstStyle/>
          <a:p>
            <a:r>
              <a:rPr lang="en-GB" sz="4000" b="1" dirty="0">
                <a:solidFill>
                  <a:srgbClr val="00B050"/>
                </a:solidFill>
              </a:rPr>
              <a:t>Waterfall model </a:t>
            </a:r>
            <a:r>
              <a:rPr lang="en-GB" sz="4000" dirty="0">
                <a:solidFill>
                  <a:srgbClr val="00B050"/>
                </a:solidFill>
              </a:rPr>
              <a:t>- </a:t>
            </a:r>
            <a:r>
              <a:rPr lang="en-GB" sz="4000" b="1" dirty="0">
                <a:solidFill>
                  <a:srgbClr val="00B050"/>
                </a:solidFill>
              </a:rPr>
              <a:t>linear-sequential life cycle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800100"/>
            <a:ext cx="12192000" cy="60579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800100"/>
            <a:ext cx="7968919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0058400" cy="564297"/>
          </a:xfrm>
        </p:spPr>
        <p:txBody>
          <a:bodyPr anchor="t">
            <a:normAutofit fontScale="90000"/>
          </a:bodyPr>
          <a:lstStyle/>
          <a:p>
            <a:r>
              <a:rPr lang="en-GB" sz="4000" b="1" dirty="0">
                <a:solidFill>
                  <a:srgbClr val="00B050"/>
                </a:solidFill>
              </a:rPr>
              <a:t>Waterfall model </a:t>
            </a:r>
            <a:r>
              <a:rPr lang="en-GB" sz="4000" dirty="0">
                <a:solidFill>
                  <a:srgbClr val="00B050"/>
                </a:solidFill>
              </a:rPr>
              <a:t>- </a:t>
            </a:r>
            <a:r>
              <a:rPr lang="en-GB" sz="4000" b="1" dirty="0">
                <a:solidFill>
                  <a:srgbClr val="00B050"/>
                </a:solidFill>
              </a:rPr>
              <a:t>linear-sequential life cycle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066800"/>
            <a:ext cx="11163300" cy="51689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25719"/>
              </p:ext>
            </p:extLst>
          </p:nvPr>
        </p:nvGraphicFramePr>
        <p:xfrm>
          <a:off x="698500" y="1227666"/>
          <a:ext cx="10668000" cy="528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5334000"/>
              </a:tblGrid>
              <a:tr h="48937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Pros: </a:t>
                      </a:r>
                    </a:p>
                    <a:p>
                      <a:pPr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dirty="0" smtClean="0"/>
                        <a:t> Simple and easy to understand and use. </a:t>
                      </a:r>
                    </a:p>
                    <a:p>
                      <a:pPr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dirty="0" smtClean="0"/>
                        <a:t>Easy to manage due to the rigidity of the model – each phase has specific deliverables and a review process </a:t>
                      </a:r>
                    </a:p>
                    <a:p>
                      <a:pPr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dirty="0" smtClean="0"/>
                        <a:t>Phases are processed and completed one at a time. Phases do not overlap. </a:t>
                      </a:r>
                    </a:p>
                    <a:p>
                      <a:pPr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dirty="0" smtClean="0"/>
                        <a:t>Works well for smaller projects where requirements are very well understood.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ebdings" panose="05030102010509060703" pitchFamily="18" charset="2"/>
                        <a:buChar char=""/>
                      </a:pPr>
                      <a:r>
                        <a:rPr lang="en-GB" sz="2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an application is in the testing stage, it is very difficult to go back and change something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ebdings" panose="05030102010509060703" pitchFamily="18" charset="2"/>
                        <a:buChar char=""/>
                      </a:pPr>
                      <a:r>
                        <a:rPr lang="en-GB" sz="2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working software is produced until late during the life cycle.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ebdings" panose="05030102010509060703" pitchFamily="18" charset="2"/>
                        <a:buChar char=""/>
                      </a:pPr>
                      <a:r>
                        <a:rPr lang="en-GB" sz="2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amounts of risk and uncertainty.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ebdings" panose="05030102010509060703" pitchFamily="18" charset="2"/>
                        <a:buChar char=""/>
                      </a:pPr>
                      <a:r>
                        <a:rPr lang="en-GB" sz="2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a good model for complex and object-oriented projects.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ebdings" panose="05030102010509060703" pitchFamily="18" charset="2"/>
                        <a:buChar char=""/>
                      </a:pPr>
                      <a:r>
                        <a:rPr lang="en-GB" sz="2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Poor model for long and ongoing projects.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ebdings" panose="05030102010509060703" pitchFamily="18" charset="2"/>
                        <a:buChar char=""/>
                      </a:pPr>
                      <a:r>
                        <a:rPr lang="en-GB" sz="23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suitable for the projects where requirements are at a moderate to high risk of changing.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V-model </a:t>
            </a:r>
            <a:r>
              <a:rPr lang="en-GB" sz="3600" dirty="0">
                <a:solidFill>
                  <a:srgbClr val="00B050"/>
                </a:solidFill>
              </a:rPr>
              <a:t>- </a:t>
            </a:r>
            <a:r>
              <a:rPr lang="en-GB" sz="3600" b="1" dirty="0" smtClean="0">
                <a:solidFill>
                  <a:srgbClr val="00B050"/>
                </a:solidFill>
              </a:rPr>
              <a:t>Verification </a:t>
            </a:r>
            <a:r>
              <a:rPr lang="en-GB" sz="3600" b="1" dirty="0">
                <a:solidFill>
                  <a:srgbClr val="00B050"/>
                </a:solidFill>
              </a:rPr>
              <a:t>and Validation model / sequential development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219200"/>
            <a:ext cx="10896600" cy="50165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b="1" dirty="0">
                <a:solidFill>
                  <a:srgbClr val="FF0000"/>
                </a:solidFill>
              </a:rPr>
              <a:t>VERIFICATION</a:t>
            </a:r>
            <a:r>
              <a:rPr lang="en-GB" sz="3200" b="1" dirty="0"/>
              <a:t>: ARE WE BUILDING THE </a:t>
            </a:r>
            <a:r>
              <a:rPr lang="en-GB" sz="3200" b="1" dirty="0">
                <a:solidFill>
                  <a:srgbClr val="FF0000"/>
                </a:solidFill>
              </a:rPr>
              <a:t>PRODUCT RIGHT</a:t>
            </a:r>
            <a:r>
              <a:rPr lang="en-GB" sz="3200" b="1" dirty="0" smtClean="0"/>
              <a:t>?</a:t>
            </a:r>
          </a:p>
          <a:p>
            <a:pPr algn="ctr"/>
            <a:endParaRPr lang="en-GB" sz="3200" b="1" dirty="0"/>
          </a:p>
          <a:p>
            <a:pPr algn="ctr"/>
            <a:endParaRPr lang="en-GB" sz="3200" b="1" dirty="0" smtClean="0"/>
          </a:p>
          <a:p>
            <a:pPr algn="ctr"/>
            <a:r>
              <a:rPr lang="en-GB" sz="3200" b="1" dirty="0" smtClean="0"/>
              <a:t> </a:t>
            </a:r>
            <a:endParaRPr lang="en-GB" sz="3200" dirty="0"/>
          </a:p>
          <a:p>
            <a:pPr algn="ctr"/>
            <a:r>
              <a:rPr lang="en-GB" sz="3200" b="1" dirty="0">
                <a:solidFill>
                  <a:srgbClr val="00B0F0"/>
                </a:solidFill>
              </a:rPr>
              <a:t>VALIDATION</a:t>
            </a:r>
            <a:r>
              <a:rPr lang="en-GB" sz="3200" b="1" dirty="0"/>
              <a:t>: ARE WE BUILDING THE </a:t>
            </a:r>
            <a:r>
              <a:rPr lang="en-GB" sz="3200" b="1" dirty="0">
                <a:solidFill>
                  <a:srgbClr val="00B0F0"/>
                </a:solidFill>
              </a:rPr>
              <a:t>RIGHT PRODUCT</a:t>
            </a:r>
            <a:r>
              <a:rPr lang="en-GB" sz="3200" b="1" dirty="0"/>
              <a:t>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7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V-model </a:t>
            </a:r>
            <a:r>
              <a:rPr lang="en-GB" sz="3600" dirty="0">
                <a:solidFill>
                  <a:srgbClr val="00B050"/>
                </a:solidFill>
              </a:rPr>
              <a:t>- </a:t>
            </a:r>
            <a:r>
              <a:rPr lang="en-GB" sz="3600" b="1" dirty="0" smtClean="0">
                <a:solidFill>
                  <a:srgbClr val="00B050"/>
                </a:solidFill>
              </a:rPr>
              <a:t>Verification </a:t>
            </a:r>
            <a:r>
              <a:rPr lang="en-GB" sz="3600" b="1" dirty="0">
                <a:solidFill>
                  <a:srgbClr val="00B050"/>
                </a:solidFill>
              </a:rPr>
              <a:t>and Validation model / sequential development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46900" y="1625600"/>
            <a:ext cx="5245100" cy="52324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Each phase must be completed before the next phase </a:t>
            </a:r>
            <a:r>
              <a:rPr lang="en-GB" sz="2400" dirty="0" smtClean="0"/>
              <a:t>begins.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Testing </a:t>
            </a:r>
            <a:r>
              <a:rPr lang="en-GB" sz="2400" dirty="0"/>
              <a:t>of the product is </a:t>
            </a:r>
            <a:r>
              <a:rPr lang="en-GB" sz="2400" dirty="0">
                <a:solidFill>
                  <a:srgbClr val="FF0000"/>
                </a:solidFill>
              </a:rPr>
              <a:t>planned</a:t>
            </a:r>
            <a:r>
              <a:rPr lang="en-GB" sz="2400" dirty="0"/>
              <a:t> in parallel with a corresponding phase of development. </a:t>
            </a:r>
            <a:r>
              <a:rPr lang="en-GB" sz="2400" b="1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55" y="1155700"/>
            <a:ext cx="6980655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98500" y="1066800"/>
            <a:ext cx="11163300" cy="51689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32801"/>
              </p:ext>
            </p:extLst>
          </p:nvPr>
        </p:nvGraphicFramePr>
        <p:xfrm>
          <a:off x="698500" y="1227666"/>
          <a:ext cx="10668000" cy="4893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5334000"/>
              </a:tblGrid>
              <a:tr h="48937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Pros: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activities like planning, test designing happens well before coding. This saves a lot of time. Hence higher chance of success over the waterfall model.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Proactive defect tracking – that is defects are found at early stage.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Avoids the downward flow of the defects.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 well for small projects where requirements are easily understood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ebdings" panose="05030102010509060703" pitchFamily="18" charset="2"/>
                        <a:buChar char="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Least flexible.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ebdings" panose="05030102010509060703" pitchFamily="18" charset="2"/>
                        <a:buChar char="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is developed during the implementation phase, so no early prototypes of the software are produced.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ebdings" panose="05030102010509060703" pitchFamily="18" charset="2"/>
                        <a:buChar char="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any changes happen in midway, then the test documents along with requirement documents has to be updated.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V-model </a:t>
            </a:r>
            <a:r>
              <a:rPr lang="en-GB" sz="3600" dirty="0">
                <a:solidFill>
                  <a:srgbClr val="00B050"/>
                </a:solidFill>
              </a:rPr>
              <a:t>- </a:t>
            </a:r>
            <a:r>
              <a:rPr lang="en-GB" sz="3600" b="1" dirty="0" smtClean="0">
                <a:solidFill>
                  <a:srgbClr val="00B050"/>
                </a:solidFill>
              </a:rPr>
              <a:t>Verification </a:t>
            </a:r>
            <a:r>
              <a:rPr lang="en-GB" sz="3600" b="1" dirty="0">
                <a:solidFill>
                  <a:srgbClr val="00B050"/>
                </a:solidFill>
              </a:rPr>
              <a:t>and Validation model / sequential development model 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Incremental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219200"/>
            <a:ext cx="10896600" cy="50165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W</a:t>
            </a:r>
            <a:r>
              <a:rPr lang="en-GB" sz="2400" dirty="0" smtClean="0"/>
              <a:t>hole </a:t>
            </a:r>
            <a:r>
              <a:rPr lang="en-GB" sz="2400" dirty="0"/>
              <a:t>requirement is </a:t>
            </a:r>
            <a:r>
              <a:rPr lang="en-GB" sz="2400" dirty="0">
                <a:solidFill>
                  <a:srgbClr val="FF0000"/>
                </a:solidFill>
              </a:rPr>
              <a:t>divided into various builds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FF0000"/>
                </a:solidFill>
              </a:rPr>
              <a:t>Multiple development cycles </a:t>
            </a:r>
            <a:r>
              <a:rPr lang="en-GB" sz="2400" dirty="0"/>
              <a:t>take place here, making the life cycle a “multi-waterfall” cycle.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FF0000"/>
                </a:solidFill>
              </a:rPr>
              <a:t>Cycles are divided </a:t>
            </a:r>
            <a:r>
              <a:rPr lang="en-GB" sz="2400" dirty="0"/>
              <a:t>up into smaller, more easily managed modules.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Each module passes through the requirements, design, implementation and testing phases. A </a:t>
            </a:r>
            <a:r>
              <a:rPr lang="en-GB" sz="2400" dirty="0">
                <a:solidFill>
                  <a:srgbClr val="FF0000"/>
                </a:solidFill>
              </a:rPr>
              <a:t>working version of software is produced during every cycle</a:t>
            </a:r>
            <a:r>
              <a:rPr lang="en-GB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Each subsequent release of the module adds function to the previous release.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FF0000"/>
                </a:solidFill>
              </a:rPr>
              <a:t>process continues till the complete system </a:t>
            </a:r>
            <a:r>
              <a:rPr lang="en-GB" sz="2400" dirty="0"/>
              <a:t>is achieved.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1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Incremental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219200"/>
            <a:ext cx="10896600" cy="50165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51" y="1219200"/>
            <a:ext cx="8659849" cy="48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Incremental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219200"/>
            <a:ext cx="10896600" cy="50165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52617"/>
              </p:ext>
            </p:extLst>
          </p:nvPr>
        </p:nvGraphicFramePr>
        <p:xfrm>
          <a:off x="698500" y="1227666"/>
          <a:ext cx="10668000" cy="4893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5334000"/>
              </a:tblGrid>
              <a:tr h="48937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Pros: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Generates working software quickly and early during the software life cycle.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model is more flexible – less costly to change scope and requirements.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easier to test and debug during a smaller iteration.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this model customer can respond to each built.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Lowers initial delivery cost.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Easier to manage risk because risky pieces are identified and handled during it’s iteration. </a:t>
                      </a:r>
                      <a:endParaRPr lang="en-GB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Needs good planning and design.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Needs a clear and complete definition of the whole system before it can be broken down and built incrementally.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cost is higher than waterfall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5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Iterative model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219200"/>
            <a:ext cx="10896600" cy="50165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FF0000"/>
                </a:solidFill>
              </a:rPr>
              <a:t>Does not attempt to start </a:t>
            </a:r>
            <a:r>
              <a:rPr lang="en-GB" sz="2400" dirty="0"/>
              <a:t>with a full specification of requirements.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Instead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development begins by specifying and implementing just part of the software</a:t>
            </a:r>
            <a:r>
              <a:rPr lang="en-GB" sz="2400" dirty="0"/>
              <a:t>, which can then be reviewed in order to identify further requirements.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This </a:t>
            </a:r>
            <a:r>
              <a:rPr lang="en-GB" sz="2400" dirty="0">
                <a:solidFill>
                  <a:srgbClr val="FF0000"/>
                </a:solidFill>
              </a:rPr>
              <a:t>process is then repeated</a:t>
            </a:r>
            <a:r>
              <a:rPr lang="en-GB" sz="2400" dirty="0"/>
              <a:t>, producing a new version of the software for each cycle of the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5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2600" y="800100"/>
            <a:ext cx="10858500" cy="5207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Software life cycle models describe </a:t>
            </a:r>
            <a:r>
              <a:rPr lang="en-GB" sz="2400" b="1" dirty="0">
                <a:solidFill>
                  <a:srgbClr val="FF0000"/>
                </a:solidFill>
              </a:rPr>
              <a:t>phases of the software cycle </a:t>
            </a:r>
            <a:r>
              <a:rPr lang="en-GB" sz="2400" dirty="0"/>
              <a:t>and the order in which those phases are executed.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Each </a:t>
            </a:r>
            <a:r>
              <a:rPr lang="en-GB" sz="2400" dirty="0"/>
              <a:t>phase </a:t>
            </a:r>
            <a:r>
              <a:rPr lang="en-GB" sz="2400" b="1" dirty="0">
                <a:solidFill>
                  <a:srgbClr val="FF0000"/>
                </a:solidFill>
              </a:rPr>
              <a:t>produces deliverables </a:t>
            </a:r>
            <a:r>
              <a:rPr lang="en-GB" sz="2400" dirty="0"/>
              <a:t>required by the next phase in the life </a:t>
            </a:r>
            <a:r>
              <a:rPr lang="en-GB" sz="2400" dirty="0" smtClean="0"/>
              <a:t>cycle.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There </a:t>
            </a:r>
            <a:r>
              <a:rPr lang="en-GB" sz="2400" dirty="0"/>
              <a:t>are following </a:t>
            </a:r>
            <a:r>
              <a:rPr lang="en-GB" sz="2400" b="1" dirty="0">
                <a:solidFill>
                  <a:srgbClr val="FF0000"/>
                </a:solidFill>
              </a:rPr>
              <a:t>six phases </a:t>
            </a:r>
            <a:r>
              <a:rPr lang="en-GB" sz="2400" dirty="0"/>
              <a:t>in every Software development life cycle model: </a:t>
            </a:r>
          </a:p>
          <a:p>
            <a:pPr marL="384048" lvl="2" indent="0">
              <a:buNone/>
            </a:pPr>
            <a:r>
              <a:rPr lang="en-GB" sz="2400" dirty="0"/>
              <a:t>1. Requirement gathering and </a:t>
            </a:r>
            <a:r>
              <a:rPr lang="en-GB" sz="2400" dirty="0" smtClean="0"/>
              <a:t>Analysis </a:t>
            </a:r>
            <a:endParaRPr lang="en-GB" sz="2400" dirty="0"/>
          </a:p>
          <a:p>
            <a:pPr marL="384048" lvl="2" indent="0">
              <a:buNone/>
            </a:pPr>
            <a:r>
              <a:rPr lang="en-US" sz="2400" dirty="0"/>
              <a:t>2. Design </a:t>
            </a:r>
          </a:p>
          <a:p>
            <a:pPr marL="384048" lvl="2" indent="0">
              <a:buNone/>
            </a:pPr>
            <a:r>
              <a:rPr lang="en-US" sz="2400" dirty="0"/>
              <a:t>3. Implementation or </a:t>
            </a:r>
            <a:r>
              <a:rPr lang="en-US" sz="2400" dirty="0" smtClean="0"/>
              <a:t>Coding </a:t>
            </a:r>
            <a:endParaRPr lang="en-US" sz="2400" dirty="0"/>
          </a:p>
          <a:p>
            <a:pPr marL="384048" lvl="2" indent="0">
              <a:buNone/>
            </a:pPr>
            <a:r>
              <a:rPr lang="en-US" sz="2400" dirty="0"/>
              <a:t>4. Testing </a:t>
            </a:r>
          </a:p>
          <a:p>
            <a:pPr marL="384048" lvl="2" indent="0">
              <a:buNone/>
            </a:pPr>
            <a:r>
              <a:rPr lang="en-US" sz="2400" dirty="0"/>
              <a:t>5. Deployment </a:t>
            </a:r>
          </a:p>
          <a:p>
            <a:pPr marL="384048" lvl="2" indent="0">
              <a:buNone/>
            </a:pPr>
            <a:r>
              <a:rPr lang="en-US" sz="2400" dirty="0"/>
              <a:t>6. Maintenance </a:t>
            </a:r>
            <a:r>
              <a:rPr lang="en-GB" sz="2400" dirty="0" smtClean="0"/>
              <a:t> </a:t>
            </a:r>
            <a:endParaRPr lang="en-US" sz="1600" dirty="0"/>
          </a:p>
        </p:txBody>
      </p:sp>
      <p:sp>
        <p:nvSpPr>
          <p:cNvPr id="5" name="Oval Callout 4"/>
          <p:cNvSpPr/>
          <p:nvPr/>
        </p:nvSpPr>
        <p:spPr>
          <a:xfrm>
            <a:off x="5473700" y="1130300"/>
            <a:ext cx="2070100" cy="1016000"/>
          </a:xfrm>
          <a:prstGeom prst="wedgeEllipseCallout">
            <a:avLst>
              <a:gd name="adj1" fmla="val -85905"/>
              <a:gd name="adj2" fmla="val 5772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Artifacts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Iterative model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219200"/>
            <a:ext cx="10896600" cy="50165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95" y="1397000"/>
            <a:ext cx="87663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Iterative model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219200"/>
            <a:ext cx="10896600" cy="50165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20366"/>
              </p:ext>
            </p:extLst>
          </p:nvPr>
        </p:nvGraphicFramePr>
        <p:xfrm>
          <a:off x="698500" y="1227666"/>
          <a:ext cx="10668000" cy="4893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5334000"/>
              </a:tblGrid>
              <a:tr h="48937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Pros: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can only create a high-level design of the application before we actually begin to build the product and define the design solution for the entire product.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Later on we can design and built a skeleton version of that, and then evolve the design based on what had been built.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are building and improving the product step by step. Hence we can track the defects at early stages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can get the reliable user feedback.</a:t>
                      </a:r>
                      <a:r>
                        <a:rPr lang="en-GB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overlapping of iteration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Costly system architecture or design issues may arise because not all requirements are gathered up front for the entire lifecycle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0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RAD model - Rapid Application Development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98500" y="1219200"/>
            <a:ext cx="10896600" cy="50165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The components or functions are </a:t>
            </a:r>
            <a:r>
              <a:rPr lang="en-GB" sz="2400" dirty="0">
                <a:solidFill>
                  <a:srgbClr val="FF0000"/>
                </a:solidFill>
              </a:rPr>
              <a:t>developed in parallel</a:t>
            </a:r>
            <a:r>
              <a:rPr lang="en-GB" sz="2400" dirty="0"/>
              <a:t> as if they were mini projects.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The </a:t>
            </a:r>
            <a:r>
              <a:rPr lang="en-GB" sz="2400" dirty="0"/>
              <a:t>developments are </a:t>
            </a:r>
            <a:r>
              <a:rPr lang="en-GB" sz="2400" dirty="0">
                <a:solidFill>
                  <a:srgbClr val="FF0000"/>
                </a:solidFill>
              </a:rPr>
              <a:t>time boxed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delivered</a:t>
            </a:r>
            <a:r>
              <a:rPr lang="en-GB" sz="2400" dirty="0"/>
              <a:t> and then </a:t>
            </a:r>
            <a:r>
              <a:rPr lang="en-GB" sz="2400" dirty="0">
                <a:solidFill>
                  <a:srgbClr val="FF0000"/>
                </a:solidFill>
              </a:rPr>
              <a:t>assembled</a:t>
            </a:r>
            <a:r>
              <a:rPr lang="en-GB" sz="2400" dirty="0"/>
              <a:t> into a working prototype.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This </a:t>
            </a:r>
            <a:r>
              <a:rPr lang="en-GB" sz="2400" dirty="0"/>
              <a:t>can </a:t>
            </a:r>
            <a:r>
              <a:rPr lang="en-GB" sz="2400" dirty="0">
                <a:solidFill>
                  <a:srgbClr val="FF0000"/>
                </a:solidFill>
              </a:rPr>
              <a:t>quickly give the customer something to see </a:t>
            </a:r>
            <a:r>
              <a:rPr lang="en-GB" sz="2400" dirty="0"/>
              <a:t>and use and to provide feedback regarding the delivery and their requirements.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17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RAD model - Rapid Application Development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-47214" y="1219200"/>
            <a:ext cx="12248328" cy="5638799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26" y="800100"/>
            <a:ext cx="6324447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RAD model - Rapid Application Development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-47214" y="1219201"/>
            <a:ext cx="12248328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16607"/>
              </p:ext>
            </p:extLst>
          </p:nvPr>
        </p:nvGraphicFramePr>
        <p:xfrm>
          <a:off x="698500" y="1227666"/>
          <a:ext cx="10668000" cy="4893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5334000"/>
              </a:tblGrid>
              <a:tr h="48937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Pros: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Reduced development time.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Increases reusability of components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 initial reviews occur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Encourages customer feedback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 from very beginning solves a lot of integration issues. </a:t>
                      </a:r>
                      <a:endParaRPr lang="en-GB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Depends on strong team and individual performances for identifying business requirements.</a:t>
                      </a:r>
                      <a:endParaRPr lang="en-US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system that can be modularized can be built using RAD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Requires highly skilled developers/designers.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dependency on modelling skills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Inapplicable to cheaper projects as cost of modelling and automated code generation is very high.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3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Spiral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1200" y="1270001"/>
            <a:ext cx="10845800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More emphasis placed on risk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Four phases: planning, risk analysis, engineering and evaluation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The baseline spiral, starting in the planning phase, requirements are gathered and risk is assessed. Each subsequent spirals builds on the baseline spiral.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693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Spiral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1200" y="1270001"/>
            <a:ext cx="10845800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800100"/>
            <a:ext cx="5683250" cy="55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Spiral model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1200" y="1270001"/>
            <a:ext cx="10845800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18011"/>
              </p:ext>
            </p:extLst>
          </p:nvPr>
        </p:nvGraphicFramePr>
        <p:xfrm>
          <a:off x="698500" y="1227666"/>
          <a:ext cx="10668000" cy="4893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5334000"/>
              </a:tblGrid>
              <a:tr h="48937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Pros: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amount of risk analysis hence, avoidance of Risk is enhanced.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for large and mission-critical projects.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Strong approval and documentation control.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Additional Functionality can be added at a later date.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is produced early in the software life cycle. </a:t>
                      </a:r>
                      <a:endParaRPr lang="en-GB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be a costly model to use.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 analysis requires highly specific expertise.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Project’s success is highly dependent on the risk analysis phase.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Doesn’t work well for smaller projects. </a:t>
                      </a:r>
                    </a:p>
                    <a:p>
                      <a:pPr marL="0" indent="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None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0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Agile model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1200" y="1270001"/>
            <a:ext cx="10845800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Software is developed </a:t>
            </a:r>
            <a:r>
              <a:rPr lang="en-GB" sz="2400" dirty="0">
                <a:solidFill>
                  <a:srgbClr val="FF0000"/>
                </a:solidFill>
              </a:rPr>
              <a:t>in incremental, rapid cycles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This </a:t>
            </a:r>
            <a:r>
              <a:rPr lang="en-GB" sz="2400" dirty="0"/>
              <a:t>results in </a:t>
            </a:r>
            <a:r>
              <a:rPr lang="en-GB" sz="2400" dirty="0">
                <a:solidFill>
                  <a:srgbClr val="FF0000"/>
                </a:solidFill>
              </a:rPr>
              <a:t>small incremental releases </a:t>
            </a:r>
            <a:r>
              <a:rPr lang="en-GB" sz="2400" dirty="0"/>
              <a:t>with each release building on previous functionality.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</a:rPr>
              <a:t>Each </a:t>
            </a:r>
            <a:r>
              <a:rPr lang="en-GB" sz="2400" dirty="0">
                <a:solidFill>
                  <a:srgbClr val="FF0000"/>
                </a:solidFill>
              </a:rPr>
              <a:t>release is thoroughly tested</a:t>
            </a:r>
            <a:r>
              <a:rPr lang="en-GB" sz="2400" dirty="0"/>
              <a:t> to ensure software quality is maintained.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It </a:t>
            </a:r>
            <a:r>
              <a:rPr lang="en-GB" sz="2400" dirty="0"/>
              <a:t>is </a:t>
            </a:r>
            <a:r>
              <a:rPr lang="en-GB" sz="2400" dirty="0">
                <a:solidFill>
                  <a:srgbClr val="FF0000"/>
                </a:solidFill>
              </a:rPr>
              <a:t>used for time critical applications</a:t>
            </a:r>
            <a:r>
              <a:rPr lang="en-GB" sz="2400" dirty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416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Agile model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1200" y="1270001"/>
            <a:ext cx="10845800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073570"/>
            <a:ext cx="10007600" cy="51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2600" y="800100"/>
            <a:ext cx="10858500" cy="5207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1) Requirement gathering and analysis: </a:t>
            </a:r>
            <a:endParaRPr lang="en-GB" sz="28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Business </a:t>
            </a:r>
            <a:r>
              <a:rPr lang="en-GB" sz="2400" dirty="0"/>
              <a:t>requirements are </a:t>
            </a:r>
            <a:r>
              <a:rPr lang="en-GB" sz="2400" b="1" dirty="0">
                <a:solidFill>
                  <a:srgbClr val="FF0000"/>
                </a:solidFill>
              </a:rPr>
              <a:t>gathered</a:t>
            </a:r>
            <a:r>
              <a:rPr lang="en-GB" sz="2400" dirty="0"/>
              <a:t> in this phase.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rgbClr val="FF0000"/>
                </a:solidFill>
              </a:rPr>
              <a:t>Main focus area </a:t>
            </a:r>
            <a:r>
              <a:rPr lang="en-GB" sz="2400" dirty="0" smtClean="0"/>
              <a:t>for project </a:t>
            </a:r>
            <a:r>
              <a:rPr lang="en-GB" sz="2400" dirty="0"/>
              <a:t>managers and stake holders. </a:t>
            </a:r>
            <a:endParaRPr lang="en-GB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Meetings </a:t>
            </a:r>
            <a:r>
              <a:rPr lang="en-GB" sz="2000" dirty="0"/>
              <a:t>with managers, stake holders and users are held in order </a:t>
            </a:r>
            <a:r>
              <a:rPr lang="en-GB" sz="2000" dirty="0">
                <a:solidFill>
                  <a:srgbClr val="FF0000"/>
                </a:solidFill>
              </a:rPr>
              <a:t>to determine the requirements</a:t>
            </a:r>
            <a:r>
              <a:rPr lang="en-GB" sz="2000" dirty="0"/>
              <a:t> like; who is going to use the system? How will they use the system? What data should be input into the system? What data should be output by the system? </a:t>
            </a:r>
            <a:endParaRPr lang="en-GB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These </a:t>
            </a:r>
            <a:r>
              <a:rPr lang="en-GB" sz="2000" dirty="0"/>
              <a:t>are general </a:t>
            </a:r>
            <a:r>
              <a:rPr lang="en-GB" sz="2000" dirty="0">
                <a:solidFill>
                  <a:srgbClr val="FF0000"/>
                </a:solidFill>
              </a:rPr>
              <a:t>questions that get answered during a requirements gathering phase</a:t>
            </a:r>
            <a:r>
              <a:rPr lang="en-GB" sz="2000" dirty="0"/>
              <a:t>. </a:t>
            </a:r>
            <a:endParaRPr lang="en-GB" sz="2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After </a:t>
            </a:r>
            <a:r>
              <a:rPr lang="en-GB" sz="2400" dirty="0"/>
              <a:t>requirement </a:t>
            </a:r>
            <a:r>
              <a:rPr lang="en-GB" sz="2400" dirty="0" smtClean="0"/>
              <a:t>gathering, </a:t>
            </a:r>
            <a:r>
              <a:rPr lang="en-GB" sz="2400" dirty="0"/>
              <a:t>these </a:t>
            </a:r>
            <a:r>
              <a:rPr lang="en-GB" sz="2400" dirty="0">
                <a:solidFill>
                  <a:srgbClr val="FF0000"/>
                </a:solidFill>
              </a:rPr>
              <a:t>requirements are </a:t>
            </a:r>
            <a:r>
              <a:rPr lang="en-GB" sz="2400" b="1" dirty="0" smtClean="0">
                <a:solidFill>
                  <a:srgbClr val="FF0000"/>
                </a:solidFill>
              </a:rPr>
              <a:t>analysed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/>
              <a:t>for their validity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The </a:t>
            </a:r>
            <a:r>
              <a:rPr lang="en-GB" sz="2400" dirty="0">
                <a:solidFill>
                  <a:srgbClr val="FF0000"/>
                </a:solidFill>
              </a:rPr>
              <a:t>possibility of incorporating the requirements </a:t>
            </a:r>
            <a:r>
              <a:rPr lang="en-GB" sz="2400" dirty="0"/>
              <a:t>in the system to be </a:t>
            </a:r>
            <a:r>
              <a:rPr lang="en-GB" sz="2400" dirty="0" smtClean="0"/>
              <a:t>developed </a:t>
            </a:r>
            <a:r>
              <a:rPr lang="en-GB" sz="2400" dirty="0"/>
              <a:t>is also </a:t>
            </a:r>
            <a:r>
              <a:rPr lang="en-GB" sz="2400" dirty="0">
                <a:solidFill>
                  <a:srgbClr val="FF0000"/>
                </a:solidFill>
              </a:rPr>
              <a:t>studied</a:t>
            </a:r>
            <a:r>
              <a:rPr lang="en-GB" sz="24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Finally, a </a:t>
            </a:r>
            <a:r>
              <a:rPr lang="en-GB" sz="2400" dirty="0">
                <a:solidFill>
                  <a:srgbClr val="FF0000"/>
                </a:solidFill>
              </a:rPr>
              <a:t>Requirement Specification document is created </a:t>
            </a:r>
            <a:r>
              <a:rPr lang="en-GB" sz="2400" dirty="0"/>
              <a:t>which serves the purpose of guideline for the next phase of the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Agile model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1200" y="1270001"/>
            <a:ext cx="10845800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01106"/>
              </p:ext>
            </p:extLst>
          </p:nvPr>
        </p:nvGraphicFramePr>
        <p:xfrm>
          <a:off x="698500" y="1227666"/>
          <a:ext cx="10668000" cy="4893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5334000"/>
              </a:tblGrid>
              <a:tr h="48937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Pros: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satisfaction by rapid, continuous delivery of useful software.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People and interactions are emphasized rather than process and tools. Customers, developers and testers constantly interact with each other.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Working software is delivered frequently (weeks rather than months).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Face-to-face conversation is the best form of communication.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Close, daily cooperation between business people and developers.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Continuous attention to technical excellence and good design.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 adaptation to changing circumstances.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 late changes in requirements are welcomed.</a:t>
                      </a:r>
                      <a:endParaRPr lang="en-GB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case of some software deliverables, especially the large ones, it is difficult to assess the effort required at the beginning of the software development life cycle.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is lack of emphasis on necessary designing and documentation.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project can easily get taken off track if the customer representative is not clear what final outcome that they want.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ebdings" panose="05030102010509060703" pitchFamily="18" charset="2"/>
                        <a:buChar char="r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senior programmers are capable of taking the kind of decisions required during the development process. Hence it has no place for newbie programmers, unless combined with experienced resources. </a:t>
                      </a: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Prototype model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1200" y="1270001"/>
            <a:ext cx="10845800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The basic idea here is that instead of freezing the requirements before a design or coding can proceed, a </a:t>
            </a:r>
            <a:r>
              <a:rPr lang="en-GB" sz="2400" dirty="0">
                <a:solidFill>
                  <a:srgbClr val="FF0000"/>
                </a:solidFill>
              </a:rPr>
              <a:t>throwaway prototype is built to understand the requirements</a:t>
            </a:r>
            <a:r>
              <a:rPr lang="en-GB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The goal is to provide </a:t>
            </a:r>
            <a:r>
              <a:rPr lang="en-GB" sz="2400" dirty="0">
                <a:solidFill>
                  <a:srgbClr val="FF0000"/>
                </a:solidFill>
              </a:rPr>
              <a:t>a system with overall functionality</a:t>
            </a:r>
            <a:r>
              <a:rPr lang="en-GB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By using this prototype, the client can get an “actual feel” of the system, since the </a:t>
            </a:r>
            <a:r>
              <a:rPr lang="en-GB" sz="2400" dirty="0">
                <a:solidFill>
                  <a:srgbClr val="FF0000"/>
                </a:solidFill>
              </a:rPr>
              <a:t>interactions with prototype can enable the client to better understand</a:t>
            </a:r>
            <a:r>
              <a:rPr lang="en-GB" sz="2400" dirty="0"/>
              <a:t> the requirements of the desired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Prototyping is an </a:t>
            </a:r>
            <a:r>
              <a:rPr lang="en-GB" sz="2400" dirty="0">
                <a:solidFill>
                  <a:srgbClr val="FF0000"/>
                </a:solidFill>
              </a:rPr>
              <a:t>attractive idea for complicated and large systems </a:t>
            </a:r>
            <a:r>
              <a:rPr lang="en-GB" sz="2400" dirty="0"/>
              <a:t>for which there is no manual process or existing system to help determining the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11956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Prototype model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1200" y="1270001"/>
            <a:ext cx="10845800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33" y="1816100"/>
            <a:ext cx="8023167" cy="31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35803"/>
            <a:ext cx="11620500" cy="564297"/>
          </a:xfrm>
        </p:spPr>
        <p:txBody>
          <a:bodyPr anchor="t">
            <a:noAutofit/>
          </a:bodyPr>
          <a:lstStyle/>
          <a:p>
            <a:r>
              <a:rPr lang="en-GB" sz="3600" b="1" dirty="0">
                <a:solidFill>
                  <a:srgbClr val="00B050"/>
                </a:solidFill>
              </a:rPr>
              <a:t>Prototype model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11200" y="1270001"/>
            <a:ext cx="10845800" cy="4965700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20628"/>
              </p:ext>
            </p:extLst>
          </p:nvPr>
        </p:nvGraphicFramePr>
        <p:xfrm>
          <a:off x="711200" y="1099822"/>
          <a:ext cx="1066800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5334000"/>
              </a:tblGrid>
              <a:tr h="48937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When to use: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be used when the desired system needs to have a lot of interaction with end users.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Typically, online systems, web interfaces are best suited for prototype model.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Prototyping ensures that the end users constantly work with the system &amp; provide a feedback which is incorporated in the prototype to result in a useable system. They are excellent for designing good human computer interface systems.</a:t>
                      </a:r>
                      <a:endParaRPr lang="en-GB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Advantages: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are actively involved in the development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Since in this methodology a working model of the system is provided, the users get a better understanding of the system being developed.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Errors can be detected much earlier.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Quicker user feedback is available leading to better solutions.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 functionality can be identified easily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buChar char="ü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Confusing or difficult functions can be identified.</a:t>
                      </a:r>
                      <a:endParaRPr lang="en-GB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0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2600" y="800100"/>
            <a:ext cx="10858500" cy="5207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GB" sz="28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) Design: </a:t>
            </a:r>
            <a:endParaRPr lang="en-GB" sz="28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The system </a:t>
            </a:r>
            <a:r>
              <a:rPr lang="en-GB" sz="2400" dirty="0"/>
              <a:t>and software </a:t>
            </a:r>
            <a:r>
              <a:rPr lang="en-GB" sz="2400" dirty="0">
                <a:solidFill>
                  <a:srgbClr val="FF0000"/>
                </a:solidFill>
              </a:rPr>
              <a:t>design is prepared </a:t>
            </a:r>
            <a:r>
              <a:rPr lang="en-GB" sz="2400" dirty="0"/>
              <a:t>from the requirement specifications which were studied in the first phase.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System </a:t>
            </a:r>
            <a:r>
              <a:rPr lang="en-GB" sz="2400" dirty="0"/>
              <a:t>Design </a:t>
            </a:r>
            <a:r>
              <a:rPr lang="en-GB" sz="2400" dirty="0">
                <a:solidFill>
                  <a:srgbClr val="FF0000"/>
                </a:solidFill>
              </a:rPr>
              <a:t>helps in specifying hardware and system requirements </a:t>
            </a:r>
            <a:r>
              <a:rPr lang="en-GB" sz="2400" dirty="0"/>
              <a:t>and also helps </a:t>
            </a:r>
            <a:r>
              <a:rPr lang="en-GB" sz="2400" dirty="0">
                <a:solidFill>
                  <a:srgbClr val="FF0000"/>
                </a:solidFill>
              </a:rPr>
              <a:t>in defining overall system </a:t>
            </a:r>
            <a:r>
              <a:rPr lang="en-GB" sz="2400" dirty="0" smtClean="0">
                <a:solidFill>
                  <a:srgbClr val="FF0000"/>
                </a:solidFill>
              </a:rPr>
              <a:t>architecture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The </a:t>
            </a:r>
            <a:r>
              <a:rPr lang="en-GB" sz="2400" dirty="0"/>
              <a:t>system design specifications </a:t>
            </a:r>
            <a:r>
              <a:rPr lang="en-GB" sz="2400" dirty="0">
                <a:solidFill>
                  <a:srgbClr val="FF0000"/>
                </a:solidFill>
              </a:rPr>
              <a:t>serve as input for the next phase </a:t>
            </a:r>
            <a:r>
              <a:rPr lang="en-GB" sz="2400" dirty="0"/>
              <a:t>of the model.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52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2600" y="800100"/>
            <a:ext cx="10858500" cy="5207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GB" sz="28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) Implementation / Coding: </a:t>
            </a:r>
            <a:endParaRPr lang="en-GB" sz="28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On </a:t>
            </a:r>
            <a:r>
              <a:rPr lang="en-GB" sz="2400" dirty="0"/>
              <a:t>receiving system design documents, the </a:t>
            </a:r>
            <a:r>
              <a:rPr lang="en-GB" sz="2400" dirty="0">
                <a:solidFill>
                  <a:srgbClr val="FF0000"/>
                </a:solidFill>
              </a:rPr>
              <a:t>work is divided in modules/units </a:t>
            </a:r>
            <a:r>
              <a:rPr lang="en-GB" sz="2400" dirty="0"/>
              <a:t>and actual </a:t>
            </a:r>
            <a:r>
              <a:rPr lang="en-GB" sz="2400" dirty="0">
                <a:solidFill>
                  <a:srgbClr val="FF0000"/>
                </a:solidFill>
              </a:rPr>
              <a:t>coding is started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Since</a:t>
            </a:r>
            <a:r>
              <a:rPr lang="en-GB" sz="2400" dirty="0"/>
              <a:t>, in this phase the code is produced so it is the </a:t>
            </a:r>
            <a:r>
              <a:rPr lang="en-GB" sz="2400" dirty="0">
                <a:solidFill>
                  <a:srgbClr val="FF0000"/>
                </a:solidFill>
              </a:rPr>
              <a:t>main focus for the developer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This </a:t>
            </a:r>
            <a:r>
              <a:rPr lang="en-GB" sz="2400" dirty="0"/>
              <a:t>is the </a:t>
            </a:r>
            <a:r>
              <a:rPr lang="en-GB" sz="2400" dirty="0">
                <a:solidFill>
                  <a:srgbClr val="FF0000"/>
                </a:solidFill>
              </a:rPr>
              <a:t>longest phase </a:t>
            </a:r>
            <a:r>
              <a:rPr lang="en-GB" sz="2400" dirty="0"/>
              <a:t>of the software development life cycle.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72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2600" y="800100"/>
            <a:ext cx="10858500" cy="5207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GB" sz="28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) Testing: </a:t>
            </a:r>
            <a:endParaRPr lang="en-GB" sz="28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After </a:t>
            </a:r>
            <a:r>
              <a:rPr lang="en-GB" sz="2400" dirty="0"/>
              <a:t>the code is developed it is </a:t>
            </a:r>
            <a:r>
              <a:rPr lang="en-GB" sz="2400" dirty="0">
                <a:solidFill>
                  <a:srgbClr val="FF0000"/>
                </a:solidFill>
              </a:rPr>
              <a:t>tested against the requirements </a:t>
            </a:r>
            <a:r>
              <a:rPr lang="en-GB" sz="2400" dirty="0"/>
              <a:t>to make sure that the product is actually </a:t>
            </a:r>
            <a:r>
              <a:rPr lang="en-GB" sz="2400" dirty="0">
                <a:solidFill>
                  <a:srgbClr val="FF0000"/>
                </a:solidFill>
              </a:rPr>
              <a:t>solving the needs addressed and gathered during the requirements</a:t>
            </a:r>
            <a:r>
              <a:rPr lang="en-GB" sz="2400" dirty="0"/>
              <a:t> phase.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During </a:t>
            </a:r>
            <a:r>
              <a:rPr lang="en-GB" sz="2400" dirty="0"/>
              <a:t>this phase unit testing, integration testing, system testing, acceptance testing are done. 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0" indent="0">
              <a:buNone/>
            </a:pPr>
            <a:r>
              <a:rPr lang="en-GB" sz="28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5) Deployment: </a:t>
            </a:r>
            <a:endParaRPr lang="en-GB" sz="28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 smtClean="0"/>
              <a:t>After </a:t>
            </a:r>
            <a:r>
              <a:rPr lang="en-GB" sz="2400" dirty="0"/>
              <a:t>successful testing the </a:t>
            </a:r>
            <a:r>
              <a:rPr lang="en-GB" sz="2400" dirty="0">
                <a:solidFill>
                  <a:srgbClr val="FF0000"/>
                </a:solidFill>
              </a:rPr>
              <a:t>product is delivered / deployed to the customer </a:t>
            </a:r>
            <a:r>
              <a:rPr lang="en-GB" sz="2400" dirty="0"/>
              <a:t>for their use.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5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2600" y="800100"/>
            <a:ext cx="10858500" cy="5207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6</a:t>
            </a:r>
            <a:r>
              <a:rPr lang="en-GB" sz="28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) Maintenance: </a:t>
            </a:r>
            <a:endParaRPr lang="en-GB" sz="2800" b="1" dirty="0" smtClean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Once the </a:t>
            </a:r>
            <a:r>
              <a:rPr lang="en-GB" sz="2400" dirty="0"/>
              <a:t>customers starts using the developed system then the actual problems </a:t>
            </a:r>
            <a:r>
              <a:rPr lang="en-GB" sz="2400" dirty="0" smtClean="0"/>
              <a:t>come </a:t>
            </a:r>
            <a:r>
              <a:rPr lang="en-GB" sz="2400" dirty="0"/>
              <a:t>up and </a:t>
            </a:r>
            <a:r>
              <a:rPr lang="en-GB" sz="2400" dirty="0">
                <a:solidFill>
                  <a:srgbClr val="FF0000"/>
                </a:solidFill>
              </a:rPr>
              <a:t>needs to be solved from time to time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This </a:t>
            </a:r>
            <a:r>
              <a:rPr lang="en-GB" sz="2400" dirty="0"/>
              <a:t>process where the care is taken for the developed product is known as </a:t>
            </a:r>
            <a:r>
              <a:rPr lang="en-GB" sz="2400" dirty="0">
                <a:solidFill>
                  <a:srgbClr val="FF0000"/>
                </a:solidFill>
              </a:rPr>
              <a:t>maintenance</a:t>
            </a:r>
            <a:r>
              <a:rPr lang="en-GB" sz="24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80" y="22297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solidFill>
                  <a:srgbClr val="00B050"/>
                </a:solidFill>
              </a:rPr>
              <a:t>Software development models </a:t>
            </a:r>
            <a:r>
              <a:rPr lang="en-US" sz="5200" b="1" dirty="0">
                <a:solidFill>
                  <a:srgbClr val="00B050"/>
                </a:solidFill>
              </a:rPr>
              <a:t/>
            </a:r>
            <a:br>
              <a:rPr lang="en-US" sz="5200" b="1" dirty="0">
                <a:solidFill>
                  <a:srgbClr val="00B050"/>
                </a:solidFill>
              </a:rPr>
            </a:br>
            <a:r>
              <a:rPr lang="en-US" sz="5200" b="1" dirty="0">
                <a:solidFill>
                  <a:srgbClr val="00B050"/>
                </a:solidFill>
              </a:rPr>
              <a:t>(Methodologies)</a:t>
            </a:r>
            <a:endParaRPr lang="en-US" sz="5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82600" y="800100"/>
            <a:ext cx="10858500" cy="5207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FF0000"/>
                </a:solidFill>
              </a:rPr>
              <a:t>Choosing right model </a:t>
            </a:r>
            <a:r>
              <a:rPr lang="en-GB" sz="2400" dirty="0"/>
              <a:t>for developing </a:t>
            </a:r>
            <a:r>
              <a:rPr lang="en-GB" sz="2400" dirty="0" smtClean="0"/>
              <a:t>the </a:t>
            </a:r>
            <a:r>
              <a:rPr lang="en-GB" sz="2400" dirty="0"/>
              <a:t>software </a:t>
            </a:r>
            <a:r>
              <a:rPr lang="en-GB" sz="2400" dirty="0" smtClean="0"/>
              <a:t>product/application </a:t>
            </a:r>
            <a:r>
              <a:rPr lang="en-GB" sz="2400" dirty="0">
                <a:solidFill>
                  <a:srgbClr val="FF0000"/>
                </a:solidFill>
              </a:rPr>
              <a:t>is very important</a:t>
            </a:r>
            <a:r>
              <a:rPr lang="en-GB" sz="2400" dirty="0"/>
              <a:t>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 smtClean="0">
                <a:solidFill>
                  <a:srgbClr val="FF0000"/>
                </a:solidFill>
              </a:rPr>
              <a:t>ased </a:t>
            </a:r>
            <a:r>
              <a:rPr lang="en-GB" sz="2400" dirty="0">
                <a:solidFill>
                  <a:srgbClr val="FF0000"/>
                </a:solidFill>
              </a:rPr>
              <a:t>on the software </a:t>
            </a:r>
            <a:r>
              <a:rPr lang="en-GB" sz="2400" dirty="0" smtClean="0">
                <a:solidFill>
                  <a:srgbClr val="FF0000"/>
                </a:solidFill>
              </a:rPr>
              <a:t>application/product</a:t>
            </a:r>
            <a:r>
              <a:rPr lang="en-GB" sz="2400" dirty="0"/>
              <a:t>, the development </a:t>
            </a:r>
            <a:r>
              <a:rPr lang="en-GB" sz="2400" dirty="0" smtClean="0"/>
              <a:t>model and </a:t>
            </a:r>
            <a:r>
              <a:rPr lang="en-GB" sz="2400" dirty="0"/>
              <a:t>testing processes are carried out </a:t>
            </a:r>
            <a:r>
              <a:rPr lang="en-GB" sz="2400" dirty="0" smtClean="0"/>
              <a:t>(</a:t>
            </a:r>
            <a:r>
              <a:rPr lang="en-GB" sz="2400" u="sng" dirty="0" smtClean="0"/>
              <a:t>whichever suits the best</a:t>
            </a:r>
            <a:r>
              <a:rPr lang="en-GB" sz="2400" dirty="0" smtClean="0"/>
              <a:t>).</a:t>
            </a:r>
          </a:p>
          <a:p>
            <a:pPr marL="0" indent="0">
              <a:buNone/>
            </a:pPr>
            <a:r>
              <a:rPr lang="en-GB" sz="2400" dirty="0" smtClean="0"/>
              <a:t>	Types:</a:t>
            </a:r>
          </a:p>
          <a:p>
            <a:pPr marL="1071400" lvl="6" indent="0">
              <a:buNone/>
            </a:pPr>
            <a:r>
              <a:rPr lang="en-US" sz="2400" dirty="0" smtClean="0"/>
              <a:t>1. Waterfall model </a:t>
            </a:r>
          </a:p>
          <a:p>
            <a:pPr marL="1071400" lvl="6" indent="0">
              <a:buNone/>
            </a:pPr>
            <a:r>
              <a:rPr lang="en-US" sz="2400" dirty="0" smtClean="0"/>
              <a:t>2. V model </a:t>
            </a:r>
          </a:p>
          <a:p>
            <a:pPr marL="1071400" lvl="6" indent="0">
              <a:buNone/>
            </a:pPr>
            <a:r>
              <a:rPr lang="en-US" sz="2400" dirty="0" smtClean="0"/>
              <a:t>3. Incremental model </a:t>
            </a:r>
          </a:p>
          <a:p>
            <a:pPr marL="1071400" lvl="6" indent="0">
              <a:buNone/>
            </a:pPr>
            <a:r>
              <a:rPr lang="en-US" sz="2400" dirty="0" smtClean="0"/>
              <a:t>4. RAD model </a:t>
            </a:r>
          </a:p>
          <a:p>
            <a:pPr marL="1071400" lvl="6" indent="0">
              <a:buNone/>
            </a:pPr>
            <a:r>
              <a:rPr lang="en-US" sz="2400" dirty="0" smtClean="0"/>
              <a:t>5. Agile model </a:t>
            </a:r>
          </a:p>
          <a:p>
            <a:pPr marL="1071400" lvl="6" indent="0">
              <a:buNone/>
            </a:pPr>
            <a:r>
              <a:rPr lang="en-US" sz="2400" dirty="0" smtClean="0"/>
              <a:t>6. Iterative model </a:t>
            </a:r>
          </a:p>
          <a:p>
            <a:pPr marL="1071400" lvl="6" indent="0">
              <a:buNone/>
            </a:pPr>
            <a:r>
              <a:rPr lang="en-US" sz="2400" dirty="0" smtClean="0"/>
              <a:t>7. Spiral model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2025</Words>
  <Application>Microsoft Office PowerPoint</Application>
  <PresentationFormat>Widescreen</PresentationFormat>
  <Paragraphs>204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Georgia</vt:lpstr>
      <vt:lpstr>Webdings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development models  (Methodologies)</vt:lpstr>
      <vt:lpstr>PowerPoint Presentation</vt:lpstr>
      <vt:lpstr>Waterfall model - linear-sequential life cycle model </vt:lpstr>
      <vt:lpstr>Waterfall model - linear-sequential life cycle model </vt:lpstr>
      <vt:lpstr>Waterfall model - linear-sequential life cycle model </vt:lpstr>
      <vt:lpstr>V-model - Verification and Validation model / sequential development model </vt:lpstr>
      <vt:lpstr>V-model - Verification and Validation model / sequential development model </vt:lpstr>
      <vt:lpstr>V-model - Verification and Validation model / sequential development model </vt:lpstr>
      <vt:lpstr>Incremental model </vt:lpstr>
      <vt:lpstr>Incremental model </vt:lpstr>
      <vt:lpstr>Incremental model </vt:lpstr>
      <vt:lpstr>Iterative model</vt:lpstr>
      <vt:lpstr>Iterative model</vt:lpstr>
      <vt:lpstr>Iterative model</vt:lpstr>
      <vt:lpstr>RAD model - Rapid Application Development</vt:lpstr>
      <vt:lpstr>RAD model - Rapid Application Development</vt:lpstr>
      <vt:lpstr>RAD model - Rapid Application Development</vt:lpstr>
      <vt:lpstr>Spiral model </vt:lpstr>
      <vt:lpstr>Spiral model </vt:lpstr>
      <vt:lpstr>Spiral model </vt:lpstr>
      <vt:lpstr>Agile model</vt:lpstr>
      <vt:lpstr>Agile model</vt:lpstr>
      <vt:lpstr>Agile model</vt:lpstr>
      <vt:lpstr>Prototype model</vt:lpstr>
      <vt:lpstr>Prototype model</vt:lpstr>
      <vt:lpstr>Prototype model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Soojan</dc:creator>
  <cp:lastModifiedBy>Soojan</cp:lastModifiedBy>
  <cp:revision>57</cp:revision>
  <dcterms:created xsi:type="dcterms:W3CDTF">2018-01-24T09:58:03Z</dcterms:created>
  <dcterms:modified xsi:type="dcterms:W3CDTF">2018-01-24T11:48:03Z</dcterms:modified>
</cp:coreProperties>
</file>