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C5D16B6-7AF5-42E2-888E-8BB47284017D}" type="datetimeFigureOut">
              <a:rPr lang="en-US" smtClean="0"/>
              <a:t>Thursday January 25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E7F5CA5-F1A6-467C-828B-F43CF4FFBB5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14660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16B6-7AF5-42E2-888E-8BB47284017D}" type="datetimeFigureOut">
              <a:rPr lang="en-US" smtClean="0"/>
              <a:t>Thursday January 25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5CA5-F1A6-467C-828B-F43CF4FF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3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16B6-7AF5-42E2-888E-8BB47284017D}" type="datetimeFigureOut">
              <a:rPr lang="en-US" smtClean="0"/>
              <a:t>Thursday January 25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5CA5-F1A6-467C-828B-F43CF4FF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5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16B6-7AF5-42E2-888E-8BB47284017D}" type="datetimeFigureOut">
              <a:rPr lang="en-US" smtClean="0"/>
              <a:t>Thursday January 25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5CA5-F1A6-467C-828B-F43CF4FF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8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5D16B6-7AF5-42E2-888E-8BB47284017D}" type="datetimeFigureOut">
              <a:rPr lang="en-US" smtClean="0"/>
              <a:t>Thursday January 25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7F5CA5-F1A6-467C-828B-F43CF4FFBB5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88756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16B6-7AF5-42E2-888E-8BB47284017D}" type="datetimeFigureOut">
              <a:rPr lang="en-US" smtClean="0"/>
              <a:t>Thursday January 25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5CA5-F1A6-467C-828B-F43CF4FF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6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16B6-7AF5-42E2-888E-8BB47284017D}" type="datetimeFigureOut">
              <a:rPr lang="en-US" smtClean="0"/>
              <a:t>Thursday January 25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5CA5-F1A6-467C-828B-F43CF4FF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16B6-7AF5-42E2-888E-8BB47284017D}" type="datetimeFigureOut">
              <a:rPr lang="en-US" smtClean="0"/>
              <a:t>Thursday January 25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5CA5-F1A6-467C-828B-F43CF4FF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7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16B6-7AF5-42E2-888E-8BB47284017D}" type="datetimeFigureOut">
              <a:rPr lang="en-US" smtClean="0"/>
              <a:t>Thursday January 25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5CA5-F1A6-467C-828B-F43CF4FF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6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5D16B6-7AF5-42E2-888E-8BB47284017D}" type="datetimeFigureOut">
              <a:rPr lang="en-US" smtClean="0"/>
              <a:t>Thursday January 25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7F5CA5-F1A6-467C-828B-F43CF4FFBB5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68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5D16B6-7AF5-42E2-888E-8BB47284017D}" type="datetimeFigureOut">
              <a:rPr lang="en-US" smtClean="0"/>
              <a:t>Thursday January 25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7F5CA5-F1A6-467C-828B-F43CF4FFBB5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1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C5D16B6-7AF5-42E2-888E-8BB47284017D}" type="datetimeFigureOut">
              <a:rPr lang="en-US" smtClean="0"/>
              <a:t>Thursday January 25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E7F5CA5-F1A6-467C-828B-F43CF4FFBB5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144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50900" y="3644901"/>
            <a:ext cx="10515600" cy="1736408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i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i="0" dirty="0" smtClean="0">
                <a:solidFill>
                  <a:schemeClr val="accent5">
                    <a:lumMod val="75000"/>
                  </a:schemeClr>
                </a:solidFill>
              </a:rPr>
              <a:t>Software Testing, Verification, Validation and Quality Assurance</a:t>
            </a:r>
          </a:p>
          <a:p>
            <a:pPr algn="ctr"/>
            <a:endParaRPr lang="en-GB" sz="2800" dirty="0" smtClean="0"/>
          </a:p>
          <a:p>
            <a:pPr algn="ctr"/>
            <a:endParaRPr lang="en-GB" sz="2800" dirty="0" smtClean="0"/>
          </a:p>
          <a:p>
            <a:pPr algn="ctr"/>
            <a:r>
              <a:rPr lang="en-GB" sz="2000" i="0" dirty="0" err="1" smtClean="0">
                <a:latin typeface="Georgia" panose="02040502050405020303" pitchFamily="18" charset="0"/>
              </a:rPr>
              <a:t>Sujan</a:t>
            </a:r>
            <a:r>
              <a:rPr lang="en-GB" sz="2000" i="0" dirty="0" smtClean="0">
                <a:latin typeface="Georgia" panose="02040502050405020303" pitchFamily="18" charset="0"/>
              </a:rPr>
              <a:t> </a:t>
            </a:r>
            <a:r>
              <a:rPr lang="en-GB" sz="2000" i="0" dirty="0" err="1" smtClean="0">
                <a:latin typeface="Georgia" panose="02040502050405020303" pitchFamily="18" charset="0"/>
              </a:rPr>
              <a:t>Tamrakar</a:t>
            </a:r>
            <a:endParaRPr lang="en-US" sz="2000" i="0" dirty="0">
              <a:latin typeface="Georgia" panose="02040502050405020303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9700" y="1473201"/>
            <a:ext cx="11455400" cy="17395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6000" b="0" i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5200" b="1" i="0" dirty="0">
                <a:solidFill>
                  <a:schemeClr val="accent6">
                    <a:lumMod val="75000"/>
                  </a:schemeClr>
                </a:solidFill>
              </a:rPr>
              <a:t>Software Testing </a:t>
            </a:r>
            <a:r>
              <a:rPr lang="en-GB" sz="5200" b="1" i="0" dirty="0" smtClean="0">
                <a:solidFill>
                  <a:schemeClr val="accent6">
                    <a:lumMod val="75000"/>
                  </a:schemeClr>
                </a:solidFill>
              </a:rPr>
              <a:t>Levels</a:t>
            </a:r>
            <a:endParaRPr lang="en-US" sz="5200" b="1" i="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98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56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762000"/>
            <a:ext cx="102997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400" dirty="0" smtClean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marL="0" indent="0" algn="ctr">
              <a:buNone/>
            </a:pPr>
            <a:r>
              <a:rPr lang="en-GB" sz="2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Basically </a:t>
            </a:r>
            <a:r>
              <a:rPr lang="en-GB" sz="2400" dirty="0">
                <a:solidFill>
                  <a:srgbClr val="0070C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to identify missing areas </a:t>
            </a:r>
            <a:r>
              <a:rPr lang="en-GB" sz="2400" dirty="0">
                <a:latin typeface="Leelawadee" panose="020B0502040204020203" pitchFamily="34" charset="-34"/>
                <a:cs typeface="Leelawadee" panose="020B0502040204020203" pitchFamily="34" charset="-34"/>
              </a:rPr>
              <a:t>and </a:t>
            </a:r>
            <a:r>
              <a:rPr lang="en-GB" sz="2400" dirty="0">
                <a:solidFill>
                  <a:srgbClr val="0070C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prevent overlap and repetition </a:t>
            </a:r>
            <a:r>
              <a:rPr lang="en-GB" sz="2400" dirty="0">
                <a:latin typeface="Leelawadee" panose="020B0502040204020203" pitchFamily="34" charset="-34"/>
                <a:cs typeface="Leelawadee" panose="020B0502040204020203" pitchFamily="34" charset="-34"/>
              </a:rPr>
              <a:t>between the development life cycle </a:t>
            </a:r>
            <a:r>
              <a:rPr lang="en-GB" sz="2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phases.</a:t>
            </a:r>
          </a:p>
          <a:p>
            <a:pPr marL="0" indent="0">
              <a:buNone/>
            </a:pPr>
            <a:endParaRPr lang="en-GB" sz="2400" dirty="0" smtClean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marL="0" indent="0" algn="ctr">
              <a:buNone/>
            </a:pPr>
            <a:r>
              <a:rPr lang="en-GB" sz="2800" b="1" dirty="0" smtClean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Need?</a:t>
            </a:r>
            <a:endParaRPr lang="en-GB" sz="2800" b="1" dirty="0">
              <a:solidFill>
                <a:schemeClr val="accent6">
                  <a:lumMod val="75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marL="0" indent="0" algn="ctr">
              <a:buNone/>
            </a:pPr>
            <a:r>
              <a:rPr lang="en-GB" sz="2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Requirement </a:t>
            </a:r>
            <a:r>
              <a:rPr lang="en-GB" sz="2400" dirty="0">
                <a:latin typeface="Leelawadee" panose="020B0502040204020203" pitchFamily="34" charset="-34"/>
                <a:cs typeface="Leelawadee" panose="020B0502040204020203" pitchFamily="34" charset="-34"/>
              </a:rPr>
              <a:t>gathering and analysis, design, coding or implementation, testing and deployment; </a:t>
            </a:r>
            <a:r>
              <a:rPr lang="en-GB" sz="2400" dirty="0">
                <a:solidFill>
                  <a:srgbClr val="0070C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each phase goes through the testing</a:t>
            </a:r>
            <a:r>
              <a:rPr lang="en-GB" sz="2400" dirty="0">
                <a:latin typeface="Leelawadee" panose="020B0502040204020203" pitchFamily="34" charset="-34"/>
                <a:cs typeface="Leelawadee" panose="020B0502040204020203" pitchFamily="34" charset="-34"/>
              </a:rPr>
              <a:t>. Hence there are various levels of testing. </a:t>
            </a:r>
            <a:endParaRPr lang="en-GB" sz="2400" dirty="0" smtClean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endParaRPr lang="en-GB" sz="24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endParaRPr lang="en-US" sz="24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032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711200"/>
            <a:ext cx="102870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Testing Levels: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>
                <a:solidFill>
                  <a:srgbClr val="0070C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Unit </a:t>
            </a:r>
            <a:r>
              <a:rPr lang="en-GB" dirty="0">
                <a:solidFill>
                  <a:srgbClr val="0070C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testing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: done by the developers, testing piece of code like classes, functions, interfaces and procedures.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>
                <a:solidFill>
                  <a:srgbClr val="0070C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Component </a:t>
            </a:r>
            <a:r>
              <a:rPr lang="en-GB" dirty="0">
                <a:solidFill>
                  <a:srgbClr val="0070C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testing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: a.k.a. module testing, testing the whole section.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100" dirty="0">
                <a:solidFill>
                  <a:srgbClr val="0070C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Integration </a:t>
            </a:r>
            <a:r>
              <a:rPr lang="en-GB" sz="2100" dirty="0">
                <a:solidFill>
                  <a:srgbClr val="0070C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testing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: when two modules are integrated to test the behaviour and functionality of both the modules. Below are few types of integration testing: </a:t>
            </a:r>
          </a:p>
          <a:p>
            <a:pPr lvl="4">
              <a:buFont typeface="Wingdings" panose="05000000000000000000" pitchFamily="2" charset="2"/>
              <a:buChar char="v"/>
            </a:pP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Big bang integration testing </a:t>
            </a:r>
          </a:p>
          <a:p>
            <a:pPr lvl="4">
              <a:buFont typeface="Wingdings" panose="05000000000000000000" pitchFamily="2" charset="2"/>
              <a:buChar char="v"/>
            </a:pP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Top down </a:t>
            </a:r>
          </a:p>
          <a:p>
            <a:pPr lvl="4">
              <a:buFont typeface="Wingdings" panose="05000000000000000000" pitchFamily="2" charset="2"/>
              <a:buChar char="v"/>
            </a:pP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Bottom up </a:t>
            </a:r>
          </a:p>
          <a:p>
            <a:pPr lvl="4">
              <a:buFont typeface="Wingdings" panose="05000000000000000000" pitchFamily="2" charset="2"/>
              <a:buChar char="v"/>
            </a:pP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Functional incremental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100" dirty="0">
                <a:solidFill>
                  <a:srgbClr val="0070C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System </a:t>
            </a:r>
            <a:r>
              <a:rPr lang="en-GB" sz="2100" dirty="0">
                <a:solidFill>
                  <a:srgbClr val="0070C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testing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: </a:t>
            </a:r>
            <a:r>
              <a:rPr lang="en-GB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testing 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the compatibility of the application with the system.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100" dirty="0">
                <a:solidFill>
                  <a:srgbClr val="0070C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Acceptance </a:t>
            </a:r>
            <a:r>
              <a:rPr lang="en-GB" sz="2100" dirty="0">
                <a:solidFill>
                  <a:srgbClr val="0070C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testing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: </a:t>
            </a:r>
            <a:r>
              <a:rPr lang="en-GB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to 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ensure that the requirements of the specification are met.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100" dirty="0">
                <a:solidFill>
                  <a:srgbClr val="0070C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Alpha </a:t>
            </a:r>
            <a:r>
              <a:rPr lang="en-GB" sz="2100" dirty="0">
                <a:solidFill>
                  <a:srgbClr val="0070C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testing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: </a:t>
            </a:r>
            <a:r>
              <a:rPr lang="en-GB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done 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at the developer’s </a:t>
            </a:r>
            <a:r>
              <a:rPr lang="en-GB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site, done 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at the end of the development process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100" dirty="0">
                <a:solidFill>
                  <a:srgbClr val="0070C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Beta </a:t>
            </a:r>
            <a:r>
              <a:rPr lang="en-GB" sz="2100" dirty="0">
                <a:solidFill>
                  <a:srgbClr val="0070C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testing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: </a:t>
            </a:r>
            <a:r>
              <a:rPr lang="en-GB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done 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at the </a:t>
            </a:r>
            <a:r>
              <a:rPr lang="en-GB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customer’s site, done 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just before the launch of the product.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6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0800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Bahnschrift" panose="020B0502040204020203" pitchFamily="34" charset="0"/>
              </a:rPr>
              <a:t>Unit testing</a:t>
            </a:r>
            <a:endParaRPr lang="en-US" sz="3200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93800"/>
            <a:ext cx="10223500" cy="55372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A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unit is the smallest testable part 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of an application like functions, classes, procedures, interfaces.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Unit 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testing is a method by which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individual units of source code are tested to determine if they are fit for use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Unit 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tests are basically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written and executed by software developers 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to make sure that code meets its design and requirements and behaves as expected.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The 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goal of unit testing is to </a:t>
            </a:r>
            <a:r>
              <a:rPr lang="en-GB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separate 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each part of the program and test that the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individual parts are working correctly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. </a:t>
            </a:r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White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Box Testing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 method is used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S</a:t>
            </a:r>
            <a:r>
              <a:rPr lang="en-GB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hould 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be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done before Integration testing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Pros</a:t>
            </a:r>
            <a:r>
              <a:rPr lang="en-US" dirty="0">
                <a:solidFill>
                  <a:srgbClr val="0070C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Issues 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are found at early stage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H</a:t>
            </a:r>
            <a:r>
              <a:rPr lang="en-GB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elps 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in reducing the cost of bug fixes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Unit 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testing helps in maintaining and changing the code</a:t>
            </a:r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3811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0800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Bahnschrift" panose="020B0502040204020203" pitchFamily="34" charset="0"/>
              </a:rPr>
              <a:t>Component testing ~ module testing</a:t>
            </a:r>
            <a:endParaRPr lang="en-US" sz="3200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93800"/>
            <a:ext cx="10223500" cy="55372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After unit testing is executed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, component testing comes into the picture.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M</a:t>
            </a:r>
            <a:r>
              <a:rPr lang="en-GB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ethod 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where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testing of each component in an application is done separately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. </a:t>
            </a:r>
            <a:endParaRPr lang="en-GB" dirty="0" smtClean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For 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example, in a student record application there are two modules one which will save the records of the students and other module is to upload the results of the students. Both the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modules are developed separately 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and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when they are tested one by one then we call this as a component or module testing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Helps to find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the defects in the module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 and verifies the functioning of software.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Performed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by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the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tester </a:t>
            </a:r>
            <a:r>
              <a:rPr lang="en-GB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rather than coder. </a:t>
            </a:r>
            <a:endParaRPr lang="en-GB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M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ay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be done in isolation from rest of the system 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depending on the development life cycle model chosen for that particular </a:t>
            </a:r>
            <a:r>
              <a:rPr lang="en-GB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application.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GB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In 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such </a:t>
            </a:r>
            <a:r>
              <a:rPr lang="en-GB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case, 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the missing software is replaced by Stubs and Drivers (dummy data) and simulate the interface between the software components in a simple manner.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Component 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testing plays a very important role in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finding the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bugs (inconsistencies) </a:t>
            </a:r>
            <a:r>
              <a:rPr lang="en-GB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Before 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integration testing it’s always preferable to do the component testing in order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to ensure that each component of an application is working effectively.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9556750" y="266700"/>
            <a:ext cx="2400300" cy="838200"/>
          </a:xfrm>
          <a:prstGeom prst="wedgeRoundRectCallout">
            <a:avLst>
              <a:gd name="adj1" fmla="val -59986"/>
              <a:gd name="adj2" fmla="val 276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One module can have multiple units.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9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0800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Bahnschrift" panose="020B0502040204020203" pitchFamily="34" charset="0"/>
              </a:rPr>
              <a:t>Integration testing</a:t>
            </a:r>
            <a:endParaRPr lang="en-US" sz="3200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93800"/>
            <a:ext cx="10960100" cy="55372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Tests integration </a:t>
            </a:r>
            <a:r>
              <a:rPr lang="en-GB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or interfaces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between components</a:t>
            </a:r>
            <a:r>
              <a:rPr lang="en-GB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,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interactions to different parts</a:t>
            </a:r>
            <a:r>
              <a:rPr lang="en-GB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of the system such as an </a:t>
            </a:r>
            <a:r>
              <a:rPr lang="en-GB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OS, </a:t>
            </a:r>
            <a:r>
              <a:rPr lang="en-GB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file system and </a:t>
            </a:r>
            <a:r>
              <a:rPr lang="en-GB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h/w </a:t>
            </a:r>
            <a:r>
              <a:rPr lang="en-GB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or interfaces between </a:t>
            </a:r>
            <a:r>
              <a:rPr lang="en-GB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systems.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A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fter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integrating </a:t>
            </a:r>
            <a:r>
              <a:rPr lang="en-GB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two different components together we do the integration testing. </a:t>
            </a:r>
            <a:endParaRPr lang="en-GB" dirty="0" smtClean="0">
              <a:solidFill>
                <a:schemeClr val="tx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Performed by </a:t>
            </a:r>
            <a:r>
              <a:rPr lang="en-GB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a specific integration tester or test team. </a:t>
            </a:r>
            <a:endParaRPr lang="en-GB" dirty="0" smtClean="0">
              <a:solidFill>
                <a:schemeClr val="tx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i="0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Component </a:t>
            </a:r>
            <a:r>
              <a:rPr lang="en-GB" i="0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integration testing: </a:t>
            </a:r>
            <a:r>
              <a:rPr lang="en-GB" i="0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When </a:t>
            </a:r>
            <a:r>
              <a:rPr lang="en-GB" i="0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both the modules </a:t>
            </a:r>
            <a:r>
              <a:rPr lang="en-GB" i="0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are </a:t>
            </a:r>
            <a:r>
              <a:rPr lang="en-GB" i="0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integrated then the testing done is called </a:t>
            </a:r>
            <a:r>
              <a:rPr lang="en-GB" i="0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Component </a:t>
            </a:r>
            <a:r>
              <a:rPr lang="en-GB" i="0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integration testing. This testing is basically done </a:t>
            </a:r>
            <a:r>
              <a:rPr lang="en-GB" i="0" dirty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to ensure that the code should not break after integrating the two modules</a:t>
            </a:r>
            <a:r>
              <a:rPr lang="en-GB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.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GB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Tests </a:t>
            </a:r>
            <a:r>
              <a:rPr lang="en-GB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the interactions between software components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i="0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System </a:t>
            </a:r>
            <a:r>
              <a:rPr lang="en-GB" i="0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integration testing: </a:t>
            </a:r>
            <a:r>
              <a:rPr lang="en-GB" i="0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Test in </a:t>
            </a:r>
            <a:r>
              <a:rPr lang="en-GB" i="0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the </a:t>
            </a:r>
            <a:r>
              <a:rPr lang="en-GB" i="0" dirty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same environment </a:t>
            </a:r>
            <a:r>
              <a:rPr lang="en-GB" i="0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and all the related systems </a:t>
            </a:r>
            <a:r>
              <a:rPr lang="en-GB" i="0" dirty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should maintain data integrity </a:t>
            </a:r>
            <a:r>
              <a:rPr lang="en-GB" i="0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and </a:t>
            </a:r>
            <a:r>
              <a:rPr lang="en-GB" i="0" dirty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can operate in coordination with other systems</a:t>
            </a:r>
            <a:r>
              <a:rPr lang="en-GB" i="0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.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GB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Interactions </a:t>
            </a:r>
            <a:r>
              <a:rPr lang="en-GB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between h/w and s/w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The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greater the scope of integration</a:t>
            </a:r>
            <a:r>
              <a:rPr lang="en-GB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, the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more difficult it becomes to isolate failures </a:t>
            </a:r>
            <a:r>
              <a:rPr lang="en-GB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to a specific component, which may lead to increased risk </a:t>
            </a:r>
            <a:r>
              <a:rPr lang="en-GB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&amp; additional </a:t>
            </a:r>
            <a:r>
              <a:rPr lang="en-GB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time for troubleshooting</a:t>
            </a:r>
            <a:r>
              <a:rPr lang="en-GB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.</a:t>
            </a:r>
            <a:endParaRPr lang="en-US" dirty="0">
              <a:solidFill>
                <a:schemeClr val="tx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While integrating 2 modules, testers are interested in testing the communication between the modules, not the functionality of the individual module (which was done in component testing) </a:t>
            </a:r>
          </a:p>
          <a:p>
            <a:endParaRPr lang="en-US" dirty="0">
              <a:solidFill>
                <a:schemeClr val="tx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2293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0800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Bahnschrift" panose="020B0502040204020203" pitchFamily="34" charset="0"/>
              </a:rPr>
              <a:t>System testing</a:t>
            </a:r>
            <a:endParaRPr lang="en-US" sz="3200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93800"/>
            <a:ext cx="10693400" cy="55372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Concerned with the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behaviour of a whole system/product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The behaviour of whole system/product is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tested as defined by the scope of the development project</a:t>
            </a:r>
            <a:r>
              <a:rPr lang="en-GB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or product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May include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tests based on </a:t>
            </a:r>
            <a:r>
              <a:rPr lang="en-GB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risks and/or requirement specifications, business process, use cases, or other high level descriptions of system behaviour, interactions with the operating systems, and system resources.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Most often the final test to verify that the system to be delivered meets the specification and its purpose.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The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test environment should correspond to the final target or production environment </a:t>
            </a:r>
            <a:r>
              <a:rPr lang="en-GB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as much as possible in order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to minimize the risk of environment-specific failures </a:t>
            </a:r>
            <a:r>
              <a:rPr lang="en-GB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not being found in testing.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Carried out by specialists testers or independent testers.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Should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investigate both functional and non-functional requirements </a:t>
            </a:r>
            <a:r>
              <a:rPr lang="en-GB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of the testing.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Testers also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need to deal with incomplete or undocumented requirements</a:t>
            </a:r>
            <a:r>
              <a:rPr lang="en-GB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.</a:t>
            </a:r>
            <a:endParaRPr lang="en-US" dirty="0">
              <a:solidFill>
                <a:schemeClr val="tx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410200" y="2667000"/>
            <a:ext cx="2095500" cy="299720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5295900" y="3111500"/>
            <a:ext cx="2590800" cy="2552700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06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0800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Bahnschrift" panose="020B0502040204020203" pitchFamily="34" charset="0"/>
              </a:rPr>
              <a:t>Acceptance testing</a:t>
            </a:r>
            <a:endParaRPr lang="en-US" sz="3200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93800"/>
            <a:ext cx="10693400" cy="54229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After </a:t>
            </a:r>
            <a:r>
              <a:rPr lang="en-GB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the system test has corrected all or most defects, the system will be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delivered to the user or customer for acceptance testing</a:t>
            </a:r>
            <a:r>
              <a:rPr lang="en-GB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Acceptance </a:t>
            </a:r>
            <a:r>
              <a:rPr lang="en-GB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testing is basically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done by the user or customer although other stakeholders may be involved as well</a:t>
            </a:r>
            <a:r>
              <a:rPr lang="en-GB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. ~ responsibility of the customers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The </a:t>
            </a:r>
            <a:r>
              <a:rPr lang="en-GB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goal of acceptance testing is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to establish confidence in the system</a:t>
            </a:r>
            <a:r>
              <a:rPr lang="en-GB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Acceptance </a:t>
            </a:r>
            <a:r>
              <a:rPr lang="en-GB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testing may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assess the system’s readiness for deployment and use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Acceptance </a:t>
            </a:r>
            <a:r>
              <a:rPr lang="en-GB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testing is most often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focused on a </a:t>
            </a:r>
            <a:r>
              <a:rPr lang="en-GB" u="sng" dirty="0" smtClean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VALIDATION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type testing</a:t>
            </a:r>
            <a:r>
              <a:rPr lang="en-GB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Acceptance </a:t>
            </a:r>
            <a:r>
              <a:rPr lang="en-GB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testing may occur at various times in the life cycle, for example: </a:t>
            </a:r>
            <a:endParaRPr lang="en-GB" dirty="0" smtClean="0">
              <a:solidFill>
                <a:schemeClr val="tx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800" i="0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A </a:t>
            </a:r>
            <a:r>
              <a:rPr lang="en-GB" sz="1800" i="0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(Commercial Off The Shelf) COTS software product may be acceptance tested when it is installed or integrated. </a:t>
            </a:r>
            <a:endParaRPr lang="en-GB" sz="1800" i="0" dirty="0" smtClean="0">
              <a:solidFill>
                <a:schemeClr val="tx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800" i="0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Acceptance </a:t>
            </a:r>
            <a:r>
              <a:rPr lang="en-GB" sz="1800" i="0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testing of the usability of a component may be done during component testing </a:t>
            </a:r>
            <a:endParaRPr lang="en-GB" sz="1800" i="0" dirty="0" smtClean="0">
              <a:solidFill>
                <a:schemeClr val="tx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800" i="0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Acceptance </a:t>
            </a:r>
            <a:r>
              <a:rPr lang="en-GB" sz="1800" i="0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testing of a new functional enhancement may come before system </a:t>
            </a:r>
            <a:r>
              <a:rPr lang="en-GB" sz="1800" i="0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testing.</a:t>
            </a:r>
            <a:endParaRPr lang="en-US" sz="1800" i="0" dirty="0">
              <a:solidFill>
                <a:schemeClr val="tx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6056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0800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Bahnschrift" panose="020B0502040204020203" pitchFamily="34" charset="0"/>
              </a:rPr>
              <a:t>Acceptance testing</a:t>
            </a:r>
            <a:endParaRPr lang="en-US" sz="3200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93800"/>
            <a:ext cx="10693400" cy="55372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The types of acceptance testing are: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i="0" dirty="0" smtClean="0">
                <a:solidFill>
                  <a:srgbClr val="0070C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User </a:t>
            </a:r>
            <a:r>
              <a:rPr lang="en-GB" i="0" dirty="0">
                <a:solidFill>
                  <a:srgbClr val="0070C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Acceptance test</a:t>
            </a:r>
            <a:r>
              <a:rPr lang="en-GB" i="0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: focuses mainly on the </a:t>
            </a:r>
            <a:r>
              <a:rPr lang="en-GB" i="0" dirty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functionality</a:t>
            </a:r>
            <a:r>
              <a:rPr lang="en-GB" i="0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thereby </a:t>
            </a:r>
            <a:r>
              <a:rPr lang="en-GB" i="0" dirty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validating the fitness-for-use of the system by the business user</a:t>
            </a:r>
            <a:r>
              <a:rPr lang="en-GB" i="0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. The user acceptance test is performed by the users and application managers.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i="0" dirty="0" smtClean="0">
                <a:solidFill>
                  <a:srgbClr val="0070C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Operational </a:t>
            </a:r>
            <a:r>
              <a:rPr lang="en-GB" i="0" dirty="0">
                <a:solidFill>
                  <a:srgbClr val="0070C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Acceptance test</a:t>
            </a:r>
            <a:r>
              <a:rPr lang="en-GB" i="0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: ~ </a:t>
            </a:r>
            <a:r>
              <a:rPr lang="en-GB" i="0" dirty="0">
                <a:solidFill>
                  <a:srgbClr val="0070C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Production acceptance test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GB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validates </a:t>
            </a:r>
            <a:r>
              <a:rPr lang="en-GB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whether the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system meets the requirements for operation</a:t>
            </a:r>
            <a:r>
              <a:rPr lang="en-GB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.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GB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In </a:t>
            </a:r>
            <a:r>
              <a:rPr lang="en-GB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most of the organization the operational acceptance test is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performed by the system administration</a:t>
            </a:r>
            <a:r>
              <a:rPr lang="en-GB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GB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before the system is released</a:t>
            </a:r>
            <a:r>
              <a:rPr lang="en-GB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.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GB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The </a:t>
            </a:r>
            <a:r>
              <a:rPr lang="en-GB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operational acceptance test may include testing of backup/restore, disaster recovery, maintenance tasks and periodic check of security vulnerabilities. </a:t>
            </a:r>
            <a:r>
              <a:rPr lang="en-GB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[</a:t>
            </a:r>
            <a:r>
              <a:rPr lang="en-GB" dirty="0" err="1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supplementaries</a:t>
            </a:r>
            <a:r>
              <a:rPr lang="en-GB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]</a:t>
            </a:r>
            <a:endParaRPr lang="en-GB" dirty="0">
              <a:solidFill>
                <a:schemeClr val="tx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GB" i="0" dirty="0" smtClean="0">
                <a:solidFill>
                  <a:srgbClr val="0070C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Contract </a:t>
            </a:r>
            <a:r>
              <a:rPr lang="en-GB" i="0" dirty="0">
                <a:solidFill>
                  <a:srgbClr val="0070C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Acceptance testing</a:t>
            </a:r>
            <a:r>
              <a:rPr lang="en-GB" i="0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: It is performed against the </a:t>
            </a:r>
            <a:r>
              <a:rPr lang="en-GB" i="0" dirty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contract’s acceptance criteria </a:t>
            </a:r>
            <a:r>
              <a:rPr lang="en-GB" i="0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for producing custom developed software. Acceptance should be </a:t>
            </a:r>
            <a:r>
              <a:rPr lang="en-GB" i="0" dirty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formally defined when the contract is agreed</a:t>
            </a:r>
            <a:r>
              <a:rPr lang="en-GB" i="0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. Acceptance criteria </a:t>
            </a:r>
            <a:r>
              <a:rPr lang="en-GB" i="0" dirty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should be defined when the parties agree to the contract</a:t>
            </a:r>
            <a:r>
              <a:rPr lang="en-GB" i="0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i="0" dirty="0" smtClean="0">
                <a:solidFill>
                  <a:srgbClr val="0070C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Compliance </a:t>
            </a:r>
            <a:r>
              <a:rPr lang="en-GB" i="0" dirty="0">
                <a:solidFill>
                  <a:srgbClr val="0070C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acceptance testing</a:t>
            </a:r>
            <a:r>
              <a:rPr lang="en-GB" i="0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: It is also known as </a:t>
            </a:r>
            <a:r>
              <a:rPr lang="en-GB" i="0" dirty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regulation acceptance testing </a:t>
            </a:r>
            <a:r>
              <a:rPr lang="en-GB" i="0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&amp;</a:t>
            </a:r>
            <a:r>
              <a:rPr lang="en-GB" i="0" dirty="0" smtClean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GB" i="0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is </a:t>
            </a:r>
            <a:r>
              <a:rPr lang="en-GB" i="0" dirty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performed against the regulations which must be adhered to</a:t>
            </a:r>
            <a:r>
              <a:rPr lang="en-GB" i="0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, such as governmental, legal or safety regulations.</a:t>
            </a:r>
            <a:endParaRPr lang="en-US" i="0" dirty="0">
              <a:solidFill>
                <a:schemeClr val="tx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2911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87</TotalTime>
  <Words>1212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Bahnschrift</vt:lpstr>
      <vt:lpstr>Franklin Gothic Book</vt:lpstr>
      <vt:lpstr>Georgia</vt:lpstr>
      <vt:lpstr>Leelawadee</vt:lpstr>
      <vt:lpstr>Wingdings</vt:lpstr>
      <vt:lpstr>Crop</vt:lpstr>
      <vt:lpstr>PowerPoint Presentation</vt:lpstr>
      <vt:lpstr>PowerPoint Presentation</vt:lpstr>
      <vt:lpstr>PowerPoint Presentation</vt:lpstr>
      <vt:lpstr>Unit testing</vt:lpstr>
      <vt:lpstr>Component testing ~ module testing</vt:lpstr>
      <vt:lpstr>Integration testing</vt:lpstr>
      <vt:lpstr>System testing</vt:lpstr>
      <vt:lpstr>Acceptance testing</vt:lpstr>
      <vt:lpstr>Acceptance testing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Soojan</dc:creator>
  <cp:lastModifiedBy>Soojan</cp:lastModifiedBy>
  <cp:revision>32</cp:revision>
  <dcterms:created xsi:type="dcterms:W3CDTF">2018-01-25T10:13:10Z</dcterms:created>
  <dcterms:modified xsi:type="dcterms:W3CDTF">2018-01-25T11:40:42Z</dcterms:modified>
</cp:coreProperties>
</file>