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0BD12-070C-4BDB-8FAA-2BDA65BA4C15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95245-74ED-4443-BA3C-547332AC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E090-DAC3-44C2-B5FB-FE08C2ACE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12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55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1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1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D0DD-DE47-45DC-A7E5-0486C9F8A056}" type="datetimeFigureOut">
              <a:rPr lang="en-US" smtClean="0"/>
              <a:t>Monday January 29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9A8685-D2E7-4427-AC24-040B4425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50900" y="3212783"/>
            <a:ext cx="10515600" cy="2168526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0" cap="none" dirty="0" smtClean="0">
                <a:solidFill>
                  <a:schemeClr val="accent1">
                    <a:lumMod val="75000"/>
                  </a:schemeClr>
                </a:solidFill>
              </a:rPr>
              <a:t>SOFTWARE TESTING, VERIFICATION, VALIDATION AND QUALITY ASSURANCE</a:t>
            </a:r>
          </a:p>
          <a:p>
            <a:pPr algn="ctr"/>
            <a:endParaRPr lang="en-GB" sz="2800" dirty="0" smtClean="0"/>
          </a:p>
          <a:p>
            <a:pPr algn="ctr"/>
            <a:endParaRPr lang="en-GB" sz="2800" dirty="0" smtClean="0"/>
          </a:p>
          <a:p>
            <a:pPr algn="ctr"/>
            <a:r>
              <a:rPr lang="en-GB" sz="2000" i="0" dirty="0" err="1" smtClean="0">
                <a:latin typeface="Georgia" panose="02040502050405020303" pitchFamily="18" charset="0"/>
              </a:rPr>
              <a:t>Sujan</a:t>
            </a:r>
            <a:r>
              <a:rPr lang="en-GB" sz="2000" i="0" dirty="0" smtClean="0">
                <a:latin typeface="Georgia" panose="02040502050405020303" pitchFamily="18" charset="0"/>
              </a:rPr>
              <a:t> </a:t>
            </a:r>
            <a:r>
              <a:rPr lang="en-GB" sz="2000" i="0" dirty="0" err="1" smtClean="0">
                <a:latin typeface="Georgia" panose="02040502050405020303" pitchFamily="18" charset="0"/>
              </a:rPr>
              <a:t>Tamrakar</a:t>
            </a:r>
            <a:endParaRPr lang="en-US" sz="2000" i="0" dirty="0">
              <a:latin typeface="Georgia" panose="02040502050405020303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9700" y="1473201"/>
            <a:ext cx="12052300" cy="1739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6000" b="0" i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200" b="1" i="0" dirty="0">
                <a:solidFill>
                  <a:srgbClr val="00B050"/>
                </a:solidFill>
              </a:rPr>
              <a:t>STATIC </a:t>
            </a:r>
            <a:r>
              <a:rPr lang="en-GB" sz="5200" b="1" i="0" dirty="0" smtClean="0">
                <a:solidFill>
                  <a:srgbClr val="00B050"/>
                </a:solidFill>
              </a:rPr>
              <a:t>TESTING TECHNIQUES</a:t>
            </a:r>
            <a:endParaRPr lang="en-US" sz="5200" b="1" i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</a:t>
            </a:r>
            <a:r>
              <a:rPr lang="en-US" sz="3600" b="1" dirty="0" smtClean="0">
                <a:solidFill>
                  <a:srgbClr val="00B050"/>
                </a:solidFill>
              </a:rPr>
              <a:t>Formal </a:t>
            </a:r>
            <a:r>
              <a:rPr lang="en-US" sz="3600" b="1" dirty="0">
                <a:solidFill>
                  <a:srgbClr val="00B050"/>
                </a:solidFill>
              </a:rPr>
              <a:t>review </a:t>
            </a:r>
            <a:r>
              <a:rPr lang="en-US" sz="3600" b="1" dirty="0" smtClean="0">
                <a:solidFill>
                  <a:srgbClr val="00B050"/>
                </a:solidFill>
              </a:rPr>
              <a:t>– </a:t>
            </a:r>
            <a:r>
              <a:rPr lang="en-US" sz="3200" b="1" dirty="0" smtClean="0">
                <a:solidFill>
                  <a:srgbClr val="00B050"/>
                </a:solidFill>
              </a:rPr>
              <a:t>Kick-off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9348788" cy="5118827"/>
          </a:xfrm>
        </p:spPr>
        <p:txBody>
          <a:bodyPr>
            <a:noAutofit/>
          </a:bodyPr>
          <a:lstStyle/>
          <a:p>
            <a:r>
              <a:rPr lang="en-GB" dirty="0"/>
              <a:t>The goal of this step is to give a </a:t>
            </a:r>
            <a:r>
              <a:rPr lang="en-GB" dirty="0">
                <a:solidFill>
                  <a:srgbClr val="FF0000"/>
                </a:solidFill>
              </a:rPr>
              <a:t>short introduction on the objectives of the review and the documents</a:t>
            </a:r>
            <a:r>
              <a:rPr lang="en-GB" dirty="0"/>
              <a:t> to everyone in the meeting.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relationships between the document under review and the other documents are also explained, especially if the numbers of related documents are </a:t>
            </a:r>
            <a:r>
              <a:rPr lang="en-GB" dirty="0" smtClean="0"/>
              <a:t>high.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</a:rPr>
              <a:t>1. </a:t>
            </a:r>
            <a:r>
              <a:rPr lang="en-US" sz="36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Formal </a:t>
            </a:r>
            <a:r>
              <a:rPr lang="en-US" sz="36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review – </a:t>
            </a:r>
            <a:r>
              <a:rPr lang="en-GB" sz="32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Preparation </a:t>
            </a:r>
            <a:endParaRPr lang="en-GB" sz="36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reviewers review the document </a:t>
            </a:r>
            <a:r>
              <a:rPr lang="en-GB" dirty="0">
                <a:solidFill>
                  <a:srgbClr val="FF0000"/>
                </a:solidFill>
              </a:rPr>
              <a:t>individually</a:t>
            </a:r>
            <a:r>
              <a:rPr lang="en-GB" dirty="0"/>
              <a:t> using the related documents, procedures, rules and checklists provided. </a:t>
            </a:r>
            <a:endParaRPr lang="en-GB" dirty="0" smtClean="0"/>
          </a:p>
          <a:p>
            <a:r>
              <a:rPr lang="en-GB" dirty="0" smtClean="0"/>
              <a:t>Each </a:t>
            </a:r>
            <a:r>
              <a:rPr lang="en-GB" dirty="0"/>
              <a:t>participant while reviewing </a:t>
            </a:r>
            <a:r>
              <a:rPr lang="en-GB" dirty="0">
                <a:solidFill>
                  <a:srgbClr val="FF0000"/>
                </a:solidFill>
              </a:rPr>
              <a:t>individually identifies the defects</a:t>
            </a:r>
            <a:r>
              <a:rPr lang="en-GB" dirty="0"/>
              <a:t>, questions and </a:t>
            </a:r>
            <a:r>
              <a:rPr lang="en-GB" dirty="0">
                <a:solidFill>
                  <a:srgbClr val="FF0000"/>
                </a:solidFill>
              </a:rPr>
              <a:t>comments</a:t>
            </a:r>
            <a:r>
              <a:rPr lang="en-GB" dirty="0"/>
              <a:t> according to their understanding of the document and role. </a:t>
            </a:r>
            <a:endParaRPr lang="en-GB" dirty="0" smtClean="0"/>
          </a:p>
          <a:p>
            <a:r>
              <a:rPr lang="en-GB" dirty="0" smtClean="0"/>
              <a:t>After </a:t>
            </a:r>
            <a:r>
              <a:rPr lang="en-GB" dirty="0"/>
              <a:t>that all </a:t>
            </a:r>
            <a:r>
              <a:rPr lang="en-GB" dirty="0">
                <a:solidFill>
                  <a:srgbClr val="FF0000"/>
                </a:solidFill>
              </a:rPr>
              <a:t>issues are recorded</a:t>
            </a:r>
            <a:r>
              <a:rPr lang="en-GB" dirty="0"/>
              <a:t> using a logging form.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success factor for a thorough preparation is the number of pages checked per hour. This is called the </a:t>
            </a:r>
            <a:r>
              <a:rPr lang="en-GB" dirty="0">
                <a:solidFill>
                  <a:srgbClr val="FF0000"/>
                </a:solidFill>
              </a:rPr>
              <a:t>checking rate</a:t>
            </a:r>
            <a:r>
              <a:rPr lang="en-GB" b="1" dirty="0"/>
              <a:t>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</a:t>
            </a:r>
            <a:r>
              <a:rPr lang="en-US" sz="3600" b="1" dirty="0" smtClean="0">
                <a:solidFill>
                  <a:srgbClr val="00B050"/>
                </a:solidFill>
              </a:rPr>
              <a:t>Formal </a:t>
            </a:r>
            <a:r>
              <a:rPr lang="en-US" sz="3600" b="1" dirty="0">
                <a:solidFill>
                  <a:srgbClr val="00B050"/>
                </a:solidFill>
              </a:rPr>
              <a:t>review </a:t>
            </a:r>
            <a:r>
              <a:rPr lang="en-US" sz="3600" b="1" dirty="0" smtClean="0">
                <a:solidFill>
                  <a:srgbClr val="00B050"/>
                </a:solidFill>
              </a:rPr>
              <a:t>– </a:t>
            </a:r>
            <a:r>
              <a:rPr lang="en-US" sz="3200" b="1" dirty="0">
                <a:solidFill>
                  <a:srgbClr val="00B050"/>
                </a:solidFill>
              </a:rPr>
              <a:t>Review meeting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9602788" cy="5118827"/>
          </a:xfrm>
        </p:spPr>
        <p:txBody>
          <a:bodyPr>
            <a:noAutofit/>
          </a:bodyPr>
          <a:lstStyle/>
          <a:p>
            <a:r>
              <a:rPr lang="en-GB" b="1" dirty="0"/>
              <a:t>Logging phase: </a:t>
            </a:r>
            <a:r>
              <a:rPr lang="en-GB" dirty="0"/>
              <a:t>In this phase the </a:t>
            </a:r>
            <a:r>
              <a:rPr lang="en-GB" dirty="0">
                <a:solidFill>
                  <a:srgbClr val="FF0000"/>
                </a:solidFill>
              </a:rPr>
              <a:t>issues and the defects </a:t>
            </a:r>
            <a:r>
              <a:rPr lang="en-GB" dirty="0"/>
              <a:t>that have been identified during the preparation step are </a:t>
            </a:r>
            <a:r>
              <a:rPr lang="en-GB" dirty="0">
                <a:solidFill>
                  <a:srgbClr val="FF0000"/>
                </a:solidFill>
              </a:rPr>
              <a:t>logged page by page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logging is basically done by the author or by a </a:t>
            </a:r>
            <a:r>
              <a:rPr lang="en-GB" dirty="0">
                <a:solidFill>
                  <a:srgbClr val="FF0000"/>
                </a:solidFill>
              </a:rPr>
              <a:t>scribe</a:t>
            </a:r>
            <a:r>
              <a:rPr lang="en-GB" b="1" dirty="0"/>
              <a:t>. </a:t>
            </a:r>
            <a:endParaRPr lang="en-GB" b="1" dirty="0" smtClean="0"/>
          </a:p>
          <a:p>
            <a:pPr lvl="1"/>
            <a:r>
              <a:rPr lang="en-GB" dirty="0" smtClean="0"/>
              <a:t>Differentiating between defect </a:t>
            </a:r>
            <a:r>
              <a:rPr lang="en-GB" dirty="0">
                <a:solidFill>
                  <a:srgbClr val="FF0000"/>
                </a:solidFill>
              </a:rPr>
              <a:t>severity level</a:t>
            </a:r>
            <a:r>
              <a:rPr lang="en-GB" dirty="0"/>
              <a:t> (critical, major, minor) </a:t>
            </a:r>
          </a:p>
          <a:p>
            <a:r>
              <a:rPr lang="en-GB" b="1" dirty="0"/>
              <a:t>Discussion phase: </a:t>
            </a:r>
            <a:r>
              <a:rPr lang="en-GB" dirty="0"/>
              <a:t>If any issue needs discussion then the </a:t>
            </a:r>
            <a:r>
              <a:rPr lang="en-GB" dirty="0">
                <a:solidFill>
                  <a:srgbClr val="FF0000"/>
                </a:solidFill>
              </a:rPr>
              <a:t>item is logged and then handled in the discussion phase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dirty="0" smtClean="0"/>
              <a:t>As </a:t>
            </a:r>
            <a:r>
              <a:rPr lang="en-GB" dirty="0"/>
              <a:t>chairman of the discussion meeting, the </a:t>
            </a:r>
            <a:r>
              <a:rPr lang="en-GB" dirty="0">
                <a:solidFill>
                  <a:srgbClr val="FF0000"/>
                </a:solidFill>
              </a:rPr>
              <a:t>moderator</a:t>
            </a:r>
            <a:r>
              <a:rPr lang="en-GB" dirty="0"/>
              <a:t> takes care of the people issues and prevents discussion from getting too personal and calls for a break to cool down the heated discussion. </a:t>
            </a:r>
          </a:p>
          <a:p>
            <a:r>
              <a:rPr lang="en-GB" b="1" dirty="0"/>
              <a:t>Decision phase: </a:t>
            </a:r>
            <a:r>
              <a:rPr lang="en-GB" dirty="0"/>
              <a:t>At the end of </a:t>
            </a:r>
            <a:r>
              <a:rPr lang="en-GB" dirty="0" smtClean="0"/>
              <a:t>meeting </a:t>
            </a:r>
            <a:r>
              <a:rPr lang="en-GB" dirty="0">
                <a:solidFill>
                  <a:srgbClr val="FF0000"/>
                </a:solidFill>
              </a:rPr>
              <a:t>a decision on the document under review </a:t>
            </a:r>
            <a:r>
              <a:rPr lang="en-GB" dirty="0"/>
              <a:t>has to be made by the participants, sometimes </a:t>
            </a:r>
            <a:r>
              <a:rPr lang="en-GB" dirty="0">
                <a:solidFill>
                  <a:srgbClr val="FF0000"/>
                </a:solidFill>
              </a:rPr>
              <a:t>based on formal exit criteria</a:t>
            </a:r>
            <a:r>
              <a:rPr lang="en-GB" dirty="0"/>
              <a:t>. </a:t>
            </a:r>
          </a:p>
          <a:p>
            <a:r>
              <a:rPr lang="en-GB" b="1" dirty="0"/>
              <a:t>Rework: </a:t>
            </a:r>
            <a:r>
              <a:rPr lang="en-GB" dirty="0" smtClean="0"/>
              <a:t>If </a:t>
            </a:r>
            <a:r>
              <a:rPr lang="en-GB" dirty="0"/>
              <a:t>the number of defects found per page </a:t>
            </a:r>
            <a:r>
              <a:rPr lang="en-GB" dirty="0">
                <a:solidFill>
                  <a:srgbClr val="FF0000"/>
                </a:solidFill>
              </a:rPr>
              <a:t>exceeds</a:t>
            </a:r>
            <a:r>
              <a:rPr lang="en-GB" dirty="0"/>
              <a:t> the certain level then the document </a:t>
            </a:r>
            <a:r>
              <a:rPr lang="en-GB" dirty="0">
                <a:solidFill>
                  <a:srgbClr val="FF0000"/>
                </a:solidFill>
              </a:rPr>
              <a:t>has to be reworked</a:t>
            </a:r>
            <a:r>
              <a:rPr lang="en-GB" dirty="0"/>
              <a:t>. Not every defect that is found leads to rework. It is </a:t>
            </a:r>
            <a:r>
              <a:rPr lang="en-GB" dirty="0">
                <a:solidFill>
                  <a:srgbClr val="FF0000"/>
                </a:solidFill>
              </a:rPr>
              <a:t>the author’s responsibility to judge </a:t>
            </a:r>
            <a:r>
              <a:rPr lang="en-GB" dirty="0"/>
              <a:t>whether the defect has to be fixed.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7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</a:t>
            </a:r>
            <a:r>
              <a:rPr lang="en-US" sz="3600" b="1" dirty="0" smtClean="0">
                <a:solidFill>
                  <a:srgbClr val="00B050"/>
                </a:solidFill>
              </a:rPr>
              <a:t>Formal </a:t>
            </a:r>
            <a:r>
              <a:rPr lang="en-US" sz="3600" b="1" dirty="0">
                <a:solidFill>
                  <a:srgbClr val="00B050"/>
                </a:solidFill>
              </a:rPr>
              <a:t>review </a:t>
            </a:r>
            <a:r>
              <a:rPr lang="en-US" sz="3600" b="1" dirty="0" smtClean="0">
                <a:solidFill>
                  <a:srgbClr val="00B050"/>
                </a:solidFill>
              </a:rPr>
              <a:t>– </a:t>
            </a:r>
            <a:r>
              <a:rPr lang="en-US" sz="3200" b="1" dirty="0">
                <a:solidFill>
                  <a:srgbClr val="00B050"/>
                </a:solidFill>
              </a:rPr>
              <a:t>Follow-up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9602788" cy="5118827"/>
          </a:xfrm>
        </p:spPr>
        <p:txBody>
          <a:bodyPr>
            <a:noAutofit/>
          </a:bodyPr>
          <a:lstStyle/>
          <a:p>
            <a:r>
              <a:rPr lang="en-GB" sz="2000" dirty="0" smtClean="0"/>
              <a:t>In </a:t>
            </a:r>
            <a:r>
              <a:rPr lang="en-GB" sz="2000" dirty="0"/>
              <a:t>this step the </a:t>
            </a:r>
            <a:r>
              <a:rPr lang="en-GB" sz="2000" dirty="0">
                <a:solidFill>
                  <a:srgbClr val="FF0000"/>
                </a:solidFill>
              </a:rPr>
              <a:t>moderator</a:t>
            </a:r>
            <a:r>
              <a:rPr lang="en-GB" sz="2000" dirty="0"/>
              <a:t> check to </a:t>
            </a:r>
            <a:r>
              <a:rPr lang="en-GB" sz="2000" dirty="0">
                <a:solidFill>
                  <a:srgbClr val="FF0000"/>
                </a:solidFill>
              </a:rPr>
              <a:t>make sure that the author has taken action on all known defects</a:t>
            </a:r>
            <a:r>
              <a:rPr lang="en-GB" sz="2000" dirty="0"/>
              <a:t>. </a:t>
            </a:r>
            <a:endParaRPr lang="en-GB" sz="2000" dirty="0" smtClean="0"/>
          </a:p>
          <a:p>
            <a:r>
              <a:rPr lang="en-GB" sz="2000" dirty="0" smtClean="0"/>
              <a:t>If </a:t>
            </a:r>
            <a:r>
              <a:rPr lang="en-GB" sz="2000" dirty="0"/>
              <a:t>it is decided that all participants will check the updated documents then the </a:t>
            </a:r>
            <a:r>
              <a:rPr lang="en-GB" sz="2000" dirty="0">
                <a:solidFill>
                  <a:srgbClr val="FF0000"/>
                </a:solidFill>
              </a:rPr>
              <a:t>moderator takes care of the distribution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FF0000"/>
                </a:solidFill>
              </a:rPr>
              <a:t>collects the feedback. </a:t>
            </a: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000" dirty="0" smtClean="0"/>
              <a:t>It </a:t>
            </a:r>
            <a:r>
              <a:rPr lang="en-GB" sz="2000" dirty="0"/>
              <a:t>is the responsibility of the moderator to </a:t>
            </a:r>
            <a:r>
              <a:rPr lang="en-GB" sz="2000" dirty="0">
                <a:solidFill>
                  <a:srgbClr val="FF0000"/>
                </a:solidFill>
              </a:rPr>
              <a:t>ensure that the information is correct and stored for future analysis</a:t>
            </a:r>
            <a:r>
              <a:rPr lang="en-GB" sz="2000" dirty="0"/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2. Informal review </a:t>
            </a:r>
            <a:r>
              <a:rPr lang="en-US" sz="3200" dirty="0">
                <a:solidFill>
                  <a:srgbClr val="00B050"/>
                </a:solidFill>
              </a:rPr>
              <a:t>(not </a:t>
            </a:r>
            <a:r>
              <a:rPr lang="en-US" sz="3200" dirty="0" smtClean="0">
                <a:solidFill>
                  <a:srgbClr val="00B050"/>
                </a:solidFill>
              </a:rPr>
              <a:t>documented)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9602788" cy="5118827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Even a two person team </a:t>
            </a:r>
            <a:r>
              <a:rPr lang="en-GB" sz="2000" dirty="0"/>
              <a:t>can conduct an informal review. </a:t>
            </a:r>
            <a:endParaRPr lang="en-GB" sz="2000" dirty="0" smtClean="0"/>
          </a:p>
          <a:p>
            <a:r>
              <a:rPr lang="en-GB" sz="2000" dirty="0" smtClean="0"/>
              <a:t>This </a:t>
            </a:r>
            <a:r>
              <a:rPr lang="en-GB" sz="2000" dirty="0"/>
              <a:t>size may grow at later stages.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goal is to </a:t>
            </a:r>
            <a:r>
              <a:rPr lang="en-GB" sz="2000" dirty="0">
                <a:solidFill>
                  <a:srgbClr val="FF0000"/>
                </a:solidFill>
              </a:rPr>
              <a:t>keep the author </a:t>
            </a:r>
            <a:r>
              <a:rPr lang="en-GB" sz="2000" dirty="0"/>
              <a:t>and </a:t>
            </a:r>
            <a:r>
              <a:rPr lang="en-GB" sz="2000" dirty="0">
                <a:solidFill>
                  <a:srgbClr val="FF0000"/>
                </a:solidFill>
              </a:rPr>
              <a:t>to improve the quality </a:t>
            </a:r>
            <a:r>
              <a:rPr lang="en-GB" sz="2000" dirty="0"/>
              <a:t>of the document.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most important thing to keep in mind about the informal reviews is that they are </a:t>
            </a:r>
            <a:r>
              <a:rPr lang="en-GB" sz="2000" dirty="0">
                <a:solidFill>
                  <a:srgbClr val="FF0000"/>
                </a:solidFill>
              </a:rPr>
              <a:t>not documented</a:t>
            </a:r>
            <a:r>
              <a:rPr lang="en-GB" sz="2000" b="1" dirty="0"/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sz="3600" b="1" dirty="0" smtClean="0">
                <a:solidFill>
                  <a:srgbClr val="00B050"/>
                </a:solidFill>
              </a:rPr>
              <a:t>. Technical review </a:t>
            </a:r>
            <a:r>
              <a:rPr lang="en-US" sz="3200" dirty="0" smtClean="0">
                <a:solidFill>
                  <a:srgbClr val="00B050"/>
                </a:solidFill>
              </a:rPr>
              <a:t>(less formal review)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9602788" cy="5118827"/>
          </a:xfrm>
        </p:spPr>
        <p:txBody>
          <a:bodyPr>
            <a:noAutofit/>
          </a:bodyPr>
          <a:lstStyle/>
          <a:p>
            <a:r>
              <a:rPr lang="en-GB" sz="2000" dirty="0" smtClean="0"/>
              <a:t>Led </a:t>
            </a:r>
            <a:r>
              <a:rPr lang="en-GB" sz="2000" dirty="0"/>
              <a:t>by the trained moderator but can also be led by a technical expert </a:t>
            </a:r>
            <a:endParaRPr lang="en-GB" sz="2000" dirty="0" smtClean="0"/>
          </a:p>
          <a:p>
            <a:r>
              <a:rPr lang="en-GB" sz="2000" dirty="0" smtClean="0"/>
              <a:t>Often </a:t>
            </a:r>
            <a:r>
              <a:rPr lang="en-GB" sz="2000" dirty="0"/>
              <a:t>performed as a </a:t>
            </a:r>
            <a:r>
              <a:rPr lang="en-GB" sz="2000" dirty="0">
                <a:solidFill>
                  <a:srgbClr val="FF0000"/>
                </a:solidFill>
              </a:rPr>
              <a:t>peer review without management participation </a:t>
            </a: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000" dirty="0" smtClean="0"/>
              <a:t>Defects </a:t>
            </a:r>
            <a:r>
              <a:rPr lang="en-GB" sz="2000" dirty="0"/>
              <a:t>are found by the experts (such as architects, designers, key users) who </a:t>
            </a:r>
            <a:r>
              <a:rPr lang="en-GB" sz="2000" dirty="0">
                <a:solidFill>
                  <a:srgbClr val="FF0000"/>
                </a:solidFill>
              </a:rPr>
              <a:t>focus on the content of the document</a:t>
            </a:r>
            <a:r>
              <a:rPr lang="en-GB" sz="2000" dirty="0"/>
              <a:t>. </a:t>
            </a:r>
            <a:endParaRPr lang="en-GB" sz="2000" dirty="0" smtClean="0"/>
          </a:p>
          <a:p>
            <a:r>
              <a:rPr lang="en-GB" sz="2000" dirty="0" smtClean="0"/>
              <a:t>Technical </a:t>
            </a:r>
            <a:r>
              <a:rPr lang="en-GB" sz="2000" dirty="0"/>
              <a:t>reviews vary from </a:t>
            </a:r>
            <a:r>
              <a:rPr lang="en-GB" sz="2000" dirty="0">
                <a:solidFill>
                  <a:srgbClr val="FF0000"/>
                </a:solidFill>
              </a:rPr>
              <a:t>quite informal to very formal </a:t>
            </a:r>
            <a:endParaRPr lang="en-GB" sz="2000" dirty="0" smtClean="0">
              <a:solidFill>
                <a:srgbClr val="FF0000"/>
              </a:solidFill>
            </a:endParaRPr>
          </a:p>
          <a:p>
            <a:r>
              <a:rPr lang="en-GB" sz="2000" dirty="0" smtClean="0"/>
              <a:t>The </a:t>
            </a:r>
            <a:r>
              <a:rPr lang="en-GB" sz="2000" dirty="0"/>
              <a:t>goals of the technical review are: </a:t>
            </a:r>
            <a:endParaRPr lang="en-GB" sz="2000" dirty="0" smtClean="0"/>
          </a:p>
          <a:p>
            <a:pPr marL="857250" lvl="1" indent="-457200">
              <a:buAutoNum type="arabicPeriod"/>
            </a:pPr>
            <a:r>
              <a:rPr lang="en-GB" sz="2000" dirty="0" smtClean="0"/>
              <a:t>To </a:t>
            </a:r>
            <a:r>
              <a:rPr lang="en-GB" sz="2000" dirty="0"/>
              <a:t>ensure that </a:t>
            </a:r>
            <a:r>
              <a:rPr lang="en-GB" sz="2000" dirty="0" smtClean="0"/>
              <a:t>at </a:t>
            </a:r>
            <a:r>
              <a:rPr lang="en-GB" sz="2000" dirty="0"/>
              <a:t>early </a:t>
            </a:r>
            <a:r>
              <a:rPr lang="en-GB" sz="2000" dirty="0" smtClean="0"/>
              <a:t>stage, </a:t>
            </a:r>
            <a:r>
              <a:rPr lang="en-GB" sz="2000" dirty="0"/>
              <a:t>the </a:t>
            </a:r>
            <a:r>
              <a:rPr lang="en-GB" sz="2000" dirty="0">
                <a:solidFill>
                  <a:srgbClr val="FF0000"/>
                </a:solidFill>
              </a:rPr>
              <a:t>technical concepts </a:t>
            </a:r>
            <a:r>
              <a:rPr lang="en-GB" sz="2000" dirty="0"/>
              <a:t>are used </a:t>
            </a:r>
            <a:r>
              <a:rPr lang="en-GB" sz="2000" dirty="0">
                <a:solidFill>
                  <a:srgbClr val="FF0000"/>
                </a:solidFill>
              </a:rPr>
              <a:t>correctly </a:t>
            </a:r>
            <a:endParaRPr lang="en-GB" sz="2000" dirty="0" smtClean="0">
              <a:solidFill>
                <a:srgbClr val="FF0000"/>
              </a:solidFill>
            </a:endParaRPr>
          </a:p>
          <a:p>
            <a:pPr marL="857250" lvl="1" indent="-457200">
              <a:buAutoNum type="arabicPeriod"/>
            </a:pPr>
            <a:r>
              <a:rPr lang="en-GB" sz="2000" dirty="0" smtClean="0"/>
              <a:t>To </a:t>
            </a:r>
            <a:r>
              <a:rPr lang="en-GB" sz="2000" dirty="0" smtClean="0"/>
              <a:t>assess </a:t>
            </a:r>
            <a:r>
              <a:rPr lang="en-GB" sz="2000" dirty="0"/>
              <a:t>the </a:t>
            </a:r>
            <a:r>
              <a:rPr lang="en-GB" sz="2000" dirty="0">
                <a:solidFill>
                  <a:srgbClr val="FF0000"/>
                </a:solidFill>
              </a:rPr>
              <a:t>value of technical concepts </a:t>
            </a:r>
            <a:r>
              <a:rPr lang="en-GB" sz="2000" dirty="0"/>
              <a:t>and alternatives in the product </a:t>
            </a:r>
            <a:endParaRPr lang="en-GB" sz="2000" dirty="0" smtClean="0"/>
          </a:p>
          <a:p>
            <a:pPr marL="857250" lvl="1" indent="-457200">
              <a:buAutoNum type="arabicPeriod"/>
            </a:pPr>
            <a:r>
              <a:rPr lang="en-GB" sz="2000" dirty="0" smtClean="0"/>
              <a:t>To </a:t>
            </a:r>
            <a:r>
              <a:rPr lang="en-GB" sz="2000" dirty="0"/>
              <a:t>have consistency in the use and representation of technical concepts </a:t>
            </a:r>
            <a:endParaRPr lang="en-GB" sz="2000" dirty="0" smtClean="0"/>
          </a:p>
          <a:p>
            <a:pPr marL="857250" lvl="1" indent="-457200">
              <a:buAutoNum type="arabicPeriod"/>
            </a:pPr>
            <a:r>
              <a:rPr lang="en-GB" sz="2000" dirty="0" smtClean="0"/>
              <a:t>To </a:t>
            </a:r>
            <a:r>
              <a:rPr lang="en-GB" sz="2000" dirty="0">
                <a:solidFill>
                  <a:srgbClr val="FF0000"/>
                </a:solidFill>
              </a:rPr>
              <a:t>inform</a:t>
            </a:r>
            <a:r>
              <a:rPr lang="en-GB" sz="2000" dirty="0"/>
              <a:t> participants about the technical content of the document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r>
              <a:rPr lang="en-US" sz="3600" b="1" dirty="0" smtClean="0">
                <a:solidFill>
                  <a:srgbClr val="00B050"/>
                </a:solidFill>
              </a:rPr>
              <a:t>. Walkthrough 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9602788" cy="5118827"/>
          </a:xfrm>
        </p:spPr>
        <p:txBody>
          <a:bodyPr>
            <a:noAutofit/>
          </a:bodyPr>
          <a:lstStyle/>
          <a:p>
            <a:r>
              <a:rPr lang="en-GB" dirty="0" smtClean="0"/>
              <a:t>It </a:t>
            </a:r>
            <a:r>
              <a:rPr lang="en-GB" dirty="0"/>
              <a:t>is </a:t>
            </a:r>
            <a:r>
              <a:rPr lang="en-GB" dirty="0">
                <a:solidFill>
                  <a:srgbClr val="FF0000"/>
                </a:solidFill>
              </a:rPr>
              <a:t>not a formal process </a:t>
            </a:r>
          </a:p>
          <a:p>
            <a:r>
              <a:rPr lang="en-GB" dirty="0" smtClean="0"/>
              <a:t>It </a:t>
            </a:r>
            <a:r>
              <a:rPr lang="en-GB" dirty="0"/>
              <a:t>is led by the </a:t>
            </a:r>
            <a:r>
              <a:rPr lang="en-GB" dirty="0">
                <a:solidFill>
                  <a:srgbClr val="FF0000"/>
                </a:solidFill>
              </a:rPr>
              <a:t>authors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Author </a:t>
            </a:r>
            <a:r>
              <a:rPr lang="en-GB" dirty="0">
                <a:solidFill>
                  <a:srgbClr val="FF0000"/>
                </a:solidFill>
              </a:rPr>
              <a:t>guide the participants through the document according to his or her thought process </a:t>
            </a:r>
            <a:r>
              <a:rPr lang="en-GB" dirty="0"/>
              <a:t>to achieve a common understanding and to gather feedback.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Useful </a:t>
            </a:r>
            <a:r>
              <a:rPr lang="en-GB" dirty="0">
                <a:solidFill>
                  <a:srgbClr val="FF0000"/>
                </a:solidFill>
              </a:rPr>
              <a:t>for the people if they are not from the software discipline</a:t>
            </a:r>
            <a:r>
              <a:rPr lang="en-GB" dirty="0"/>
              <a:t>, who are not used to or cannot easily understand software development process. </a:t>
            </a:r>
          </a:p>
          <a:p>
            <a:r>
              <a:rPr lang="en-GB" dirty="0" smtClean="0"/>
              <a:t>Is </a:t>
            </a:r>
            <a:r>
              <a:rPr lang="en-GB" dirty="0"/>
              <a:t>especially useful for higher level documents like requirement specification, etc. </a:t>
            </a:r>
          </a:p>
          <a:p>
            <a:pPr marL="0" indent="0">
              <a:buNone/>
            </a:pPr>
            <a:r>
              <a:rPr lang="en-GB" b="1" dirty="0"/>
              <a:t>The goals of a walkthrough: </a:t>
            </a:r>
            <a:endParaRPr lang="en-GB" dirty="0"/>
          </a:p>
          <a:p>
            <a:pPr lvl="1"/>
            <a:r>
              <a:rPr lang="en-GB" sz="1800" dirty="0" smtClean="0"/>
              <a:t>To </a:t>
            </a:r>
            <a:r>
              <a:rPr lang="en-GB" sz="1800" dirty="0">
                <a:solidFill>
                  <a:srgbClr val="FF0000"/>
                </a:solidFill>
              </a:rPr>
              <a:t>present the documents both within and outside the software discipline </a:t>
            </a:r>
            <a:r>
              <a:rPr lang="en-GB" sz="1800" dirty="0"/>
              <a:t>in order to gather the information regarding the topic under documentation. </a:t>
            </a:r>
          </a:p>
          <a:p>
            <a:pPr lvl="1"/>
            <a:r>
              <a:rPr lang="en-GB" sz="1800" dirty="0" smtClean="0"/>
              <a:t>To </a:t>
            </a:r>
            <a:r>
              <a:rPr lang="en-GB" sz="1800" dirty="0">
                <a:solidFill>
                  <a:srgbClr val="FF0000"/>
                </a:solidFill>
              </a:rPr>
              <a:t>explain</a:t>
            </a:r>
            <a:r>
              <a:rPr lang="en-GB" sz="1800" dirty="0"/>
              <a:t> or do the </a:t>
            </a:r>
            <a:r>
              <a:rPr lang="en-GB" sz="1800" dirty="0">
                <a:solidFill>
                  <a:srgbClr val="FF0000"/>
                </a:solidFill>
              </a:rPr>
              <a:t>knowledge transfer </a:t>
            </a:r>
            <a:r>
              <a:rPr lang="en-GB" sz="1800" dirty="0"/>
              <a:t>and </a:t>
            </a:r>
            <a:r>
              <a:rPr lang="en-GB" sz="1800" dirty="0">
                <a:solidFill>
                  <a:srgbClr val="FF0000"/>
                </a:solidFill>
              </a:rPr>
              <a:t>evaluate the contents of the document </a:t>
            </a:r>
          </a:p>
          <a:p>
            <a:pPr lvl="1"/>
            <a:r>
              <a:rPr lang="en-GB" sz="1800" dirty="0" smtClean="0"/>
              <a:t>To </a:t>
            </a:r>
            <a:r>
              <a:rPr lang="en-GB" sz="1800" dirty="0"/>
              <a:t>achieve a </a:t>
            </a:r>
            <a:r>
              <a:rPr lang="en-GB" sz="1800" dirty="0">
                <a:solidFill>
                  <a:srgbClr val="FF0000"/>
                </a:solidFill>
              </a:rPr>
              <a:t>common understanding </a:t>
            </a:r>
            <a:r>
              <a:rPr lang="en-GB" sz="1800" dirty="0"/>
              <a:t>and to gather feedback. </a:t>
            </a:r>
          </a:p>
          <a:p>
            <a:pPr lvl="1"/>
            <a:r>
              <a:rPr lang="en-GB" sz="1800" dirty="0" smtClean="0"/>
              <a:t>To </a:t>
            </a:r>
            <a:r>
              <a:rPr lang="en-GB" sz="1800" dirty="0">
                <a:solidFill>
                  <a:srgbClr val="FF0000"/>
                </a:solidFill>
              </a:rPr>
              <a:t>examine</a:t>
            </a:r>
            <a:r>
              <a:rPr lang="en-GB" sz="1800" dirty="0"/>
              <a:t> and </a:t>
            </a:r>
            <a:r>
              <a:rPr lang="en-GB" sz="1800" dirty="0">
                <a:solidFill>
                  <a:srgbClr val="FF0000"/>
                </a:solidFill>
              </a:rPr>
              <a:t>discuss the validity </a:t>
            </a:r>
            <a:r>
              <a:rPr lang="en-GB" sz="1800" dirty="0"/>
              <a:t>of the proposed solutions </a:t>
            </a:r>
          </a:p>
        </p:txBody>
      </p:sp>
    </p:spTree>
    <p:extLst>
      <p:ext uri="{BB962C8B-B14F-4D97-AF65-F5344CB8AC3E}">
        <p14:creationId xmlns:p14="http://schemas.microsoft.com/office/powerpoint/2010/main" val="5746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sz="3600" b="1" dirty="0" smtClean="0">
                <a:solidFill>
                  <a:srgbClr val="00B050"/>
                </a:solidFill>
              </a:rPr>
              <a:t>. Inspection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58173"/>
            <a:ext cx="9602788" cy="5499827"/>
          </a:xfrm>
        </p:spPr>
        <p:txBody>
          <a:bodyPr>
            <a:noAutofit/>
          </a:bodyPr>
          <a:lstStyle/>
          <a:p>
            <a:r>
              <a:rPr lang="en-GB" dirty="0" smtClean="0"/>
              <a:t>It </a:t>
            </a:r>
            <a:r>
              <a:rPr lang="en-GB" dirty="0"/>
              <a:t>is the </a:t>
            </a:r>
            <a:r>
              <a:rPr lang="en-GB" dirty="0">
                <a:solidFill>
                  <a:srgbClr val="FF0000"/>
                </a:solidFill>
              </a:rPr>
              <a:t>most formal review type </a:t>
            </a:r>
            <a:r>
              <a:rPr lang="en-GB" dirty="0" smtClean="0"/>
              <a:t>&amp; is </a:t>
            </a:r>
            <a:r>
              <a:rPr lang="en-GB" dirty="0"/>
              <a:t>led by the trained moderators </a:t>
            </a:r>
          </a:p>
          <a:p>
            <a:r>
              <a:rPr lang="en-GB" dirty="0" smtClean="0"/>
              <a:t>During </a:t>
            </a:r>
            <a:r>
              <a:rPr lang="en-GB" dirty="0"/>
              <a:t>inspection the </a:t>
            </a:r>
            <a:r>
              <a:rPr lang="en-GB" dirty="0">
                <a:solidFill>
                  <a:srgbClr val="FF0000"/>
                </a:solidFill>
              </a:rPr>
              <a:t>documents are prepared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checked thoroughly by the reviewers before the meeting </a:t>
            </a:r>
          </a:p>
          <a:p>
            <a:r>
              <a:rPr lang="en-GB" dirty="0" smtClean="0"/>
              <a:t>It </a:t>
            </a:r>
            <a:r>
              <a:rPr lang="en-GB" dirty="0">
                <a:solidFill>
                  <a:srgbClr val="FF0000"/>
                </a:solidFill>
              </a:rPr>
              <a:t>involves peers </a:t>
            </a:r>
            <a:r>
              <a:rPr lang="en-GB" dirty="0"/>
              <a:t>to examine the product </a:t>
            </a:r>
          </a:p>
          <a:p>
            <a:r>
              <a:rPr lang="en-GB" dirty="0" smtClean="0"/>
              <a:t>A </a:t>
            </a:r>
            <a:r>
              <a:rPr lang="en-GB" dirty="0"/>
              <a:t>separate preparation is carried out during which the product is examined and the defects are found </a:t>
            </a:r>
          </a:p>
          <a:p>
            <a:r>
              <a:rPr lang="en-GB" dirty="0" smtClean="0"/>
              <a:t>The </a:t>
            </a:r>
            <a:r>
              <a:rPr lang="en-GB" dirty="0">
                <a:solidFill>
                  <a:srgbClr val="FF0000"/>
                </a:solidFill>
              </a:rPr>
              <a:t>defects found are documented in a logging list </a:t>
            </a:r>
            <a:r>
              <a:rPr lang="en-GB" dirty="0"/>
              <a:t>or issue log </a:t>
            </a:r>
          </a:p>
          <a:p>
            <a:r>
              <a:rPr lang="en-GB" dirty="0" smtClean="0"/>
              <a:t>A </a:t>
            </a:r>
            <a:r>
              <a:rPr lang="en-GB" dirty="0"/>
              <a:t>formal follow-up is carried out by the moderator applying </a:t>
            </a:r>
            <a:r>
              <a:rPr lang="en-GB" dirty="0">
                <a:solidFill>
                  <a:srgbClr val="FF0000"/>
                </a:solidFill>
              </a:rPr>
              <a:t>exit criteria </a:t>
            </a:r>
          </a:p>
          <a:p>
            <a:pPr marL="0" indent="0">
              <a:buNone/>
            </a:pPr>
            <a:r>
              <a:rPr lang="en-GB" b="1" dirty="0"/>
              <a:t>The goals of inspection are: </a:t>
            </a:r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helps the author </a:t>
            </a:r>
            <a:r>
              <a:rPr lang="en-GB" dirty="0">
                <a:solidFill>
                  <a:srgbClr val="FF0000"/>
                </a:solidFill>
              </a:rPr>
              <a:t>to improve the quality of the document </a:t>
            </a:r>
            <a:r>
              <a:rPr lang="en-GB" dirty="0"/>
              <a:t>under inspection </a:t>
            </a:r>
          </a:p>
          <a:p>
            <a:r>
              <a:rPr lang="en-GB" dirty="0" smtClean="0"/>
              <a:t>It </a:t>
            </a:r>
            <a:r>
              <a:rPr lang="en-GB" dirty="0">
                <a:solidFill>
                  <a:srgbClr val="FF0000"/>
                </a:solidFill>
              </a:rPr>
              <a:t>removes defects efficiently </a:t>
            </a:r>
            <a:r>
              <a:rPr lang="en-GB" dirty="0"/>
              <a:t>and as early as possible 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improves </a:t>
            </a:r>
            <a:r>
              <a:rPr lang="en-US" dirty="0">
                <a:solidFill>
                  <a:srgbClr val="FF0000"/>
                </a:solidFill>
              </a:rPr>
              <a:t>product quality </a:t>
            </a:r>
          </a:p>
          <a:p>
            <a:r>
              <a:rPr lang="en-GB" dirty="0" smtClean="0"/>
              <a:t>It </a:t>
            </a:r>
            <a:r>
              <a:rPr lang="en-GB" dirty="0" smtClean="0">
                <a:solidFill>
                  <a:srgbClr val="FF0000"/>
                </a:solidFill>
              </a:rPr>
              <a:t>creates </a:t>
            </a:r>
            <a:r>
              <a:rPr lang="en-GB" dirty="0">
                <a:solidFill>
                  <a:srgbClr val="FF0000"/>
                </a:solidFill>
              </a:rPr>
              <a:t>common understanding </a:t>
            </a:r>
            <a:r>
              <a:rPr lang="en-GB" dirty="0"/>
              <a:t>by exchanging information </a:t>
            </a:r>
          </a:p>
          <a:p>
            <a:r>
              <a:rPr lang="en-GB" dirty="0" smtClean="0"/>
              <a:t>It </a:t>
            </a:r>
            <a:r>
              <a:rPr lang="en-GB" dirty="0" smtClean="0">
                <a:solidFill>
                  <a:srgbClr val="FF0000"/>
                </a:solidFill>
              </a:rPr>
              <a:t>learns </a:t>
            </a:r>
            <a:r>
              <a:rPr lang="en-GB" dirty="0">
                <a:solidFill>
                  <a:srgbClr val="FF0000"/>
                </a:solidFill>
              </a:rPr>
              <a:t>from defects</a:t>
            </a:r>
            <a:r>
              <a:rPr lang="en-GB" dirty="0"/>
              <a:t> found and prevent the occurrence of similar defects </a:t>
            </a:r>
          </a:p>
        </p:txBody>
      </p:sp>
    </p:spTree>
    <p:extLst>
      <p:ext uri="{BB962C8B-B14F-4D97-AF65-F5344CB8AC3E}">
        <p14:creationId xmlns:p14="http://schemas.microsoft.com/office/powerpoint/2010/main" val="17442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Success Factors for Reviews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9602788" cy="5118827"/>
          </a:xfrm>
        </p:spPr>
        <p:txBody>
          <a:bodyPr>
            <a:noAutofit/>
          </a:bodyPr>
          <a:lstStyle/>
          <a:p>
            <a:r>
              <a:rPr lang="en-GB" sz="2000" dirty="0" smtClean="0"/>
              <a:t>Each review has </a:t>
            </a:r>
            <a:r>
              <a:rPr lang="en-GB" sz="2000" dirty="0" smtClean="0">
                <a:solidFill>
                  <a:srgbClr val="FF0000"/>
                </a:solidFill>
              </a:rPr>
              <a:t>clear predefined objectives</a:t>
            </a:r>
          </a:p>
          <a:p>
            <a:r>
              <a:rPr lang="en-GB" sz="2000" dirty="0" smtClean="0"/>
              <a:t>The </a:t>
            </a:r>
            <a:r>
              <a:rPr lang="en-GB" sz="2000" dirty="0" smtClean="0">
                <a:solidFill>
                  <a:srgbClr val="FF0000"/>
                </a:solidFill>
              </a:rPr>
              <a:t>right people </a:t>
            </a:r>
            <a:r>
              <a:rPr lang="en-GB" sz="2000" dirty="0" smtClean="0"/>
              <a:t>for the review objectives are </a:t>
            </a:r>
            <a:r>
              <a:rPr lang="en-GB" sz="2000" dirty="0" smtClean="0">
                <a:solidFill>
                  <a:srgbClr val="FF0000"/>
                </a:solidFill>
              </a:rPr>
              <a:t>involved</a:t>
            </a:r>
          </a:p>
          <a:p>
            <a:r>
              <a:rPr lang="en-GB" sz="2000" dirty="0" smtClean="0"/>
              <a:t>Testers are valued reviewers who </a:t>
            </a:r>
            <a:r>
              <a:rPr lang="en-GB" sz="2000" dirty="0" smtClean="0">
                <a:solidFill>
                  <a:srgbClr val="FF0000"/>
                </a:solidFill>
              </a:rPr>
              <a:t>contribute to the review </a:t>
            </a:r>
            <a:r>
              <a:rPr lang="en-GB" sz="2000" dirty="0" smtClean="0"/>
              <a:t>and also learn about the product which enables them to prepare tests earlier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Defects</a:t>
            </a:r>
            <a:r>
              <a:rPr lang="en-GB" sz="2000" dirty="0" smtClean="0"/>
              <a:t> found are </a:t>
            </a:r>
            <a:r>
              <a:rPr lang="en-GB" sz="2000" dirty="0" smtClean="0">
                <a:solidFill>
                  <a:srgbClr val="FF0000"/>
                </a:solidFill>
              </a:rPr>
              <a:t>welcomed and expressed objectively</a:t>
            </a:r>
          </a:p>
          <a:p>
            <a:r>
              <a:rPr lang="en-GB" sz="2000" dirty="0">
                <a:solidFill>
                  <a:srgbClr val="FF0000"/>
                </a:solidFill>
              </a:rPr>
              <a:t>People issues </a:t>
            </a:r>
            <a:r>
              <a:rPr lang="en-GB" sz="2000" dirty="0" smtClean="0"/>
              <a:t>and </a:t>
            </a:r>
            <a:r>
              <a:rPr lang="en-GB" sz="2000" dirty="0">
                <a:solidFill>
                  <a:srgbClr val="FF0000"/>
                </a:solidFill>
              </a:rPr>
              <a:t>psychological aspects are dealt </a:t>
            </a:r>
            <a:r>
              <a:rPr lang="en-GB" sz="2000" dirty="0" smtClean="0"/>
              <a:t>with</a:t>
            </a:r>
          </a:p>
          <a:p>
            <a:r>
              <a:rPr lang="en-GB" sz="2000" dirty="0" smtClean="0"/>
              <a:t>The review is conducted in </a:t>
            </a:r>
            <a:r>
              <a:rPr lang="en-GB" sz="2000" dirty="0">
                <a:solidFill>
                  <a:srgbClr val="FF0000"/>
                </a:solidFill>
              </a:rPr>
              <a:t>atmosphere of trust</a:t>
            </a:r>
            <a:r>
              <a:rPr lang="en-GB" sz="2000" dirty="0" smtClean="0"/>
              <a:t>; the outcome will </a:t>
            </a:r>
            <a:r>
              <a:rPr lang="en-GB" sz="2000" dirty="0">
                <a:solidFill>
                  <a:srgbClr val="FF0000"/>
                </a:solidFill>
              </a:rPr>
              <a:t>not be used for the evaluation of the participants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Checklists or roles are used</a:t>
            </a:r>
            <a:r>
              <a:rPr lang="en-GB" sz="2000" dirty="0" smtClean="0"/>
              <a:t>, if appropriate, to increase effectiveness of defect identification</a:t>
            </a:r>
          </a:p>
          <a:p>
            <a:r>
              <a:rPr lang="en-GB" sz="2000" dirty="0">
                <a:solidFill>
                  <a:srgbClr val="FF0000"/>
                </a:solidFill>
              </a:rPr>
              <a:t>Management supports </a:t>
            </a:r>
            <a:r>
              <a:rPr lang="en-GB" sz="2000" dirty="0" smtClean="0"/>
              <a:t>a good review process</a:t>
            </a:r>
          </a:p>
          <a:p>
            <a:r>
              <a:rPr lang="en-GB" sz="2000" dirty="0" smtClean="0"/>
              <a:t>There is an emphasis on </a:t>
            </a:r>
            <a:r>
              <a:rPr lang="en-GB" sz="2000" dirty="0">
                <a:solidFill>
                  <a:srgbClr val="FF0000"/>
                </a:solidFill>
              </a:rPr>
              <a:t>learning and process improvement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4025" y="2160810"/>
            <a:ext cx="2969676" cy="810990"/>
          </a:xfrm>
        </p:spPr>
        <p:txBody>
          <a:bodyPr/>
          <a:lstStyle/>
          <a:p>
            <a:r>
              <a:rPr lang="en-GB" dirty="0" smtClean="0"/>
              <a:t>Thank you !</a:t>
            </a:r>
            <a:endParaRPr lang="en-US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834224" y="3151410"/>
            <a:ext cx="8824376" cy="2830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b="1" dirty="0" smtClean="0">
                <a:solidFill>
                  <a:srgbClr val="FF0000"/>
                </a:solidFill>
              </a:rPr>
              <a:t>Assignment: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 smtClean="0"/>
              <a:t>Explanatory notes on Walkthrough, Inspection, Entry Criteria, Exit Criteria.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 smtClean="0"/>
              <a:t>Difference between Static Testing and Dynamic Testing.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 smtClean="0"/>
              <a:t>7 Testing Principles.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sz="2400" dirty="0" smtClean="0"/>
          </a:p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Due: Sunday 4</a:t>
            </a:r>
            <a:r>
              <a:rPr lang="en-GB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GB" sz="2400" b="1" dirty="0" smtClean="0">
                <a:solidFill>
                  <a:srgbClr val="FF0000"/>
                </a:solidFill>
              </a:rPr>
              <a:t> Feb. 2018 (Hard deadline)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72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99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Test Design </a:t>
            </a:r>
            <a:r>
              <a:rPr lang="en-US" sz="3000" b="1" dirty="0" smtClean="0">
                <a:solidFill>
                  <a:srgbClr val="00B050"/>
                </a:solidFill>
              </a:rPr>
              <a:t>Techniques</a:t>
            </a:r>
            <a:endParaRPr lang="en-US" sz="3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8100"/>
            <a:ext cx="8915400" cy="46031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/>
              <a:t>Test Design </a:t>
            </a:r>
            <a:r>
              <a:rPr lang="en-GB" sz="2400" dirty="0"/>
              <a:t>is </a:t>
            </a:r>
            <a:r>
              <a:rPr lang="en-GB" sz="2400" dirty="0">
                <a:solidFill>
                  <a:srgbClr val="FF0000"/>
                </a:solidFill>
              </a:rPr>
              <a:t>creating a set of inputs </a:t>
            </a:r>
            <a:r>
              <a:rPr lang="en-GB" sz="2400" dirty="0"/>
              <a:t>for given software that will provide a set of </a:t>
            </a:r>
            <a:r>
              <a:rPr lang="en-GB" sz="2400" dirty="0">
                <a:solidFill>
                  <a:srgbClr val="FF0000"/>
                </a:solidFill>
              </a:rPr>
              <a:t>expected outputs</a:t>
            </a:r>
            <a:r>
              <a:rPr lang="en-GB" sz="2400" dirty="0"/>
              <a:t>. The idea is to </a:t>
            </a:r>
            <a:r>
              <a:rPr lang="en-GB" sz="2400" dirty="0">
                <a:solidFill>
                  <a:srgbClr val="FF0000"/>
                </a:solidFill>
              </a:rPr>
              <a:t>ensure that the system is working good enough </a:t>
            </a:r>
            <a:r>
              <a:rPr lang="en-GB" sz="2400" dirty="0"/>
              <a:t>and it can be released with as few problems as </a:t>
            </a:r>
            <a:r>
              <a:rPr lang="en-GB" sz="2400" dirty="0" smtClean="0"/>
              <a:t>possible. </a:t>
            </a:r>
          </a:p>
          <a:p>
            <a:pPr>
              <a:buFont typeface="+mj-lt"/>
              <a:buAutoNum type="arabicPeriod"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Categories: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Static Technique</a:t>
            </a:r>
          </a:p>
          <a:p>
            <a:pPr>
              <a:buFont typeface="+mj-lt"/>
              <a:buAutoNum type="arabicPeriod"/>
            </a:pPr>
            <a:r>
              <a:rPr lang="en-GB" sz="2400" dirty="0" smtClean="0"/>
              <a:t>Dynamic Technique </a:t>
            </a:r>
            <a:endParaRPr lang="en-GB" sz="2400" dirty="0"/>
          </a:p>
          <a:p>
            <a:pPr lvl="1">
              <a:buFont typeface="+mj-lt"/>
              <a:buAutoNum type="arabicPeriod"/>
            </a:pPr>
            <a:r>
              <a:rPr lang="en-GB" sz="2000" dirty="0" smtClean="0"/>
              <a:t>Specification based</a:t>
            </a:r>
          </a:p>
          <a:p>
            <a:pPr lvl="1">
              <a:buFont typeface="+mj-lt"/>
              <a:buAutoNum type="arabicPeriod"/>
            </a:pPr>
            <a:r>
              <a:rPr lang="en-GB" sz="2000" dirty="0" smtClean="0"/>
              <a:t>Structure based</a:t>
            </a:r>
          </a:p>
          <a:p>
            <a:pPr lvl="1">
              <a:buFont typeface="+mj-lt"/>
              <a:buAutoNum type="arabicPeriod"/>
            </a:pPr>
            <a:r>
              <a:rPr lang="en-GB" sz="2000" dirty="0" smtClean="0"/>
              <a:t>Experience based</a:t>
            </a:r>
          </a:p>
          <a:p>
            <a:pPr marL="457200" lvl="1" indent="0">
              <a:buNone/>
            </a:pPr>
            <a:endParaRPr lang="en-GB" sz="2000" dirty="0" smtClean="0"/>
          </a:p>
          <a:p>
            <a:pPr marL="457200" lvl="1" indent="0">
              <a:buNone/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7765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52219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Static techniques </a:t>
            </a:r>
            <a:r>
              <a:rPr lang="en-GB" sz="2400" b="1" dirty="0" smtClean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 Find defects “Causes of failures”</a:t>
            </a:r>
            <a:br>
              <a:rPr lang="en-GB" sz="2400" b="1" dirty="0" smtClean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GB" sz="2400" b="1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/>
            </a:r>
            <a:br>
              <a:rPr lang="en-GB" sz="2400" b="1" dirty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</a:br>
            <a:r>
              <a:rPr lang="en-GB" sz="2800" b="1" dirty="0" smtClean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Dynamic techniques </a:t>
            </a:r>
            <a:r>
              <a:rPr lang="en-GB" sz="2400" b="1" dirty="0" smtClean="0">
                <a:solidFill>
                  <a:srgbClr val="FF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 Find failures</a:t>
            </a:r>
            <a:endParaRPr lang="en-US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4500" y="2146300"/>
            <a:ext cx="8966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0B050"/>
                </a:solidFill>
              </a:rPr>
              <a:t>Static </a:t>
            </a:r>
            <a:r>
              <a:rPr lang="en-GB" sz="2400" b="1" dirty="0">
                <a:solidFill>
                  <a:srgbClr val="00B050"/>
                </a:solidFill>
              </a:rPr>
              <a:t>testing </a:t>
            </a:r>
            <a:r>
              <a:rPr lang="en-GB" sz="2200" dirty="0"/>
              <a:t>is the testing of the software work products </a:t>
            </a:r>
            <a:r>
              <a:rPr lang="en-GB" sz="2200" dirty="0" smtClean="0"/>
              <a:t>manually </a:t>
            </a:r>
            <a:r>
              <a:rPr lang="en-GB" sz="2200" dirty="0"/>
              <a:t>or with a set of tools, but they are </a:t>
            </a:r>
            <a:r>
              <a:rPr lang="en-GB" sz="2200" dirty="0">
                <a:solidFill>
                  <a:srgbClr val="FF0000"/>
                </a:solidFill>
              </a:rPr>
              <a:t>not executed</a:t>
            </a:r>
            <a:r>
              <a:rPr lang="en-GB" sz="2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Performed during </a:t>
            </a:r>
            <a:r>
              <a:rPr lang="en-GB" sz="2200" dirty="0"/>
              <a:t>the </a:t>
            </a:r>
            <a:r>
              <a:rPr lang="en-GB" sz="2200" dirty="0">
                <a:solidFill>
                  <a:srgbClr val="FF0000"/>
                </a:solidFill>
              </a:rPr>
              <a:t>verification process</a:t>
            </a:r>
            <a:r>
              <a:rPr lang="en-GB" sz="2200" dirty="0"/>
              <a:t> </a:t>
            </a:r>
            <a:r>
              <a:rPr lang="en-GB" sz="2200" dirty="0" smtClean="0"/>
              <a:t>(early in life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/>
              <a:t>May not </a:t>
            </a:r>
            <a:r>
              <a:rPr lang="en-GB" sz="2200" dirty="0"/>
              <a:t>need computer as the testing of program is done </a:t>
            </a:r>
            <a:r>
              <a:rPr lang="en-GB" sz="2200" dirty="0">
                <a:solidFill>
                  <a:srgbClr val="FF0000"/>
                </a:solidFill>
              </a:rPr>
              <a:t>without executing the program</a:t>
            </a:r>
            <a:r>
              <a:rPr lang="en-GB" sz="2200" dirty="0"/>
              <a:t>. </a:t>
            </a:r>
            <a:endParaRPr lang="en-GB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P</a:t>
            </a:r>
            <a:r>
              <a:rPr lang="en-GB" sz="2200" dirty="0" smtClean="0"/>
              <a:t>rimary </a:t>
            </a:r>
            <a:r>
              <a:rPr lang="en-GB" sz="2200" dirty="0"/>
              <a:t>objective of static testing is to </a:t>
            </a:r>
            <a:r>
              <a:rPr lang="en-GB" sz="2200" dirty="0">
                <a:solidFill>
                  <a:srgbClr val="FF0000"/>
                </a:solidFill>
              </a:rPr>
              <a:t>improve the quality </a:t>
            </a:r>
            <a:r>
              <a:rPr lang="en-GB" sz="2200" dirty="0"/>
              <a:t>of software products by assisting engineers </a:t>
            </a:r>
            <a:r>
              <a:rPr lang="en-GB" sz="2200" dirty="0">
                <a:solidFill>
                  <a:srgbClr val="FF0000"/>
                </a:solidFill>
              </a:rPr>
              <a:t>to recognize and fix their own defects early </a:t>
            </a:r>
            <a:r>
              <a:rPr lang="en-GB" sz="2200" dirty="0"/>
              <a:t>in the software development process.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43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88557" y="578757"/>
            <a:ext cx="8966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Early feedback </a:t>
            </a:r>
            <a:r>
              <a:rPr lang="en-GB" sz="2400" dirty="0" smtClean="0"/>
              <a:t>on quality issues can be established.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Rework </a:t>
            </a:r>
            <a:r>
              <a:rPr lang="en-GB" sz="2400" dirty="0">
                <a:solidFill>
                  <a:srgbClr val="FF0000"/>
                </a:solidFill>
              </a:rPr>
              <a:t>cost </a:t>
            </a:r>
            <a:r>
              <a:rPr lang="en-GB" sz="2400" dirty="0" smtClean="0">
                <a:solidFill>
                  <a:srgbClr val="FF0000"/>
                </a:solidFill>
              </a:rPr>
              <a:t>is most </a:t>
            </a:r>
            <a:r>
              <a:rPr lang="en-GB" sz="2400" dirty="0">
                <a:solidFill>
                  <a:srgbClr val="FF0000"/>
                </a:solidFill>
              </a:rPr>
              <a:t>often relatively </a:t>
            </a:r>
            <a:r>
              <a:rPr lang="en-GB" sz="2400" dirty="0" smtClean="0">
                <a:solidFill>
                  <a:srgbClr val="FF0000"/>
                </a:solidFill>
              </a:rPr>
              <a:t>low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as defects </a:t>
            </a:r>
            <a:r>
              <a:rPr lang="en-GB" sz="2400" dirty="0"/>
              <a:t>are </a:t>
            </a:r>
            <a:r>
              <a:rPr lang="en-GB" sz="2400" dirty="0" smtClean="0"/>
              <a:t>detected </a:t>
            </a:r>
            <a:r>
              <a:rPr lang="en-GB" sz="2400" dirty="0"/>
              <a:t>at an early </a:t>
            </a:r>
            <a:r>
              <a:rPr lang="en-GB" sz="2400" dirty="0" smtClean="0"/>
              <a:t>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Types </a:t>
            </a:r>
            <a:r>
              <a:rPr lang="en-GB" sz="2400" dirty="0"/>
              <a:t>of the defects that are easier to find during the static testing</a:t>
            </a:r>
            <a:r>
              <a:rPr lang="en-GB" sz="2400" b="1" dirty="0"/>
              <a:t> </a:t>
            </a:r>
            <a:r>
              <a:rPr lang="en-GB" sz="2400" dirty="0"/>
              <a:t>are: </a:t>
            </a:r>
            <a:r>
              <a:rPr lang="en-GB" sz="2400" dirty="0">
                <a:solidFill>
                  <a:srgbClr val="FF0000"/>
                </a:solidFill>
              </a:rPr>
              <a:t>deviation</a:t>
            </a:r>
            <a:r>
              <a:rPr lang="en-GB" sz="2400" dirty="0"/>
              <a:t> from standards, </a:t>
            </a:r>
            <a:r>
              <a:rPr lang="en-GB" sz="2400" dirty="0">
                <a:solidFill>
                  <a:srgbClr val="FF0000"/>
                </a:solidFill>
              </a:rPr>
              <a:t>missing</a:t>
            </a:r>
            <a:r>
              <a:rPr lang="en-GB" sz="2400" dirty="0"/>
              <a:t> requirements, design </a:t>
            </a:r>
            <a:r>
              <a:rPr lang="en-GB" sz="2400" dirty="0">
                <a:solidFill>
                  <a:srgbClr val="FF0000"/>
                </a:solidFill>
              </a:rPr>
              <a:t>defects</a:t>
            </a:r>
            <a:r>
              <a:rPr lang="en-GB" sz="2400" dirty="0"/>
              <a:t>, non-maintainable code and inconsistent interface specifications. </a:t>
            </a:r>
            <a:endParaRPr lang="en-GB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Static tests contribute to the </a:t>
            </a:r>
            <a:r>
              <a:rPr lang="en-GB" sz="2400" dirty="0">
                <a:solidFill>
                  <a:srgbClr val="FF0000"/>
                </a:solidFill>
              </a:rPr>
              <a:t>increased awareness of quality issues</a:t>
            </a:r>
            <a:r>
              <a:rPr lang="en-GB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744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5260" y="614317"/>
            <a:ext cx="8966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 smtClean="0">
                <a:solidFill>
                  <a:srgbClr val="00B050"/>
                </a:solidFill>
              </a:rPr>
              <a:t>Static Testing Technique </a:t>
            </a:r>
            <a:endParaRPr lang="en-GB" sz="28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400" smtClean="0">
                <a:sym typeface="Wingdings" panose="05000000000000000000" pitchFamily="2" charset="2"/>
              </a:rPr>
              <a:t>Formal </a:t>
            </a:r>
            <a:r>
              <a:rPr lang="en-GB" sz="2400" dirty="0" smtClean="0">
                <a:sym typeface="Wingdings" panose="05000000000000000000" pitchFamily="2" charset="2"/>
              </a:rPr>
              <a:t>Review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ym typeface="Wingdings" panose="05000000000000000000" pitchFamily="2" charset="2"/>
              </a:rPr>
              <a:t>Informal Review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ym typeface="Wingdings" panose="05000000000000000000" pitchFamily="2" charset="2"/>
              </a:rPr>
              <a:t>Walkthrough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ym typeface="Wingdings" panose="05000000000000000000" pitchFamily="2" charset="2"/>
              </a:rPr>
              <a:t>Inspection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GB" sz="2400" dirty="0" smtClean="0">
                <a:sym typeface="Wingdings" panose="05000000000000000000" pitchFamily="2" charset="2"/>
              </a:rPr>
              <a:t>Technical Review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715260" y="3649617"/>
            <a:ext cx="923543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rgbClr val="00B050"/>
                </a:solidFill>
              </a:rPr>
              <a:t>Roles and responsibilities involved during a review </a:t>
            </a:r>
            <a:r>
              <a:rPr lang="en-GB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The moderator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The author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The scribe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The reviewers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The managers</a:t>
            </a:r>
            <a:endParaRPr lang="en-GB" sz="2400" dirty="0"/>
          </a:p>
        </p:txBody>
      </p:sp>
      <p:sp>
        <p:nvSpPr>
          <p:cNvPr id="2" name="Vertical Scroll 1"/>
          <p:cNvSpPr/>
          <p:nvPr/>
        </p:nvSpPr>
        <p:spPr>
          <a:xfrm>
            <a:off x="7759700" y="1168400"/>
            <a:ext cx="1955800" cy="2101606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NO CODE EXECUTION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2261" y="601617"/>
            <a:ext cx="8966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 smtClean="0">
                <a:solidFill>
                  <a:srgbClr val="00B050"/>
                </a:solidFill>
              </a:rPr>
              <a:t>Roles and responsibilities involved during a review </a:t>
            </a:r>
            <a:r>
              <a:rPr lang="en-GB" sz="2400" u="sng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endParaRPr lang="en-US" sz="2800" u="sng" dirty="0"/>
          </a:p>
          <a:p>
            <a:r>
              <a:rPr lang="en-US" sz="2400" dirty="0">
                <a:solidFill>
                  <a:srgbClr val="00B050"/>
                </a:solidFill>
              </a:rPr>
              <a:t>1. </a:t>
            </a:r>
            <a:r>
              <a:rPr lang="en-US" sz="2400" dirty="0">
                <a:solidFill>
                  <a:srgbClr val="00B050"/>
                </a:solidFill>
              </a:rPr>
              <a:t>The moderator: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Also </a:t>
            </a:r>
            <a:r>
              <a:rPr lang="en-GB" sz="2400" dirty="0"/>
              <a:t>known as review leader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Performs </a:t>
            </a:r>
            <a:r>
              <a:rPr lang="en-US" sz="2400" dirty="0"/>
              <a:t>entry check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Follow-up </a:t>
            </a:r>
            <a:r>
              <a:rPr lang="en-US" sz="2400" dirty="0"/>
              <a:t>on the rework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Schedules </a:t>
            </a:r>
            <a:r>
              <a:rPr lang="en-US" sz="2400" dirty="0"/>
              <a:t>the meeting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Coaches </a:t>
            </a:r>
            <a:r>
              <a:rPr lang="en-US" sz="2400" dirty="0"/>
              <a:t>other team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Leads </a:t>
            </a:r>
            <a:r>
              <a:rPr lang="en-GB" sz="2400" dirty="0"/>
              <a:t>the possible discussion and stores the data that is collected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2. The author: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Illuminate </a:t>
            </a:r>
            <a:r>
              <a:rPr lang="en-GB" sz="2400" dirty="0"/>
              <a:t>the unclear areas and understand the defects found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Basic </a:t>
            </a:r>
            <a:r>
              <a:rPr lang="en-GB" sz="2400" dirty="0"/>
              <a:t>goal should be to learn as much as possible with regard to improving the quality of the document. </a:t>
            </a:r>
          </a:p>
        </p:txBody>
      </p:sp>
    </p:spTree>
    <p:extLst>
      <p:ext uri="{BB962C8B-B14F-4D97-AF65-F5344CB8AC3E}">
        <p14:creationId xmlns:p14="http://schemas.microsoft.com/office/powerpoint/2010/main" val="2681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42261" y="601617"/>
            <a:ext cx="8966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3. The scribe: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Scribe is a separate person to do the logging of the defects found during the review.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4. The reviewers: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Also known as checkers or inspectors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Check any material for defects, mostly prior to the meeting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manager can also be involved in the review depending on his or her background. </a:t>
            </a:r>
            <a:endParaRPr lang="en-GB" sz="2400" dirty="0" smtClean="0"/>
          </a:p>
          <a:p>
            <a:endParaRPr lang="en-US" sz="2400" b="1" dirty="0" smtClean="0"/>
          </a:p>
          <a:p>
            <a:r>
              <a:rPr lang="en-US" sz="2400" dirty="0">
                <a:solidFill>
                  <a:srgbClr val="00B050"/>
                </a:solidFill>
              </a:rPr>
              <a:t>5. The managers: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Manager </a:t>
            </a:r>
            <a:r>
              <a:rPr lang="en-GB" sz="2400" dirty="0"/>
              <a:t>decides on the execution of </a:t>
            </a:r>
            <a:r>
              <a:rPr lang="en-GB" sz="2400" dirty="0" smtClean="0"/>
              <a:t>reviews.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Allocates </a:t>
            </a:r>
            <a:r>
              <a:rPr lang="en-GB" sz="2400" dirty="0"/>
              <a:t>time in project schedules and determines whether review process objectives have been </a:t>
            </a:r>
            <a:r>
              <a:rPr lang="en-GB" sz="2400" dirty="0" smtClean="0"/>
              <a:t>met. 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48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Formal review 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8915400" cy="4454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Formal reviews follow a </a:t>
            </a:r>
            <a:r>
              <a:rPr lang="en-GB" sz="2400" dirty="0">
                <a:solidFill>
                  <a:srgbClr val="FF0000"/>
                </a:solidFill>
              </a:rPr>
              <a:t>formal process</a:t>
            </a:r>
            <a:r>
              <a:rPr lang="en-GB" sz="2400" dirty="0">
                <a:solidFill>
                  <a:schemeClr val="tx1"/>
                </a:solidFill>
              </a:rPr>
              <a:t>. It is </a:t>
            </a:r>
            <a:r>
              <a:rPr lang="en-GB" sz="2400" dirty="0">
                <a:solidFill>
                  <a:srgbClr val="FF0000"/>
                </a:solidFill>
              </a:rPr>
              <a:t>well structured and regulated</a:t>
            </a:r>
            <a:r>
              <a:rPr lang="en-GB" sz="2400" dirty="0">
                <a:solidFill>
                  <a:schemeClr val="tx1"/>
                </a:solidFill>
              </a:rPr>
              <a:t>. A formal review process consists of six main </a:t>
            </a:r>
            <a:r>
              <a:rPr lang="en-GB" sz="2400" dirty="0" smtClean="0">
                <a:solidFill>
                  <a:schemeClr val="tx1"/>
                </a:solidFill>
              </a:rPr>
              <a:t>steps/activities: </a:t>
            </a: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Planning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Kick-off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3. Preparation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4. Review meeting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5. Rework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6. Follow-up 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364"/>
          </a:xfrm>
        </p:spPr>
        <p:txBody>
          <a:bodyPr anchor="t"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1. Formal </a:t>
            </a:r>
            <a:r>
              <a:rPr lang="en-US" sz="3600" b="1" dirty="0">
                <a:solidFill>
                  <a:srgbClr val="00B050"/>
                </a:solidFill>
              </a:rPr>
              <a:t>review </a:t>
            </a:r>
            <a:r>
              <a:rPr lang="en-US" sz="3600" b="1" dirty="0" smtClean="0">
                <a:solidFill>
                  <a:srgbClr val="00B050"/>
                </a:solidFill>
              </a:rPr>
              <a:t>- </a:t>
            </a:r>
            <a:r>
              <a:rPr lang="en-US" sz="3200" b="1" dirty="0" smtClean="0">
                <a:solidFill>
                  <a:srgbClr val="00B050"/>
                </a:solidFill>
              </a:rPr>
              <a:t>Planning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589212" y="1345473"/>
            <a:ext cx="9348788" cy="5512527"/>
          </a:xfrm>
        </p:spPr>
        <p:txBody>
          <a:bodyPr>
            <a:noAutofit/>
          </a:bodyPr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moderator performs the entry check </a:t>
            </a:r>
            <a:r>
              <a:rPr lang="en-GB" dirty="0"/>
              <a:t>and also defines the </a:t>
            </a:r>
            <a:r>
              <a:rPr lang="en-GB" dirty="0">
                <a:solidFill>
                  <a:srgbClr val="FF0000"/>
                </a:solidFill>
              </a:rPr>
              <a:t>formal exit </a:t>
            </a:r>
            <a:r>
              <a:rPr lang="en-GB" dirty="0" smtClean="0">
                <a:solidFill>
                  <a:srgbClr val="FF0000"/>
                </a:solidFill>
              </a:rPr>
              <a:t>criteria.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E</a:t>
            </a:r>
            <a:r>
              <a:rPr lang="en-GB" dirty="0" smtClean="0">
                <a:solidFill>
                  <a:srgbClr val="FF0000"/>
                </a:solidFill>
              </a:rPr>
              <a:t>ntry </a:t>
            </a:r>
            <a:r>
              <a:rPr lang="en-GB" dirty="0">
                <a:solidFill>
                  <a:srgbClr val="FF0000"/>
                </a:solidFill>
              </a:rPr>
              <a:t>check </a:t>
            </a:r>
            <a:r>
              <a:rPr lang="en-GB" dirty="0"/>
              <a:t>is done to ensure that the reviewer’s </a:t>
            </a:r>
            <a:r>
              <a:rPr lang="en-GB" dirty="0">
                <a:solidFill>
                  <a:srgbClr val="FF0000"/>
                </a:solidFill>
              </a:rPr>
              <a:t>time is not wasted </a:t>
            </a:r>
            <a:r>
              <a:rPr lang="en-GB" dirty="0"/>
              <a:t>on a document that is not ready for review. </a:t>
            </a:r>
            <a:r>
              <a:rPr lang="en-GB" dirty="0" smtClean="0"/>
              <a:t>The </a:t>
            </a:r>
            <a:r>
              <a:rPr lang="en-GB" dirty="0">
                <a:solidFill>
                  <a:srgbClr val="FF0000"/>
                </a:solidFill>
              </a:rPr>
              <a:t>entry criteria </a:t>
            </a:r>
            <a:r>
              <a:rPr lang="en-GB" dirty="0"/>
              <a:t>are to check that whether the document is </a:t>
            </a:r>
            <a:r>
              <a:rPr lang="en-GB" dirty="0">
                <a:solidFill>
                  <a:srgbClr val="FF0000"/>
                </a:solidFill>
              </a:rPr>
              <a:t>ready to enter the formal review process or not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After </a:t>
            </a:r>
            <a:r>
              <a:rPr lang="en-GB" dirty="0"/>
              <a:t>doing the entry check if the document is found to have very little defects then it’s ready to go for the reviews. </a:t>
            </a:r>
            <a:endParaRPr lang="en-GB" dirty="0" smtClean="0"/>
          </a:p>
          <a:p>
            <a:r>
              <a:rPr lang="en-GB" dirty="0" smtClean="0"/>
              <a:t>Hence </a:t>
            </a:r>
            <a:r>
              <a:rPr lang="en-GB" dirty="0"/>
              <a:t>the entry criteria for any document to go for the reviews are: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documents should </a:t>
            </a:r>
            <a:r>
              <a:rPr lang="en-GB" dirty="0">
                <a:solidFill>
                  <a:srgbClr val="FF0000"/>
                </a:solidFill>
              </a:rPr>
              <a:t>not reveal a large number of major defects</a:t>
            </a:r>
            <a:r>
              <a:rPr lang="en-GB" dirty="0"/>
              <a:t>.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documents to be reviewed </a:t>
            </a:r>
            <a:r>
              <a:rPr lang="en-GB" dirty="0">
                <a:solidFill>
                  <a:srgbClr val="FF0000"/>
                </a:solidFill>
              </a:rPr>
              <a:t>should be with line numbers</a:t>
            </a:r>
            <a:r>
              <a:rPr lang="en-GB" dirty="0"/>
              <a:t>.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documents should be </a:t>
            </a:r>
            <a:r>
              <a:rPr lang="en-GB" dirty="0">
                <a:solidFill>
                  <a:srgbClr val="FF0000"/>
                </a:solidFill>
              </a:rPr>
              <a:t>cleaned up by running any automated checks that apply</a:t>
            </a:r>
            <a:r>
              <a:rPr lang="en-GB" dirty="0"/>
              <a:t>. 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>
                <a:solidFill>
                  <a:srgbClr val="FF0000"/>
                </a:solidFill>
              </a:rPr>
              <a:t>author should feel confident about the quality of the document </a:t>
            </a:r>
            <a:r>
              <a:rPr lang="en-GB" dirty="0"/>
              <a:t>so that he can join the review team with that document. </a:t>
            </a:r>
            <a:endParaRPr lang="en-US" dirty="0"/>
          </a:p>
          <a:p>
            <a:pPr marL="0" indent="0">
              <a:buNone/>
            </a:pPr>
            <a:r>
              <a:rPr lang="en-GB" dirty="0" smtClean="0"/>
              <a:t>Once</a:t>
            </a:r>
            <a:r>
              <a:rPr lang="en-GB" dirty="0"/>
              <a:t>, the document clear the entry check the moderator and author decides that which part of the document is to be reviewed.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1657</Words>
  <Application>Microsoft Office PowerPoint</Application>
  <PresentationFormat>Widescreen</PresentationFormat>
  <Paragraphs>165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Wingdings</vt:lpstr>
      <vt:lpstr>Wingdings 3</vt:lpstr>
      <vt:lpstr>Wisp</vt:lpstr>
      <vt:lpstr>PowerPoint Presentation</vt:lpstr>
      <vt:lpstr>Test Design Techniques</vt:lpstr>
      <vt:lpstr>Static techniques  Find defects “Causes of failures”  Dynamic techniques  Find failures</vt:lpstr>
      <vt:lpstr>PowerPoint Presentation</vt:lpstr>
      <vt:lpstr>PowerPoint Presentation</vt:lpstr>
      <vt:lpstr>PowerPoint Presentation</vt:lpstr>
      <vt:lpstr>PowerPoint Presentation</vt:lpstr>
      <vt:lpstr>Formal review </vt:lpstr>
      <vt:lpstr>1. Formal review - Planning</vt:lpstr>
      <vt:lpstr>1. Formal review – Kick-off</vt:lpstr>
      <vt:lpstr>1. Formal review – Review meeting</vt:lpstr>
      <vt:lpstr>1. Formal review – Follow-up</vt:lpstr>
      <vt:lpstr>2. Informal review (not documented) </vt:lpstr>
      <vt:lpstr>3. Technical review (less formal review) </vt:lpstr>
      <vt:lpstr>4. Walkthrough </vt:lpstr>
      <vt:lpstr>5. Inspection</vt:lpstr>
      <vt:lpstr>Success Factors for Reviews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Soojan</dc:creator>
  <cp:lastModifiedBy>Soojan</cp:lastModifiedBy>
  <cp:revision>85</cp:revision>
  <dcterms:created xsi:type="dcterms:W3CDTF">2018-01-28T14:47:26Z</dcterms:created>
  <dcterms:modified xsi:type="dcterms:W3CDTF">2018-01-29T03:28:10Z</dcterms:modified>
</cp:coreProperties>
</file>