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2" r:id="rId4"/>
    <p:sldId id="263" r:id="rId5"/>
    <p:sldId id="261" r:id="rId6"/>
    <p:sldId id="259" r:id="rId7"/>
    <p:sldId id="257" r:id="rId8"/>
    <p:sldId id="258" r:id="rId9"/>
    <p:sldId id="264" r:id="rId10"/>
    <p:sldId id="265" r:id="rId11"/>
    <p:sldId id="301" r:id="rId12"/>
    <p:sldId id="267" r:id="rId13"/>
    <p:sldId id="266" r:id="rId14"/>
    <p:sldId id="268" r:id="rId15"/>
    <p:sldId id="269" r:id="rId16"/>
    <p:sldId id="270" r:id="rId17"/>
    <p:sldId id="271" r:id="rId18"/>
    <p:sldId id="272" r:id="rId19"/>
    <p:sldId id="273" r:id="rId20"/>
    <p:sldId id="274" r:id="rId21"/>
    <p:sldId id="302" r:id="rId22"/>
    <p:sldId id="275" r:id="rId23"/>
    <p:sldId id="303" r:id="rId24"/>
    <p:sldId id="340" r:id="rId25"/>
    <p:sldId id="276" r:id="rId26"/>
    <p:sldId id="277" r:id="rId27"/>
    <p:sldId id="341" r:id="rId28"/>
    <p:sldId id="342" r:id="rId29"/>
    <p:sldId id="278" r:id="rId30"/>
    <p:sldId id="279" r:id="rId31"/>
    <p:sldId id="304" r:id="rId32"/>
    <p:sldId id="280" r:id="rId33"/>
    <p:sldId id="281" r:id="rId34"/>
    <p:sldId id="305" r:id="rId35"/>
    <p:sldId id="282" r:id="rId36"/>
    <p:sldId id="283" r:id="rId37"/>
    <p:sldId id="284" r:id="rId38"/>
    <p:sldId id="306" r:id="rId39"/>
    <p:sldId id="285" r:id="rId40"/>
    <p:sldId id="286" r:id="rId41"/>
    <p:sldId id="287" r:id="rId42"/>
    <p:sldId id="288" r:id="rId43"/>
    <p:sldId id="289" r:id="rId44"/>
    <p:sldId id="339" r:id="rId45"/>
    <p:sldId id="290" r:id="rId46"/>
    <p:sldId id="291" r:id="rId47"/>
    <p:sldId id="292" r:id="rId48"/>
    <p:sldId id="343" r:id="rId49"/>
    <p:sldId id="293" r:id="rId50"/>
    <p:sldId id="307" r:id="rId51"/>
    <p:sldId id="294" r:id="rId52"/>
    <p:sldId id="308" r:id="rId53"/>
    <p:sldId id="295" r:id="rId54"/>
    <p:sldId id="309" r:id="rId55"/>
    <p:sldId id="310" r:id="rId56"/>
    <p:sldId id="296" r:id="rId57"/>
    <p:sldId id="297" r:id="rId58"/>
    <p:sldId id="311" r:id="rId59"/>
    <p:sldId id="298" r:id="rId60"/>
    <p:sldId id="312" r:id="rId61"/>
    <p:sldId id="313" r:id="rId62"/>
    <p:sldId id="299" r:id="rId63"/>
    <p:sldId id="315" r:id="rId64"/>
    <p:sldId id="314" r:id="rId65"/>
    <p:sldId id="300" r:id="rId66"/>
    <p:sldId id="317" r:id="rId67"/>
    <p:sldId id="318" r:id="rId68"/>
    <p:sldId id="320" r:id="rId69"/>
    <p:sldId id="316" r:id="rId70"/>
    <p:sldId id="321" r:id="rId71"/>
    <p:sldId id="322" r:id="rId72"/>
    <p:sldId id="358" r:id="rId73"/>
    <p:sldId id="323" r:id="rId74"/>
    <p:sldId id="324" r:id="rId75"/>
    <p:sldId id="325" r:id="rId76"/>
    <p:sldId id="326" r:id="rId77"/>
    <p:sldId id="327" r:id="rId78"/>
    <p:sldId id="328" r:id="rId79"/>
    <p:sldId id="329" r:id="rId80"/>
    <p:sldId id="359" r:id="rId81"/>
    <p:sldId id="330" r:id="rId82"/>
    <p:sldId id="331" r:id="rId83"/>
    <p:sldId id="332" r:id="rId84"/>
    <p:sldId id="335" r:id="rId85"/>
    <p:sldId id="360" r:id="rId86"/>
    <p:sldId id="334" r:id="rId87"/>
    <p:sldId id="338" r:id="rId88"/>
    <p:sldId id="344" r:id="rId89"/>
    <p:sldId id="345" r:id="rId90"/>
    <p:sldId id="346" r:id="rId91"/>
    <p:sldId id="347" r:id="rId92"/>
    <p:sldId id="348" r:id="rId93"/>
    <p:sldId id="351" r:id="rId94"/>
    <p:sldId id="352" r:id="rId95"/>
    <p:sldId id="353" r:id="rId96"/>
    <p:sldId id="354" r:id="rId97"/>
    <p:sldId id="355" r:id="rId98"/>
    <p:sldId id="356" r:id="rId99"/>
    <p:sldId id="361" r:id="rId100"/>
    <p:sldId id="362" r:id="rId101"/>
    <p:sldId id="357"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46" d="100"/>
          <a:sy n="46" d="100"/>
        </p:scale>
        <p:origin x="-6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59555-E186-427F-8A02-49CD9B233A4C}" type="datetimeFigureOut">
              <a:rPr lang="en-US" smtClean="0"/>
              <a:pPr/>
              <a:t>2/13/2000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59555-E186-427F-8A02-49CD9B233A4C}" type="datetimeFigureOut">
              <a:rPr lang="en-US" smtClean="0"/>
              <a:pPr/>
              <a:t>2/13/2000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59555-E186-427F-8A02-49CD9B233A4C}" type="datetimeFigureOut">
              <a:rPr lang="en-US" smtClean="0"/>
              <a:pPr/>
              <a:t>2/13/2000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59555-E186-427F-8A02-49CD9B233A4C}" type="datetimeFigureOut">
              <a:rPr lang="en-US" smtClean="0"/>
              <a:pPr/>
              <a:t>2/13/2000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59555-E186-427F-8A02-49CD9B233A4C}" type="datetimeFigureOut">
              <a:rPr lang="en-US" smtClean="0"/>
              <a:pPr/>
              <a:t>2/13/2000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59555-E186-427F-8A02-49CD9B233A4C}" type="datetimeFigureOut">
              <a:rPr lang="en-US" smtClean="0"/>
              <a:pPr/>
              <a:t>2/13/2000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59555-E186-427F-8A02-49CD9B233A4C}" type="datetimeFigureOut">
              <a:rPr lang="en-US" smtClean="0"/>
              <a:pPr/>
              <a:t>2/13/2000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59555-E186-427F-8A02-49CD9B233A4C}" type="datetimeFigureOut">
              <a:rPr lang="en-US" smtClean="0"/>
              <a:pPr/>
              <a:t>2/13/2000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59555-E186-427F-8A02-49CD9B233A4C}" type="datetimeFigureOut">
              <a:rPr lang="en-US" smtClean="0"/>
              <a:pPr/>
              <a:t>2/13/2000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59555-E186-427F-8A02-49CD9B233A4C}" type="datetimeFigureOut">
              <a:rPr lang="en-US" smtClean="0"/>
              <a:pPr/>
              <a:t>2/13/2000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59555-E186-427F-8A02-49CD9B233A4C}" type="datetimeFigureOut">
              <a:rPr lang="en-US" smtClean="0"/>
              <a:pPr/>
              <a:t>2/13/2000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091B0-EAF6-46BA-8313-60D60A464C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59555-E186-427F-8A02-49CD9B233A4C}" type="datetimeFigureOut">
              <a:rPr lang="en-US" smtClean="0"/>
              <a:pPr/>
              <a:t>2/13/2000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091B0-EAF6-46BA-8313-60D60A464C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REAL-TIME KERNELS</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0" y="914400"/>
            <a:ext cx="9144000" cy="5943600"/>
          </a:xfrm>
        </p:spPr>
        <p:txBody>
          <a:bodyPr>
            <a:normAutofit fontScale="92500" lnSpcReduction="20000"/>
          </a:bodyPr>
          <a:lstStyle/>
          <a:p>
            <a:pPr algn="l"/>
            <a:r>
              <a:rPr lang="en-US" b="1" dirty="0" smtClean="0">
                <a:solidFill>
                  <a:schemeClr val="tx1"/>
                </a:solidFill>
              </a:rPr>
              <a:t>REAL-TIME KERNELS</a:t>
            </a:r>
            <a:endParaRPr lang="en-US" dirty="0" smtClean="0">
              <a:solidFill>
                <a:schemeClr val="tx1"/>
              </a:solidFill>
            </a:endParaRPr>
          </a:p>
          <a:p>
            <a:pPr algn="l"/>
            <a:r>
              <a:rPr lang="en-US" dirty="0" smtClean="0">
                <a:solidFill>
                  <a:schemeClr val="tx1"/>
                </a:solidFill>
              </a:rPr>
              <a:t>A process is an </a:t>
            </a:r>
            <a:r>
              <a:rPr lang="en-US" b="1" dirty="0" smtClean="0">
                <a:solidFill>
                  <a:schemeClr val="tx1"/>
                </a:solidFill>
              </a:rPr>
              <a:t>abstraction of a running program </a:t>
            </a:r>
            <a:r>
              <a:rPr lang="en-US" dirty="0" smtClean="0">
                <a:solidFill>
                  <a:schemeClr val="tx1"/>
                </a:solidFill>
              </a:rPr>
              <a:t>and is the </a:t>
            </a:r>
            <a:r>
              <a:rPr lang="en-US" b="1" dirty="0" smtClean="0">
                <a:solidFill>
                  <a:schemeClr val="tx1"/>
                </a:solidFill>
              </a:rPr>
              <a:t>logical unit of work</a:t>
            </a:r>
            <a:r>
              <a:rPr lang="en-US" dirty="0" smtClean="0">
                <a:solidFill>
                  <a:schemeClr val="tx1"/>
                </a:solidFill>
              </a:rPr>
              <a:t> scheduled by the operating system represented by a data structure that contains </a:t>
            </a:r>
          </a:p>
          <a:p>
            <a:pPr algn="l"/>
            <a:r>
              <a:rPr lang="en-US" dirty="0" smtClean="0">
                <a:solidFill>
                  <a:schemeClr val="tx1"/>
                </a:solidFill>
              </a:rPr>
              <a:t>	a </a:t>
            </a:r>
            <a:r>
              <a:rPr lang="en-US" b="1" dirty="0" smtClean="0">
                <a:solidFill>
                  <a:schemeClr val="tx1"/>
                </a:solidFill>
              </a:rPr>
              <a:t>state of execution</a:t>
            </a:r>
            <a:endParaRPr lang="en-US" dirty="0" smtClean="0">
              <a:solidFill>
                <a:schemeClr val="tx1"/>
              </a:solidFill>
            </a:endParaRPr>
          </a:p>
          <a:p>
            <a:pPr algn="l"/>
            <a:r>
              <a:rPr lang="en-US" dirty="0" smtClean="0">
                <a:solidFill>
                  <a:schemeClr val="tx1"/>
                </a:solidFill>
              </a:rPr>
              <a:t>	an </a:t>
            </a:r>
            <a:r>
              <a:rPr lang="en-US" b="1" dirty="0" smtClean="0">
                <a:solidFill>
                  <a:schemeClr val="tx1"/>
                </a:solidFill>
              </a:rPr>
              <a:t>identity</a:t>
            </a:r>
            <a:r>
              <a:rPr lang="en-US" dirty="0" smtClean="0">
                <a:solidFill>
                  <a:schemeClr val="tx1"/>
                </a:solidFill>
              </a:rPr>
              <a:t> (real-time)</a:t>
            </a:r>
          </a:p>
          <a:p>
            <a:pPr algn="l"/>
            <a:r>
              <a:rPr lang="en-US" b="1" dirty="0" smtClean="0">
                <a:solidFill>
                  <a:schemeClr val="tx1"/>
                </a:solidFill>
              </a:rPr>
              <a:t>	attributes</a:t>
            </a:r>
            <a:r>
              <a:rPr lang="en-US" dirty="0" smtClean="0">
                <a:solidFill>
                  <a:schemeClr val="tx1"/>
                </a:solidFill>
              </a:rPr>
              <a:t> (e.g., execution time)</a:t>
            </a:r>
          </a:p>
          <a:p>
            <a:pPr algn="l"/>
            <a:r>
              <a:rPr lang="en-US" dirty="0" smtClean="0">
                <a:solidFill>
                  <a:schemeClr val="tx1"/>
                </a:solidFill>
              </a:rPr>
              <a:t>	the</a:t>
            </a:r>
            <a:r>
              <a:rPr lang="en-US" b="1" dirty="0" smtClean="0">
                <a:solidFill>
                  <a:schemeClr val="tx1"/>
                </a:solidFill>
              </a:rPr>
              <a:t> resources </a:t>
            </a:r>
            <a:r>
              <a:rPr lang="en-US" dirty="0" smtClean="0">
                <a:solidFill>
                  <a:schemeClr val="tx1"/>
                </a:solidFill>
              </a:rPr>
              <a:t>associated with it. </a:t>
            </a:r>
          </a:p>
          <a:p>
            <a:pPr algn="l"/>
            <a:r>
              <a:rPr lang="en-US" dirty="0" smtClean="0">
                <a:solidFill>
                  <a:schemeClr val="tx1"/>
                </a:solidFill>
              </a:rPr>
              <a:t>A thread is a </a:t>
            </a:r>
            <a:r>
              <a:rPr lang="en-US" b="1" dirty="0" smtClean="0">
                <a:solidFill>
                  <a:schemeClr val="tx1"/>
                </a:solidFill>
              </a:rPr>
              <a:t>lightweight process</a:t>
            </a:r>
            <a:r>
              <a:rPr lang="en-US" dirty="0" smtClean="0">
                <a:solidFill>
                  <a:schemeClr val="tx1"/>
                </a:solidFill>
              </a:rPr>
              <a:t> that shares resources with other processes or threads. </a:t>
            </a:r>
          </a:p>
          <a:p>
            <a:pPr algn="l"/>
            <a:r>
              <a:rPr lang="en-US" dirty="0" smtClean="0">
                <a:solidFill>
                  <a:schemeClr val="tx1"/>
                </a:solidFill>
              </a:rPr>
              <a:t>Each thread </a:t>
            </a:r>
            <a:r>
              <a:rPr lang="en-US" b="1" dirty="0" smtClean="0">
                <a:solidFill>
                  <a:schemeClr val="tx1"/>
                </a:solidFill>
              </a:rPr>
              <a:t>must “reside” within some process </a:t>
            </a:r>
            <a:r>
              <a:rPr lang="en-US" dirty="0" smtClean="0">
                <a:solidFill>
                  <a:schemeClr val="tx1"/>
                </a:solidFill>
              </a:rPr>
              <a:t>and make use of the resources of that process.</a:t>
            </a:r>
          </a:p>
          <a:p>
            <a:pPr algn="l"/>
            <a:r>
              <a:rPr lang="en-US" dirty="0" smtClean="0">
                <a:solidFill>
                  <a:schemeClr val="tx1"/>
                </a:solidFill>
              </a:rPr>
              <a:t>Threads that reside within the same process </a:t>
            </a:r>
            <a:r>
              <a:rPr lang="en-US" b="1" dirty="0" smtClean="0">
                <a:solidFill>
                  <a:schemeClr val="tx1"/>
                </a:solidFill>
              </a:rPr>
              <a:t>share that processes’ resources</a:t>
            </a:r>
            <a:r>
              <a:rPr lang="en-US" dirty="0" smtClean="0">
                <a:solidFill>
                  <a:schemeClr val="tx1"/>
                </a:solidFill>
              </a:rPr>
              <a:t>.</a:t>
            </a:r>
            <a:endParaRPr lang="en-US" dirty="0">
              <a:solidFill>
                <a:schemeClr val="tx1"/>
              </a:solidFill>
            </a:endParaRPr>
          </a:p>
        </p:txBody>
      </p:sp>
      <p:sp>
        <p:nvSpPr>
          <p:cNvPr id="5" name="Rectangle 4"/>
          <p:cNvSpPr/>
          <p:nvPr/>
        </p:nvSpPr>
        <p:spPr>
          <a:xfrm>
            <a:off x="0" y="4419600"/>
            <a:ext cx="91440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Synchronized Polled Loop </a:t>
            </a:r>
            <a:r>
              <a:rPr lang="en-US" dirty="0" smtClean="0"/>
              <a:t/>
            </a:r>
            <a:br>
              <a:rPr lang="en-US" dirty="0" smtClean="0"/>
            </a:br>
            <a:r>
              <a:rPr lang="en-US" b="1" i="1" dirty="0" smtClean="0"/>
              <a:t> </a:t>
            </a:r>
            <a:endParaRPr lang="en-US" dirty="0"/>
          </a:p>
        </p:txBody>
      </p:sp>
      <p:pic>
        <p:nvPicPr>
          <p:cNvPr id="4097" name="Picture 1"/>
          <p:cNvPicPr>
            <a:picLocks noChangeAspect="1" noChangeArrowheads="1"/>
          </p:cNvPicPr>
          <p:nvPr/>
        </p:nvPicPr>
        <p:blipFill>
          <a:blip r:embed="rId2"/>
          <a:srcRect/>
          <a:stretch>
            <a:fillRect/>
          </a:stretch>
        </p:blipFill>
        <p:spPr bwMode="auto">
          <a:xfrm>
            <a:off x="762000" y="1143000"/>
            <a:ext cx="7696200" cy="5152877"/>
          </a:xfrm>
          <a:prstGeom prst="rect">
            <a:avLst/>
          </a:prstGeom>
          <a:noFill/>
          <a:ln w="9525">
            <a:noFill/>
            <a:miter lim="800000"/>
            <a:headEnd/>
            <a:tailEnd/>
          </a:ln>
          <a:effectLst/>
        </p:spPr>
      </p:pic>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p:cNvSpPr txBox="1">
            <a:spLocks noChangeArrowheads="1"/>
          </p:cNvSpPr>
          <p:nvPr/>
        </p:nvSpPr>
        <p:spPr bwMode="auto">
          <a:xfrm>
            <a:off x="381000" y="1504950"/>
            <a:ext cx="8534400" cy="1101725"/>
          </a:xfrm>
          <a:prstGeom prst="rect">
            <a:avLst/>
          </a:prstGeom>
          <a:noFill/>
          <a:ln w="9525">
            <a:noFill/>
            <a:miter lim="800000"/>
            <a:headEnd/>
            <a:tailEnd/>
          </a:ln>
        </p:spPr>
        <p:txBody>
          <a:bodyPr>
            <a:spAutoFit/>
          </a:bodyPr>
          <a:lstStyle/>
          <a:p>
            <a:pPr>
              <a:spcBef>
                <a:spcPct val="20000"/>
              </a:spcBef>
              <a:buClr>
                <a:schemeClr val="tx2"/>
              </a:buClr>
              <a:buSzPct val="115000"/>
            </a:pPr>
            <a:endParaRPr lang="en-US" sz="3200" b="1">
              <a:solidFill>
                <a:srgbClr val="FFCC00"/>
              </a:solidFill>
              <a:latin typeface="Calibri" pitchFamily="34" charset="0"/>
              <a:cs typeface="Times New Roman" pitchFamily="18" charset="0"/>
            </a:endParaRPr>
          </a:p>
          <a:p>
            <a:pPr>
              <a:spcBef>
                <a:spcPct val="20000"/>
              </a:spcBef>
              <a:buClr>
                <a:schemeClr val="tx2"/>
              </a:buClr>
              <a:buSzPct val="115000"/>
            </a:pPr>
            <a:endParaRPr lang="en-US" sz="2800" b="1">
              <a:solidFill>
                <a:srgbClr val="FFCC00"/>
              </a:solidFill>
              <a:latin typeface="Calibri" pitchFamily="34" charset="0"/>
              <a:cs typeface="Times New Roman" pitchFamily="18" charset="0"/>
            </a:endParaRPr>
          </a:p>
        </p:txBody>
      </p:sp>
      <p:sp>
        <p:nvSpPr>
          <p:cNvPr id="24579" name="TextBox 53"/>
          <p:cNvSpPr txBox="1">
            <a:spLocks noChangeArrowheads="1"/>
          </p:cNvSpPr>
          <p:nvPr/>
        </p:nvSpPr>
        <p:spPr bwMode="auto">
          <a:xfrm>
            <a:off x="4724400" y="1295400"/>
            <a:ext cx="7620000" cy="708025"/>
          </a:xfrm>
          <a:prstGeom prst="rect">
            <a:avLst/>
          </a:prstGeom>
          <a:noFill/>
          <a:ln w="9525">
            <a:noFill/>
            <a:miter lim="800000"/>
            <a:headEnd/>
            <a:tailEnd/>
          </a:ln>
        </p:spPr>
        <p:txBody>
          <a:bodyPr>
            <a:spAutoFit/>
          </a:bodyPr>
          <a:lstStyle/>
          <a:p>
            <a:endParaRPr lang="en-US" sz="2000" dirty="0">
              <a:latin typeface="Calibri" pitchFamily="34" charset="0"/>
              <a:cs typeface="Times New Roman" pitchFamily="18" charset="0"/>
            </a:endParaRPr>
          </a:p>
          <a:p>
            <a:r>
              <a:rPr lang="en-US" sz="2000" dirty="0">
                <a:latin typeface="Calibri" pitchFamily="34" charset="0"/>
                <a:cs typeface="Times New Roman" pitchFamily="18" charset="0"/>
              </a:rPr>
              <a:t>Tasks T</a:t>
            </a:r>
            <a:r>
              <a:rPr lang="en-US" sz="2000" baseline="-25000" dirty="0">
                <a:latin typeface="Calibri" pitchFamily="34" charset="0"/>
                <a:cs typeface="Times New Roman" pitchFamily="18" charset="0"/>
              </a:rPr>
              <a:t>1</a:t>
            </a:r>
            <a:r>
              <a:rPr lang="en-US" sz="2000" dirty="0">
                <a:latin typeface="Calibri" pitchFamily="34" charset="0"/>
                <a:cs typeface="Times New Roman" pitchFamily="18" charset="0"/>
              </a:rPr>
              <a:t>(2, 0.9), T</a:t>
            </a:r>
            <a:r>
              <a:rPr lang="en-US" sz="2000" baseline="-25000" dirty="0">
                <a:latin typeface="Calibri" pitchFamily="34" charset="0"/>
                <a:cs typeface="Times New Roman" pitchFamily="18" charset="0"/>
              </a:rPr>
              <a:t>2</a:t>
            </a:r>
            <a:r>
              <a:rPr lang="en-US" sz="2000" dirty="0">
                <a:latin typeface="Calibri" pitchFamily="34" charset="0"/>
                <a:cs typeface="Times New Roman" pitchFamily="18" charset="0"/>
              </a:rPr>
              <a:t>(5, 2.3)</a:t>
            </a:r>
          </a:p>
        </p:txBody>
      </p:sp>
      <p:sp>
        <p:nvSpPr>
          <p:cNvPr id="72" name="Rectangle 3"/>
          <p:cNvSpPr txBox="1">
            <a:spLocks noChangeArrowheads="1"/>
          </p:cNvSpPr>
          <p:nvPr/>
        </p:nvSpPr>
        <p:spPr>
          <a:xfrm>
            <a:off x="457200" y="76200"/>
            <a:ext cx="8229600" cy="1143000"/>
          </a:xfrm>
          <a:prstGeom prst="rect">
            <a:avLst/>
          </a:prstGeom>
        </p:spPr>
        <p:txBody>
          <a:bodyPr anchor="ctr"/>
          <a:lstStyle/>
          <a:p>
            <a:pPr algn="ctr" fontAlgn="auto">
              <a:spcAft>
                <a:spcPts val="0"/>
              </a:spcAft>
              <a:defRPr/>
            </a:pPr>
            <a:r>
              <a:rPr lang="en-US" sz="4800" dirty="0">
                <a:latin typeface="Impact" pitchFamily="34" charset="0"/>
                <a:cs typeface="Times New Roman" charset="0"/>
              </a:rPr>
              <a:t>Static  Vs  Dynamic  Priority Algorithms</a:t>
            </a:r>
            <a:endParaRPr lang="en-US" sz="4800" dirty="0">
              <a:latin typeface="Impact" pitchFamily="34" charset="0"/>
              <a:ea typeface="+mj-ea"/>
              <a:cs typeface="Times New Roman" charset="0"/>
            </a:endParaRPr>
          </a:p>
        </p:txBody>
      </p:sp>
      <p:cxnSp>
        <p:nvCxnSpPr>
          <p:cNvPr id="84" name="Straight Connector 83"/>
          <p:cNvCxnSpPr/>
          <p:nvPr/>
        </p:nvCxnSpPr>
        <p:spPr>
          <a:xfrm rot="5400000">
            <a:off x="4331494" y="615711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76288" y="5624513"/>
            <a:ext cx="746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85800" y="6461125"/>
            <a:ext cx="746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1310482" y="53189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296194" y="615711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2070894" y="531891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2821782" y="53189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3212307" y="61571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3582194" y="531891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4345782" y="53189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106194" y="531891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091907" y="61571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853907" y="5318919"/>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5853907" y="6157119"/>
            <a:ext cx="609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5" name="TextBox 97"/>
          <p:cNvSpPr txBox="1">
            <a:spLocks noChangeArrowheads="1"/>
          </p:cNvSpPr>
          <p:nvPr/>
        </p:nvSpPr>
        <p:spPr bwMode="auto">
          <a:xfrm>
            <a:off x="1485900" y="64246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0</a:t>
            </a:r>
          </a:p>
        </p:txBody>
      </p:sp>
      <p:sp>
        <p:nvSpPr>
          <p:cNvPr id="24596" name="TextBox 98"/>
          <p:cNvSpPr txBox="1">
            <a:spLocks noChangeArrowheads="1"/>
          </p:cNvSpPr>
          <p:nvPr/>
        </p:nvSpPr>
        <p:spPr bwMode="auto">
          <a:xfrm>
            <a:off x="2208213" y="6438900"/>
            <a:ext cx="533400" cy="368300"/>
          </a:xfrm>
          <a:prstGeom prst="rect">
            <a:avLst/>
          </a:prstGeom>
          <a:noFill/>
          <a:ln w="9525">
            <a:noFill/>
            <a:miter lim="800000"/>
            <a:headEnd/>
            <a:tailEnd/>
          </a:ln>
        </p:spPr>
        <p:txBody>
          <a:bodyPr>
            <a:spAutoFit/>
          </a:bodyPr>
          <a:lstStyle/>
          <a:p>
            <a:r>
              <a:rPr lang="en-US">
                <a:solidFill>
                  <a:schemeClr val="bg1"/>
                </a:solidFill>
                <a:latin typeface="Calibri" pitchFamily="34" charset="0"/>
              </a:rPr>
              <a:t>2</a:t>
            </a:r>
          </a:p>
        </p:txBody>
      </p:sp>
      <p:sp>
        <p:nvSpPr>
          <p:cNvPr id="24597" name="TextBox 99"/>
          <p:cNvSpPr txBox="1">
            <a:spLocks noChangeArrowheads="1"/>
          </p:cNvSpPr>
          <p:nvPr/>
        </p:nvSpPr>
        <p:spPr bwMode="auto">
          <a:xfrm>
            <a:off x="3009900" y="64246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4</a:t>
            </a:r>
          </a:p>
        </p:txBody>
      </p:sp>
      <p:sp>
        <p:nvSpPr>
          <p:cNvPr id="24598" name="TextBox 100"/>
          <p:cNvSpPr txBox="1">
            <a:spLocks noChangeArrowheads="1"/>
          </p:cNvSpPr>
          <p:nvPr/>
        </p:nvSpPr>
        <p:spPr bwMode="auto">
          <a:xfrm>
            <a:off x="3784600" y="6438900"/>
            <a:ext cx="152400" cy="368300"/>
          </a:xfrm>
          <a:prstGeom prst="rect">
            <a:avLst/>
          </a:prstGeom>
          <a:noFill/>
          <a:ln w="9525">
            <a:noFill/>
            <a:miter lim="800000"/>
            <a:headEnd/>
            <a:tailEnd/>
          </a:ln>
        </p:spPr>
        <p:txBody>
          <a:bodyPr>
            <a:spAutoFit/>
          </a:bodyPr>
          <a:lstStyle/>
          <a:p>
            <a:r>
              <a:rPr lang="en-US">
                <a:solidFill>
                  <a:schemeClr val="bg1"/>
                </a:solidFill>
                <a:latin typeface="Calibri" pitchFamily="34" charset="0"/>
              </a:rPr>
              <a:t>6</a:t>
            </a:r>
          </a:p>
        </p:txBody>
      </p:sp>
      <p:sp>
        <p:nvSpPr>
          <p:cNvPr id="24599" name="TextBox 101"/>
          <p:cNvSpPr txBox="1">
            <a:spLocks noChangeArrowheads="1"/>
          </p:cNvSpPr>
          <p:nvPr/>
        </p:nvSpPr>
        <p:spPr bwMode="auto">
          <a:xfrm>
            <a:off x="4495800" y="64754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8</a:t>
            </a:r>
          </a:p>
        </p:txBody>
      </p:sp>
      <p:sp>
        <p:nvSpPr>
          <p:cNvPr id="24600" name="TextBox 102"/>
          <p:cNvSpPr txBox="1">
            <a:spLocks noChangeArrowheads="1"/>
          </p:cNvSpPr>
          <p:nvPr/>
        </p:nvSpPr>
        <p:spPr bwMode="auto">
          <a:xfrm>
            <a:off x="5308600" y="6488113"/>
            <a:ext cx="7112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10</a:t>
            </a:r>
          </a:p>
        </p:txBody>
      </p:sp>
      <p:sp>
        <p:nvSpPr>
          <p:cNvPr id="24601" name="TextBox 103"/>
          <p:cNvSpPr txBox="1">
            <a:spLocks noChangeArrowheads="1"/>
          </p:cNvSpPr>
          <p:nvPr/>
        </p:nvSpPr>
        <p:spPr bwMode="auto">
          <a:xfrm>
            <a:off x="533400" y="5154613"/>
            <a:ext cx="6096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T</a:t>
            </a:r>
            <a:r>
              <a:rPr lang="en-US" baseline="-25000">
                <a:solidFill>
                  <a:schemeClr val="bg1"/>
                </a:solidFill>
                <a:latin typeface="Calibri" pitchFamily="34" charset="0"/>
              </a:rPr>
              <a:t>1</a:t>
            </a:r>
          </a:p>
        </p:txBody>
      </p:sp>
      <p:sp>
        <p:nvSpPr>
          <p:cNvPr id="24602" name="TextBox 104"/>
          <p:cNvSpPr txBox="1">
            <a:spLocks noChangeArrowheads="1"/>
          </p:cNvSpPr>
          <p:nvPr/>
        </p:nvSpPr>
        <p:spPr bwMode="auto">
          <a:xfrm>
            <a:off x="533400" y="5992813"/>
            <a:ext cx="6096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T</a:t>
            </a:r>
            <a:r>
              <a:rPr lang="en-US" baseline="-25000">
                <a:solidFill>
                  <a:schemeClr val="bg1"/>
                </a:solidFill>
                <a:latin typeface="Calibri" pitchFamily="34" charset="0"/>
              </a:rPr>
              <a:t>2</a:t>
            </a:r>
          </a:p>
        </p:txBody>
      </p:sp>
      <p:cxnSp>
        <p:nvCxnSpPr>
          <p:cNvPr id="106" name="Straight Connector 105"/>
          <p:cNvCxnSpPr/>
          <p:nvPr/>
        </p:nvCxnSpPr>
        <p:spPr>
          <a:xfrm rot="5400000">
            <a:off x="1905001" y="5622925"/>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2667794" y="56237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3426619" y="56237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4190207" y="56237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4953001" y="5622925"/>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5715794" y="56237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6474619" y="56237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7238207" y="56237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1905794" y="64619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2669382" y="6460331"/>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3428207" y="64619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4191001" y="6459537"/>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4953794" y="64619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717382" y="6460331"/>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6476207" y="64619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7239001" y="6459537"/>
            <a:ext cx="1524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1625600" y="5243513"/>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Rectangle 122"/>
          <p:cNvSpPr/>
          <p:nvPr/>
        </p:nvSpPr>
        <p:spPr>
          <a:xfrm>
            <a:off x="1955800" y="608171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4" name="Rectangle 123"/>
          <p:cNvSpPr/>
          <p:nvPr/>
        </p:nvSpPr>
        <p:spPr>
          <a:xfrm>
            <a:off x="2387600" y="5243513"/>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 name="Rectangle 124"/>
          <p:cNvSpPr/>
          <p:nvPr/>
        </p:nvSpPr>
        <p:spPr>
          <a:xfrm>
            <a:off x="2717800" y="608171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6" name="Rectangle 125"/>
          <p:cNvSpPr/>
          <p:nvPr/>
        </p:nvSpPr>
        <p:spPr>
          <a:xfrm>
            <a:off x="3149600" y="5243513"/>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Rectangle 126"/>
          <p:cNvSpPr/>
          <p:nvPr/>
        </p:nvSpPr>
        <p:spPr>
          <a:xfrm>
            <a:off x="3467100" y="608171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 name="Rectangle 127"/>
          <p:cNvSpPr/>
          <p:nvPr/>
        </p:nvSpPr>
        <p:spPr>
          <a:xfrm>
            <a:off x="3898900" y="5243513"/>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9" name="Rectangle 128"/>
          <p:cNvSpPr/>
          <p:nvPr/>
        </p:nvSpPr>
        <p:spPr>
          <a:xfrm>
            <a:off x="4660900" y="5243513"/>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0" name="Rectangle 129"/>
          <p:cNvSpPr/>
          <p:nvPr/>
        </p:nvSpPr>
        <p:spPr>
          <a:xfrm>
            <a:off x="4991100" y="6081713"/>
            <a:ext cx="7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1" name="Rectangle 130"/>
          <p:cNvSpPr/>
          <p:nvPr/>
        </p:nvSpPr>
        <p:spPr>
          <a:xfrm>
            <a:off x="4241800" y="608171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2" name="Straight Connector 131"/>
          <p:cNvCxnSpPr/>
          <p:nvPr/>
        </p:nvCxnSpPr>
        <p:spPr>
          <a:xfrm>
            <a:off x="788988" y="2973388"/>
            <a:ext cx="746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98500" y="3808413"/>
            <a:ext cx="7467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1337469" y="2667794"/>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1308894" y="3505994"/>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2091532" y="2666206"/>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2894807" y="2667794"/>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3286919" y="3505994"/>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3615532" y="2666206"/>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4379119" y="2667794"/>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4404519" y="3505994"/>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5209382" y="2666206"/>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204619" y="35044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5957094" y="26662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5966619" y="35044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43" name="TextBox 145"/>
          <p:cNvSpPr txBox="1">
            <a:spLocks noChangeArrowheads="1"/>
          </p:cNvSpPr>
          <p:nvPr/>
        </p:nvSpPr>
        <p:spPr bwMode="auto">
          <a:xfrm>
            <a:off x="1512888" y="37576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0</a:t>
            </a:r>
          </a:p>
        </p:txBody>
      </p:sp>
      <p:sp>
        <p:nvSpPr>
          <p:cNvPr id="24644" name="TextBox 146"/>
          <p:cNvSpPr txBox="1">
            <a:spLocks noChangeArrowheads="1"/>
          </p:cNvSpPr>
          <p:nvPr/>
        </p:nvSpPr>
        <p:spPr bwMode="auto">
          <a:xfrm>
            <a:off x="2235200" y="3771900"/>
            <a:ext cx="533400" cy="368300"/>
          </a:xfrm>
          <a:prstGeom prst="rect">
            <a:avLst/>
          </a:prstGeom>
          <a:noFill/>
          <a:ln w="9525">
            <a:noFill/>
            <a:miter lim="800000"/>
            <a:headEnd/>
            <a:tailEnd/>
          </a:ln>
        </p:spPr>
        <p:txBody>
          <a:bodyPr>
            <a:spAutoFit/>
          </a:bodyPr>
          <a:lstStyle/>
          <a:p>
            <a:r>
              <a:rPr lang="en-US">
                <a:solidFill>
                  <a:schemeClr val="bg1"/>
                </a:solidFill>
                <a:latin typeface="Calibri" pitchFamily="34" charset="0"/>
              </a:rPr>
              <a:t>2</a:t>
            </a:r>
          </a:p>
        </p:txBody>
      </p:sp>
      <p:sp>
        <p:nvSpPr>
          <p:cNvPr id="24645" name="TextBox 147"/>
          <p:cNvSpPr txBox="1">
            <a:spLocks noChangeArrowheads="1"/>
          </p:cNvSpPr>
          <p:nvPr/>
        </p:nvSpPr>
        <p:spPr bwMode="auto">
          <a:xfrm>
            <a:off x="3035300" y="37576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4</a:t>
            </a:r>
          </a:p>
        </p:txBody>
      </p:sp>
      <p:sp>
        <p:nvSpPr>
          <p:cNvPr id="24646" name="TextBox 148"/>
          <p:cNvSpPr txBox="1">
            <a:spLocks noChangeArrowheads="1"/>
          </p:cNvSpPr>
          <p:nvPr/>
        </p:nvSpPr>
        <p:spPr bwMode="auto">
          <a:xfrm>
            <a:off x="3810000" y="3771900"/>
            <a:ext cx="152400" cy="368300"/>
          </a:xfrm>
          <a:prstGeom prst="rect">
            <a:avLst/>
          </a:prstGeom>
          <a:noFill/>
          <a:ln w="9525">
            <a:noFill/>
            <a:miter lim="800000"/>
            <a:headEnd/>
            <a:tailEnd/>
          </a:ln>
        </p:spPr>
        <p:txBody>
          <a:bodyPr>
            <a:spAutoFit/>
          </a:bodyPr>
          <a:lstStyle/>
          <a:p>
            <a:r>
              <a:rPr lang="en-US">
                <a:solidFill>
                  <a:schemeClr val="bg1"/>
                </a:solidFill>
                <a:latin typeface="Calibri" pitchFamily="34" charset="0"/>
              </a:rPr>
              <a:t>6</a:t>
            </a:r>
          </a:p>
        </p:txBody>
      </p:sp>
      <p:sp>
        <p:nvSpPr>
          <p:cNvPr id="24647" name="TextBox 149"/>
          <p:cNvSpPr txBox="1">
            <a:spLocks noChangeArrowheads="1"/>
          </p:cNvSpPr>
          <p:nvPr/>
        </p:nvSpPr>
        <p:spPr bwMode="auto">
          <a:xfrm>
            <a:off x="4522788" y="3808413"/>
            <a:ext cx="152400"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8</a:t>
            </a:r>
          </a:p>
        </p:txBody>
      </p:sp>
      <p:sp>
        <p:nvSpPr>
          <p:cNvPr id="24648" name="TextBox 150"/>
          <p:cNvSpPr txBox="1">
            <a:spLocks noChangeArrowheads="1"/>
          </p:cNvSpPr>
          <p:nvPr/>
        </p:nvSpPr>
        <p:spPr bwMode="auto">
          <a:xfrm>
            <a:off x="5334000" y="3821113"/>
            <a:ext cx="712788"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10</a:t>
            </a:r>
          </a:p>
        </p:txBody>
      </p:sp>
      <p:sp>
        <p:nvSpPr>
          <p:cNvPr id="24649" name="TextBox 151"/>
          <p:cNvSpPr txBox="1">
            <a:spLocks noChangeArrowheads="1"/>
          </p:cNvSpPr>
          <p:nvPr/>
        </p:nvSpPr>
        <p:spPr bwMode="auto">
          <a:xfrm>
            <a:off x="560388" y="2501900"/>
            <a:ext cx="609600" cy="369888"/>
          </a:xfrm>
          <a:prstGeom prst="rect">
            <a:avLst/>
          </a:prstGeom>
          <a:noFill/>
          <a:ln w="9525">
            <a:noFill/>
            <a:miter lim="800000"/>
            <a:headEnd/>
            <a:tailEnd/>
          </a:ln>
        </p:spPr>
        <p:txBody>
          <a:bodyPr>
            <a:spAutoFit/>
          </a:bodyPr>
          <a:lstStyle/>
          <a:p>
            <a:r>
              <a:rPr lang="en-US">
                <a:solidFill>
                  <a:schemeClr val="bg1"/>
                </a:solidFill>
                <a:latin typeface="Calibri" pitchFamily="34" charset="0"/>
              </a:rPr>
              <a:t>T</a:t>
            </a:r>
            <a:r>
              <a:rPr lang="en-US" baseline="-25000">
                <a:solidFill>
                  <a:schemeClr val="bg1"/>
                </a:solidFill>
                <a:latin typeface="Calibri" pitchFamily="34" charset="0"/>
              </a:rPr>
              <a:t>1</a:t>
            </a:r>
          </a:p>
        </p:txBody>
      </p:sp>
      <p:sp>
        <p:nvSpPr>
          <p:cNvPr id="24650" name="TextBox 152"/>
          <p:cNvSpPr txBox="1">
            <a:spLocks noChangeArrowheads="1"/>
          </p:cNvSpPr>
          <p:nvPr/>
        </p:nvSpPr>
        <p:spPr bwMode="auto">
          <a:xfrm>
            <a:off x="560388" y="3340100"/>
            <a:ext cx="609600" cy="369888"/>
          </a:xfrm>
          <a:prstGeom prst="rect">
            <a:avLst/>
          </a:prstGeom>
          <a:noFill/>
          <a:ln w="9525">
            <a:noFill/>
            <a:miter lim="800000"/>
            <a:headEnd/>
            <a:tailEnd/>
          </a:ln>
        </p:spPr>
        <p:txBody>
          <a:bodyPr>
            <a:spAutoFit/>
          </a:bodyPr>
          <a:lstStyle/>
          <a:p>
            <a:r>
              <a:rPr lang="en-US">
                <a:solidFill>
                  <a:schemeClr val="bg1"/>
                </a:solidFill>
                <a:latin typeface="Calibri" pitchFamily="34" charset="0"/>
              </a:rPr>
              <a:t>T</a:t>
            </a:r>
            <a:r>
              <a:rPr lang="en-US" baseline="-25000">
                <a:solidFill>
                  <a:schemeClr val="bg1"/>
                </a:solidFill>
                <a:latin typeface="Calibri" pitchFamily="34" charset="0"/>
              </a:rPr>
              <a:t>2</a:t>
            </a:r>
          </a:p>
        </p:txBody>
      </p:sp>
      <p:cxnSp>
        <p:nvCxnSpPr>
          <p:cNvPr id="154" name="Straight Connector 153"/>
          <p:cNvCxnSpPr/>
          <p:nvPr/>
        </p:nvCxnSpPr>
        <p:spPr>
          <a:xfrm rot="5400000">
            <a:off x="1932782" y="2972594"/>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2680494" y="29710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3439319" y="297259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a:off x="4202907" y="2971006"/>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a:off x="5056982" y="2972594"/>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a:off x="5818982" y="2971006"/>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a:off x="6579394" y="297259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a:off x="7250907" y="2971006"/>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1978819" y="38092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2742407" y="38076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3501232" y="3809206"/>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4264819" y="38076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026819" y="38092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5790407" y="38076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6549232" y="3809206"/>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7312819" y="3807619"/>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1627188" y="25908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1" name="Rectangle 170"/>
          <p:cNvSpPr/>
          <p:nvPr/>
        </p:nvSpPr>
        <p:spPr>
          <a:xfrm>
            <a:off x="2030413" y="3429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2" name="Rectangle 171"/>
          <p:cNvSpPr/>
          <p:nvPr/>
        </p:nvSpPr>
        <p:spPr>
          <a:xfrm>
            <a:off x="2408238" y="25908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3" name="Rectangle 172"/>
          <p:cNvSpPr/>
          <p:nvPr/>
        </p:nvSpPr>
        <p:spPr>
          <a:xfrm>
            <a:off x="2778125" y="3429000"/>
            <a:ext cx="48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 name="Rectangle 173"/>
          <p:cNvSpPr/>
          <p:nvPr/>
        </p:nvSpPr>
        <p:spPr>
          <a:xfrm>
            <a:off x="3273425" y="25908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5" name="Rectangle 174"/>
          <p:cNvSpPr/>
          <p:nvPr/>
        </p:nvSpPr>
        <p:spPr>
          <a:xfrm>
            <a:off x="3592513" y="3429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6" name="Rectangle 175"/>
          <p:cNvSpPr/>
          <p:nvPr/>
        </p:nvSpPr>
        <p:spPr>
          <a:xfrm>
            <a:off x="3933825" y="25908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7" name="Rectangle 176"/>
          <p:cNvSpPr/>
          <p:nvPr/>
        </p:nvSpPr>
        <p:spPr>
          <a:xfrm>
            <a:off x="4695825" y="25908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 name="Rectangle 177"/>
          <p:cNvSpPr/>
          <p:nvPr/>
        </p:nvSpPr>
        <p:spPr>
          <a:xfrm>
            <a:off x="5065713" y="3429000"/>
            <a:ext cx="7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9" name="Rectangle 178"/>
          <p:cNvSpPr/>
          <p:nvPr/>
        </p:nvSpPr>
        <p:spPr>
          <a:xfrm>
            <a:off x="4316413" y="3429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0" name="Straight Connector 179"/>
          <p:cNvCxnSpPr/>
          <p:nvPr/>
        </p:nvCxnSpPr>
        <p:spPr>
          <a:xfrm rot="5400000">
            <a:off x="3121819" y="3809206"/>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78" name="TextBox 180"/>
          <p:cNvSpPr txBox="1">
            <a:spLocks noChangeArrowheads="1"/>
          </p:cNvSpPr>
          <p:nvPr/>
        </p:nvSpPr>
        <p:spPr bwMode="auto">
          <a:xfrm>
            <a:off x="0" y="4267200"/>
            <a:ext cx="1828800" cy="1077913"/>
          </a:xfrm>
          <a:prstGeom prst="rect">
            <a:avLst/>
          </a:prstGeom>
          <a:noFill/>
          <a:ln w="9525">
            <a:noFill/>
            <a:miter lim="800000"/>
            <a:headEnd/>
            <a:tailEnd/>
          </a:ln>
        </p:spPr>
        <p:txBody>
          <a:bodyPr>
            <a:spAutoFit/>
          </a:bodyPr>
          <a:lstStyle/>
          <a:p>
            <a:r>
              <a:rPr lang="en-US" sz="3200" b="1" dirty="0">
                <a:latin typeface="Calibri" pitchFamily="34" charset="0"/>
                <a:cs typeface="Times New Roman" pitchFamily="18" charset="0"/>
              </a:rPr>
              <a:t>Static Priority</a:t>
            </a:r>
          </a:p>
        </p:txBody>
      </p:sp>
      <p:sp>
        <p:nvSpPr>
          <p:cNvPr id="24679" name="TextBox 181"/>
          <p:cNvSpPr txBox="1">
            <a:spLocks noChangeArrowheads="1"/>
          </p:cNvSpPr>
          <p:nvPr/>
        </p:nvSpPr>
        <p:spPr bwMode="auto">
          <a:xfrm>
            <a:off x="0" y="1524000"/>
            <a:ext cx="1828800" cy="1077913"/>
          </a:xfrm>
          <a:prstGeom prst="rect">
            <a:avLst/>
          </a:prstGeom>
          <a:noFill/>
          <a:ln w="9525">
            <a:noFill/>
            <a:miter lim="800000"/>
            <a:headEnd/>
            <a:tailEnd/>
          </a:ln>
        </p:spPr>
        <p:txBody>
          <a:bodyPr>
            <a:spAutoFit/>
          </a:bodyPr>
          <a:lstStyle/>
          <a:p>
            <a:r>
              <a:rPr lang="en-US" sz="3200" b="1" dirty="0">
                <a:latin typeface="Calibri" pitchFamily="34" charset="0"/>
                <a:cs typeface="Times New Roman" pitchFamily="18" charset="0"/>
              </a:rPr>
              <a:t>Dynamic Priority</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293892"/>
                                        </p:tgtEl>
                                        <p:attrNameLst>
                                          <p:attrName>style.visibility</p:attrName>
                                        </p:attrNameLst>
                                      </p:cBhvr>
                                      <p:to>
                                        <p:strVal val="visible"/>
                                      </p:to>
                                    </p:set>
                                    <p:animEffect transition="in" filter="box(in)">
                                      <p:cBhvr>
                                        <p:cTn id="7" dur="500"/>
                                        <p:tgtEl>
                                          <p:spTgt spid="29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3600" dirty="0" smtClean="0"/>
              <a:t/>
            </a:r>
            <a:br>
              <a:rPr lang="en-US" sz="3600" dirty="0" smtClean="0"/>
            </a:br>
            <a:r>
              <a:rPr lang="en-US" sz="3600" dirty="0" smtClean="0"/>
              <a:t>Draw Execution </a:t>
            </a:r>
            <a:r>
              <a:rPr lang="en-US" sz="3600" smtClean="0"/>
              <a:t>Trace Timeline</a:t>
            </a:r>
            <a:endParaRPr lang="en-US" sz="4000" dirty="0" smtClean="0"/>
          </a:p>
        </p:txBody>
      </p:sp>
      <p:sp>
        <p:nvSpPr>
          <p:cNvPr id="4" name="Subtitle 3"/>
          <p:cNvSpPr>
            <a:spLocks noGrp="1"/>
          </p:cNvSpPr>
          <p:nvPr>
            <p:ph type="subTitle" idx="1"/>
          </p:nvPr>
        </p:nvSpPr>
        <p:spPr>
          <a:xfrm>
            <a:off x="304800" y="3886200"/>
            <a:ext cx="8534400" cy="2667000"/>
          </a:xfrm>
        </p:spPr>
        <p:txBody>
          <a:bodyPr>
            <a:normAutofit fontScale="92500" lnSpcReduction="20000"/>
          </a:bodyPr>
          <a:lstStyle/>
          <a:p>
            <a:pPr algn="just"/>
            <a:r>
              <a:rPr lang="en-US" dirty="0" smtClean="0">
                <a:solidFill>
                  <a:schemeClr val="tx1"/>
                </a:solidFill>
              </a:rPr>
              <a:t>EDF misses deadlines for both </a:t>
            </a:r>
            <a:r>
              <a:rPr lang="en-US" i="1" dirty="0" smtClean="0">
                <a:solidFill>
                  <a:schemeClr val="tx1"/>
                </a:solidFill>
              </a:rPr>
              <a:t>τ1 and τ2 (assuming that </a:t>
            </a:r>
            <a:r>
              <a:rPr lang="en-US" dirty="0" smtClean="0">
                <a:solidFill>
                  <a:schemeClr val="tx1"/>
                </a:solidFill>
              </a:rPr>
              <a:t>the late task is allowed to complete at its current assigned priority). </a:t>
            </a:r>
          </a:p>
          <a:p>
            <a:pPr algn="just"/>
            <a:r>
              <a:rPr lang="en-US" dirty="0" smtClean="0">
                <a:solidFill>
                  <a:schemeClr val="tx1"/>
                </a:solidFill>
              </a:rPr>
              <a:t>RM misses the deadline of </a:t>
            </a:r>
            <a:r>
              <a:rPr lang="en-US" i="1" dirty="0" smtClean="0">
                <a:solidFill>
                  <a:schemeClr val="tx1"/>
                </a:solidFill>
              </a:rPr>
              <a:t>τ2 only (every time).</a:t>
            </a:r>
          </a:p>
          <a:p>
            <a:pPr algn="just"/>
            <a:r>
              <a:rPr lang="en-US" dirty="0" smtClean="0">
                <a:solidFill>
                  <a:schemeClr val="tx1"/>
                </a:solidFill>
              </a:rPr>
              <a:t>RM tends to need more preemption; EDF only preempts when an earlier-deadline task arrives.</a:t>
            </a:r>
            <a:endParaRPr lang="en-US" dirty="0">
              <a:solidFill>
                <a:schemeClr val="tx1"/>
              </a:solidFill>
            </a:endParaRPr>
          </a:p>
        </p:txBody>
      </p:sp>
      <p:sp>
        <p:nvSpPr>
          <p:cNvPr id="1085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705763" y="1295400"/>
            <a:ext cx="7732473" cy="2371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Synchronized Polled Loop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fontScale="85000" lnSpcReduction="20000"/>
          </a:bodyPr>
          <a:lstStyle/>
          <a:p>
            <a:pPr algn="just"/>
            <a:r>
              <a:rPr lang="en-US" dirty="0" smtClean="0">
                <a:solidFill>
                  <a:schemeClr val="tx1"/>
                </a:solidFill>
              </a:rPr>
              <a:t>The event is signaled by an external device that sets a memory location via DMA. A delay period can be realized with a programmable timer that issues an interrupt after a  countdown period, but in absence of such hardware a software routine can be written to implement the delay and the C code looks like the following:</a:t>
            </a:r>
          </a:p>
          <a:p>
            <a:pPr algn="just"/>
            <a:r>
              <a:rPr lang="en-US" sz="2600" dirty="0" smtClean="0">
                <a:solidFill>
                  <a:schemeClr val="tx1"/>
                </a:solidFill>
              </a:rPr>
              <a:t>for(;;) { 		/* do forever */</a:t>
            </a:r>
          </a:p>
          <a:p>
            <a:pPr algn="just"/>
            <a:r>
              <a:rPr lang="en-US" sz="2600" dirty="0" smtClean="0">
                <a:solidFill>
                  <a:schemeClr val="tx1"/>
                </a:solidFill>
              </a:rPr>
              <a:t> if(flag) 		/* check flag */</a:t>
            </a:r>
          </a:p>
          <a:p>
            <a:pPr algn="just"/>
            <a:r>
              <a:rPr lang="en-US" sz="2600" dirty="0" smtClean="0">
                <a:solidFill>
                  <a:schemeClr val="tx1"/>
                </a:solidFill>
              </a:rPr>
              <a:t>  {</a:t>
            </a:r>
          </a:p>
          <a:p>
            <a:pPr algn="just"/>
            <a:r>
              <a:rPr lang="en-US" sz="2600" dirty="0" smtClean="0">
                <a:solidFill>
                  <a:schemeClr val="tx1"/>
                </a:solidFill>
              </a:rPr>
              <a:t>      pause(20); 		/* wait 20 ms */</a:t>
            </a:r>
          </a:p>
          <a:p>
            <a:pPr algn="just"/>
            <a:r>
              <a:rPr lang="en-US" sz="2600" dirty="0" smtClean="0">
                <a:solidFill>
                  <a:schemeClr val="tx1"/>
                </a:solidFill>
              </a:rPr>
              <a:t>      </a:t>
            </a:r>
            <a:r>
              <a:rPr lang="en-US" sz="2600" dirty="0" err="1" smtClean="0">
                <a:solidFill>
                  <a:schemeClr val="tx1"/>
                </a:solidFill>
              </a:rPr>
              <a:t>process_event</a:t>
            </a:r>
            <a:r>
              <a:rPr lang="en-US" sz="2600" dirty="0" smtClean="0">
                <a:solidFill>
                  <a:schemeClr val="tx1"/>
                </a:solidFill>
              </a:rPr>
              <a:t>(); 	/* process event */</a:t>
            </a:r>
          </a:p>
          <a:p>
            <a:pPr algn="just"/>
            <a:r>
              <a:rPr lang="en-US" sz="2600" dirty="0" smtClean="0">
                <a:solidFill>
                  <a:schemeClr val="tx1"/>
                </a:solidFill>
              </a:rPr>
              <a:t>      flag=0; 		/* reset flag */</a:t>
            </a:r>
          </a:p>
          <a:p>
            <a:pPr algn="just"/>
            <a:r>
              <a:rPr lang="en-US" sz="2600" dirty="0" smtClean="0">
                <a:solidFill>
                  <a:schemeClr val="tx1"/>
                </a:solidFill>
              </a:rPr>
              <a:t>   }</a:t>
            </a:r>
          </a:p>
          <a:p>
            <a:pPr algn="just"/>
            <a:r>
              <a:rPr lang="en-US" sz="2600" dirty="0" smtClean="0">
                <a:solidFill>
                  <a:schemeClr val="tx1"/>
                </a:solidFill>
              </a:rPr>
              <a:t>}</a:t>
            </a:r>
          </a:p>
          <a:p>
            <a:pPr algn="just"/>
            <a:r>
              <a:rPr lang="en-US" b="1" dirty="0" smtClean="0">
                <a:solidFill>
                  <a:schemeClr val="tx1"/>
                </a:solidFill>
              </a:rPr>
              <a:t>Polled loops inherently waste CPU time</a:t>
            </a:r>
            <a:r>
              <a:rPr lang="en-US" dirty="0" smtClean="0">
                <a:solidFill>
                  <a:schemeClr val="tx1"/>
                </a:solidFill>
              </a:rPr>
              <a:t>, especially if the event being polled occurs infrequently.</a:t>
            </a:r>
          </a:p>
          <a:p>
            <a:pPr algn="just"/>
            <a:endParaRPr lang="en-US" dirty="0">
              <a:solidFill>
                <a:schemeClr val="tx1"/>
              </a:solidFill>
            </a:endParaRPr>
          </a:p>
        </p:txBody>
      </p:sp>
      <p:sp>
        <p:nvSpPr>
          <p:cNvPr id="6" name="Rectangle 5"/>
          <p:cNvSpPr/>
          <p:nvPr/>
        </p:nvSpPr>
        <p:spPr>
          <a:xfrm>
            <a:off x="0" y="3048000"/>
            <a:ext cx="91440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Cyclic Executives </a:t>
            </a:r>
            <a:r>
              <a:rPr lang="en-US" dirty="0" smtClean="0"/>
              <a:t/>
            </a:r>
            <a:br>
              <a:rPr lang="en-US" dirty="0" smtClean="0"/>
            </a:b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fontScale="85000" lnSpcReduction="20000"/>
          </a:bodyPr>
          <a:lstStyle/>
          <a:p>
            <a:pPr algn="just"/>
            <a:r>
              <a:rPr lang="en-US" dirty="0" smtClean="0">
                <a:solidFill>
                  <a:schemeClr val="tx1"/>
                </a:solidFill>
              </a:rPr>
              <a:t>Cyclic executives are </a:t>
            </a:r>
            <a:r>
              <a:rPr lang="en-US" b="1" dirty="0" smtClean="0">
                <a:solidFill>
                  <a:schemeClr val="tx1"/>
                </a:solidFill>
              </a:rPr>
              <a:t>non interrupt-driven systems </a:t>
            </a:r>
            <a:r>
              <a:rPr lang="en-US" dirty="0" smtClean="0">
                <a:solidFill>
                  <a:schemeClr val="tx1"/>
                </a:solidFill>
              </a:rPr>
              <a:t>that can provide the illusion of simultaneity by taking advantage of relatively </a:t>
            </a:r>
            <a:r>
              <a:rPr lang="en-US" b="1" dirty="0" smtClean="0">
                <a:solidFill>
                  <a:schemeClr val="tx1"/>
                </a:solidFill>
              </a:rPr>
              <a:t>short processes on a fast processor in a continuous loop</a:t>
            </a:r>
            <a:r>
              <a:rPr lang="en-US" dirty="0" smtClean="0">
                <a:solidFill>
                  <a:schemeClr val="tx1"/>
                </a:solidFill>
              </a:rPr>
              <a:t>. </a:t>
            </a:r>
          </a:p>
          <a:p>
            <a:pPr algn="just"/>
            <a:r>
              <a:rPr lang="en-US" dirty="0" smtClean="0">
                <a:solidFill>
                  <a:schemeClr val="tx1"/>
                </a:solidFill>
              </a:rPr>
              <a:t>Example, consider the set of self-contained processes Process1 through </a:t>
            </a:r>
            <a:r>
              <a:rPr lang="en-US" dirty="0" err="1" smtClean="0">
                <a:solidFill>
                  <a:schemeClr val="tx1"/>
                </a:solidFill>
              </a:rPr>
              <a:t>Process_N</a:t>
            </a:r>
            <a:r>
              <a:rPr lang="en-US" dirty="0" smtClean="0">
                <a:solidFill>
                  <a:schemeClr val="tx1"/>
                </a:solidFill>
              </a:rPr>
              <a:t> in a continuous</a:t>
            </a:r>
          </a:p>
          <a:p>
            <a:pPr algn="just"/>
            <a:r>
              <a:rPr lang="en-US" dirty="0" smtClean="0">
                <a:solidFill>
                  <a:schemeClr val="tx1"/>
                </a:solidFill>
              </a:rPr>
              <a:t>loop as depicted below:</a:t>
            </a:r>
          </a:p>
          <a:p>
            <a:pPr algn="just"/>
            <a:endParaRPr lang="en-US" dirty="0" smtClean="0">
              <a:solidFill>
                <a:schemeClr val="tx1"/>
              </a:solidFill>
            </a:endParaRPr>
          </a:p>
          <a:p>
            <a:pPr algn="just"/>
            <a:r>
              <a:rPr lang="en-US" dirty="0" smtClean="0">
                <a:solidFill>
                  <a:schemeClr val="tx1"/>
                </a:solidFill>
              </a:rPr>
              <a:t>for(;;) { /* do forever */</a:t>
            </a:r>
          </a:p>
          <a:p>
            <a:pPr algn="just"/>
            <a:r>
              <a:rPr lang="en-US" dirty="0" smtClean="0">
                <a:solidFill>
                  <a:schemeClr val="tx1"/>
                </a:solidFill>
              </a:rPr>
              <a:t>  Process_1(); </a:t>
            </a:r>
          </a:p>
          <a:p>
            <a:pPr algn="just"/>
            <a:r>
              <a:rPr lang="en-US" dirty="0" smtClean="0">
                <a:solidFill>
                  <a:schemeClr val="tx1"/>
                </a:solidFill>
              </a:rPr>
              <a:t>  Process_2();</a:t>
            </a:r>
          </a:p>
          <a:p>
            <a:pPr algn="just"/>
            <a:r>
              <a:rPr lang="en-US" dirty="0" smtClean="0">
                <a:solidFill>
                  <a:schemeClr val="tx1"/>
                </a:solidFill>
              </a:rPr>
              <a:t>  ...</a:t>
            </a:r>
          </a:p>
          <a:p>
            <a:pPr algn="just"/>
            <a:r>
              <a:rPr lang="en-US" dirty="0" smtClean="0">
                <a:solidFill>
                  <a:schemeClr val="tx1"/>
                </a:solidFill>
              </a:rPr>
              <a:t>  </a:t>
            </a:r>
            <a:r>
              <a:rPr lang="en-US" dirty="0" err="1" smtClean="0">
                <a:solidFill>
                  <a:schemeClr val="tx1"/>
                </a:solidFill>
              </a:rPr>
              <a:t>Process_N</a:t>
            </a:r>
            <a:r>
              <a:rPr lang="en-US" dirty="0" smtClean="0">
                <a:solidFill>
                  <a:schemeClr val="tx1"/>
                </a:solidFill>
              </a:rPr>
              <a:t>();</a:t>
            </a:r>
          </a:p>
          <a:p>
            <a:pPr algn="just"/>
            <a:r>
              <a:rPr lang="en-US" dirty="0" smtClean="0">
                <a:solidFill>
                  <a:schemeClr val="tx1"/>
                </a:solidFill>
              </a:rPr>
              <a:t>}</a:t>
            </a:r>
          </a:p>
        </p:txBody>
      </p:sp>
      <p:sp>
        <p:nvSpPr>
          <p:cNvPr id="5" name="Rectangle 4"/>
          <p:cNvSpPr/>
          <p:nvPr/>
        </p:nvSpPr>
        <p:spPr>
          <a:xfrm>
            <a:off x="0" y="38862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Cyclic Executives </a:t>
            </a:r>
            <a:r>
              <a:rPr lang="en-US" dirty="0" smtClean="0"/>
              <a:t/>
            </a:r>
            <a:br>
              <a:rPr lang="en-US" dirty="0" smtClean="0"/>
            </a:b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fontScale="70000" lnSpcReduction="20000"/>
          </a:bodyPr>
          <a:lstStyle/>
          <a:p>
            <a:pPr algn="just"/>
            <a:r>
              <a:rPr lang="en-US" dirty="0" smtClean="0">
                <a:solidFill>
                  <a:schemeClr val="tx1"/>
                </a:solidFill>
              </a:rPr>
              <a:t>A de facto cycle rate is established, which is the same for each task, as they </a:t>
            </a:r>
            <a:r>
              <a:rPr lang="en-US" b="1" dirty="0" smtClean="0">
                <a:solidFill>
                  <a:schemeClr val="tx1"/>
                </a:solidFill>
              </a:rPr>
              <a:t>execute in “round-robin” fashion</a:t>
            </a:r>
            <a:r>
              <a:rPr lang="en-US" dirty="0" smtClean="0">
                <a:solidFill>
                  <a:schemeClr val="tx1"/>
                </a:solidFill>
              </a:rPr>
              <a:t>. Different </a:t>
            </a:r>
            <a:r>
              <a:rPr lang="en-US" b="1" dirty="0" smtClean="0">
                <a:solidFill>
                  <a:schemeClr val="tx1"/>
                </a:solidFill>
              </a:rPr>
              <a:t>rate structures can be achieved</a:t>
            </a:r>
            <a:r>
              <a:rPr lang="en-US" dirty="0" smtClean="0">
                <a:solidFill>
                  <a:schemeClr val="tx1"/>
                </a:solidFill>
              </a:rPr>
              <a:t> by repeating a task in the list.</a:t>
            </a:r>
          </a:p>
          <a:p>
            <a:pPr algn="just"/>
            <a:endParaRPr lang="en-US" dirty="0" smtClean="0">
              <a:solidFill>
                <a:schemeClr val="tx1"/>
              </a:solidFill>
            </a:endParaRPr>
          </a:p>
          <a:p>
            <a:pPr algn="just"/>
            <a:r>
              <a:rPr lang="en-US" dirty="0" smtClean="0">
                <a:solidFill>
                  <a:schemeClr val="tx1"/>
                </a:solidFill>
              </a:rPr>
              <a:t>for(;;) { /* do forever */</a:t>
            </a:r>
          </a:p>
          <a:p>
            <a:pPr algn="just"/>
            <a:r>
              <a:rPr lang="en-US" dirty="0" smtClean="0">
                <a:solidFill>
                  <a:schemeClr val="tx1"/>
                </a:solidFill>
              </a:rPr>
              <a:t>   Process_1();</a:t>
            </a:r>
          </a:p>
          <a:p>
            <a:pPr algn="just"/>
            <a:r>
              <a:rPr lang="en-US" dirty="0" smtClean="0">
                <a:solidFill>
                  <a:schemeClr val="tx1"/>
                </a:solidFill>
              </a:rPr>
              <a:t>   Process_2();</a:t>
            </a:r>
          </a:p>
          <a:p>
            <a:pPr algn="just"/>
            <a:r>
              <a:rPr lang="en-US" dirty="0" smtClean="0">
                <a:solidFill>
                  <a:schemeClr val="tx1"/>
                </a:solidFill>
              </a:rPr>
              <a:t>   Process_3();</a:t>
            </a:r>
          </a:p>
          <a:p>
            <a:pPr algn="just"/>
            <a:r>
              <a:rPr lang="en-US" dirty="0" smtClean="0">
                <a:solidFill>
                  <a:schemeClr val="tx1"/>
                </a:solidFill>
              </a:rPr>
              <a:t>   Process_3();</a:t>
            </a:r>
          </a:p>
          <a:p>
            <a:pPr algn="just"/>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Process_3 runs twice as frequently as Process_1 and Process_2.</a:t>
            </a:r>
          </a:p>
          <a:p>
            <a:pPr algn="just"/>
            <a:r>
              <a:rPr lang="en-US" dirty="0" smtClean="0">
                <a:solidFill>
                  <a:schemeClr val="tx1"/>
                </a:solidFill>
              </a:rPr>
              <a:t>The </a:t>
            </a:r>
            <a:r>
              <a:rPr lang="en-US" b="1" dirty="0" smtClean="0">
                <a:solidFill>
                  <a:schemeClr val="tx1"/>
                </a:solidFill>
              </a:rPr>
              <a:t>task list can be made adjustable </a:t>
            </a:r>
            <a:r>
              <a:rPr lang="en-US" dirty="0" smtClean="0">
                <a:solidFill>
                  <a:schemeClr val="tx1"/>
                </a:solidFill>
              </a:rPr>
              <a:t>by keeping a list of pointers to processes that are managed by the “operating system” as tasks are created and completed, </a:t>
            </a:r>
            <a:r>
              <a:rPr lang="en-US" b="1" dirty="0" smtClean="0">
                <a:solidFill>
                  <a:schemeClr val="tx1"/>
                </a:solidFill>
              </a:rPr>
              <a:t>weighted round-robin fashion</a:t>
            </a:r>
            <a:r>
              <a:rPr lang="en-US" dirty="0" smtClean="0">
                <a:solidFill>
                  <a:schemeClr val="tx1"/>
                </a:solidFill>
              </a:rPr>
              <a:t>.</a:t>
            </a:r>
          </a:p>
          <a:p>
            <a:pPr algn="just"/>
            <a:r>
              <a:rPr lang="en-US" b="1" dirty="0" err="1" smtClean="0">
                <a:solidFill>
                  <a:schemeClr val="tx1"/>
                </a:solidFill>
              </a:rPr>
              <a:t>Intertask</a:t>
            </a:r>
            <a:r>
              <a:rPr lang="en-US" b="1" dirty="0" smtClean="0">
                <a:solidFill>
                  <a:schemeClr val="tx1"/>
                </a:solidFill>
              </a:rPr>
              <a:t> synchronization </a:t>
            </a:r>
            <a:r>
              <a:rPr lang="en-US" dirty="0" smtClean="0">
                <a:solidFill>
                  <a:schemeClr val="tx1"/>
                </a:solidFill>
              </a:rPr>
              <a:t>and communication can be achieved through </a:t>
            </a:r>
            <a:r>
              <a:rPr lang="en-US" b="1" dirty="0" smtClean="0">
                <a:solidFill>
                  <a:schemeClr val="tx1"/>
                </a:solidFill>
              </a:rPr>
              <a:t>global variables</a:t>
            </a:r>
            <a:r>
              <a:rPr lang="en-US" dirty="0" smtClean="0">
                <a:solidFill>
                  <a:schemeClr val="tx1"/>
                </a:solidFill>
              </a:rPr>
              <a:t> or parameter lists.</a:t>
            </a:r>
            <a:endParaRPr lang="en-US" dirty="0">
              <a:solidFill>
                <a:schemeClr val="tx1"/>
              </a:solidFill>
            </a:endParaRPr>
          </a:p>
        </p:txBody>
      </p:sp>
      <p:sp>
        <p:nvSpPr>
          <p:cNvPr id="5" name="Rectangle 4"/>
          <p:cNvSpPr/>
          <p:nvPr/>
        </p:nvSpPr>
        <p:spPr>
          <a:xfrm>
            <a:off x="0" y="1794164"/>
            <a:ext cx="91440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Cyclic Executives </a:t>
            </a:r>
            <a:r>
              <a:rPr lang="en-US" dirty="0" smtClean="0"/>
              <a:t/>
            </a:r>
            <a:br>
              <a:rPr lang="en-US" dirty="0" smtClean="0"/>
            </a:b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fontScale="77500" lnSpcReduction="20000"/>
          </a:bodyPr>
          <a:lstStyle/>
          <a:p>
            <a:pPr algn="l"/>
            <a:r>
              <a:rPr lang="en-US" sz="4100" b="1" dirty="0" smtClean="0">
                <a:solidFill>
                  <a:schemeClr val="tx1"/>
                </a:solidFill>
              </a:rPr>
              <a:t>Space Invaders game</a:t>
            </a:r>
          </a:p>
          <a:p>
            <a:pPr algn="l"/>
            <a:r>
              <a:rPr lang="en-US" b="1" dirty="0" smtClean="0">
                <a:solidFill>
                  <a:schemeClr val="tx1"/>
                </a:solidFill>
              </a:rPr>
              <a:t>Servicing three button events</a:t>
            </a:r>
            <a:endParaRPr lang="en-US" dirty="0" smtClean="0">
              <a:solidFill>
                <a:schemeClr val="tx1"/>
              </a:solidFill>
            </a:endParaRPr>
          </a:p>
          <a:p>
            <a:pPr algn="l"/>
            <a:r>
              <a:rPr lang="en-US" dirty="0" smtClean="0">
                <a:solidFill>
                  <a:schemeClr val="tx1"/>
                </a:solidFill>
              </a:rPr>
              <a:t>   Left movement of the tank</a:t>
            </a:r>
          </a:p>
          <a:p>
            <a:pPr algn="l"/>
            <a:r>
              <a:rPr lang="en-US" dirty="0" smtClean="0">
                <a:solidFill>
                  <a:schemeClr val="tx1"/>
                </a:solidFill>
              </a:rPr>
              <a:t>   Right movement of the tank </a:t>
            </a:r>
          </a:p>
          <a:p>
            <a:pPr algn="l"/>
            <a:r>
              <a:rPr lang="en-US" dirty="0" smtClean="0">
                <a:solidFill>
                  <a:schemeClr val="tx1"/>
                </a:solidFill>
              </a:rPr>
              <a:t>   Fire missile  </a:t>
            </a:r>
          </a:p>
          <a:p>
            <a:pPr algn="l"/>
            <a:r>
              <a:rPr lang="en-US" b="1" dirty="0" smtClean="0">
                <a:solidFill>
                  <a:schemeClr val="tx1"/>
                </a:solidFill>
              </a:rPr>
              <a:t>Tasks:</a:t>
            </a:r>
            <a:endParaRPr lang="en-US" dirty="0" smtClean="0">
              <a:solidFill>
                <a:schemeClr val="tx1"/>
              </a:solidFill>
            </a:endParaRPr>
          </a:p>
          <a:p>
            <a:pPr algn="l"/>
            <a:r>
              <a:rPr lang="en-US" dirty="0" smtClean="0">
                <a:solidFill>
                  <a:schemeClr val="tx1"/>
                </a:solidFill>
              </a:rPr>
              <a:t>   Moving the aliens	</a:t>
            </a:r>
          </a:p>
          <a:p>
            <a:pPr algn="l"/>
            <a:r>
              <a:rPr lang="en-US" dirty="0" smtClean="0">
                <a:solidFill>
                  <a:schemeClr val="tx1"/>
                </a:solidFill>
              </a:rPr>
              <a:t>   Computing collisions</a:t>
            </a:r>
          </a:p>
          <a:p>
            <a:pPr algn="l"/>
            <a:r>
              <a:rPr lang="en-US" dirty="0" smtClean="0">
                <a:solidFill>
                  <a:schemeClr val="tx1"/>
                </a:solidFill>
              </a:rPr>
              <a:t>   Updating the screen </a:t>
            </a:r>
          </a:p>
          <a:p>
            <a:pPr algn="l"/>
            <a:endParaRPr lang="en-US" dirty="0" smtClean="0">
              <a:solidFill>
                <a:schemeClr val="tx1"/>
              </a:solidFill>
            </a:endParaRPr>
          </a:p>
          <a:p>
            <a:pPr algn="l"/>
            <a:r>
              <a:rPr lang="en-US" sz="5200" dirty="0" smtClean="0">
                <a:solidFill>
                  <a:schemeClr val="tx1"/>
                </a:solidFill>
              </a:rPr>
              <a:t>Cyclic executive for the Game?</a:t>
            </a:r>
          </a:p>
          <a:p>
            <a:pPr algn="l"/>
            <a:endParaRPr lang="en-US" dirty="0" smtClean="0">
              <a:solidFill>
                <a:schemeClr val="tx1"/>
              </a:solidFill>
            </a:endParaRPr>
          </a:p>
          <a:p>
            <a:pPr algn="l"/>
            <a:r>
              <a:rPr lang="en-US" dirty="0" smtClean="0">
                <a:solidFill>
                  <a:schemeClr val="tx1"/>
                </a:solidFill>
              </a:rPr>
              <a:t> </a:t>
            </a:r>
          </a:p>
          <a:p>
            <a:pPr algn="l"/>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Cyclic Executives </a:t>
            </a:r>
            <a:r>
              <a:rPr lang="en-US" dirty="0" smtClean="0"/>
              <a:t/>
            </a:r>
            <a:br>
              <a:rPr lang="en-US" dirty="0" smtClean="0"/>
            </a:b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fontScale="62500" lnSpcReduction="20000"/>
          </a:bodyPr>
          <a:lstStyle/>
          <a:p>
            <a:pPr algn="l"/>
            <a:r>
              <a:rPr lang="en-US" dirty="0" smtClean="0">
                <a:solidFill>
                  <a:schemeClr val="tx1"/>
                </a:solidFill>
              </a:rPr>
              <a:t>for(;;) { /* do forever */</a:t>
            </a:r>
          </a:p>
          <a:p>
            <a:pPr algn="l"/>
            <a:r>
              <a:rPr lang="en-US" dirty="0" smtClean="0">
                <a:solidFill>
                  <a:schemeClr val="tx1"/>
                </a:solidFill>
              </a:rPr>
              <a:t>  </a:t>
            </a:r>
            <a:r>
              <a:rPr lang="en-US" dirty="0" err="1" smtClean="0">
                <a:solidFill>
                  <a:schemeClr val="tx1"/>
                </a:solidFill>
              </a:rPr>
              <a:t>check_for_keypressed</a:t>
            </a:r>
            <a:r>
              <a:rPr lang="en-US" dirty="0" smtClean="0">
                <a:solidFill>
                  <a:schemeClr val="tx1"/>
                </a:solidFill>
              </a:rPr>
              <a:t>(); </a:t>
            </a:r>
          </a:p>
          <a:p>
            <a:pPr algn="l"/>
            <a:r>
              <a:rPr lang="en-US" dirty="0" smtClean="0">
                <a:solidFill>
                  <a:schemeClr val="tx1"/>
                </a:solidFill>
              </a:rPr>
              <a:t>  </a:t>
            </a:r>
            <a:r>
              <a:rPr lang="en-US" dirty="0" err="1" smtClean="0">
                <a:solidFill>
                  <a:schemeClr val="tx1"/>
                </a:solidFill>
              </a:rPr>
              <a:t>move_aliens</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check_for_keypressed</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check_for_collison</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check_for_keypressed</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update_screen</a:t>
            </a:r>
            <a:r>
              <a:rPr lang="en-US" dirty="0" smtClean="0">
                <a:solidFill>
                  <a:schemeClr val="tx1"/>
                </a:solidFill>
              </a:rPr>
              <a:t>();</a:t>
            </a:r>
          </a:p>
          <a:p>
            <a:pPr algn="l"/>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The process </a:t>
            </a:r>
            <a:r>
              <a:rPr lang="en-US" dirty="0" err="1" smtClean="0">
                <a:solidFill>
                  <a:schemeClr val="tx1"/>
                </a:solidFill>
              </a:rPr>
              <a:t>check_for_keypressed</a:t>
            </a:r>
            <a:r>
              <a:rPr lang="en-US" dirty="0" smtClean="0">
                <a:solidFill>
                  <a:schemeClr val="tx1"/>
                </a:solidFill>
              </a:rPr>
              <a:t>, which services the three button pressings, contains the processes </a:t>
            </a:r>
            <a:r>
              <a:rPr lang="en-US" dirty="0" err="1" smtClean="0">
                <a:solidFill>
                  <a:schemeClr val="tx1"/>
                </a:solidFill>
              </a:rPr>
              <a:t>move_tank</a:t>
            </a:r>
            <a:r>
              <a:rPr lang="en-US" dirty="0" smtClean="0">
                <a:solidFill>
                  <a:schemeClr val="tx1"/>
                </a:solidFill>
              </a:rPr>
              <a:t> and </a:t>
            </a:r>
            <a:r>
              <a:rPr lang="en-US" dirty="0" err="1" smtClean="0">
                <a:solidFill>
                  <a:schemeClr val="tx1"/>
                </a:solidFill>
              </a:rPr>
              <a:t>fire_missile</a:t>
            </a:r>
            <a:r>
              <a:rPr lang="en-US" dirty="0" smtClean="0">
                <a:solidFill>
                  <a:schemeClr val="tx1"/>
                </a:solidFill>
              </a:rPr>
              <a:t>, and is executed three times as frequently as the others in order to provide faster response to user input. </a:t>
            </a:r>
          </a:p>
          <a:p>
            <a:pPr algn="l"/>
            <a:r>
              <a:rPr lang="en-US" dirty="0" smtClean="0">
                <a:solidFill>
                  <a:schemeClr val="tx1"/>
                </a:solidFill>
              </a:rPr>
              <a:t>If each </a:t>
            </a:r>
            <a:r>
              <a:rPr lang="en-US" b="1" dirty="0" smtClean="0">
                <a:solidFill>
                  <a:schemeClr val="tx1"/>
                </a:solidFill>
              </a:rPr>
              <a:t>process is relatively short </a:t>
            </a:r>
            <a:r>
              <a:rPr lang="en-US" dirty="0" smtClean="0">
                <a:solidFill>
                  <a:schemeClr val="tx1"/>
                </a:solidFill>
              </a:rPr>
              <a:t>and uniform in size, then reactivity and </a:t>
            </a:r>
            <a:r>
              <a:rPr lang="en-US" b="1" dirty="0" smtClean="0">
                <a:solidFill>
                  <a:schemeClr val="tx1"/>
                </a:solidFill>
              </a:rPr>
              <a:t>simultaneity can be achieved without interrupts</a:t>
            </a:r>
            <a:r>
              <a:rPr lang="en-US" dirty="0" smtClean="0">
                <a:solidFill>
                  <a:schemeClr val="tx1"/>
                </a:solidFill>
              </a:rPr>
              <a:t>.</a:t>
            </a:r>
          </a:p>
          <a:p>
            <a:pPr algn="l"/>
            <a:r>
              <a:rPr lang="en-US" dirty="0" smtClean="0">
                <a:solidFill>
                  <a:schemeClr val="tx1"/>
                </a:solidFill>
              </a:rPr>
              <a:t>Moreover, if each process is carefully constructed including synchronization through messaging or global variables, complete determinism and </a:t>
            </a:r>
            <a:r>
              <a:rPr lang="en-US" dirty="0" err="1" smtClean="0">
                <a:solidFill>
                  <a:schemeClr val="tx1"/>
                </a:solidFill>
              </a:rPr>
              <a:t>schedulability</a:t>
            </a:r>
            <a:r>
              <a:rPr lang="en-US" dirty="0" smtClean="0">
                <a:solidFill>
                  <a:schemeClr val="tx1"/>
                </a:solidFill>
              </a:rPr>
              <a:t> can be achieved.</a:t>
            </a:r>
          </a:p>
          <a:p>
            <a:pPr algn="l"/>
            <a:r>
              <a:rPr lang="en-US" dirty="0" smtClean="0">
                <a:solidFill>
                  <a:schemeClr val="tx1"/>
                </a:solidFill>
              </a:rPr>
              <a:t>Cyclic executives are, however, inadequate for all but the simplest of real-time systems because of the </a:t>
            </a:r>
            <a:r>
              <a:rPr lang="en-US" b="1" dirty="0" smtClean="0">
                <a:solidFill>
                  <a:schemeClr val="tx1"/>
                </a:solidFill>
              </a:rPr>
              <a:t>difficulties in uniformly dividing the processes</a:t>
            </a:r>
            <a:r>
              <a:rPr lang="en-US" dirty="0" smtClean="0">
                <a:solidFill>
                  <a:schemeClr val="tx1"/>
                </a:solidFill>
              </a:rPr>
              <a:t> and in the long response times that are created</a:t>
            </a:r>
            <a:endParaRPr lang="en-US" dirty="0">
              <a:solidFill>
                <a:schemeClr val="tx1"/>
              </a:solidFill>
            </a:endParaRPr>
          </a:p>
        </p:txBody>
      </p:sp>
      <p:sp>
        <p:nvSpPr>
          <p:cNvPr id="5" name="Rectangle 4"/>
          <p:cNvSpPr/>
          <p:nvPr/>
        </p:nvSpPr>
        <p:spPr>
          <a:xfrm>
            <a:off x="0" y="7620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smtClean="0"/>
              <a:t/>
            </a:r>
            <a:br>
              <a:rPr lang="en-US" b="1" dirty="0" smtClean="0"/>
            </a:br>
            <a:r>
              <a:rPr lang="en-US" b="1" dirty="0" err="1" smtClean="0"/>
              <a:t>Pseudokernels</a:t>
            </a:r>
            <a:r>
              <a:rPr lang="en-US" b="1" dirty="0" smtClean="0"/>
              <a:t>: </a:t>
            </a:r>
            <a:r>
              <a:rPr lang="en-US" b="1" i="1" dirty="0" smtClean="0"/>
              <a:t>State-Driven Code </a:t>
            </a:r>
            <a:r>
              <a:rPr lang="en-US" dirty="0" smtClean="0"/>
              <a:t/>
            </a:r>
            <a:br>
              <a:rPr lang="en-US" dirty="0" smtClean="0"/>
            </a:br>
            <a:r>
              <a:rPr lang="en-US" dirty="0" smtClean="0"/>
              <a:t/>
            </a:r>
            <a:br>
              <a:rPr lang="en-US" dirty="0" smtClean="0"/>
            </a:b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fontScale="70000" lnSpcReduction="20000"/>
          </a:bodyPr>
          <a:lstStyle/>
          <a:p>
            <a:pPr algn="just"/>
            <a:r>
              <a:rPr lang="en-US" dirty="0" smtClean="0">
                <a:solidFill>
                  <a:schemeClr val="tx1"/>
                </a:solidFill>
              </a:rPr>
              <a:t>State-driven code </a:t>
            </a:r>
            <a:r>
              <a:rPr lang="en-US" b="1" dirty="0" smtClean="0">
                <a:solidFill>
                  <a:schemeClr val="tx1"/>
                </a:solidFill>
              </a:rPr>
              <a:t>uses nested if–then statements</a:t>
            </a:r>
            <a:r>
              <a:rPr lang="en-US" dirty="0" smtClean="0">
                <a:solidFill>
                  <a:schemeClr val="tx1"/>
                </a:solidFill>
              </a:rPr>
              <a:t>, case statements, or finite state automata</a:t>
            </a:r>
            <a:r>
              <a:rPr lang="en-US" b="1" dirty="0" smtClean="0">
                <a:solidFill>
                  <a:schemeClr val="tx1"/>
                </a:solidFill>
              </a:rPr>
              <a:t> </a:t>
            </a:r>
            <a:r>
              <a:rPr lang="en-US" dirty="0" smtClean="0">
                <a:solidFill>
                  <a:schemeClr val="tx1"/>
                </a:solidFill>
              </a:rPr>
              <a:t>to </a:t>
            </a:r>
            <a:r>
              <a:rPr lang="en-US" b="1" dirty="0" smtClean="0">
                <a:solidFill>
                  <a:schemeClr val="tx1"/>
                </a:solidFill>
              </a:rPr>
              <a:t>break up the processing of functions into code segments. </a:t>
            </a:r>
            <a:endParaRPr lang="en-US" dirty="0" smtClean="0">
              <a:solidFill>
                <a:schemeClr val="tx1"/>
              </a:solidFill>
            </a:endParaRPr>
          </a:p>
          <a:p>
            <a:pPr algn="just"/>
            <a:endParaRPr lang="en-US" sz="1400" dirty="0" smtClean="0">
              <a:solidFill>
                <a:schemeClr val="tx1"/>
              </a:solidFill>
            </a:endParaRPr>
          </a:p>
          <a:p>
            <a:pPr algn="just"/>
            <a:r>
              <a:rPr lang="en-US" dirty="0" smtClean="0">
                <a:solidFill>
                  <a:schemeClr val="tx1"/>
                </a:solidFill>
              </a:rPr>
              <a:t>The </a:t>
            </a:r>
            <a:r>
              <a:rPr lang="en-US" b="1" dirty="0" smtClean="0">
                <a:solidFill>
                  <a:schemeClr val="tx1"/>
                </a:solidFill>
              </a:rPr>
              <a:t>separation of processes</a:t>
            </a:r>
            <a:r>
              <a:rPr lang="en-US" dirty="0" smtClean="0">
                <a:solidFill>
                  <a:schemeClr val="tx1"/>
                </a:solidFill>
              </a:rPr>
              <a:t> </a:t>
            </a:r>
            <a:r>
              <a:rPr lang="en-US" b="1" dirty="0" smtClean="0">
                <a:solidFill>
                  <a:schemeClr val="tx1"/>
                </a:solidFill>
              </a:rPr>
              <a:t>allows each to be temporarily suspended</a:t>
            </a:r>
            <a:r>
              <a:rPr lang="en-US" dirty="0" smtClean="0">
                <a:solidFill>
                  <a:schemeClr val="tx1"/>
                </a:solidFill>
              </a:rPr>
              <a:t> before completion, without loss of critical data facilitating multitasking via a scheme such as </a:t>
            </a:r>
            <a:r>
              <a:rPr lang="en-US" b="1" dirty="0" err="1" smtClean="0">
                <a:solidFill>
                  <a:schemeClr val="tx1"/>
                </a:solidFill>
              </a:rPr>
              <a:t>coroutines</a:t>
            </a:r>
            <a:r>
              <a:rPr lang="en-US" dirty="0" smtClean="0">
                <a:solidFill>
                  <a:schemeClr val="tx1"/>
                </a:solidFill>
              </a:rPr>
              <a:t>. </a:t>
            </a:r>
          </a:p>
          <a:p>
            <a:pPr algn="just"/>
            <a:endParaRPr lang="en-US" sz="1400" dirty="0" smtClean="0">
              <a:solidFill>
                <a:schemeClr val="tx1"/>
              </a:solidFill>
            </a:endParaRPr>
          </a:p>
          <a:p>
            <a:pPr algn="just"/>
            <a:r>
              <a:rPr lang="en-US" dirty="0" smtClean="0">
                <a:solidFill>
                  <a:schemeClr val="tx1"/>
                </a:solidFill>
              </a:rPr>
              <a:t>State-driven code works well in conjunction with cyclic executives when the processes are too long or </a:t>
            </a:r>
            <a:r>
              <a:rPr lang="en-US" dirty="0" err="1" smtClean="0">
                <a:solidFill>
                  <a:schemeClr val="tx1"/>
                </a:solidFill>
              </a:rPr>
              <a:t>nonuniform</a:t>
            </a:r>
            <a:r>
              <a:rPr lang="en-US" dirty="0" smtClean="0">
                <a:solidFill>
                  <a:schemeClr val="tx1"/>
                </a:solidFill>
              </a:rPr>
              <a:t> in size.</a:t>
            </a:r>
          </a:p>
          <a:p>
            <a:pPr algn="just"/>
            <a:endParaRPr lang="en-US" sz="1100" dirty="0" smtClean="0">
              <a:solidFill>
                <a:schemeClr val="tx1"/>
              </a:solidFill>
            </a:endParaRPr>
          </a:p>
          <a:p>
            <a:pPr algn="just"/>
            <a:r>
              <a:rPr lang="en-US" dirty="0" smtClean="0">
                <a:solidFill>
                  <a:schemeClr val="tx1"/>
                </a:solidFill>
              </a:rPr>
              <a:t>Communications program such as </a:t>
            </a:r>
            <a:r>
              <a:rPr lang="en-US" b="1" dirty="0" smtClean="0">
                <a:solidFill>
                  <a:schemeClr val="tx1"/>
                </a:solidFill>
              </a:rPr>
              <a:t>network packet handlers </a:t>
            </a:r>
            <a:r>
              <a:rPr lang="en-US" dirty="0" smtClean="0">
                <a:solidFill>
                  <a:schemeClr val="tx1"/>
                </a:solidFill>
              </a:rPr>
              <a:t>are broken up into phases.</a:t>
            </a:r>
          </a:p>
          <a:p>
            <a:pPr algn="just"/>
            <a:endParaRPr lang="en-US" sz="1400" dirty="0" smtClean="0">
              <a:solidFill>
                <a:schemeClr val="tx1"/>
              </a:solidFill>
            </a:endParaRPr>
          </a:p>
          <a:p>
            <a:pPr algn="just"/>
            <a:r>
              <a:rPr lang="en-US" dirty="0" smtClean="0">
                <a:solidFill>
                  <a:schemeClr val="tx1"/>
                </a:solidFill>
              </a:rPr>
              <a:t>Some processes are therefore unsuitable for this technique as </a:t>
            </a:r>
          </a:p>
          <a:p>
            <a:pPr algn="just"/>
            <a:r>
              <a:rPr lang="en-US" dirty="0" smtClean="0">
                <a:solidFill>
                  <a:schemeClr val="tx1"/>
                </a:solidFill>
              </a:rPr>
              <a:t>- 	they cannot be </a:t>
            </a:r>
            <a:r>
              <a:rPr lang="en-US" b="1" dirty="0" smtClean="0">
                <a:solidFill>
                  <a:schemeClr val="tx1"/>
                </a:solidFill>
              </a:rPr>
              <a:t>divided into states</a:t>
            </a:r>
          </a:p>
          <a:p>
            <a:pPr algn="just">
              <a:buFontTx/>
              <a:buChar char="-"/>
            </a:pPr>
            <a:r>
              <a:rPr lang="en-US" dirty="0" smtClean="0">
                <a:solidFill>
                  <a:schemeClr val="tx1"/>
                </a:solidFill>
              </a:rPr>
              <a:t> 	the tables needed to implement the code can become 	quite 	large. </a:t>
            </a:r>
          </a:p>
          <a:p>
            <a:pPr algn="just">
              <a:buFontTx/>
              <a:buChar char="-"/>
            </a:pPr>
            <a:r>
              <a:rPr lang="en-US" dirty="0" smtClean="0">
                <a:solidFill>
                  <a:schemeClr val="tx1"/>
                </a:solidFill>
              </a:rPr>
              <a:t> 	the manual translation process from the finite state 	automaton to tabular form is error-prone.</a:t>
            </a:r>
            <a:endParaRPr lang="en-US" dirty="0">
              <a:solidFill>
                <a:schemeClr val="tx1"/>
              </a:solidFill>
            </a:endParaRPr>
          </a:p>
        </p:txBody>
      </p:sp>
      <p:sp>
        <p:nvSpPr>
          <p:cNvPr id="5" name="Rectangle 4"/>
          <p:cNvSpPr/>
          <p:nvPr/>
        </p:nvSpPr>
        <p:spPr>
          <a:xfrm>
            <a:off x="0" y="4343400"/>
            <a:ext cx="9144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err="1" smtClean="0"/>
              <a:t>Pseudokernels</a:t>
            </a:r>
            <a:r>
              <a:rPr lang="en-US" b="1" dirty="0" smtClean="0"/>
              <a:t>: </a:t>
            </a:r>
            <a:r>
              <a:rPr lang="en-US" b="1" i="1" dirty="0" err="1" smtClean="0"/>
              <a:t>Coroutines</a:t>
            </a:r>
            <a:r>
              <a:rPr lang="en-US" b="1" i="1" dirty="0" smtClean="0"/>
              <a:t>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fontScale="77500" lnSpcReduction="20000"/>
          </a:bodyPr>
          <a:lstStyle/>
          <a:p>
            <a:pPr algn="just"/>
            <a:r>
              <a:rPr lang="en-US" dirty="0" err="1" smtClean="0">
                <a:solidFill>
                  <a:schemeClr val="tx1"/>
                </a:solidFill>
              </a:rPr>
              <a:t>Coroutines</a:t>
            </a:r>
            <a:r>
              <a:rPr lang="en-US" dirty="0" smtClean="0">
                <a:solidFill>
                  <a:schemeClr val="tx1"/>
                </a:solidFill>
              </a:rPr>
              <a:t> or cooperative </a:t>
            </a:r>
            <a:r>
              <a:rPr lang="en-US" b="1" dirty="0" smtClean="0">
                <a:solidFill>
                  <a:schemeClr val="tx1"/>
                </a:solidFill>
              </a:rPr>
              <a:t>multitasking systems </a:t>
            </a:r>
            <a:r>
              <a:rPr lang="en-US" dirty="0" smtClean="0">
                <a:solidFill>
                  <a:schemeClr val="tx1"/>
                </a:solidFill>
              </a:rPr>
              <a:t>require disciplined programming and an appropriate application. </a:t>
            </a:r>
          </a:p>
          <a:p>
            <a:pPr algn="just"/>
            <a:endParaRPr lang="en-US" sz="1200" dirty="0" smtClean="0">
              <a:solidFill>
                <a:schemeClr val="tx1"/>
              </a:solidFill>
            </a:endParaRPr>
          </a:p>
          <a:p>
            <a:pPr algn="just"/>
            <a:r>
              <a:rPr lang="en-US" dirty="0" smtClean="0">
                <a:solidFill>
                  <a:schemeClr val="tx1"/>
                </a:solidFill>
              </a:rPr>
              <a:t>These types of kernels are employed</a:t>
            </a:r>
            <a:r>
              <a:rPr lang="en-US" b="1" dirty="0" smtClean="0">
                <a:solidFill>
                  <a:schemeClr val="tx1"/>
                </a:solidFill>
              </a:rPr>
              <a:t> in conjunction with code-driven by finite state automata</a:t>
            </a:r>
            <a:r>
              <a:rPr lang="en-US" dirty="0" smtClean="0">
                <a:solidFill>
                  <a:schemeClr val="tx1"/>
                </a:solidFill>
              </a:rPr>
              <a:t>. </a:t>
            </a:r>
          </a:p>
          <a:p>
            <a:pPr algn="just"/>
            <a:endParaRPr lang="en-US" sz="1200" dirty="0" smtClean="0">
              <a:solidFill>
                <a:schemeClr val="tx1"/>
              </a:solidFill>
            </a:endParaRPr>
          </a:p>
          <a:p>
            <a:pPr algn="just"/>
            <a:r>
              <a:rPr lang="en-US" dirty="0" smtClean="0">
                <a:solidFill>
                  <a:schemeClr val="tx1"/>
                </a:solidFill>
              </a:rPr>
              <a:t>In this scheme, </a:t>
            </a:r>
            <a:r>
              <a:rPr lang="en-US" b="1" dirty="0" smtClean="0">
                <a:solidFill>
                  <a:schemeClr val="tx1"/>
                </a:solidFill>
              </a:rPr>
              <a:t>two or more processes are coded </a:t>
            </a:r>
            <a:r>
              <a:rPr lang="en-US" dirty="0" smtClean="0">
                <a:solidFill>
                  <a:schemeClr val="tx1"/>
                </a:solidFill>
              </a:rPr>
              <a:t>in </a:t>
            </a:r>
            <a:r>
              <a:rPr lang="en-US" b="1" dirty="0" smtClean="0">
                <a:solidFill>
                  <a:schemeClr val="tx1"/>
                </a:solidFill>
              </a:rPr>
              <a:t>the state-driven fashion</a:t>
            </a:r>
            <a:r>
              <a:rPr lang="en-US" dirty="0" smtClean="0">
                <a:solidFill>
                  <a:schemeClr val="tx1"/>
                </a:solidFill>
              </a:rPr>
              <a:t>, and after each phase is complete, a </a:t>
            </a:r>
            <a:r>
              <a:rPr lang="en-US" b="1" dirty="0" smtClean="0">
                <a:solidFill>
                  <a:schemeClr val="tx1"/>
                </a:solidFill>
              </a:rPr>
              <a:t>call is made to a central dispatcher</a:t>
            </a:r>
            <a:r>
              <a:rPr lang="en-US" dirty="0" smtClean="0">
                <a:solidFill>
                  <a:schemeClr val="tx1"/>
                </a:solidFill>
              </a:rPr>
              <a:t>.</a:t>
            </a:r>
          </a:p>
          <a:p>
            <a:pPr algn="just"/>
            <a:endParaRPr lang="en-US" sz="1200" dirty="0" smtClean="0">
              <a:solidFill>
                <a:schemeClr val="tx1"/>
              </a:solidFill>
            </a:endParaRPr>
          </a:p>
          <a:p>
            <a:pPr algn="just"/>
            <a:r>
              <a:rPr lang="en-US" dirty="0" smtClean="0">
                <a:solidFill>
                  <a:schemeClr val="tx1"/>
                </a:solidFill>
              </a:rPr>
              <a:t>The dispatcher holds the program counter for a list of processes that are executed in round-robin fashion and aids in selecting the next process to execute. </a:t>
            </a:r>
          </a:p>
          <a:p>
            <a:pPr algn="just"/>
            <a:endParaRPr lang="en-US" sz="1300" dirty="0" smtClean="0">
              <a:solidFill>
                <a:schemeClr val="tx1"/>
              </a:solidFill>
            </a:endParaRPr>
          </a:p>
          <a:p>
            <a:pPr algn="just"/>
            <a:r>
              <a:rPr lang="en-US" dirty="0" smtClean="0">
                <a:solidFill>
                  <a:schemeClr val="tx1"/>
                </a:solidFill>
              </a:rPr>
              <a:t>If there is only one </a:t>
            </a:r>
            <a:r>
              <a:rPr lang="en-US" dirty="0" err="1" smtClean="0">
                <a:solidFill>
                  <a:schemeClr val="tx1"/>
                </a:solidFill>
              </a:rPr>
              <a:t>coroutine</a:t>
            </a:r>
            <a:r>
              <a:rPr lang="en-US" dirty="0" smtClean="0">
                <a:solidFill>
                  <a:schemeClr val="tx1"/>
                </a:solidFill>
              </a:rPr>
              <a:t>, then it will be repeated cyclically, such a system is called a cycle executive.</a:t>
            </a:r>
          </a:p>
          <a:p>
            <a:pPr algn="just"/>
            <a:endParaRPr lang="en-US" sz="1300" dirty="0" smtClean="0">
              <a:solidFill>
                <a:schemeClr val="tx1"/>
              </a:solidFill>
            </a:endParaRPr>
          </a:p>
          <a:p>
            <a:pPr algn="just"/>
            <a:r>
              <a:rPr lang="en-US" dirty="0" smtClean="0">
                <a:solidFill>
                  <a:schemeClr val="tx1"/>
                </a:solidFill>
              </a:rPr>
              <a:t>Communication between the processes is achieved via </a:t>
            </a:r>
            <a:r>
              <a:rPr lang="en-US" b="1" dirty="0" smtClean="0">
                <a:solidFill>
                  <a:schemeClr val="tx1"/>
                </a:solidFill>
              </a:rPr>
              <a:t>global variables that hold </a:t>
            </a:r>
            <a:r>
              <a:rPr lang="en-US" dirty="0" smtClean="0">
                <a:solidFill>
                  <a:schemeClr val="tx1"/>
                </a:solidFill>
              </a:rPr>
              <a:t>data that needs to be preserved between dispatches.</a:t>
            </a:r>
            <a:endParaRPr lang="en-US" dirty="0">
              <a:solidFill>
                <a:schemeClr val="tx1"/>
              </a:solidFill>
            </a:endParaRPr>
          </a:p>
        </p:txBody>
      </p:sp>
      <p:sp>
        <p:nvSpPr>
          <p:cNvPr id="5" name="Rectangle 4"/>
          <p:cNvSpPr/>
          <p:nvPr/>
        </p:nvSpPr>
        <p:spPr>
          <a:xfrm>
            <a:off x="0" y="3581400"/>
            <a:ext cx="91440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err="1" smtClean="0"/>
              <a:t>Pseudokernels</a:t>
            </a:r>
            <a:r>
              <a:rPr lang="en-US" b="1" dirty="0" smtClean="0"/>
              <a:t>: </a:t>
            </a:r>
            <a:r>
              <a:rPr lang="en-US" b="1" i="1" dirty="0" err="1" smtClean="0"/>
              <a:t>Coroutines</a:t>
            </a:r>
            <a:r>
              <a:rPr lang="en-US" b="1" i="1" dirty="0" smtClean="0"/>
              <a:t>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Consider a system in which two processes are </a:t>
            </a:r>
            <a:r>
              <a:rPr lang="en-US" b="1" dirty="0" smtClean="0">
                <a:solidFill>
                  <a:schemeClr val="tx1"/>
                </a:solidFill>
              </a:rPr>
              <a:t>executing “in parallel” </a:t>
            </a:r>
            <a:r>
              <a:rPr lang="en-US" dirty="0" smtClean="0">
                <a:solidFill>
                  <a:schemeClr val="tx1"/>
                </a:solidFill>
              </a:rPr>
              <a:t>and in isolation. </a:t>
            </a:r>
          </a:p>
          <a:p>
            <a:pPr algn="just"/>
            <a:r>
              <a:rPr lang="en-US" dirty="0" smtClean="0">
                <a:solidFill>
                  <a:schemeClr val="tx1"/>
                </a:solidFill>
              </a:rPr>
              <a:t>After executing phase_a1, </a:t>
            </a:r>
            <a:r>
              <a:rPr lang="en-US" dirty="0" err="1" smtClean="0">
                <a:solidFill>
                  <a:schemeClr val="tx1"/>
                </a:solidFill>
              </a:rPr>
              <a:t>process_a</a:t>
            </a:r>
            <a:r>
              <a:rPr lang="en-US" dirty="0" smtClean="0">
                <a:solidFill>
                  <a:schemeClr val="tx1"/>
                </a:solidFill>
              </a:rPr>
              <a:t> returns control to the central dispatcher by executing break. </a:t>
            </a:r>
          </a:p>
          <a:p>
            <a:pPr algn="just"/>
            <a:r>
              <a:rPr lang="en-US" dirty="0" smtClean="0">
                <a:solidFill>
                  <a:schemeClr val="tx1"/>
                </a:solidFill>
              </a:rPr>
              <a:t>The dispatcher initiates </a:t>
            </a:r>
            <a:r>
              <a:rPr lang="en-US" dirty="0" err="1" smtClean="0">
                <a:solidFill>
                  <a:schemeClr val="tx1"/>
                </a:solidFill>
              </a:rPr>
              <a:t>process_b</a:t>
            </a:r>
            <a:r>
              <a:rPr lang="en-US" dirty="0" smtClean="0">
                <a:solidFill>
                  <a:schemeClr val="tx1"/>
                </a:solidFill>
              </a:rPr>
              <a:t>, which executes phase_b1 to completion before returning control to the dispatcher.</a:t>
            </a:r>
          </a:p>
          <a:p>
            <a:pPr algn="just"/>
            <a:r>
              <a:rPr lang="en-US" dirty="0" smtClean="0">
                <a:solidFill>
                  <a:schemeClr val="tx1"/>
                </a:solidFill>
              </a:rPr>
              <a:t>The dispatcher then starts </a:t>
            </a:r>
            <a:r>
              <a:rPr lang="en-US" dirty="0" err="1" smtClean="0">
                <a:solidFill>
                  <a:schemeClr val="tx1"/>
                </a:solidFill>
              </a:rPr>
              <a:t>process_a</a:t>
            </a:r>
            <a:r>
              <a:rPr lang="en-US" dirty="0" smtClean="0">
                <a:solidFill>
                  <a:schemeClr val="tx1"/>
                </a:solidFill>
              </a:rPr>
              <a:t>, which begins phase_a2,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err="1" smtClean="0"/>
              <a:t>Pseudokernels</a:t>
            </a:r>
            <a:r>
              <a:rPr lang="en-US" b="1" dirty="0" smtClean="0"/>
              <a:t>: </a:t>
            </a:r>
            <a:r>
              <a:rPr lang="en-US" b="1" i="1" dirty="0" err="1" smtClean="0"/>
              <a:t>Coroutines</a:t>
            </a:r>
            <a:r>
              <a:rPr lang="en-US" b="1" i="1" dirty="0" smtClean="0"/>
              <a:t>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4229100" cy="5943600"/>
          </a:xfrm>
        </p:spPr>
        <p:txBody>
          <a:bodyPr>
            <a:normAutofit fontScale="62500" lnSpcReduction="20000"/>
          </a:bodyPr>
          <a:lstStyle/>
          <a:p>
            <a:pPr algn="l"/>
            <a:r>
              <a:rPr lang="en-US" dirty="0" smtClean="0">
                <a:solidFill>
                  <a:schemeClr val="tx1"/>
                </a:solidFill>
              </a:rPr>
              <a:t>void </a:t>
            </a:r>
            <a:r>
              <a:rPr lang="en-US" dirty="0" err="1" smtClean="0">
                <a:solidFill>
                  <a:schemeClr val="tx1"/>
                </a:solidFill>
              </a:rPr>
              <a:t>process_a</a:t>
            </a:r>
            <a:r>
              <a:rPr lang="en-US" dirty="0" smtClean="0">
                <a:solidFill>
                  <a:schemeClr val="tx1"/>
                </a:solidFill>
              </a:rPr>
              <a:t>(void)</a:t>
            </a:r>
          </a:p>
          <a:p>
            <a:pPr algn="l"/>
            <a:r>
              <a:rPr lang="en-US" dirty="0" smtClean="0">
                <a:solidFill>
                  <a:schemeClr val="tx1"/>
                </a:solidFill>
              </a:rPr>
              <a:t>{</a:t>
            </a:r>
          </a:p>
          <a:p>
            <a:pPr algn="l"/>
            <a:r>
              <a:rPr lang="en-US" dirty="0" smtClean="0">
                <a:solidFill>
                  <a:schemeClr val="tx1"/>
                </a:solidFill>
              </a:rPr>
              <a:t>for(;;)</a:t>
            </a:r>
          </a:p>
          <a:p>
            <a:pPr algn="l"/>
            <a:r>
              <a:rPr lang="en-US" dirty="0" smtClean="0">
                <a:solidFill>
                  <a:schemeClr val="tx1"/>
                </a:solidFill>
              </a:rPr>
              <a:t>{</a:t>
            </a:r>
          </a:p>
          <a:p>
            <a:pPr algn="l"/>
            <a:r>
              <a:rPr lang="en-US" dirty="0" smtClean="0">
                <a:solidFill>
                  <a:schemeClr val="tx1"/>
                </a:solidFill>
              </a:rPr>
              <a:t>switch(</a:t>
            </a:r>
            <a:r>
              <a:rPr lang="en-US" dirty="0" err="1" smtClean="0">
                <a:solidFill>
                  <a:schemeClr val="tx1"/>
                </a:solidFill>
              </a:rPr>
              <a:t>state_a</a:t>
            </a:r>
            <a:r>
              <a:rPr lang="en-US" dirty="0" smtClean="0">
                <a:solidFill>
                  <a:schemeClr val="tx1"/>
                </a:solidFill>
              </a:rPr>
              <a:t>)</a:t>
            </a:r>
          </a:p>
          <a:p>
            <a:pPr algn="l"/>
            <a:r>
              <a:rPr lang="en-US" dirty="0" smtClean="0">
                <a:solidFill>
                  <a:schemeClr val="tx1"/>
                </a:solidFill>
              </a:rPr>
              <a:t>{</a:t>
            </a:r>
          </a:p>
          <a:p>
            <a:pPr algn="l"/>
            <a:r>
              <a:rPr lang="en-US" dirty="0" smtClean="0">
                <a:solidFill>
                  <a:schemeClr val="tx1"/>
                </a:solidFill>
              </a:rPr>
              <a:t>case 1: phase_a1();</a:t>
            </a:r>
          </a:p>
          <a:p>
            <a:pPr algn="l"/>
            <a:r>
              <a:rPr lang="en-US" dirty="0" smtClean="0">
                <a:solidFill>
                  <a:schemeClr val="tx1"/>
                </a:solidFill>
              </a:rPr>
              <a:t>break;</a:t>
            </a:r>
          </a:p>
          <a:p>
            <a:pPr algn="l"/>
            <a:r>
              <a:rPr lang="en-US" dirty="0" smtClean="0">
                <a:solidFill>
                  <a:schemeClr val="tx1"/>
                </a:solidFill>
              </a:rPr>
              <a:t>case 2: phase_a2();</a:t>
            </a:r>
          </a:p>
          <a:p>
            <a:pPr algn="l"/>
            <a:r>
              <a:rPr lang="en-US" dirty="0" smtClean="0">
                <a:solidFill>
                  <a:schemeClr val="tx1"/>
                </a:solidFill>
              </a:rPr>
              <a:t>break;</a:t>
            </a:r>
          </a:p>
          <a:p>
            <a:pPr algn="l"/>
            <a:r>
              <a:rPr lang="en-US" dirty="0" smtClean="0">
                <a:solidFill>
                  <a:schemeClr val="tx1"/>
                </a:solidFill>
              </a:rPr>
              <a:t>case 3: phase_a3();</a:t>
            </a:r>
          </a:p>
          <a:p>
            <a:pPr algn="l"/>
            <a:r>
              <a:rPr lang="en-US" dirty="0" smtClean="0">
                <a:solidFill>
                  <a:schemeClr val="tx1"/>
                </a:solidFill>
              </a:rPr>
              <a:t>break;</a:t>
            </a:r>
          </a:p>
          <a:p>
            <a:pPr algn="l"/>
            <a:r>
              <a:rPr lang="en-US" dirty="0" smtClean="0">
                <a:solidFill>
                  <a:schemeClr val="tx1"/>
                </a:solidFill>
              </a:rPr>
              <a:t>case 4: phase_a4();</a:t>
            </a:r>
          </a:p>
          <a:p>
            <a:pPr algn="l"/>
            <a:r>
              <a:rPr lang="en-US" dirty="0" smtClean="0">
                <a:solidFill>
                  <a:schemeClr val="tx1"/>
                </a:solidFill>
              </a:rPr>
              <a:t>break;</a:t>
            </a:r>
          </a:p>
          <a:p>
            <a:pPr algn="l"/>
            <a:r>
              <a:rPr lang="en-US" dirty="0" smtClean="0">
                <a:solidFill>
                  <a:schemeClr val="tx1"/>
                </a:solidFill>
              </a:rPr>
              <a:t>case 5: phase_a5();</a:t>
            </a:r>
          </a:p>
          <a:p>
            <a:pPr algn="l"/>
            <a:r>
              <a:rPr lang="en-US" dirty="0" smtClean="0">
                <a:solidFill>
                  <a:schemeClr val="tx1"/>
                </a:solidFill>
              </a:rPr>
              <a:t>break;</a:t>
            </a:r>
          </a:p>
          <a:p>
            <a:pPr algn="l"/>
            <a:r>
              <a:rPr lang="en-US" dirty="0" smtClean="0">
                <a:solidFill>
                  <a:schemeClr val="tx1"/>
                </a:solidFill>
              </a:rPr>
              <a:t>}</a:t>
            </a:r>
          </a:p>
          <a:p>
            <a:pPr algn="l"/>
            <a:r>
              <a:rPr lang="en-US" dirty="0" smtClean="0">
                <a:solidFill>
                  <a:schemeClr val="tx1"/>
                </a:solidFill>
              </a:rPr>
              <a:t>}</a:t>
            </a:r>
          </a:p>
          <a:p>
            <a:pPr algn="l"/>
            <a:r>
              <a:rPr lang="en-US" dirty="0" smtClean="0">
                <a:solidFill>
                  <a:schemeClr val="tx1"/>
                </a:solidFill>
              </a:rPr>
              <a:t>}</a:t>
            </a:r>
          </a:p>
        </p:txBody>
      </p:sp>
      <p:sp>
        <p:nvSpPr>
          <p:cNvPr id="4" name="Subtitle 2"/>
          <p:cNvSpPr txBox="1">
            <a:spLocks/>
          </p:cNvSpPr>
          <p:nvPr/>
        </p:nvSpPr>
        <p:spPr>
          <a:xfrm>
            <a:off x="4572000" y="762000"/>
            <a:ext cx="4229100" cy="5943600"/>
          </a:xfrm>
          <a:prstGeom prst="rect">
            <a:avLst/>
          </a:prstGeom>
        </p:spPr>
        <p:txBody>
          <a:bodyPr vert="horz" lIns="91440" tIns="45720" rIns="91440" bIns="45720" rtlCol="0">
            <a:normAutofit fontScale="6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void </a:t>
            </a:r>
            <a:r>
              <a:rPr kumimoji="0" lang="en-US" sz="3200" b="0" i="0" u="none" strike="noStrike" kern="1200" cap="none" spc="0" normalizeH="0" baseline="0" noProof="0" dirty="0" err="1" smtClean="0">
                <a:ln>
                  <a:noFill/>
                </a:ln>
                <a:effectLst/>
                <a:uLnTx/>
                <a:uFillTx/>
                <a:latin typeface="+mn-lt"/>
                <a:ea typeface="+mn-ea"/>
                <a:cs typeface="+mn-cs"/>
              </a:rPr>
              <a:t>process_b</a:t>
            </a:r>
            <a:r>
              <a:rPr kumimoji="0" lang="en-US" sz="3200" b="0" i="0" u="none" strike="noStrike" kern="1200" cap="none" spc="0" normalizeH="0" baseline="0" noProof="0" dirty="0" smtClean="0">
                <a:ln>
                  <a:noFill/>
                </a:ln>
                <a:effectLst/>
                <a:uLnTx/>
                <a:uFillTx/>
                <a:latin typeface="+mn-lt"/>
                <a:ea typeface="+mn-ea"/>
                <a:cs typeface="+mn-cs"/>
              </a:rPr>
              <a:t>(void)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for(;;)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switch(</a:t>
            </a:r>
            <a:r>
              <a:rPr kumimoji="0" lang="en-US" sz="3200" b="0" i="0" u="none" strike="noStrike" kern="1200" cap="none" spc="0" normalizeH="0" baseline="0" noProof="0" dirty="0" err="1" smtClean="0">
                <a:ln>
                  <a:noFill/>
                </a:ln>
                <a:effectLst/>
                <a:uLnTx/>
                <a:uFillTx/>
                <a:latin typeface="+mn-lt"/>
                <a:ea typeface="+mn-ea"/>
                <a:cs typeface="+mn-cs"/>
              </a:rPr>
              <a:t>state_b</a:t>
            </a: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case 1: phase_b1();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break;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case 2: phase_b2();</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break;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case 3: phase_b3();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break;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case 4: phase_b4();</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break;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case 5: phase_b5();</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break;</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REAL-TIME KERNELS</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0" y="914400"/>
            <a:ext cx="9144000" cy="5943600"/>
          </a:xfrm>
        </p:spPr>
        <p:txBody>
          <a:bodyPr>
            <a:noAutofit/>
          </a:bodyPr>
          <a:lstStyle/>
          <a:p>
            <a:pPr algn="l"/>
            <a:r>
              <a:rPr lang="en-US" dirty="0" smtClean="0">
                <a:solidFill>
                  <a:schemeClr val="tx1"/>
                </a:solidFill>
              </a:rPr>
              <a:t>The </a:t>
            </a:r>
            <a:r>
              <a:rPr lang="en-US" b="1" dirty="0" smtClean="0">
                <a:solidFill>
                  <a:schemeClr val="tx1"/>
                </a:solidFill>
              </a:rPr>
              <a:t>kernel</a:t>
            </a:r>
            <a:r>
              <a:rPr lang="en-US" dirty="0" smtClean="0">
                <a:solidFill>
                  <a:schemeClr val="tx1"/>
                </a:solidFill>
              </a:rPr>
              <a:t> of Real-time operating systems must provide three specific functions with respect to tasks: </a:t>
            </a:r>
          </a:p>
          <a:p>
            <a:pPr lvl="0" algn="l"/>
            <a:r>
              <a:rPr lang="en-US" dirty="0" smtClean="0">
                <a:solidFill>
                  <a:schemeClr val="tx1"/>
                </a:solidFill>
              </a:rPr>
              <a:t>Scheduling</a:t>
            </a:r>
          </a:p>
          <a:p>
            <a:pPr lvl="1" algn="l"/>
            <a:r>
              <a:rPr lang="en-US" dirty="0" smtClean="0">
                <a:solidFill>
                  <a:schemeClr val="tx1"/>
                </a:solidFill>
              </a:rPr>
              <a:t>A </a:t>
            </a:r>
            <a:r>
              <a:rPr lang="en-US" b="1" dirty="0" smtClean="0">
                <a:solidFill>
                  <a:schemeClr val="tx1"/>
                </a:solidFill>
              </a:rPr>
              <a:t>scheduler </a:t>
            </a:r>
            <a:r>
              <a:rPr lang="en-US" dirty="0" smtClean="0">
                <a:solidFill>
                  <a:schemeClr val="tx1"/>
                </a:solidFill>
              </a:rPr>
              <a:t>determines which task will run next in a multitasking system</a:t>
            </a:r>
          </a:p>
          <a:p>
            <a:pPr lvl="0" algn="l"/>
            <a:r>
              <a:rPr lang="en-US" dirty="0" smtClean="0">
                <a:solidFill>
                  <a:schemeClr val="tx1"/>
                </a:solidFill>
              </a:rPr>
              <a:t>Dispatching</a:t>
            </a:r>
          </a:p>
          <a:p>
            <a:pPr lvl="1" algn="l"/>
            <a:r>
              <a:rPr lang="en-US" dirty="0" smtClean="0">
                <a:solidFill>
                  <a:schemeClr val="tx1"/>
                </a:solidFill>
              </a:rPr>
              <a:t>A </a:t>
            </a:r>
            <a:r>
              <a:rPr lang="en-US" b="1" dirty="0" smtClean="0">
                <a:solidFill>
                  <a:schemeClr val="tx1"/>
                </a:solidFill>
              </a:rPr>
              <a:t>dispatcher</a:t>
            </a:r>
            <a:r>
              <a:rPr lang="en-US" dirty="0" smtClean="0">
                <a:solidFill>
                  <a:schemeClr val="tx1"/>
                </a:solidFill>
              </a:rPr>
              <a:t> performs the necessary </a:t>
            </a:r>
            <a:r>
              <a:rPr lang="en-US" b="1" dirty="0" smtClean="0">
                <a:solidFill>
                  <a:schemeClr val="tx1"/>
                </a:solidFill>
              </a:rPr>
              <a:t>bookkeeping to start that task</a:t>
            </a:r>
            <a:r>
              <a:rPr lang="en-US" dirty="0" smtClean="0">
                <a:solidFill>
                  <a:schemeClr val="tx1"/>
                </a:solidFill>
              </a:rPr>
              <a:t> </a:t>
            </a:r>
          </a:p>
          <a:p>
            <a:pPr lvl="0" algn="l"/>
            <a:r>
              <a:rPr lang="en-US" dirty="0" smtClean="0">
                <a:solidFill>
                  <a:schemeClr val="tx1"/>
                </a:solidFill>
              </a:rPr>
              <a:t>Intercommunication and Synchronization. </a:t>
            </a:r>
          </a:p>
          <a:p>
            <a:pPr lvl="1" algn="l"/>
            <a:r>
              <a:rPr lang="en-US" dirty="0" smtClean="0">
                <a:solidFill>
                  <a:schemeClr val="tx1"/>
                </a:solidFill>
              </a:rPr>
              <a:t>Inter-task communication and synchronization assures that the </a:t>
            </a:r>
            <a:r>
              <a:rPr lang="en-US" b="1" dirty="0" smtClean="0">
                <a:solidFill>
                  <a:schemeClr val="tx1"/>
                </a:solidFill>
              </a:rPr>
              <a:t>tasks cooperate</a:t>
            </a:r>
            <a:r>
              <a:rPr lang="en-US" dirty="0" smtClean="0">
                <a:solidFill>
                  <a:schemeClr val="tx1"/>
                </a:solidFill>
              </a:rPr>
              <a:t>. </a:t>
            </a:r>
            <a:endParaRPr lang="en-US" dirty="0">
              <a:solidFill>
                <a:schemeClr val="tx1"/>
              </a:solidFill>
            </a:endParaRPr>
          </a:p>
        </p:txBody>
      </p:sp>
      <p:sp>
        <p:nvSpPr>
          <p:cNvPr id="7" name="Rectangle 6"/>
          <p:cNvSpPr/>
          <p:nvPr/>
        </p:nvSpPr>
        <p:spPr>
          <a:xfrm>
            <a:off x="0" y="20574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5814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1816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err="1" smtClean="0"/>
              <a:t>Pseudokernels</a:t>
            </a:r>
            <a:r>
              <a:rPr lang="en-US" b="1" dirty="0" smtClean="0"/>
              <a:t>: </a:t>
            </a:r>
            <a:r>
              <a:rPr lang="en-US" b="1" i="1" dirty="0" err="1" smtClean="0"/>
              <a:t>Coroutines</a:t>
            </a:r>
            <a:r>
              <a:rPr lang="en-US" b="1" i="1" dirty="0" smtClean="0"/>
              <a:t>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In addition, the processes can be written by independent parties, and the </a:t>
            </a:r>
            <a:r>
              <a:rPr lang="en-US" b="1" dirty="0" smtClean="0">
                <a:solidFill>
                  <a:schemeClr val="tx1"/>
                </a:solidFill>
              </a:rPr>
              <a:t>number of processes need not be known beforehand.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Applications implemented using </a:t>
            </a:r>
            <a:r>
              <a:rPr lang="en-US" dirty="0" err="1" smtClean="0">
                <a:solidFill>
                  <a:schemeClr val="tx1"/>
                </a:solidFill>
              </a:rPr>
              <a:t>coroutines</a:t>
            </a:r>
            <a:r>
              <a:rPr lang="en-US" dirty="0" smtClean="0">
                <a:solidFill>
                  <a:schemeClr val="tx1"/>
                </a:solidFill>
              </a:rPr>
              <a:t>;  </a:t>
            </a:r>
          </a:p>
          <a:p>
            <a:pPr algn="just">
              <a:buFontTx/>
              <a:buChar char="-"/>
            </a:pPr>
            <a:r>
              <a:rPr lang="en-US" dirty="0" smtClean="0">
                <a:solidFill>
                  <a:schemeClr val="tx1"/>
                </a:solidFill>
              </a:rPr>
              <a:t>IBM’s old transaction processing system</a:t>
            </a:r>
          </a:p>
          <a:p>
            <a:pPr algn="just">
              <a:buFontTx/>
              <a:buChar char="-"/>
            </a:pPr>
            <a:r>
              <a:rPr lang="en-US" dirty="0" smtClean="0">
                <a:solidFill>
                  <a:schemeClr val="tx1"/>
                </a:solidFill>
              </a:rPr>
              <a:t>Customer Information Control System (CICS)</a:t>
            </a:r>
          </a:p>
          <a:p>
            <a:pPr algn="just">
              <a:buFontTx/>
              <a:buChar char="-"/>
            </a:pPr>
            <a:r>
              <a:rPr lang="en-US" dirty="0" smtClean="0">
                <a:solidFill>
                  <a:schemeClr val="tx1"/>
                </a:solidFill>
              </a:rPr>
              <a:t>IBM’s OS/2 Presentation Manager used </a:t>
            </a:r>
            <a:r>
              <a:rPr lang="en-US" dirty="0" err="1" smtClean="0">
                <a:solidFill>
                  <a:schemeClr val="tx1"/>
                </a:solidFill>
              </a:rPr>
              <a:t>coroutines</a:t>
            </a:r>
            <a:r>
              <a:rPr lang="en-US" dirty="0" smtClean="0">
                <a:solidFill>
                  <a:schemeClr val="tx1"/>
                </a:solidFill>
              </a:rPr>
              <a:t> to coordinate the activities within the various user windows. </a:t>
            </a:r>
          </a:p>
        </p:txBody>
      </p:sp>
      <p:sp>
        <p:nvSpPr>
          <p:cNvPr id="4" name="Rectangle 3"/>
          <p:cNvSpPr/>
          <p:nvPr/>
        </p:nvSpPr>
        <p:spPr>
          <a:xfrm>
            <a:off x="0" y="3048000"/>
            <a:ext cx="91440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err="1" smtClean="0"/>
              <a:t>Pseudokernels</a:t>
            </a:r>
            <a:r>
              <a:rPr lang="en-US" b="1" dirty="0" smtClean="0"/>
              <a:t>: </a:t>
            </a:r>
            <a:r>
              <a:rPr lang="en-US" b="1" i="1" dirty="0" err="1" smtClean="0"/>
              <a:t>Coroutines</a:t>
            </a:r>
            <a:r>
              <a:rPr lang="en-US" b="1" i="1" dirty="0" smtClean="0"/>
              <a:t>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762000"/>
            <a:ext cx="8458200" cy="5943600"/>
          </a:xfrm>
        </p:spPr>
        <p:txBody>
          <a:bodyPr>
            <a:normAutofit lnSpcReduction="10000"/>
          </a:bodyPr>
          <a:lstStyle/>
          <a:p>
            <a:pPr algn="just"/>
            <a:r>
              <a:rPr lang="en-US" b="1" dirty="0" smtClean="0">
                <a:solidFill>
                  <a:schemeClr val="tx1"/>
                </a:solidFill>
              </a:rPr>
              <a:t>Issues regarding </a:t>
            </a:r>
            <a:r>
              <a:rPr lang="en-US" b="1" dirty="0" err="1" smtClean="0">
                <a:solidFill>
                  <a:schemeClr val="tx1"/>
                </a:solidFill>
              </a:rPr>
              <a:t>Coroutines</a:t>
            </a:r>
            <a:r>
              <a:rPr lang="en-US" b="1" dirty="0" smtClean="0">
                <a:solidFill>
                  <a:schemeClr val="tx1"/>
                </a:solidFill>
              </a:rPr>
              <a:t>:</a:t>
            </a:r>
          </a:p>
          <a:p>
            <a:pPr algn="just"/>
            <a:r>
              <a:rPr lang="en-US" dirty="0" smtClean="0">
                <a:solidFill>
                  <a:schemeClr val="tx1"/>
                </a:solidFill>
              </a:rPr>
              <a:t>-</a:t>
            </a:r>
            <a:r>
              <a:rPr lang="en-US" smtClean="0">
                <a:solidFill>
                  <a:schemeClr val="tx1"/>
                </a:solidFill>
              </a:rPr>
              <a:t>	Any </a:t>
            </a:r>
            <a:r>
              <a:rPr lang="en-US" dirty="0" smtClean="0">
                <a:solidFill>
                  <a:schemeClr val="tx1"/>
                </a:solidFill>
              </a:rPr>
              <a:t>use of </a:t>
            </a:r>
            <a:r>
              <a:rPr lang="en-US" dirty="0" err="1" smtClean="0">
                <a:solidFill>
                  <a:schemeClr val="tx1"/>
                </a:solidFill>
              </a:rPr>
              <a:t>coroutines</a:t>
            </a:r>
            <a:r>
              <a:rPr lang="en-US" dirty="0" smtClean="0">
                <a:solidFill>
                  <a:schemeClr val="tx1"/>
                </a:solidFill>
              </a:rPr>
              <a:t> assumes that each 	</a:t>
            </a:r>
            <a:r>
              <a:rPr lang="en-US" b="1" dirty="0" smtClean="0">
                <a:solidFill>
                  <a:schemeClr val="tx1"/>
                </a:solidFill>
              </a:rPr>
              <a:t>task can relinquish the CPU </a:t>
            </a:r>
            <a:r>
              <a:rPr lang="en-US" dirty="0" smtClean="0">
                <a:solidFill>
                  <a:schemeClr val="tx1"/>
                </a:solidFill>
              </a:rPr>
              <a:t>at regular 	intervals. </a:t>
            </a:r>
          </a:p>
          <a:p>
            <a:pPr algn="just"/>
            <a:r>
              <a:rPr lang="en-US" dirty="0" smtClean="0">
                <a:solidFill>
                  <a:schemeClr val="tx1"/>
                </a:solidFill>
              </a:rPr>
              <a:t>-	It also requires a communication scheme 	involving </a:t>
            </a:r>
            <a:r>
              <a:rPr lang="en-US" b="1" dirty="0" smtClean="0">
                <a:solidFill>
                  <a:schemeClr val="tx1"/>
                </a:solidFill>
              </a:rPr>
              <a:t>global variables</a:t>
            </a:r>
            <a:r>
              <a:rPr lang="en-US" dirty="0" smtClean="0">
                <a:solidFill>
                  <a:schemeClr val="tx1"/>
                </a:solidFill>
              </a:rPr>
              <a:t>, which is 	undesirable. </a:t>
            </a:r>
          </a:p>
          <a:p>
            <a:pPr algn="just"/>
            <a:r>
              <a:rPr lang="en-US" dirty="0" smtClean="0">
                <a:solidFill>
                  <a:schemeClr val="tx1"/>
                </a:solidFill>
              </a:rPr>
              <a:t>-	processes </a:t>
            </a:r>
            <a:r>
              <a:rPr lang="en-US" b="1" dirty="0" smtClean="0">
                <a:solidFill>
                  <a:schemeClr val="tx1"/>
                </a:solidFill>
              </a:rPr>
              <a:t>cannot always be easily 	decomposed uniformly</a:t>
            </a:r>
            <a:r>
              <a:rPr lang="en-US" dirty="0" smtClean="0">
                <a:solidFill>
                  <a:schemeClr val="tx1"/>
                </a:solidFill>
              </a:rPr>
              <a:t>, which can 	adversely affect response time since the 	minimum size is a function of the longest 	phase.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smtClean="0"/>
              <a:t>Interrupt-Driven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70000" lnSpcReduction="20000"/>
          </a:bodyPr>
          <a:lstStyle/>
          <a:p>
            <a:pPr algn="just"/>
            <a:r>
              <a:rPr lang="en-US" dirty="0" smtClean="0">
                <a:solidFill>
                  <a:schemeClr val="tx1"/>
                </a:solidFill>
              </a:rPr>
              <a:t>In interrupt-driven systems, the main program is a single </a:t>
            </a:r>
            <a:r>
              <a:rPr lang="en-US" b="1" dirty="0" smtClean="0">
                <a:solidFill>
                  <a:schemeClr val="tx1"/>
                </a:solidFill>
              </a:rPr>
              <a:t>jump-to-self instruction</a:t>
            </a:r>
            <a:r>
              <a:rPr lang="en-US" dirty="0" smtClean="0">
                <a:solidFill>
                  <a:schemeClr val="tx1"/>
                </a:solidFill>
              </a:rPr>
              <a:t>.</a:t>
            </a:r>
          </a:p>
          <a:p>
            <a:pPr algn="just"/>
            <a:r>
              <a:rPr lang="en-US" dirty="0" smtClean="0">
                <a:solidFill>
                  <a:schemeClr val="tx1"/>
                </a:solidFill>
              </a:rPr>
              <a:t>The various tasks in the system are scheduled via either </a:t>
            </a:r>
            <a:r>
              <a:rPr lang="en-US" b="1" dirty="0" smtClean="0">
                <a:solidFill>
                  <a:schemeClr val="tx1"/>
                </a:solidFill>
              </a:rPr>
              <a:t>hardware </a:t>
            </a:r>
            <a:r>
              <a:rPr lang="en-US" dirty="0" smtClean="0">
                <a:solidFill>
                  <a:schemeClr val="tx1"/>
                </a:solidFill>
              </a:rPr>
              <a:t>or</a:t>
            </a:r>
            <a:r>
              <a:rPr lang="en-US" b="1" dirty="0" smtClean="0">
                <a:solidFill>
                  <a:schemeClr val="tx1"/>
                </a:solidFill>
              </a:rPr>
              <a:t> software interrupts</a:t>
            </a:r>
            <a:r>
              <a:rPr lang="en-US" dirty="0" smtClean="0">
                <a:solidFill>
                  <a:schemeClr val="tx1"/>
                </a:solidFill>
              </a:rPr>
              <a:t>, whereas dispatching is performed by the </a:t>
            </a:r>
            <a:r>
              <a:rPr lang="en-US" b="1" dirty="0" smtClean="0">
                <a:solidFill>
                  <a:schemeClr val="tx1"/>
                </a:solidFill>
              </a:rPr>
              <a:t>interrupt-handling routines</a:t>
            </a:r>
            <a:r>
              <a:rPr lang="en-US" dirty="0" smtClean="0">
                <a:solidFill>
                  <a:schemeClr val="tx1"/>
                </a:solidFill>
              </a:rPr>
              <a:t>.</a:t>
            </a:r>
          </a:p>
          <a:p>
            <a:pPr algn="just"/>
            <a:r>
              <a:rPr lang="en-US" b="1" dirty="0" smtClean="0">
                <a:solidFill>
                  <a:schemeClr val="tx1"/>
                </a:solidFill>
              </a:rPr>
              <a:t>Hardware scheduling</a:t>
            </a:r>
            <a:endParaRPr lang="en-US" dirty="0" smtClean="0">
              <a:solidFill>
                <a:schemeClr val="tx1"/>
              </a:solidFill>
            </a:endParaRPr>
          </a:p>
          <a:p>
            <a:pPr lvl="0" algn="just"/>
            <a:r>
              <a:rPr lang="en-US" dirty="0" smtClean="0">
                <a:solidFill>
                  <a:schemeClr val="tx1"/>
                </a:solidFill>
              </a:rPr>
              <a:t>-	 A clock or other external device </a:t>
            </a:r>
            <a:r>
              <a:rPr lang="en-US" b="1" dirty="0" smtClean="0">
                <a:solidFill>
                  <a:schemeClr val="tx1"/>
                </a:solidFill>
              </a:rPr>
              <a:t>issues interrupt signals </a:t>
            </a:r>
            <a:r>
              <a:rPr lang="en-US" dirty="0" smtClean="0">
                <a:solidFill>
                  <a:schemeClr val="tx1"/>
                </a:solidFill>
              </a:rPr>
              <a:t>that are 	directed to an interrupt controller. </a:t>
            </a:r>
          </a:p>
          <a:p>
            <a:pPr lvl="0" algn="just"/>
            <a:r>
              <a:rPr lang="en-US" dirty="0" smtClean="0">
                <a:solidFill>
                  <a:schemeClr val="tx1"/>
                </a:solidFill>
              </a:rPr>
              <a:t>-	The </a:t>
            </a:r>
            <a:r>
              <a:rPr lang="en-US" b="1" dirty="0" smtClean="0">
                <a:solidFill>
                  <a:schemeClr val="tx1"/>
                </a:solidFill>
              </a:rPr>
              <a:t>interrupt controller issues interrupt signals</a:t>
            </a:r>
            <a:r>
              <a:rPr lang="en-US" dirty="0" smtClean="0">
                <a:solidFill>
                  <a:schemeClr val="tx1"/>
                </a:solidFill>
              </a:rPr>
              <a:t>, depending on 	the order of arrival and priority of the interrupts involved. </a:t>
            </a:r>
          </a:p>
          <a:p>
            <a:pPr lvl="0" algn="just"/>
            <a:r>
              <a:rPr lang="en-US" dirty="0" smtClean="0">
                <a:solidFill>
                  <a:schemeClr val="tx1"/>
                </a:solidFill>
              </a:rPr>
              <a:t>-	If the computer architecture supports multiple interrupts, then 	the hardware handles dispatching as well.</a:t>
            </a:r>
          </a:p>
          <a:p>
            <a:pPr lvl="0" algn="just"/>
            <a:r>
              <a:rPr lang="en-US" dirty="0" smtClean="0">
                <a:solidFill>
                  <a:schemeClr val="tx1"/>
                </a:solidFill>
              </a:rPr>
              <a:t>-	If only a single interrupt level is available, then the </a:t>
            </a:r>
            <a:r>
              <a:rPr lang="en-US" b="1" dirty="0" smtClean="0">
                <a:solidFill>
                  <a:schemeClr val="tx1"/>
                </a:solidFill>
              </a:rPr>
              <a:t>interrupt-	handling routine will have to read the interrupt vector</a:t>
            </a:r>
            <a:r>
              <a:rPr lang="en-US" dirty="0" smtClean="0">
                <a:solidFill>
                  <a:schemeClr val="tx1"/>
                </a:solidFill>
              </a:rPr>
              <a:t> on the 	interrupt controller, determine which interrupts occurred, and 	</a:t>
            </a:r>
            <a:r>
              <a:rPr lang="en-US" b="1" dirty="0" smtClean="0">
                <a:solidFill>
                  <a:schemeClr val="tx1"/>
                </a:solidFill>
              </a:rPr>
              <a:t>dispatch the appropriate tasks</a:t>
            </a:r>
            <a:r>
              <a:rPr lang="en-US" dirty="0" smtClean="0">
                <a:solidFill>
                  <a:schemeClr val="tx1"/>
                </a:solidFill>
              </a:rPr>
              <a:t>. </a:t>
            </a:r>
          </a:p>
          <a:p>
            <a:pPr lvl="0" algn="just"/>
            <a:r>
              <a:rPr lang="en-US" dirty="0" smtClean="0">
                <a:solidFill>
                  <a:schemeClr val="tx1"/>
                </a:solidFill>
              </a:rPr>
              <a:t>-	Some processors </a:t>
            </a:r>
            <a:r>
              <a:rPr lang="en-US" b="1" dirty="0" smtClean="0">
                <a:solidFill>
                  <a:schemeClr val="tx1"/>
                </a:solidFill>
              </a:rPr>
              <a:t>implement this in microcode</a:t>
            </a:r>
            <a:r>
              <a:rPr lang="en-US" dirty="0" smtClean="0">
                <a:solidFill>
                  <a:schemeClr val="tx1"/>
                </a:solidFill>
              </a:rPr>
              <a:t>, and so the 	operating systems designer is relieved of this duty.</a:t>
            </a:r>
            <a:endParaRPr lang="en-US" dirty="0">
              <a:solidFill>
                <a:schemeClr val="tx1"/>
              </a:solidFill>
            </a:endParaRPr>
          </a:p>
        </p:txBody>
      </p:sp>
      <p:sp>
        <p:nvSpPr>
          <p:cNvPr id="4" name="Rectangle 3"/>
          <p:cNvSpPr/>
          <p:nvPr/>
        </p:nvSpPr>
        <p:spPr>
          <a:xfrm>
            <a:off x="0" y="228600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smtClean="0"/>
              <a:t>Interrupt-Driven Systems</a:t>
            </a:r>
            <a:endParaRPr lang="en-US" dirty="0" smtClean="0"/>
          </a:p>
        </p:txBody>
      </p:sp>
      <p:sp>
        <p:nvSpPr>
          <p:cNvPr id="4" name="Oval 3"/>
          <p:cNvSpPr/>
          <p:nvPr/>
        </p:nvSpPr>
        <p:spPr>
          <a:xfrm>
            <a:off x="0" y="24384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Devices</a:t>
            </a:r>
            <a:endParaRPr lang="en-US" dirty="0"/>
          </a:p>
        </p:txBody>
      </p:sp>
      <p:sp>
        <p:nvSpPr>
          <p:cNvPr id="5" name="Right Arrow 4"/>
          <p:cNvSpPr/>
          <p:nvPr/>
        </p:nvSpPr>
        <p:spPr>
          <a:xfrm>
            <a:off x="1524000" y="1981200"/>
            <a:ext cx="15240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Signals  and Priorities</a:t>
            </a:r>
            <a:endParaRPr lang="en-US" dirty="0"/>
          </a:p>
        </p:txBody>
      </p:sp>
      <p:sp>
        <p:nvSpPr>
          <p:cNvPr id="6" name="Oval 5"/>
          <p:cNvSpPr/>
          <p:nvPr/>
        </p:nvSpPr>
        <p:spPr>
          <a:xfrm>
            <a:off x="2971800" y="2514600"/>
            <a:ext cx="1676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Controller</a:t>
            </a:r>
            <a:endParaRPr lang="en-US" dirty="0"/>
          </a:p>
        </p:txBody>
      </p:sp>
      <p:sp>
        <p:nvSpPr>
          <p:cNvPr id="7" name="Right Arrow 6"/>
          <p:cNvSpPr/>
          <p:nvPr/>
        </p:nvSpPr>
        <p:spPr>
          <a:xfrm>
            <a:off x="4648200" y="2133600"/>
            <a:ext cx="14478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Signals</a:t>
            </a:r>
            <a:endParaRPr lang="en-US" dirty="0"/>
          </a:p>
        </p:txBody>
      </p:sp>
      <p:sp>
        <p:nvSpPr>
          <p:cNvPr id="9" name="Oval 8"/>
          <p:cNvSpPr/>
          <p:nvPr/>
        </p:nvSpPr>
        <p:spPr>
          <a:xfrm>
            <a:off x="6019800" y="25908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Handling Routine</a:t>
            </a:r>
            <a:endParaRPr lang="en-US" dirty="0"/>
          </a:p>
        </p:txBody>
      </p:sp>
      <p:sp>
        <p:nvSpPr>
          <p:cNvPr id="10" name="Right Arrow 9"/>
          <p:cNvSpPr/>
          <p:nvPr/>
        </p:nvSpPr>
        <p:spPr>
          <a:xfrm>
            <a:off x="7543800" y="2133600"/>
            <a:ext cx="16002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 Task</a:t>
            </a:r>
            <a:endParaRPr lang="en-US" dirty="0"/>
          </a:p>
        </p:txBody>
      </p:sp>
      <p:sp>
        <p:nvSpPr>
          <p:cNvPr id="11" name="Curved Left Arrow 10"/>
          <p:cNvSpPr/>
          <p:nvPr/>
        </p:nvSpPr>
        <p:spPr>
          <a:xfrm rot="5625664">
            <a:off x="3614760" y="3395141"/>
            <a:ext cx="2766001" cy="400486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interrupt vector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smtClean="0"/>
              <a:t>Interrupt-Driven Systems</a:t>
            </a:r>
            <a:endParaRPr lang="en-US" dirty="0" smtClean="0"/>
          </a:p>
        </p:txBody>
      </p:sp>
      <p:pic>
        <p:nvPicPr>
          <p:cNvPr id="62466" name="Picture 2" descr="http://www.fullchipdesign.com/tyh/Interrupt_controller_handler_registers_isr.png"/>
          <p:cNvPicPr>
            <a:picLocks noChangeAspect="1" noChangeArrowheads="1"/>
          </p:cNvPicPr>
          <p:nvPr/>
        </p:nvPicPr>
        <p:blipFill>
          <a:blip r:embed="rId2"/>
          <a:srcRect/>
          <a:stretch>
            <a:fillRect/>
          </a:stretch>
        </p:blipFill>
        <p:spPr bwMode="auto">
          <a:xfrm>
            <a:off x="99604" y="1981200"/>
            <a:ext cx="9044396" cy="33147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Interrupt Service Routines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70000" lnSpcReduction="20000"/>
          </a:bodyPr>
          <a:lstStyle/>
          <a:p>
            <a:pPr algn="just"/>
            <a:r>
              <a:rPr lang="en-US" dirty="0" smtClean="0">
                <a:solidFill>
                  <a:schemeClr val="tx1"/>
                </a:solidFill>
              </a:rPr>
              <a:t>In any system, there are two kinds of interrupts:</a:t>
            </a:r>
          </a:p>
          <a:p>
            <a:pPr algn="just"/>
            <a:endParaRPr lang="en-US" i="1" dirty="0" smtClean="0">
              <a:solidFill>
                <a:schemeClr val="tx1"/>
              </a:solidFill>
            </a:endParaRPr>
          </a:p>
          <a:p>
            <a:pPr algn="just"/>
            <a:r>
              <a:rPr lang="en-US" i="1" dirty="0" smtClean="0">
                <a:solidFill>
                  <a:schemeClr val="tx1"/>
                </a:solidFill>
              </a:rPr>
              <a:t>Hardware Interrupt </a:t>
            </a:r>
            <a:endParaRPr lang="en-US" dirty="0" smtClean="0">
              <a:solidFill>
                <a:schemeClr val="tx1"/>
              </a:solidFill>
            </a:endParaRPr>
          </a:p>
          <a:p>
            <a:pPr algn="just"/>
            <a:r>
              <a:rPr lang="en-US" dirty="0" smtClean="0">
                <a:solidFill>
                  <a:schemeClr val="tx1"/>
                </a:solidFill>
              </a:rPr>
              <a:t>A signal generated by a </a:t>
            </a:r>
            <a:r>
              <a:rPr lang="en-US" b="1" dirty="0" smtClean="0">
                <a:solidFill>
                  <a:schemeClr val="tx1"/>
                </a:solidFill>
              </a:rPr>
              <a:t>peripheral device</a:t>
            </a:r>
            <a:r>
              <a:rPr lang="en-US" dirty="0" smtClean="0">
                <a:solidFill>
                  <a:schemeClr val="tx1"/>
                </a:solidFill>
              </a:rPr>
              <a:t> and sent to the CPU. </a:t>
            </a:r>
          </a:p>
          <a:p>
            <a:pPr algn="just"/>
            <a:r>
              <a:rPr lang="en-US" dirty="0" smtClean="0">
                <a:solidFill>
                  <a:schemeClr val="tx1"/>
                </a:solidFill>
              </a:rPr>
              <a:t>In turn, </a:t>
            </a:r>
            <a:r>
              <a:rPr lang="en-US" b="1" dirty="0" smtClean="0">
                <a:solidFill>
                  <a:schemeClr val="tx1"/>
                </a:solidFill>
              </a:rPr>
              <a:t>CPU executes an interrupt service routine</a:t>
            </a:r>
            <a:r>
              <a:rPr lang="en-US" dirty="0" smtClean="0">
                <a:solidFill>
                  <a:schemeClr val="tx1"/>
                </a:solidFill>
              </a:rPr>
              <a:t> (ISR), which takes action in response to interrupt.</a:t>
            </a:r>
          </a:p>
          <a:p>
            <a:pPr algn="just"/>
            <a:r>
              <a:rPr lang="en-US" dirty="0" smtClean="0">
                <a:solidFill>
                  <a:schemeClr val="tx1"/>
                </a:solidFill>
              </a:rPr>
              <a:t>The trigger of a hardware interrupt is an </a:t>
            </a:r>
            <a:r>
              <a:rPr lang="en-US" b="1" dirty="0" smtClean="0">
                <a:solidFill>
                  <a:schemeClr val="tx1"/>
                </a:solidFill>
              </a:rPr>
              <a:t>electrical signal from an external device</a:t>
            </a:r>
            <a:r>
              <a:rPr lang="en-US" dirty="0" smtClean="0">
                <a:solidFill>
                  <a:schemeClr val="tx1"/>
                </a:solidFill>
              </a:rPr>
              <a:t>, </a:t>
            </a:r>
          </a:p>
          <a:p>
            <a:pPr algn="just"/>
            <a:r>
              <a:rPr lang="en-US" dirty="0" smtClean="0">
                <a:solidFill>
                  <a:schemeClr val="tx1"/>
                </a:solidFill>
              </a:rPr>
              <a:t>Hardware interrupts are asynchronous in nature, that is, an interrupt can happen at any time. </a:t>
            </a:r>
          </a:p>
          <a:p>
            <a:pPr algn="just"/>
            <a:endParaRPr lang="en-US" i="1" dirty="0" smtClean="0">
              <a:solidFill>
                <a:schemeClr val="tx1"/>
              </a:solidFill>
            </a:endParaRPr>
          </a:p>
          <a:p>
            <a:pPr algn="just"/>
            <a:r>
              <a:rPr lang="en-US" i="1" dirty="0" smtClean="0">
                <a:solidFill>
                  <a:schemeClr val="tx1"/>
                </a:solidFill>
              </a:rPr>
              <a:t>Software Interrupt </a:t>
            </a:r>
            <a:endParaRPr lang="en-US" dirty="0" smtClean="0">
              <a:solidFill>
                <a:schemeClr val="tx1"/>
              </a:solidFill>
            </a:endParaRPr>
          </a:p>
          <a:p>
            <a:pPr algn="just"/>
            <a:r>
              <a:rPr lang="en-US" dirty="0" smtClean="0">
                <a:solidFill>
                  <a:schemeClr val="tx1"/>
                </a:solidFill>
              </a:rPr>
              <a:t>Similar to the hardware interrupt, in that it </a:t>
            </a:r>
            <a:r>
              <a:rPr lang="en-US" b="1" dirty="0" smtClean="0">
                <a:solidFill>
                  <a:schemeClr val="tx1"/>
                </a:solidFill>
              </a:rPr>
              <a:t>causes one code module to pass control </a:t>
            </a:r>
            <a:r>
              <a:rPr lang="en-US" dirty="0" smtClean="0">
                <a:solidFill>
                  <a:schemeClr val="tx1"/>
                </a:solidFill>
              </a:rPr>
              <a:t>to another.</a:t>
            </a:r>
          </a:p>
          <a:p>
            <a:pPr algn="just"/>
            <a:r>
              <a:rPr lang="en-US" dirty="0" smtClean="0">
                <a:solidFill>
                  <a:schemeClr val="tx1"/>
                </a:solidFill>
              </a:rPr>
              <a:t>The trigger of a software interrupt is the </a:t>
            </a:r>
            <a:r>
              <a:rPr lang="en-US" b="1" dirty="0" smtClean="0">
                <a:solidFill>
                  <a:schemeClr val="tx1"/>
                </a:solidFill>
              </a:rPr>
              <a:t>execution of a machine language instruction</a:t>
            </a:r>
            <a:r>
              <a:rPr lang="en-US" dirty="0" smtClean="0">
                <a:solidFill>
                  <a:schemeClr val="tx1"/>
                </a:solidFill>
              </a:rPr>
              <a:t>.</a:t>
            </a:r>
          </a:p>
          <a:p>
            <a:pPr algn="just"/>
            <a:r>
              <a:rPr lang="en-US" dirty="0" smtClean="0">
                <a:solidFill>
                  <a:schemeClr val="tx1"/>
                </a:solidFill>
              </a:rPr>
              <a:t> </a:t>
            </a:r>
          </a:p>
        </p:txBody>
      </p:sp>
      <p:sp>
        <p:nvSpPr>
          <p:cNvPr id="4" name="Rectangle 3"/>
          <p:cNvSpPr/>
          <p:nvPr/>
        </p:nvSpPr>
        <p:spPr>
          <a:xfrm>
            <a:off x="0" y="1143000"/>
            <a:ext cx="91440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267200"/>
            <a:ext cx="91440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Interrupt Service Routines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6400800"/>
          </a:xfrm>
        </p:spPr>
        <p:txBody>
          <a:bodyPr>
            <a:normAutofit fontScale="85000" lnSpcReduction="20000"/>
          </a:bodyPr>
          <a:lstStyle/>
          <a:p>
            <a:pPr algn="just"/>
            <a:r>
              <a:rPr lang="en-US" dirty="0" smtClean="0">
                <a:solidFill>
                  <a:schemeClr val="tx1"/>
                </a:solidFill>
              </a:rPr>
              <a:t>A common concept found in programming languages is that of an exception, which is akin to an internal interrupt that is triggered by a program’s attempt to perform an unexpected or illegal operation. </a:t>
            </a:r>
          </a:p>
          <a:p>
            <a:pPr algn="just"/>
            <a:endParaRPr lang="en-US" sz="1300" dirty="0" smtClean="0">
              <a:solidFill>
                <a:schemeClr val="tx1"/>
              </a:solidFill>
            </a:endParaRPr>
          </a:p>
          <a:p>
            <a:pPr algn="just"/>
            <a:r>
              <a:rPr lang="en-US" dirty="0" smtClean="0">
                <a:solidFill>
                  <a:schemeClr val="tx1"/>
                </a:solidFill>
              </a:rPr>
              <a:t>All three situations cause the </a:t>
            </a:r>
            <a:r>
              <a:rPr lang="en-US" b="1" dirty="0" smtClean="0">
                <a:solidFill>
                  <a:schemeClr val="tx1"/>
                </a:solidFill>
              </a:rPr>
              <a:t>CPU to transfer execution to a known location and then execute code</a:t>
            </a:r>
            <a:r>
              <a:rPr lang="en-US" dirty="0" smtClean="0">
                <a:solidFill>
                  <a:schemeClr val="tx1"/>
                </a:solidFill>
              </a:rPr>
              <a:t> associated with that situation.</a:t>
            </a:r>
          </a:p>
          <a:p>
            <a:pPr algn="just"/>
            <a:endParaRPr lang="en-US" sz="1300" dirty="0" smtClean="0">
              <a:solidFill>
                <a:schemeClr val="tx1"/>
              </a:solidFill>
            </a:endParaRPr>
          </a:p>
          <a:p>
            <a:pPr algn="just"/>
            <a:r>
              <a:rPr lang="en-US" dirty="0" smtClean="0">
                <a:solidFill>
                  <a:schemeClr val="tx1"/>
                </a:solidFill>
              </a:rPr>
              <a:t>Often an application developer is required to </a:t>
            </a:r>
            <a:r>
              <a:rPr lang="en-US" b="1" dirty="0" smtClean="0">
                <a:solidFill>
                  <a:schemeClr val="tx1"/>
                </a:solidFill>
              </a:rPr>
              <a:t>write an ISR for a specific type</a:t>
            </a:r>
            <a:r>
              <a:rPr lang="en-US" dirty="0" smtClean="0">
                <a:solidFill>
                  <a:schemeClr val="tx1"/>
                </a:solidFill>
              </a:rPr>
              <a:t> of hardware interrupt. </a:t>
            </a:r>
          </a:p>
          <a:p>
            <a:pPr algn="just"/>
            <a:endParaRPr lang="en-US" sz="1200" dirty="0" smtClean="0">
              <a:solidFill>
                <a:schemeClr val="tx1"/>
              </a:solidFill>
            </a:endParaRPr>
          </a:p>
          <a:p>
            <a:pPr algn="just"/>
            <a:r>
              <a:rPr lang="en-US" dirty="0" smtClean="0">
                <a:solidFill>
                  <a:schemeClr val="tx1"/>
                </a:solidFill>
              </a:rPr>
              <a:t>For this, it is important to understand what constitutes the CPU state, and whether ISRs must preserve anything in addition to general registers.</a:t>
            </a:r>
          </a:p>
          <a:p>
            <a:pPr algn="just"/>
            <a:endParaRPr lang="en-US" sz="1200" b="1" dirty="0" smtClean="0">
              <a:solidFill>
                <a:schemeClr val="tx1"/>
              </a:solidFill>
            </a:endParaRPr>
          </a:p>
          <a:p>
            <a:pPr algn="just"/>
            <a:r>
              <a:rPr lang="en-US" b="1" dirty="0" smtClean="0">
                <a:solidFill>
                  <a:schemeClr val="tx1"/>
                </a:solidFill>
              </a:rPr>
              <a:t>Access to resources shared with an ISR is usually</a:t>
            </a:r>
            <a:r>
              <a:rPr lang="en-US" dirty="0" smtClean="0">
                <a:solidFill>
                  <a:schemeClr val="tx1"/>
                </a:solidFill>
              </a:rPr>
              <a:t> </a:t>
            </a:r>
            <a:r>
              <a:rPr lang="en-US" b="1" dirty="0" smtClean="0">
                <a:solidFill>
                  <a:schemeClr val="tx1"/>
                </a:solidFill>
              </a:rPr>
              <a:t>controlled by disabling interrupts</a:t>
            </a:r>
            <a:r>
              <a:rPr lang="en-US" dirty="0" smtClean="0">
                <a:solidFill>
                  <a:schemeClr val="tx1"/>
                </a:solidFill>
              </a:rPr>
              <a:t> in the application around any code that reads or writes to the resource. </a:t>
            </a:r>
          </a:p>
          <a:p>
            <a:pPr algn="just"/>
            <a:endParaRPr lang="en-US" b="1" dirty="0" smtClean="0">
              <a:solidFill>
                <a:schemeClr val="tx1"/>
              </a:solidFill>
            </a:endParaRPr>
          </a:p>
          <a:p>
            <a:pPr algn="just"/>
            <a:endParaRPr lang="en-US" dirty="0">
              <a:solidFill>
                <a:schemeClr val="tx1"/>
              </a:solidFill>
            </a:endParaRPr>
          </a:p>
        </p:txBody>
      </p:sp>
      <p:sp>
        <p:nvSpPr>
          <p:cNvPr id="4" name="Rectangle 3"/>
          <p:cNvSpPr/>
          <p:nvPr/>
        </p:nvSpPr>
        <p:spPr>
          <a:xfrm>
            <a:off x="0" y="3581400"/>
            <a:ext cx="91440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81400"/>
            <a:ext cx="91440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354" name="Picture 2"/>
          <p:cNvPicPr>
            <a:picLocks noChangeAspect="1" noChangeArrowheads="1"/>
          </p:cNvPicPr>
          <p:nvPr/>
        </p:nvPicPr>
        <p:blipFill>
          <a:blip r:embed="rId2"/>
          <a:srcRect/>
          <a:stretch>
            <a:fillRect/>
          </a:stretch>
        </p:blipFill>
        <p:spPr bwMode="auto">
          <a:xfrm>
            <a:off x="504825" y="523875"/>
            <a:ext cx="8134350" cy="5810250"/>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2"/>
          <a:srcRect/>
          <a:stretch>
            <a:fillRect/>
          </a:stretch>
        </p:blipFill>
        <p:spPr bwMode="auto">
          <a:xfrm>
            <a:off x="504825" y="523875"/>
            <a:ext cx="8134350" cy="5810250"/>
          </a:xfrm>
          <a:prstGeom prst="rect">
            <a:avLst/>
          </a:prstGeom>
          <a:noFill/>
          <a:ln w="9525">
            <a:noFill/>
            <a:miter lim="800000"/>
            <a:headEnd/>
            <a:tailEnd/>
          </a:ln>
          <a:effectLst/>
        </p:spPr>
      </p:pic>
      <p:pic>
        <p:nvPicPr>
          <p:cNvPr id="100356" name="Picture 4"/>
          <p:cNvPicPr>
            <a:picLocks noChangeAspect="1" noChangeArrowheads="1"/>
          </p:cNvPicPr>
          <p:nvPr/>
        </p:nvPicPr>
        <p:blipFill>
          <a:blip r:embed="rId2"/>
          <a:srcRect/>
          <a:stretch>
            <a:fillRect/>
          </a:stretch>
        </p:blipFill>
        <p:spPr bwMode="auto">
          <a:xfrm>
            <a:off x="504825" y="523875"/>
            <a:ext cx="8134350" cy="5810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81400"/>
            <a:ext cx="91440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358" name="Picture 6" descr="http://2we26u4fam7n16rz3a44uhbe1bq2.wpengine.netdna-cdn.com/wp-content/uploads/031813_1204_LoggingKeys2.png"/>
          <p:cNvPicPr>
            <a:picLocks noChangeAspect="1" noChangeArrowheads="1"/>
          </p:cNvPicPr>
          <p:nvPr/>
        </p:nvPicPr>
        <p:blipFill>
          <a:blip r:embed="rId2"/>
          <a:srcRect/>
          <a:stretch>
            <a:fillRect/>
          </a:stretch>
        </p:blipFill>
        <p:spPr bwMode="auto">
          <a:xfrm>
            <a:off x="0" y="761999"/>
            <a:ext cx="9144000" cy="53340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Interrupt Service Routines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20000"/>
          </a:bodyPr>
          <a:lstStyle/>
          <a:p>
            <a:pPr algn="just"/>
            <a:r>
              <a:rPr lang="en-US" b="1" dirty="0" smtClean="0">
                <a:solidFill>
                  <a:schemeClr val="tx1"/>
                </a:solidFill>
              </a:rPr>
              <a:t>Synchronization mechanisms cannot be used in an ISR </a:t>
            </a:r>
            <a:r>
              <a:rPr lang="en-US" dirty="0" smtClean="0">
                <a:solidFill>
                  <a:schemeClr val="tx1"/>
                </a:solidFill>
              </a:rPr>
              <a:t>because it is not possible for an ISR to wait indefinitely for a resource to be available. </a:t>
            </a:r>
          </a:p>
          <a:p>
            <a:pPr algn="just"/>
            <a:endParaRPr lang="en-US" dirty="0" smtClean="0">
              <a:solidFill>
                <a:schemeClr val="tx1"/>
              </a:solidFill>
            </a:endParaRPr>
          </a:p>
          <a:p>
            <a:pPr algn="just"/>
            <a:r>
              <a:rPr lang="en-US" dirty="0" smtClean="0">
                <a:solidFill>
                  <a:schemeClr val="tx1"/>
                </a:solidFill>
              </a:rPr>
              <a:t>When interrupts are disabled, the system’s ability to receive stimuli from the outside world is minimal.</a:t>
            </a:r>
          </a:p>
          <a:p>
            <a:pPr algn="just"/>
            <a:endParaRPr lang="en-US" dirty="0" smtClean="0">
              <a:solidFill>
                <a:schemeClr val="tx1"/>
              </a:solidFill>
            </a:endParaRPr>
          </a:p>
          <a:p>
            <a:pPr algn="just"/>
            <a:r>
              <a:rPr lang="en-US" dirty="0" smtClean="0">
                <a:solidFill>
                  <a:schemeClr val="tx1"/>
                </a:solidFill>
              </a:rPr>
              <a:t>It is important to </a:t>
            </a:r>
            <a:r>
              <a:rPr lang="en-US" b="1" dirty="0" smtClean="0">
                <a:solidFill>
                  <a:schemeClr val="tx1"/>
                </a:solidFill>
              </a:rPr>
              <a:t>keep the critical sections</a:t>
            </a:r>
            <a:r>
              <a:rPr lang="en-US" dirty="0" smtClean="0">
                <a:solidFill>
                  <a:schemeClr val="tx1"/>
                </a:solidFill>
              </a:rPr>
              <a:t> of code in which the interrupts are disabled </a:t>
            </a:r>
            <a:r>
              <a:rPr lang="en-US" b="1" dirty="0" smtClean="0">
                <a:solidFill>
                  <a:schemeClr val="tx1"/>
                </a:solidFill>
              </a:rPr>
              <a:t>as short as possible</a:t>
            </a:r>
            <a:r>
              <a:rPr lang="en-US" dirty="0" smtClean="0">
                <a:solidFill>
                  <a:schemeClr val="tx1"/>
                </a:solidFill>
              </a:rPr>
              <a:t>. </a:t>
            </a:r>
          </a:p>
          <a:p>
            <a:pPr algn="just"/>
            <a:endParaRPr lang="en-US" dirty="0" smtClean="0">
              <a:solidFill>
                <a:schemeClr val="tx1"/>
              </a:solidFill>
            </a:endParaRPr>
          </a:p>
          <a:p>
            <a:pPr algn="just"/>
            <a:r>
              <a:rPr lang="en-US" dirty="0" smtClean="0">
                <a:solidFill>
                  <a:schemeClr val="tx1"/>
                </a:solidFill>
              </a:rPr>
              <a:t>If the ISR takes too long to process an interrupt, </a:t>
            </a:r>
            <a:r>
              <a:rPr lang="en-US" b="1" dirty="0" smtClean="0">
                <a:solidFill>
                  <a:schemeClr val="tx1"/>
                </a:solidFill>
              </a:rPr>
              <a:t>the external device may be kept waiting too long </a:t>
            </a:r>
            <a:r>
              <a:rPr lang="en-US" dirty="0" smtClean="0">
                <a:solidFill>
                  <a:schemeClr val="tx1"/>
                </a:solidFill>
              </a:rPr>
              <a:t>before its next interrupt is serviced. </a:t>
            </a:r>
          </a:p>
        </p:txBody>
      </p:sp>
      <p:sp>
        <p:nvSpPr>
          <p:cNvPr id="4" name="Rectangle 3"/>
          <p:cNvSpPr/>
          <p:nvPr/>
        </p:nvSpPr>
        <p:spPr>
          <a:xfrm>
            <a:off x="0" y="3657600"/>
            <a:ext cx="91440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REAL-TIME KERNELS</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0" y="914400"/>
            <a:ext cx="9144000" cy="5943600"/>
          </a:xfrm>
        </p:spPr>
        <p:txBody>
          <a:bodyPr>
            <a:normAutofit fontScale="70000" lnSpcReduction="20000"/>
          </a:bodyPr>
          <a:lstStyle/>
          <a:p>
            <a:pPr algn="l"/>
            <a:r>
              <a:rPr lang="en-US" b="1" dirty="0" smtClean="0">
                <a:solidFill>
                  <a:schemeClr val="tx1"/>
                </a:solidFill>
              </a:rPr>
              <a:t>In an embedded system this essentially represents the entire real time system but in commercial </a:t>
            </a:r>
            <a:r>
              <a:rPr lang="en-US" b="1" dirty="0" err="1" smtClean="0">
                <a:solidFill>
                  <a:schemeClr val="tx1"/>
                </a:solidFill>
              </a:rPr>
              <a:t>realtime</a:t>
            </a:r>
            <a:r>
              <a:rPr lang="en-US" b="1" dirty="0" smtClean="0">
                <a:solidFill>
                  <a:schemeClr val="tx1"/>
                </a:solidFill>
              </a:rPr>
              <a:t> operating system this might be all but the device drivers.</a:t>
            </a:r>
            <a:endParaRPr lang="en-US" dirty="0" smtClean="0">
              <a:solidFill>
                <a:schemeClr val="tx1"/>
              </a:solidFill>
            </a:endParaRPr>
          </a:p>
          <a:p>
            <a:pPr algn="l"/>
            <a:r>
              <a:rPr lang="en-US" b="1" dirty="0" smtClean="0">
                <a:solidFill>
                  <a:schemeClr val="tx1"/>
                </a:solidFill>
              </a:rPr>
              <a:t>Layers of operating system functionality:</a:t>
            </a:r>
          </a:p>
          <a:p>
            <a:pPr algn="l"/>
            <a:r>
              <a:rPr lang="en-US" sz="1800" b="1" dirty="0" smtClean="0">
                <a:solidFill>
                  <a:schemeClr val="tx1"/>
                </a:solidFill>
              </a:rPr>
              <a:t> </a:t>
            </a:r>
            <a:r>
              <a:rPr lang="en-US" sz="1300" b="1" dirty="0" smtClean="0">
                <a:solidFill>
                  <a:schemeClr val="tx1"/>
                </a:solidFill>
              </a:rPr>
              <a:t> </a:t>
            </a:r>
            <a:endParaRPr lang="en-US" dirty="0" smtClean="0">
              <a:solidFill>
                <a:schemeClr val="tx1"/>
              </a:solidFill>
            </a:endParaRPr>
          </a:p>
          <a:p>
            <a:pPr algn="l"/>
            <a:r>
              <a:rPr lang="en-US" b="1" dirty="0" err="1" smtClean="0">
                <a:solidFill>
                  <a:schemeClr val="tx1"/>
                </a:solidFill>
              </a:rPr>
              <a:t>Nanokernel</a:t>
            </a:r>
            <a:r>
              <a:rPr lang="en-US" dirty="0" smtClean="0">
                <a:solidFill>
                  <a:schemeClr val="tx1"/>
                </a:solidFill>
              </a:rPr>
              <a:t> provides simple </a:t>
            </a:r>
            <a:r>
              <a:rPr lang="en-US" b="1" dirty="0" smtClean="0">
                <a:solidFill>
                  <a:schemeClr val="tx1"/>
                </a:solidFill>
              </a:rPr>
              <a:t>thread</a:t>
            </a:r>
            <a:r>
              <a:rPr lang="en-US" dirty="0" smtClean="0">
                <a:solidFill>
                  <a:schemeClr val="tx1"/>
                </a:solidFill>
              </a:rPr>
              <a:t> (lightweight process)</a:t>
            </a:r>
            <a:r>
              <a:rPr lang="en-US" b="1" dirty="0" smtClean="0">
                <a:solidFill>
                  <a:schemeClr val="tx1"/>
                </a:solidFill>
              </a:rPr>
              <a:t> management</a:t>
            </a:r>
            <a:r>
              <a:rPr lang="en-US" dirty="0" smtClean="0">
                <a:solidFill>
                  <a:schemeClr val="tx1"/>
                </a:solidFill>
              </a:rPr>
              <a:t>. It essentially provides only one of the three services provided by a kernel, task scheduling 	</a:t>
            </a:r>
          </a:p>
          <a:p>
            <a:pPr algn="l"/>
            <a:endParaRPr lang="en-US" sz="1300" b="1" dirty="0" smtClean="0">
              <a:solidFill>
                <a:schemeClr val="tx1"/>
              </a:solidFill>
            </a:endParaRPr>
          </a:p>
          <a:p>
            <a:pPr algn="l"/>
            <a:r>
              <a:rPr lang="en-US" b="1" dirty="0" smtClean="0">
                <a:solidFill>
                  <a:schemeClr val="tx1"/>
                </a:solidFill>
              </a:rPr>
              <a:t>Microkernel</a:t>
            </a:r>
            <a:r>
              <a:rPr lang="en-US" dirty="0" smtClean="0">
                <a:solidFill>
                  <a:schemeClr val="tx1"/>
                </a:solidFill>
              </a:rPr>
              <a:t> in addition provides for </a:t>
            </a:r>
            <a:r>
              <a:rPr lang="en-US" b="1" dirty="0" smtClean="0">
                <a:solidFill>
                  <a:schemeClr val="tx1"/>
                </a:solidFill>
              </a:rPr>
              <a:t>task</a:t>
            </a:r>
            <a:r>
              <a:rPr lang="en-US" dirty="0" smtClean="0">
                <a:solidFill>
                  <a:schemeClr val="tx1"/>
                </a:solidFill>
              </a:rPr>
              <a:t> </a:t>
            </a:r>
            <a:r>
              <a:rPr lang="en-US" b="1" dirty="0" smtClean="0">
                <a:solidFill>
                  <a:schemeClr val="tx1"/>
                </a:solidFill>
              </a:rPr>
              <a:t>scheduling</a:t>
            </a:r>
            <a:r>
              <a:rPr lang="en-US" dirty="0" smtClean="0">
                <a:solidFill>
                  <a:schemeClr val="tx1"/>
                </a:solidFill>
              </a:rPr>
              <a:t>. </a:t>
            </a:r>
          </a:p>
          <a:p>
            <a:pPr algn="l"/>
            <a:r>
              <a:rPr lang="en-US" dirty="0" smtClean="0">
                <a:solidFill>
                  <a:schemeClr val="tx1"/>
                </a:solidFill>
              </a:rPr>
              <a:t>A </a:t>
            </a:r>
            <a:r>
              <a:rPr lang="en-US" b="1" dirty="0" smtClean="0">
                <a:solidFill>
                  <a:schemeClr val="tx1"/>
                </a:solidFill>
              </a:rPr>
              <a:t>kernel</a:t>
            </a:r>
            <a:r>
              <a:rPr lang="en-US" dirty="0" smtClean="0">
                <a:solidFill>
                  <a:schemeClr val="tx1"/>
                </a:solidFill>
              </a:rPr>
              <a:t> also provides for </a:t>
            </a:r>
            <a:r>
              <a:rPr lang="en-US" b="1" dirty="0" smtClean="0">
                <a:solidFill>
                  <a:schemeClr val="tx1"/>
                </a:solidFill>
              </a:rPr>
              <a:t>inter</a:t>
            </a:r>
            <a:r>
              <a:rPr lang="en-US" dirty="0" smtClean="0">
                <a:solidFill>
                  <a:schemeClr val="tx1"/>
                </a:solidFill>
              </a:rPr>
              <a:t>-</a:t>
            </a:r>
            <a:r>
              <a:rPr lang="en-US" b="1" dirty="0" smtClean="0">
                <a:solidFill>
                  <a:schemeClr val="tx1"/>
                </a:solidFill>
              </a:rPr>
              <a:t>task</a:t>
            </a:r>
            <a:r>
              <a:rPr lang="en-US" dirty="0" smtClean="0">
                <a:solidFill>
                  <a:schemeClr val="tx1"/>
                </a:solidFill>
              </a:rPr>
              <a:t> </a:t>
            </a:r>
            <a:r>
              <a:rPr lang="en-US" b="1" dirty="0" smtClean="0">
                <a:solidFill>
                  <a:schemeClr val="tx1"/>
                </a:solidFill>
              </a:rPr>
              <a:t>synchronization</a:t>
            </a:r>
            <a:r>
              <a:rPr lang="en-US" dirty="0" smtClean="0">
                <a:solidFill>
                  <a:schemeClr val="tx1"/>
                </a:solidFill>
              </a:rPr>
              <a:t> and </a:t>
            </a:r>
            <a:r>
              <a:rPr lang="en-US" b="1" dirty="0" smtClean="0">
                <a:solidFill>
                  <a:schemeClr val="tx1"/>
                </a:solidFill>
              </a:rPr>
              <a:t>communication</a:t>
            </a:r>
            <a:r>
              <a:rPr lang="en-US" dirty="0" smtClean="0">
                <a:solidFill>
                  <a:schemeClr val="tx1"/>
                </a:solidFill>
              </a:rPr>
              <a:t> via semaphores, mailboxes etc. </a:t>
            </a:r>
          </a:p>
          <a:p>
            <a:pPr algn="l"/>
            <a:endParaRPr lang="en-US" sz="1200" dirty="0" smtClean="0">
              <a:solidFill>
                <a:schemeClr val="tx1"/>
              </a:solidFill>
            </a:endParaRPr>
          </a:p>
          <a:p>
            <a:pPr algn="l"/>
            <a:r>
              <a:rPr lang="en-US" dirty="0" smtClean="0">
                <a:solidFill>
                  <a:schemeClr val="tx1"/>
                </a:solidFill>
              </a:rPr>
              <a:t>A </a:t>
            </a:r>
            <a:r>
              <a:rPr lang="en-US" b="1" dirty="0" smtClean="0">
                <a:solidFill>
                  <a:schemeClr val="tx1"/>
                </a:solidFill>
              </a:rPr>
              <a:t>real</a:t>
            </a:r>
            <a:r>
              <a:rPr lang="en-US" dirty="0" smtClean="0">
                <a:solidFill>
                  <a:schemeClr val="tx1"/>
                </a:solidFill>
              </a:rPr>
              <a:t>-</a:t>
            </a:r>
            <a:r>
              <a:rPr lang="en-US" b="1" dirty="0" smtClean="0">
                <a:solidFill>
                  <a:schemeClr val="tx1"/>
                </a:solidFill>
              </a:rPr>
              <a:t>time</a:t>
            </a:r>
            <a:r>
              <a:rPr lang="en-US" dirty="0" smtClean="0">
                <a:solidFill>
                  <a:schemeClr val="tx1"/>
                </a:solidFill>
              </a:rPr>
              <a:t> </a:t>
            </a:r>
            <a:r>
              <a:rPr lang="en-US" b="1" dirty="0" smtClean="0">
                <a:solidFill>
                  <a:schemeClr val="tx1"/>
                </a:solidFill>
              </a:rPr>
              <a:t>executive</a:t>
            </a:r>
            <a:r>
              <a:rPr lang="en-US" dirty="0" smtClean="0">
                <a:solidFill>
                  <a:schemeClr val="tx1"/>
                </a:solidFill>
              </a:rPr>
              <a:t> is a kernel that includes </a:t>
            </a:r>
            <a:r>
              <a:rPr lang="en-US" b="1" dirty="0" smtClean="0">
                <a:solidFill>
                  <a:schemeClr val="tx1"/>
                </a:solidFill>
              </a:rPr>
              <a:t>privatized memory blocks, I/O services</a:t>
            </a:r>
            <a:r>
              <a:rPr lang="en-US" dirty="0" smtClean="0">
                <a:solidFill>
                  <a:schemeClr val="tx1"/>
                </a:solidFill>
              </a:rPr>
              <a:t> etc.</a:t>
            </a:r>
          </a:p>
          <a:p>
            <a:pPr algn="l"/>
            <a:r>
              <a:rPr lang="en-US" dirty="0" smtClean="0">
                <a:solidFill>
                  <a:schemeClr val="tx1"/>
                </a:solidFill>
              </a:rPr>
              <a:t>Most commercial real-time kernels are executives. </a:t>
            </a:r>
          </a:p>
          <a:p>
            <a:pPr algn="l"/>
            <a:endParaRPr lang="en-US" sz="1200" dirty="0" smtClean="0">
              <a:solidFill>
                <a:schemeClr val="tx1"/>
              </a:solidFill>
            </a:endParaRPr>
          </a:p>
          <a:p>
            <a:pPr algn="l"/>
            <a:r>
              <a:rPr lang="en-US" dirty="0" smtClean="0">
                <a:solidFill>
                  <a:schemeClr val="tx1"/>
                </a:solidFill>
              </a:rPr>
              <a:t>An </a:t>
            </a:r>
            <a:r>
              <a:rPr lang="en-US" b="1" dirty="0" smtClean="0">
                <a:solidFill>
                  <a:schemeClr val="tx1"/>
                </a:solidFill>
              </a:rPr>
              <a:t>operating</a:t>
            </a:r>
            <a:r>
              <a:rPr lang="en-US" dirty="0" smtClean="0">
                <a:solidFill>
                  <a:schemeClr val="tx1"/>
                </a:solidFill>
              </a:rPr>
              <a:t> </a:t>
            </a:r>
            <a:r>
              <a:rPr lang="en-US" b="1" dirty="0" smtClean="0">
                <a:solidFill>
                  <a:schemeClr val="tx1"/>
                </a:solidFill>
              </a:rPr>
              <a:t>system</a:t>
            </a:r>
            <a:r>
              <a:rPr lang="en-US" dirty="0" smtClean="0">
                <a:solidFill>
                  <a:schemeClr val="tx1"/>
                </a:solidFill>
              </a:rPr>
              <a:t> is an executive that provides for a </a:t>
            </a:r>
            <a:r>
              <a:rPr lang="en-US" b="1" dirty="0" smtClean="0">
                <a:solidFill>
                  <a:schemeClr val="tx1"/>
                </a:solidFill>
              </a:rPr>
              <a:t>generalized user interface, security, and a file-management system. </a:t>
            </a:r>
          </a:p>
          <a:p>
            <a:pPr algn="l"/>
            <a:r>
              <a:rPr lang="en-US" b="1" dirty="0" smtClean="0">
                <a:solidFill>
                  <a:schemeClr val="tx1"/>
                </a:solidFill>
              </a:rPr>
              <a:t>UNIX Operating system is indeed an operating system</a:t>
            </a:r>
            <a:endParaRPr lang="en-US" dirty="0" smtClean="0">
              <a:solidFill>
                <a:schemeClr val="tx1"/>
              </a:solidFill>
            </a:endParaRPr>
          </a:p>
          <a:p>
            <a:pPr algn="l"/>
            <a:endParaRPr lang="en-US" dirty="0">
              <a:solidFill>
                <a:schemeClr val="tx1"/>
              </a:solidFill>
            </a:endParaRPr>
          </a:p>
        </p:txBody>
      </p:sp>
      <p:sp>
        <p:nvSpPr>
          <p:cNvPr id="8" name="Rectangle 7"/>
          <p:cNvSpPr/>
          <p:nvPr/>
        </p:nvSpPr>
        <p:spPr>
          <a:xfrm>
            <a:off x="0" y="22860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33528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733800"/>
            <a:ext cx="9144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54864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Interrupt Service Routines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10000"/>
          </a:bodyPr>
          <a:lstStyle/>
          <a:p>
            <a:pPr algn="just"/>
            <a:r>
              <a:rPr lang="en-US" b="1" dirty="0" smtClean="0">
                <a:solidFill>
                  <a:schemeClr val="tx1"/>
                </a:solidFill>
              </a:rPr>
              <a:t>Reentrant code </a:t>
            </a:r>
            <a:r>
              <a:rPr lang="en-US" dirty="0" smtClean="0">
                <a:solidFill>
                  <a:schemeClr val="tx1"/>
                </a:solidFill>
              </a:rPr>
              <a:t>can execute simultaneously in two or more contexts. </a:t>
            </a:r>
          </a:p>
          <a:p>
            <a:pPr algn="just"/>
            <a:endParaRPr lang="en-US" dirty="0" smtClean="0">
              <a:solidFill>
                <a:schemeClr val="tx1"/>
              </a:solidFill>
            </a:endParaRPr>
          </a:p>
          <a:p>
            <a:pPr algn="just"/>
            <a:r>
              <a:rPr lang="en-US" dirty="0" smtClean="0">
                <a:solidFill>
                  <a:schemeClr val="tx1"/>
                </a:solidFill>
              </a:rPr>
              <a:t>An ISR is said to be </a:t>
            </a:r>
            <a:r>
              <a:rPr lang="en-US" b="1" dirty="0" smtClean="0">
                <a:solidFill>
                  <a:schemeClr val="tx1"/>
                </a:solidFill>
              </a:rPr>
              <a:t>reentrant </a:t>
            </a:r>
            <a:r>
              <a:rPr lang="en-US" dirty="0" smtClean="0">
                <a:solidFill>
                  <a:schemeClr val="tx1"/>
                </a:solidFill>
              </a:rPr>
              <a:t>if, while the ISR is handling an interrupt, the same interrupt can occur again and the ISR can process the second occurrence of the interrupt  before it has finished processing the first.</a:t>
            </a:r>
          </a:p>
          <a:p>
            <a:pPr algn="just"/>
            <a:endParaRPr lang="en-US" dirty="0" smtClean="0">
              <a:solidFill>
                <a:schemeClr val="tx1"/>
              </a:solidFill>
            </a:endParaRPr>
          </a:p>
          <a:p>
            <a:pPr algn="just"/>
            <a:r>
              <a:rPr lang="en-US" dirty="0" smtClean="0">
                <a:solidFill>
                  <a:schemeClr val="tx1"/>
                </a:solidFill>
              </a:rPr>
              <a:t>Regardless of the type of ISR to be written, a snapshot of the machine – called the context – must be preserved upon switching tasks so that it can be restored upon resuming the interrupted process.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lnSpcReduction="10000"/>
          </a:bodyPr>
          <a:lstStyle/>
          <a:p>
            <a:pPr algn="just"/>
            <a:r>
              <a:rPr lang="en-US" dirty="0" smtClean="0">
                <a:solidFill>
                  <a:schemeClr val="tx1"/>
                </a:solidFill>
              </a:rPr>
              <a:t>Context switching is the process of </a:t>
            </a:r>
            <a:r>
              <a:rPr lang="en-US" b="1" dirty="0" smtClean="0">
                <a:solidFill>
                  <a:schemeClr val="tx1"/>
                </a:solidFill>
              </a:rPr>
              <a:t>saving and restoring sufficient information</a:t>
            </a:r>
            <a:r>
              <a:rPr lang="en-US" dirty="0" smtClean="0">
                <a:solidFill>
                  <a:schemeClr val="tx1"/>
                </a:solidFill>
              </a:rPr>
              <a:t> for a real-time task so that it </a:t>
            </a:r>
            <a:r>
              <a:rPr lang="en-US" b="1" dirty="0" smtClean="0">
                <a:solidFill>
                  <a:schemeClr val="tx1"/>
                </a:solidFill>
              </a:rPr>
              <a:t>can be resumed after being interrupted</a:t>
            </a:r>
            <a:r>
              <a:rPr lang="en-US" dirty="0" smtClean="0">
                <a:solidFill>
                  <a:schemeClr val="tx1"/>
                </a:solidFill>
              </a:rPr>
              <a:t>. </a:t>
            </a:r>
          </a:p>
          <a:p>
            <a:pPr algn="just"/>
            <a:r>
              <a:rPr lang="en-US" dirty="0" smtClean="0">
                <a:solidFill>
                  <a:schemeClr val="tx1"/>
                </a:solidFill>
              </a:rPr>
              <a:t>The context is ordinarily </a:t>
            </a:r>
            <a:r>
              <a:rPr lang="en-US" b="1" dirty="0" smtClean="0">
                <a:solidFill>
                  <a:schemeClr val="tx1"/>
                </a:solidFill>
              </a:rPr>
              <a:t>saved to a stack data structure</a:t>
            </a:r>
            <a:r>
              <a:rPr lang="en-US" dirty="0" smtClean="0">
                <a:solidFill>
                  <a:schemeClr val="tx1"/>
                </a:solidFill>
              </a:rPr>
              <a:t>. </a:t>
            </a:r>
          </a:p>
          <a:p>
            <a:pPr algn="just"/>
            <a:r>
              <a:rPr lang="en-US" dirty="0" smtClean="0">
                <a:solidFill>
                  <a:schemeClr val="tx1"/>
                </a:solidFill>
              </a:rPr>
              <a:t>Context-switching time is a </a:t>
            </a:r>
            <a:r>
              <a:rPr lang="en-US" b="1" dirty="0" smtClean="0">
                <a:solidFill>
                  <a:schemeClr val="tx1"/>
                </a:solidFill>
              </a:rPr>
              <a:t>major contributor to response time</a:t>
            </a:r>
            <a:r>
              <a:rPr lang="en-US" dirty="0" smtClean="0">
                <a:solidFill>
                  <a:schemeClr val="tx1"/>
                </a:solidFill>
              </a:rPr>
              <a:t> and therefore</a:t>
            </a:r>
            <a:r>
              <a:rPr lang="en-US" b="1" dirty="0" smtClean="0">
                <a:solidFill>
                  <a:schemeClr val="tx1"/>
                </a:solidFill>
              </a:rPr>
              <a:t> must be minimized</a:t>
            </a:r>
            <a:r>
              <a:rPr lang="en-US" dirty="0" smtClean="0">
                <a:solidFill>
                  <a:schemeClr val="tx1"/>
                </a:solidFill>
              </a:rPr>
              <a:t>. </a:t>
            </a:r>
          </a:p>
          <a:p>
            <a:pPr algn="just"/>
            <a:r>
              <a:rPr lang="en-US" b="1" dirty="0" smtClean="0">
                <a:solidFill>
                  <a:schemeClr val="tx1"/>
                </a:solidFill>
              </a:rPr>
              <a:t>Rule for saving context : </a:t>
            </a:r>
          </a:p>
          <a:p>
            <a:pPr algn="just"/>
            <a:r>
              <a:rPr lang="en-US" dirty="0" smtClean="0">
                <a:solidFill>
                  <a:schemeClr val="tx1"/>
                </a:solidFill>
              </a:rPr>
              <a:t>Save the </a:t>
            </a:r>
            <a:r>
              <a:rPr lang="en-US" b="1" dirty="0" smtClean="0">
                <a:solidFill>
                  <a:schemeClr val="tx1"/>
                </a:solidFill>
              </a:rPr>
              <a:t>minimum  amount of information necessary to safely restore</a:t>
            </a:r>
            <a:r>
              <a:rPr lang="en-US" dirty="0" smtClean="0">
                <a:solidFill>
                  <a:schemeClr val="tx1"/>
                </a:solidFill>
              </a:rPr>
              <a:t> any process after it has been interrupted.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This information ordinarily includes</a:t>
            </a:r>
          </a:p>
          <a:p>
            <a:pPr lvl="0" algn="just"/>
            <a:r>
              <a:rPr lang="en-US" dirty="0" smtClean="0">
                <a:solidFill>
                  <a:schemeClr val="tx1"/>
                </a:solidFill>
              </a:rPr>
              <a:t> -	Contents of </a:t>
            </a:r>
            <a:r>
              <a:rPr lang="en-US" b="1" dirty="0" smtClean="0">
                <a:solidFill>
                  <a:schemeClr val="tx1"/>
                </a:solidFill>
              </a:rPr>
              <a:t>general registers</a:t>
            </a:r>
            <a:endParaRPr lang="en-US" dirty="0" smtClean="0">
              <a:solidFill>
                <a:schemeClr val="tx1"/>
              </a:solidFill>
            </a:endParaRPr>
          </a:p>
          <a:p>
            <a:pPr lvl="0" algn="just"/>
            <a:r>
              <a:rPr lang="en-US" dirty="0" smtClean="0">
                <a:solidFill>
                  <a:schemeClr val="tx1"/>
                </a:solidFill>
              </a:rPr>
              <a:t> -	Contents of the </a:t>
            </a:r>
            <a:r>
              <a:rPr lang="en-US" b="1" dirty="0" smtClean="0">
                <a:solidFill>
                  <a:schemeClr val="tx1"/>
                </a:solidFill>
              </a:rPr>
              <a:t>program</a:t>
            </a:r>
            <a:r>
              <a:rPr lang="en-US" dirty="0" smtClean="0">
                <a:solidFill>
                  <a:schemeClr val="tx1"/>
                </a:solidFill>
              </a:rPr>
              <a:t> </a:t>
            </a:r>
            <a:r>
              <a:rPr lang="en-US" b="1" dirty="0" smtClean="0">
                <a:solidFill>
                  <a:schemeClr val="tx1"/>
                </a:solidFill>
              </a:rPr>
              <a:t>counter</a:t>
            </a:r>
          </a:p>
          <a:p>
            <a:pPr lvl="0" algn="just"/>
            <a:r>
              <a:rPr lang="en-US" dirty="0" smtClean="0">
                <a:solidFill>
                  <a:schemeClr val="tx1"/>
                </a:solidFill>
              </a:rPr>
              <a:t>-	Contents of </a:t>
            </a:r>
            <a:r>
              <a:rPr lang="en-US" b="1" dirty="0" smtClean="0">
                <a:solidFill>
                  <a:schemeClr val="tx1"/>
                </a:solidFill>
              </a:rPr>
              <a:t>coprocessor</a:t>
            </a:r>
            <a:r>
              <a:rPr lang="en-US" dirty="0" smtClean="0">
                <a:solidFill>
                  <a:schemeClr val="tx1"/>
                </a:solidFill>
              </a:rPr>
              <a:t> </a:t>
            </a:r>
            <a:r>
              <a:rPr lang="en-US" b="1" dirty="0" smtClean="0">
                <a:solidFill>
                  <a:schemeClr val="tx1"/>
                </a:solidFill>
              </a:rPr>
              <a:t>registers</a:t>
            </a:r>
            <a:endParaRPr lang="en-US" dirty="0" smtClean="0">
              <a:solidFill>
                <a:schemeClr val="tx1"/>
              </a:solidFill>
            </a:endParaRPr>
          </a:p>
          <a:p>
            <a:pPr lvl="0" algn="just"/>
            <a:r>
              <a:rPr lang="en-US" dirty="0" smtClean="0">
                <a:solidFill>
                  <a:schemeClr val="tx1"/>
                </a:solidFill>
              </a:rPr>
              <a:t> -	Memory </a:t>
            </a:r>
            <a:r>
              <a:rPr lang="en-US" b="1" dirty="0" smtClean="0">
                <a:solidFill>
                  <a:schemeClr val="tx1"/>
                </a:solidFill>
              </a:rPr>
              <a:t>page</a:t>
            </a:r>
            <a:r>
              <a:rPr lang="en-US" dirty="0" smtClean="0">
                <a:solidFill>
                  <a:schemeClr val="tx1"/>
                </a:solidFill>
              </a:rPr>
              <a:t> </a:t>
            </a:r>
            <a:r>
              <a:rPr lang="en-US" b="1" dirty="0" smtClean="0">
                <a:solidFill>
                  <a:schemeClr val="tx1"/>
                </a:solidFill>
              </a:rPr>
              <a:t>register</a:t>
            </a:r>
            <a:endParaRPr lang="en-US" dirty="0" smtClean="0">
              <a:solidFill>
                <a:schemeClr val="tx1"/>
              </a:solidFill>
            </a:endParaRPr>
          </a:p>
          <a:p>
            <a:pPr lvl="0" algn="just"/>
            <a:r>
              <a:rPr lang="en-US" dirty="0" smtClean="0">
                <a:solidFill>
                  <a:schemeClr val="tx1"/>
                </a:solidFill>
              </a:rPr>
              <a:t> -	Images of </a:t>
            </a:r>
            <a:r>
              <a:rPr lang="en-US" b="1" dirty="0" smtClean="0">
                <a:solidFill>
                  <a:schemeClr val="tx1"/>
                </a:solidFill>
              </a:rPr>
              <a:t>memory</a:t>
            </a:r>
            <a:r>
              <a:rPr lang="en-US" dirty="0" smtClean="0">
                <a:solidFill>
                  <a:schemeClr val="tx1"/>
                </a:solidFill>
              </a:rPr>
              <a:t>-</a:t>
            </a:r>
            <a:r>
              <a:rPr lang="en-US" b="1" dirty="0" smtClean="0">
                <a:solidFill>
                  <a:schemeClr val="tx1"/>
                </a:solidFill>
              </a:rPr>
              <a:t>mapped</a:t>
            </a:r>
            <a:r>
              <a:rPr lang="en-US" dirty="0" smtClean="0">
                <a:solidFill>
                  <a:schemeClr val="tx1"/>
                </a:solidFill>
              </a:rPr>
              <a:t> </a:t>
            </a:r>
            <a:r>
              <a:rPr lang="en-US" b="1" dirty="0" smtClean="0">
                <a:solidFill>
                  <a:schemeClr val="tx1"/>
                </a:solidFill>
              </a:rPr>
              <a:t>I/O locations 	</a:t>
            </a:r>
            <a:r>
              <a:rPr lang="en-US" dirty="0" smtClean="0">
                <a:solidFill>
                  <a:schemeClr val="tx1"/>
                </a:solidFill>
              </a:rPr>
              <a:t>(mirror images)</a:t>
            </a:r>
          </a:p>
          <a:p>
            <a:pPr algn="just"/>
            <a:r>
              <a:rPr lang="en-US" dirty="0" smtClean="0">
                <a:solidFill>
                  <a:schemeClr val="tx1"/>
                </a:solidFill>
              </a:rPr>
              <a:t>Within the interrupt handlers, </a:t>
            </a:r>
            <a:r>
              <a:rPr lang="en-US" b="1" dirty="0" smtClean="0">
                <a:solidFill>
                  <a:schemeClr val="tx1"/>
                </a:solidFill>
              </a:rPr>
              <a:t>interrupts are disabled during the critical context-switching period</a:t>
            </a:r>
            <a:r>
              <a:rPr lang="en-US" dirty="0" smtClean="0">
                <a:solidFill>
                  <a:schemeClr val="tx1"/>
                </a:solidFill>
              </a:rPr>
              <a:t>. </a:t>
            </a:r>
            <a:endParaRPr lang="en-US" dirty="0">
              <a:solidFill>
                <a:schemeClr val="tx1"/>
              </a:solidFill>
            </a:endParaRPr>
          </a:p>
        </p:txBody>
      </p:sp>
      <p:sp>
        <p:nvSpPr>
          <p:cNvPr id="4" name="Rectangle 3"/>
          <p:cNvSpPr/>
          <p:nvPr/>
        </p:nvSpPr>
        <p:spPr>
          <a:xfrm>
            <a:off x="0" y="1447800"/>
            <a:ext cx="91440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lnSpcReduction="10000"/>
          </a:bodyPr>
          <a:lstStyle/>
          <a:p>
            <a:pPr algn="just"/>
            <a:r>
              <a:rPr lang="en-US" dirty="0" smtClean="0">
                <a:solidFill>
                  <a:schemeClr val="tx1"/>
                </a:solidFill>
              </a:rPr>
              <a:t>Sometimes, however, after sufficient context has been saved, </a:t>
            </a:r>
            <a:r>
              <a:rPr lang="en-US" b="1" dirty="0" smtClean="0">
                <a:solidFill>
                  <a:schemeClr val="tx1"/>
                </a:solidFill>
              </a:rPr>
              <a:t>interrupts can be enabled after a partial context switch </a:t>
            </a:r>
            <a:r>
              <a:rPr lang="en-US" dirty="0" smtClean="0">
                <a:solidFill>
                  <a:schemeClr val="tx1"/>
                </a:solidFill>
              </a:rPr>
              <a:t>in order to handle a burst of interrupts, to detect spurious interrupts, or to handle a time over loaded condition.</a:t>
            </a:r>
          </a:p>
          <a:p>
            <a:pPr algn="just"/>
            <a:r>
              <a:rPr lang="en-US" dirty="0" smtClean="0">
                <a:solidFill>
                  <a:schemeClr val="tx1"/>
                </a:solidFill>
              </a:rPr>
              <a:t>The </a:t>
            </a:r>
            <a:r>
              <a:rPr lang="en-US" b="1" dirty="0" smtClean="0">
                <a:solidFill>
                  <a:schemeClr val="tx1"/>
                </a:solidFill>
              </a:rPr>
              <a:t>stack model</a:t>
            </a:r>
            <a:r>
              <a:rPr lang="en-US" dirty="0" smtClean="0">
                <a:solidFill>
                  <a:schemeClr val="tx1"/>
                </a:solidFill>
              </a:rPr>
              <a:t> for context switching is used mostly in </a:t>
            </a:r>
            <a:r>
              <a:rPr lang="en-US" b="1" dirty="0" smtClean="0">
                <a:solidFill>
                  <a:schemeClr val="tx1"/>
                </a:solidFill>
              </a:rPr>
              <a:t>embedded systems</a:t>
            </a:r>
            <a:r>
              <a:rPr lang="en-US" dirty="0" smtClean="0">
                <a:solidFill>
                  <a:schemeClr val="tx1"/>
                </a:solidFill>
              </a:rPr>
              <a:t> where the number of real-time or interrupt-driven tasks is fixed and each </a:t>
            </a:r>
            <a:r>
              <a:rPr lang="en-US" b="1" dirty="0" smtClean="0">
                <a:solidFill>
                  <a:schemeClr val="tx1"/>
                </a:solidFill>
              </a:rPr>
              <a:t>interrupt handler is associated with a hardware interrupt</a:t>
            </a:r>
            <a:r>
              <a:rPr lang="en-US" dirty="0" smtClean="0">
                <a:solidFill>
                  <a:schemeClr val="tx1"/>
                </a:solidFill>
              </a:rPr>
              <a:t> and is invoked by the CPU, which vectors to the instruction stored at the appropriate interrupt-handler location. </a:t>
            </a:r>
          </a:p>
          <a:p>
            <a:pPr algn="just"/>
            <a:endParaRPr lang="en-US" dirty="0" smtClean="0">
              <a:solidFill>
                <a:schemeClr val="tx1"/>
              </a:solidFill>
            </a:endParaRPr>
          </a:p>
        </p:txBody>
      </p:sp>
      <p:sp>
        <p:nvSpPr>
          <p:cNvPr id="4" name="Rectangle 3"/>
          <p:cNvSpPr/>
          <p:nvPr/>
        </p:nvSpPr>
        <p:spPr>
          <a:xfrm>
            <a:off x="0" y="3124200"/>
            <a:ext cx="91440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The context is then saved to a specially designated memory area that can be </a:t>
            </a:r>
            <a:r>
              <a:rPr lang="en-US" b="1" dirty="0" smtClean="0">
                <a:solidFill>
                  <a:schemeClr val="tx1"/>
                </a:solidFill>
              </a:rPr>
              <a:t>static, in the case of a single interrupt system</a:t>
            </a:r>
            <a:r>
              <a:rPr lang="en-US" dirty="0" smtClean="0">
                <a:solidFill>
                  <a:schemeClr val="tx1"/>
                </a:solidFill>
              </a:rPr>
              <a:t>, or a </a:t>
            </a:r>
            <a:r>
              <a:rPr lang="en-US" b="1" dirty="0" smtClean="0">
                <a:solidFill>
                  <a:schemeClr val="tx1"/>
                </a:solidFill>
              </a:rPr>
              <a:t>stack, in the case of a multiple-interrupt 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47500" lnSpcReduction="20000"/>
          </a:bodyPr>
          <a:lstStyle/>
          <a:p>
            <a:pPr algn="just"/>
            <a:r>
              <a:rPr lang="en-US" dirty="0" err="1" smtClean="0">
                <a:solidFill>
                  <a:schemeClr val="tx1"/>
                </a:solidFill>
              </a:rPr>
              <a:t>Pseudocode</a:t>
            </a:r>
            <a:r>
              <a:rPr lang="en-US" dirty="0" smtClean="0">
                <a:solidFill>
                  <a:schemeClr val="tx1"/>
                </a:solidFill>
              </a:rPr>
              <a:t> for a partial real-time system, written in C, and consisting of a simple jump-to-self and three interrupt handlers. Each saves context using the stack model. </a:t>
            </a:r>
          </a:p>
          <a:p>
            <a:pPr algn="just"/>
            <a:r>
              <a:rPr lang="en-US" dirty="0" smtClean="0">
                <a:solidFill>
                  <a:schemeClr val="tx1"/>
                </a:solidFill>
              </a:rPr>
              <a:t>void main(void)</a:t>
            </a:r>
          </a:p>
          <a:p>
            <a:pPr algn="just"/>
            <a:r>
              <a:rPr lang="en-US" dirty="0" smtClean="0">
                <a:solidFill>
                  <a:schemeClr val="tx1"/>
                </a:solidFill>
              </a:rPr>
              <a:t>/*initialize system, load interrupt handlers */</a:t>
            </a:r>
          </a:p>
          <a:p>
            <a:pPr algn="just"/>
            <a:r>
              <a:rPr lang="en-US" dirty="0" smtClean="0">
                <a:solidFill>
                  <a:schemeClr val="tx1"/>
                </a:solidFill>
              </a:rPr>
              <a:t>{</a:t>
            </a:r>
          </a:p>
          <a:p>
            <a:pPr algn="just"/>
            <a:r>
              <a:rPr lang="en-US" dirty="0" smtClean="0">
                <a:solidFill>
                  <a:schemeClr val="tx1"/>
                </a:solidFill>
              </a:rPr>
              <a:t>init();</a:t>
            </a:r>
          </a:p>
          <a:p>
            <a:pPr algn="just"/>
            <a:r>
              <a:rPr lang="en-US" dirty="0" smtClean="0">
                <a:solidFill>
                  <a:schemeClr val="tx1"/>
                </a:solidFill>
              </a:rPr>
              <a:t>while(TRUE); /* infinite wait loop */</a:t>
            </a:r>
          </a:p>
          <a:p>
            <a:pPr algn="just"/>
            <a:r>
              <a:rPr lang="en-US" dirty="0" smtClean="0">
                <a:solidFill>
                  <a:schemeClr val="tx1"/>
                </a:solidFill>
              </a:rPr>
              <a:t>}</a:t>
            </a:r>
          </a:p>
          <a:p>
            <a:pPr algn="just"/>
            <a:r>
              <a:rPr lang="en-US" dirty="0" smtClean="0">
                <a:solidFill>
                  <a:schemeClr val="tx1"/>
                </a:solidFill>
              </a:rPr>
              <a:t>void </a:t>
            </a:r>
            <a:r>
              <a:rPr lang="en-US" dirty="0" err="1" smtClean="0">
                <a:solidFill>
                  <a:schemeClr val="tx1"/>
                </a:solidFill>
              </a:rPr>
              <a:t>intl</a:t>
            </a:r>
            <a:r>
              <a:rPr lang="en-US" dirty="0" smtClean="0">
                <a:solidFill>
                  <a:schemeClr val="tx1"/>
                </a:solidFill>
              </a:rPr>
              <a:t> (void) /* interrupt handler 1 */</a:t>
            </a:r>
          </a:p>
          <a:p>
            <a:pPr algn="just"/>
            <a:r>
              <a:rPr lang="en-US" dirty="0" smtClean="0">
                <a:solidFill>
                  <a:schemeClr val="tx1"/>
                </a:solidFill>
              </a:rPr>
              <a:t>{</a:t>
            </a:r>
          </a:p>
          <a:p>
            <a:pPr algn="just"/>
            <a:r>
              <a:rPr lang="en-US" dirty="0" smtClean="0">
                <a:solidFill>
                  <a:schemeClr val="tx1"/>
                </a:solidFill>
              </a:rPr>
              <a:t>save(context); /* save context on stack */</a:t>
            </a:r>
          </a:p>
          <a:p>
            <a:pPr algn="just"/>
            <a:r>
              <a:rPr lang="en-US" dirty="0" smtClean="0">
                <a:solidFill>
                  <a:schemeClr val="tx1"/>
                </a:solidFill>
              </a:rPr>
              <a:t>task1(); /* execute task 1 */</a:t>
            </a:r>
          </a:p>
          <a:p>
            <a:pPr algn="just"/>
            <a:r>
              <a:rPr lang="en-US" dirty="0" smtClean="0">
                <a:solidFill>
                  <a:schemeClr val="tx1"/>
                </a:solidFill>
              </a:rPr>
              <a:t>restore(context); /* restore context from stack */</a:t>
            </a:r>
          </a:p>
          <a:p>
            <a:pPr algn="just"/>
            <a:r>
              <a:rPr lang="en-US" dirty="0" smtClean="0">
                <a:solidFill>
                  <a:schemeClr val="tx1"/>
                </a:solidFill>
              </a:rPr>
              <a:t>}</a:t>
            </a:r>
          </a:p>
          <a:p>
            <a:pPr algn="just"/>
            <a:r>
              <a:rPr lang="en-US" dirty="0" smtClean="0">
                <a:solidFill>
                  <a:schemeClr val="tx1"/>
                </a:solidFill>
              </a:rPr>
              <a:t>void int2(void) /* interrupt handler 2 */</a:t>
            </a:r>
          </a:p>
          <a:p>
            <a:pPr algn="just"/>
            <a:r>
              <a:rPr lang="en-US" dirty="0" smtClean="0">
                <a:solidFill>
                  <a:schemeClr val="tx1"/>
                </a:solidFill>
              </a:rPr>
              <a:t>{</a:t>
            </a:r>
          </a:p>
          <a:p>
            <a:pPr algn="just"/>
            <a:r>
              <a:rPr lang="en-US" dirty="0" smtClean="0">
                <a:solidFill>
                  <a:schemeClr val="tx1"/>
                </a:solidFill>
              </a:rPr>
              <a:t>save(context); /* save context on stack */</a:t>
            </a:r>
          </a:p>
          <a:p>
            <a:pPr algn="just"/>
            <a:r>
              <a:rPr lang="en-US" dirty="0" smtClean="0">
                <a:solidFill>
                  <a:schemeClr val="tx1"/>
                </a:solidFill>
              </a:rPr>
              <a:t>task2(); /* execute task 2 */</a:t>
            </a:r>
          </a:p>
          <a:p>
            <a:pPr algn="just"/>
            <a:r>
              <a:rPr lang="en-US" dirty="0" smtClean="0">
                <a:solidFill>
                  <a:schemeClr val="tx1"/>
                </a:solidFill>
              </a:rPr>
              <a:t>restore(context); /* restore context from stack */</a:t>
            </a:r>
          </a:p>
          <a:p>
            <a:pPr algn="just"/>
            <a:r>
              <a:rPr lang="en-US" dirty="0" smtClean="0">
                <a:solidFill>
                  <a:schemeClr val="tx1"/>
                </a:solidFill>
              </a:rPr>
              <a:t>}</a:t>
            </a:r>
          </a:p>
          <a:p>
            <a:pPr algn="just"/>
            <a:r>
              <a:rPr lang="en-US" dirty="0" smtClean="0">
                <a:solidFill>
                  <a:schemeClr val="tx1"/>
                </a:solidFill>
              </a:rPr>
              <a:t>void int3(void) /* interrupt handler 3 */</a:t>
            </a:r>
          </a:p>
          <a:p>
            <a:pPr algn="just"/>
            <a:r>
              <a:rPr lang="en-US" dirty="0" smtClean="0">
                <a:solidFill>
                  <a:schemeClr val="tx1"/>
                </a:solidFill>
              </a:rPr>
              <a:t>{</a:t>
            </a:r>
          </a:p>
          <a:p>
            <a:pPr algn="just"/>
            <a:r>
              <a:rPr lang="en-US" dirty="0" smtClean="0">
                <a:solidFill>
                  <a:schemeClr val="tx1"/>
                </a:solidFill>
              </a:rPr>
              <a:t>save(context); /* save context on stack */</a:t>
            </a:r>
          </a:p>
          <a:p>
            <a:pPr algn="just"/>
            <a:r>
              <a:rPr lang="en-US" dirty="0" smtClean="0">
                <a:solidFill>
                  <a:schemeClr val="tx1"/>
                </a:solidFill>
              </a:rPr>
              <a:t>task3(); /* execute task 3 */</a:t>
            </a:r>
          </a:p>
          <a:p>
            <a:pPr algn="just"/>
            <a:r>
              <a:rPr lang="en-US" dirty="0" smtClean="0">
                <a:solidFill>
                  <a:schemeClr val="tx1"/>
                </a:solidFill>
              </a:rPr>
              <a:t>restore(context); /* restore context from stack */</a:t>
            </a:r>
          </a:p>
          <a:p>
            <a:pPr algn="just"/>
            <a:r>
              <a:rPr lang="en-US" dirty="0" smtClean="0">
                <a:solidFill>
                  <a:schemeClr val="tx1"/>
                </a:solidFill>
              </a:rPr>
              <a:t>}</a:t>
            </a:r>
            <a:endParaRPr lang="en-US" dirty="0">
              <a:solidFill>
                <a:schemeClr val="tx1"/>
              </a:solidFill>
            </a:endParaRPr>
          </a:p>
        </p:txBody>
      </p:sp>
      <p:sp>
        <p:nvSpPr>
          <p:cNvPr id="4" name="Line Callout 1 3"/>
          <p:cNvSpPr/>
          <p:nvPr/>
        </p:nvSpPr>
        <p:spPr>
          <a:xfrm>
            <a:off x="3886200" y="1676400"/>
            <a:ext cx="5257800" cy="533400"/>
          </a:xfrm>
          <a:prstGeom prst="borderCallout1">
            <a:avLst>
              <a:gd name="adj1" fmla="val 18750"/>
              <a:gd name="adj2" fmla="val -8333"/>
              <a:gd name="adj3" fmla="val 262500"/>
              <a:gd name="adj4" fmla="val -51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smtClean="0">
              <a:solidFill>
                <a:schemeClr val="tx1"/>
              </a:solidFill>
            </a:endParaRPr>
          </a:p>
          <a:p>
            <a:pPr algn="just"/>
            <a:r>
              <a:rPr lang="en-US" b="1" dirty="0" smtClean="0">
                <a:solidFill>
                  <a:schemeClr val="tx1"/>
                </a:solidFill>
              </a:rPr>
              <a:t>Procedure save</a:t>
            </a:r>
            <a:r>
              <a:rPr lang="en-US" dirty="0" smtClean="0">
                <a:solidFill>
                  <a:schemeClr val="tx1"/>
                </a:solidFill>
              </a:rPr>
              <a:t> saves certain registers to a stack area, </a:t>
            </a:r>
          </a:p>
          <a:p>
            <a:pPr algn="ctr"/>
            <a:endParaRPr lang="en-US" dirty="0">
              <a:solidFill>
                <a:schemeClr val="tx1"/>
              </a:solidFill>
            </a:endParaRPr>
          </a:p>
        </p:txBody>
      </p:sp>
      <p:sp>
        <p:nvSpPr>
          <p:cNvPr id="6" name="Line Callout 1 5"/>
          <p:cNvSpPr/>
          <p:nvPr/>
        </p:nvSpPr>
        <p:spPr>
          <a:xfrm>
            <a:off x="3962400" y="3733800"/>
            <a:ext cx="5181600" cy="609600"/>
          </a:xfrm>
          <a:prstGeom prst="borderCallout1">
            <a:avLst>
              <a:gd name="adj1" fmla="val 18750"/>
              <a:gd name="adj2" fmla="val -8333"/>
              <a:gd name="adj3" fmla="val 180682"/>
              <a:gd name="adj4" fmla="val -479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smtClean="0">
              <a:solidFill>
                <a:schemeClr val="tx1"/>
              </a:solidFill>
            </a:endParaRPr>
          </a:p>
          <a:p>
            <a:pPr algn="just"/>
            <a:r>
              <a:rPr lang="en-US" b="1" dirty="0" smtClean="0">
                <a:solidFill>
                  <a:schemeClr val="tx1"/>
                </a:solidFill>
              </a:rPr>
              <a:t>Procedure</a:t>
            </a:r>
            <a:r>
              <a:rPr lang="en-US" dirty="0" smtClean="0">
                <a:solidFill>
                  <a:schemeClr val="tx1"/>
                </a:solidFill>
              </a:rPr>
              <a:t> </a:t>
            </a:r>
            <a:r>
              <a:rPr lang="en-US" b="1" dirty="0" smtClean="0">
                <a:solidFill>
                  <a:schemeClr val="tx1"/>
                </a:solidFill>
              </a:rPr>
              <a:t>restore</a:t>
            </a:r>
            <a:r>
              <a:rPr lang="en-US" dirty="0" smtClean="0">
                <a:solidFill>
                  <a:schemeClr val="tx1"/>
                </a:solidFill>
              </a:rPr>
              <a:t> restores those registers from stack. </a:t>
            </a: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Interrupt-Driven Systems: </a:t>
            </a:r>
            <a:r>
              <a:rPr lang="en-US" sz="3600" b="1" i="1" dirty="0" smtClean="0"/>
              <a:t> </a:t>
            </a:r>
            <a:r>
              <a:rPr lang="en-US" sz="3200" b="1" i="1" dirty="0" smtClean="0"/>
              <a:t>Context Switching </a:t>
            </a:r>
            <a:r>
              <a:rPr lang="en-US" sz="3200" dirty="0" smtClean="0"/>
              <a:t/>
            </a:r>
            <a:br>
              <a:rPr lang="en-US" sz="3200" dirty="0" smtClean="0"/>
            </a:b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Save and restore would actually take two arguments; </a:t>
            </a:r>
          </a:p>
          <a:p>
            <a:pPr lvl="0" algn="just"/>
            <a:r>
              <a:rPr lang="en-US" dirty="0" smtClean="0">
                <a:solidFill>
                  <a:schemeClr val="tx1"/>
                </a:solidFill>
              </a:rPr>
              <a:t>-	a </a:t>
            </a:r>
            <a:r>
              <a:rPr lang="en-US" b="1" dirty="0" smtClean="0">
                <a:solidFill>
                  <a:schemeClr val="tx1"/>
                </a:solidFill>
              </a:rPr>
              <a:t>pointer to </a:t>
            </a:r>
            <a:r>
              <a:rPr lang="en-US" dirty="0" smtClean="0">
                <a:solidFill>
                  <a:schemeClr val="tx1"/>
                </a:solidFill>
              </a:rPr>
              <a:t>data structure representing the 	</a:t>
            </a:r>
            <a:r>
              <a:rPr lang="en-US" b="1" dirty="0" smtClean="0">
                <a:solidFill>
                  <a:schemeClr val="tx1"/>
                </a:solidFill>
              </a:rPr>
              <a:t>context information </a:t>
            </a:r>
          </a:p>
          <a:p>
            <a:pPr lvl="0" algn="just"/>
            <a:r>
              <a:rPr lang="en-US" dirty="0" smtClean="0">
                <a:solidFill>
                  <a:schemeClr val="tx1"/>
                </a:solidFill>
              </a:rPr>
              <a:t>-	a </a:t>
            </a:r>
            <a:r>
              <a:rPr lang="en-US" b="1" dirty="0" smtClean="0">
                <a:solidFill>
                  <a:schemeClr val="tx1"/>
                </a:solidFill>
              </a:rPr>
              <a:t>pointer to the stack</a:t>
            </a:r>
            <a:r>
              <a:rPr lang="en-US" dirty="0" smtClean="0">
                <a:solidFill>
                  <a:schemeClr val="tx1"/>
                </a:solidFill>
              </a:rPr>
              <a:t> data structure. </a:t>
            </a:r>
          </a:p>
          <a:p>
            <a:pPr algn="just"/>
            <a:r>
              <a:rPr lang="en-US" dirty="0" smtClean="0">
                <a:solidFill>
                  <a:schemeClr val="tx1"/>
                </a:solidFill>
              </a:rPr>
              <a:t>In the case of the context data structure, the programming language compiler must provide a mechanism to </a:t>
            </a:r>
            <a:r>
              <a:rPr lang="en-US" b="1" dirty="0" smtClean="0">
                <a:solidFill>
                  <a:schemeClr val="tx1"/>
                </a:solidFill>
              </a:rPr>
              <a:t>extract the current contents </a:t>
            </a:r>
            <a:r>
              <a:rPr lang="en-US" dirty="0" smtClean="0">
                <a:solidFill>
                  <a:schemeClr val="tx1"/>
                </a:solidFill>
              </a:rPr>
              <a:t>of the general registers, PCs, and so forth. </a:t>
            </a:r>
          </a:p>
          <a:p>
            <a:pPr algn="just"/>
            <a:r>
              <a:rPr lang="en-US" dirty="0" smtClean="0">
                <a:solidFill>
                  <a:schemeClr val="tx1"/>
                </a:solidFill>
              </a:rPr>
              <a:t>Both save and restore </a:t>
            </a:r>
            <a:r>
              <a:rPr lang="en-US" b="1" dirty="0" smtClean="0">
                <a:solidFill>
                  <a:schemeClr val="tx1"/>
                </a:solidFill>
              </a:rPr>
              <a:t>must adjust the stack pointer.</a:t>
            </a:r>
            <a:endParaRPr lang="en-US" b="1" dirty="0">
              <a:solidFill>
                <a:schemeClr val="tx1"/>
              </a:solidFill>
            </a:endParaRPr>
          </a:p>
        </p:txBody>
      </p:sp>
      <p:sp>
        <p:nvSpPr>
          <p:cNvPr id="4" name="Rectangle 3"/>
          <p:cNvSpPr/>
          <p:nvPr/>
        </p:nvSpPr>
        <p:spPr>
          <a:xfrm>
            <a:off x="0" y="3657600"/>
            <a:ext cx="91440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Preemptive-Priority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85000" lnSpcReduction="10000"/>
          </a:bodyPr>
          <a:lstStyle/>
          <a:p>
            <a:pPr algn="just"/>
            <a:r>
              <a:rPr lang="en-US" dirty="0" smtClean="0">
                <a:solidFill>
                  <a:schemeClr val="tx1"/>
                </a:solidFill>
              </a:rPr>
              <a:t>A higher-priority task is said to preempt a lower-priority task if it </a:t>
            </a:r>
            <a:r>
              <a:rPr lang="en-US" b="1" dirty="0" smtClean="0">
                <a:solidFill>
                  <a:schemeClr val="tx1"/>
                </a:solidFill>
              </a:rPr>
              <a:t>interrupts the lower-priority task</a:t>
            </a:r>
            <a:r>
              <a:rPr lang="en-US" dirty="0" smtClean="0">
                <a:solidFill>
                  <a:schemeClr val="tx1"/>
                </a:solidFill>
              </a:rPr>
              <a:t>. </a:t>
            </a:r>
          </a:p>
          <a:p>
            <a:pPr algn="just"/>
            <a:r>
              <a:rPr lang="en-US" dirty="0" smtClean="0">
                <a:solidFill>
                  <a:schemeClr val="tx1"/>
                </a:solidFill>
              </a:rPr>
              <a:t>Systems that </a:t>
            </a:r>
            <a:r>
              <a:rPr lang="en-US" b="1" dirty="0" smtClean="0">
                <a:solidFill>
                  <a:schemeClr val="tx1"/>
                </a:solidFill>
              </a:rPr>
              <a:t>use preemption schemes instead of round-robin or first-come-first-served scheduling</a:t>
            </a:r>
            <a:r>
              <a:rPr lang="en-US" dirty="0" smtClean="0">
                <a:solidFill>
                  <a:schemeClr val="tx1"/>
                </a:solidFill>
              </a:rPr>
              <a:t> are called preemptive-priority systems. </a:t>
            </a:r>
          </a:p>
          <a:p>
            <a:pPr algn="just"/>
            <a:endParaRPr lang="en-US" dirty="0" smtClean="0">
              <a:solidFill>
                <a:schemeClr val="tx1"/>
              </a:solidFill>
            </a:endParaRPr>
          </a:p>
          <a:p>
            <a:pPr algn="just"/>
            <a:r>
              <a:rPr lang="en-US" dirty="0" smtClean="0">
                <a:solidFill>
                  <a:schemeClr val="tx1"/>
                </a:solidFill>
              </a:rPr>
              <a:t>The </a:t>
            </a:r>
            <a:r>
              <a:rPr lang="en-US" b="1" dirty="0" smtClean="0">
                <a:solidFill>
                  <a:schemeClr val="tx1"/>
                </a:solidFill>
              </a:rPr>
              <a:t>priorities </a:t>
            </a:r>
            <a:r>
              <a:rPr lang="en-US" dirty="0" smtClean="0">
                <a:solidFill>
                  <a:schemeClr val="tx1"/>
                </a:solidFill>
              </a:rPr>
              <a:t>assigned to each interrupt are </a:t>
            </a:r>
            <a:r>
              <a:rPr lang="en-US" b="1" dirty="0" smtClean="0">
                <a:solidFill>
                  <a:schemeClr val="tx1"/>
                </a:solidFill>
              </a:rPr>
              <a:t>based on the urgency of the task</a:t>
            </a:r>
            <a:r>
              <a:rPr lang="en-US" dirty="0" smtClean="0">
                <a:solidFill>
                  <a:schemeClr val="tx1"/>
                </a:solidFill>
              </a:rPr>
              <a:t> associated with the interrupt. </a:t>
            </a:r>
          </a:p>
          <a:p>
            <a:pPr algn="just"/>
            <a:endParaRPr lang="en-US" dirty="0" smtClean="0">
              <a:solidFill>
                <a:schemeClr val="tx1"/>
              </a:solidFill>
            </a:endParaRPr>
          </a:p>
          <a:p>
            <a:pPr algn="just"/>
            <a:r>
              <a:rPr lang="en-US" dirty="0" smtClean="0">
                <a:solidFill>
                  <a:schemeClr val="tx1"/>
                </a:solidFill>
              </a:rPr>
              <a:t>For example, the nuclear power station monitoring system is best designed as a preemptive-priority system. While the handling of intruder events is critical, for example, nothing is more important than processing the core over-temperature alert.</a:t>
            </a:r>
          </a:p>
          <a:p>
            <a:pPr algn="just"/>
            <a:endParaRPr lang="en-US" dirty="0" smtClean="0">
              <a:solidFill>
                <a:schemeClr val="tx1"/>
              </a:solidFill>
            </a:endParaRPr>
          </a:p>
        </p:txBody>
      </p:sp>
      <p:sp>
        <p:nvSpPr>
          <p:cNvPr id="5" name="Rectangle 4"/>
          <p:cNvSpPr/>
          <p:nvPr/>
        </p:nvSpPr>
        <p:spPr>
          <a:xfrm>
            <a:off x="0" y="43434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Preemptive-Priority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85000" lnSpcReduction="20000"/>
          </a:bodyPr>
          <a:lstStyle/>
          <a:p>
            <a:pPr algn="just"/>
            <a:r>
              <a:rPr lang="en-US" dirty="0" smtClean="0">
                <a:solidFill>
                  <a:schemeClr val="tx1"/>
                </a:solidFill>
              </a:rPr>
              <a:t>Prioritized interrupts can be either </a:t>
            </a:r>
            <a:r>
              <a:rPr lang="en-US" b="1" dirty="0" smtClean="0">
                <a:solidFill>
                  <a:schemeClr val="tx1"/>
                </a:solidFill>
              </a:rPr>
              <a:t>fixed priority </a:t>
            </a:r>
            <a:r>
              <a:rPr lang="en-US" dirty="0" smtClean="0">
                <a:solidFill>
                  <a:schemeClr val="tx1"/>
                </a:solidFill>
              </a:rPr>
              <a:t>or </a:t>
            </a:r>
            <a:r>
              <a:rPr lang="en-US" b="1" dirty="0" smtClean="0">
                <a:solidFill>
                  <a:schemeClr val="tx1"/>
                </a:solidFill>
              </a:rPr>
              <a:t>dynamic priority</a:t>
            </a:r>
            <a:r>
              <a:rPr lang="en-US" dirty="0" smtClean="0">
                <a:solidFill>
                  <a:schemeClr val="tx1"/>
                </a:solidFill>
              </a:rPr>
              <a:t>. </a:t>
            </a:r>
          </a:p>
          <a:p>
            <a:pPr algn="just"/>
            <a:endParaRPr lang="en-US" b="1" dirty="0" smtClean="0">
              <a:solidFill>
                <a:schemeClr val="tx1"/>
              </a:solidFill>
            </a:endParaRPr>
          </a:p>
          <a:p>
            <a:pPr algn="just"/>
            <a:r>
              <a:rPr lang="en-US" b="1" dirty="0" smtClean="0">
                <a:solidFill>
                  <a:schemeClr val="tx1"/>
                </a:solidFill>
              </a:rPr>
              <a:t>Fixed priority</a:t>
            </a:r>
            <a:r>
              <a:rPr lang="en-US" dirty="0" smtClean="0">
                <a:solidFill>
                  <a:schemeClr val="tx1"/>
                </a:solidFill>
              </a:rPr>
              <a:t> systems are less flexible, since the </a:t>
            </a:r>
            <a:r>
              <a:rPr lang="en-US" b="1" dirty="0" smtClean="0">
                <a:solidFill>
                  <a:schemeClr val="tx1"/>
                </a:solidFill>
              </a:rPr>
              <a:t>task priorities cannot be changed</a:t>
            </a:r>
            <a:r>
              <a:rPr lang="en-US" dirty="0" smtClean="0">
                <a:solidFill>
                  <a:schemeClr val="tx1"/>
                </a:solidFill>
              </a:rPr>
              <a:t>. e.g. nuclear power station monitoring system, processing the core over temperature is always more important than handling intruder events </a:t>
            </a:r>
          </a:p>
          <a:p>
            <a:pPr algn="just"/>
            <a:endParaRPr lang="en-US" b="1" dirty="0" smtClean="0">
              <a:solidFill>
                <a:schemeClr val="tx1"/>
              </a:solidFill>
            </a:endParaRPr>
          </a:p>
          <a:p>
            <a:pPr algn="just"/>
            <a:r>
              <a:rPr lang="en-US" b="1" dirty="0" smtClean="0">
                <a:solidFill>
                  <a:schemeClr val="tx1"/>
                </a:solidFill>
              </a:rPr>
              <a:t>Dynamic-priority</a:t>
            </a:r>
            <a:r>
              <a:rPr lang="en-US" dirty="0" smtClean="0">
                <a:solidFill>
                  <a:schemeClr val="tx1"/>
                </a:solidFill>
              </a:rPr>
              <a:t> systems can </a:t>
            </a:r>
            <a:r>
              <a:rPr lang="en-US" b="1" dirty="0" smtClean="0">
                <a:solidFill>
                  <a:schemeClr val="tx1"/>
                </a:solidFill>
              </a:rPr>
              <a:t>allow the priority of tasks to be adjusted at runtime</a:t>
            </a:r>
            <a:r>
              <a:rPr lang="en-US" dirty="0" smtClean="0">
                <a:solidFill>
                  <a:schemeClr val="tx1"/>
                </a:solidFill>
              </a:rPr>
              <a:t> to meet changing process demands.  E.g. military aircraft, thereat management computer tracking six enemy aircrafts, readjusting the priorities of tasks managing individual threat by re-computing relative threat of each enemy aircraft based on proximity , posture and other factors</a:t>
            </a:r>
          </a:p>
          <a:p>
            <a:pPr algn="just"/>
            <a:endParaRPr lang="en-US" dirty="0" smtClean="0">
              <a:solidFill>
                <a:schemeClr val="tx1"/>
              </a:solidFill>
            </a:endParaRPr>
          </a:p>
        </p:txBody>
      </p:sp>
      <p:sp>
        <p:nvSpPr>
          <p:cNvPr id="4" name="Rectangle 3"/>
          <p:cNvSpPr/>
          <p:nvPr/>
        </p:nvSpPr>
        <p:spPr>
          <a:xfrm>
            <a:off x="0" y="15240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733800"/>
            <a:ext cx="91440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Preemptive-Priority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70000" lnSpcReduction="20000"/>
          </a:bodyPr>
          <a:lstStyle/>
          <a:p>
            <a:pPr algn="just"/>
            <a:endParaRPr lang="en-US" dirty="0" smtClean="0">
              <a:solidFill>
                <a:schemeClr val="tx1"/>
              </a:solidFill>
            </a:endParaRPr>
          </a:p>
          <a:p>
            <a:pPr algn="just"/>
            <a:r>
              <a:rPr lang="en-US" dirty="0" smtClean="0">
                <a:solidFill>
                  <a:schemeClr val="tx1"/>
                </a:solidFill>
              </a:rPr>
              <a:t>Preemptive-priority schemes can suffer from resource hogging by higher priority tasks leading to a lack of available resources for lower-priority tasks, facing a problem called </a:t>
            </a:r>
            <a:r>
              <a:rPr lang="en-US" b="1" dirty="0" smtClean="0">
                <a:solidFill>
                  <a:schemeClr val="tx1"/>
                </a:solidFill>
              </a:rPr>
              <a:t>starvation</a:t>
            </a:r>
            <a:r>
              <a:rPr lang="en-US" dirty="0" smtClean="0">
                <a:solidFill>
                  <a:schemeClr val="tx1"/>
                </a:solidFill>
              </a:rPr>
              <a:t>. </a:t>
            </a:r>
          </a:p>
          <a:p>
            <a:pPr algn="just"/>
            <a:endParaRPr lang="en-US" dirty="0" smtClean="0">
              <a:solidFill>
                <a:schemeClr val="tx1"/>
              </a:solidFill>
            </a:endParaRPr>
          </a:p>
          <a:p>
            <a:pPr algn="just"/>
            <a:r>
              <a:rPr lang="en-US" dirty="0" smtClean="0">
                <a:solidFill>
                  <a:schemeClr val="tx1"/>
                </a:solidFill>
              </a:rPr>
              <a:t>A special class of fixed-rate preemptive-priority interrupt-driven systems, called </a:t>
            </a:r>
            <a:r>
              <a:rPr lang="en-US" b="1" dirty="0" smtClean="0">
                <a:solidFill>
                  <a:schemeClr val="tx1"/>
                </a:solidFill>
              </a:rPr>
              <a:t>rate-monotonic systems</a:t>
            </a:r>
            <a:r>
              <a:rPr lang="en-US" dirty="0" smtClean="0">
                <a:solidFill>
                  <a:schemeClr val="tx1"/>
                </a:solidFill>
              </a:rPr>
              <a:t>, comprises those real-time systems where the </a:t>
            </a:r>
            <a:r>
              <a:rPr lang="en-US" b="1" dirty="0" smtClean="0">
                <a:solidFill>
                  <a:schemeClr val="tx1"/>
                </a:solidFill>
              </a:rPr>
              <a:t>priorities are assigned so that the higher the execution frequency</a:t>
            </a:r>
            <a:r>
              <a:rPr lang="en-US" dirty="0" smtClean="0">
                <a:solidFill>
                  <a:schemeClr val="tx1"/>
                </a:solidFill>
              </a:rPr>
              <a:t>,</a:t>
            </a:r>
            <a:r>
              <a:rPr lang="en-US" b="1" dirty="0" smtClean="0">
                <a:solidFill>
                  <a:schemeClr val="tx1"/>
                </a:solidFill>
              </a:rPr>
              <a:t> the higher the priority</a:t>
            </a:r>
            <a:r>
              <a:rPr lang="en-US" dirty="0" smtClean="0">
                <a:solidFill>
                  <a:schemeClr val="tx1"/>
                </a:solidFill>
              </a:rPr>
              <a:t>. </a:t>
            </a:r>
          </a:p>
          <a:p>
            <a:pPr algn="just"/>
            <a:endParaRPr lang="en-US" dirty="0" smtClean="0">
              <a:solidFill>
                <a:schemeClr val="tx1"/>
              </a:solidFill>
            </a:endParaRPr>
          </a:p>
          <a:p>
            <a:pPr algn="just"/>
            <a:r>
              <a:rPr lang="en-US" dirty="0" smtClean="0">
                <a:solidFill>
                  <a:schemeClr val="tx1"/>
                </a:solidFill>
              </a:rPr>
              <a:t>This scheme is common in embedded applications, particularly avionics systems</a:t>
            </a:r>
          </a:p>
          <a:p>
            <a:pPr algn="just"/>
            <a:endParaRPr lang="en-US" dirty="0" smtClean="0">
              <a:solidFill>
                <a:schemeClr val="tx1"/>
              </a:solidFill>
            </a:endParaRPr>
          </a:p>
          <a:p>
            <a:pPr algn="just"/>
            <a:r>
              <a:rPr lang="en-US" dirty="0" smtClean="0">
                <a:solidFill>
                  <a:schemeClr val="tx1"/>
                </a:solidFill>
              </a:rPr>
              <a:t>For example, in the aircraft navigation system, the task that gathers accelerometer data every 10 milliseconds has the highest priority. The task that collect gyro data, and compensates these data and the accelerometer data every 40 milliseconds, has the second highest priority. Finally, the task that updates the pilot’s display every second has lowest priority.</a:t>
            </a:r>
            <a:endParaRPr lang="en-US" dirty="0">
              <a:solidFill>
                <a:schemeClr val="tx1"/>
              </a:solidFill>
            </a:endParaRPr>
          </a:p>
        </p:txBody>
      </p:sp>
      <p:sp>
        <p:nvSpPr>
          <p:cNvPr id="4" name="Rectangle 3"/>
          <p:cNvSpPr/>
          <p:nvPr/>
        </p:nvSpPr>
        <p:spPr>
          <a:xfrm>
            <a:off x="0" y="3810000"/>
            <a:ext cx="9144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REAL-TIME KERNELS</a:t>
            </a:r>
            <a:r>
              <a:rPr lang="en-US" dirty="0" smtClean="0">
                <a:solidFill>
                  <a:schemeClr val="tx1"/>
                </a:solidFill>
              </a:rPr>
              <a:t/>
            </a:r>
            <a:br>
              <a:rPr lang="en-US" dirty="0" smtClean="0">
                <a:solidFill>
                  <a:schemeClr val="tx1"/>
                </a:solidFill>
              </a:rPr>
            </a:br>
            <a:endParaRPr lang="en-US" dirty="0"/>
          </a:p>
        </p:txBody>
      </p:sp>
      <p:sp>
        <p:nvSpPr>
          <p:cNvPr id="4" name="Subtitle 3"/>
          <p:cNvSpPr>
            <a:spLocks noGrp="1"/>
          </p:cNvSpPr>
          <p:nvPr>
            <p:ph type="subTitle" idx="1"/>
          </p:nvPr>
        </p:nvSpPr>
        <p:spPr/>
        <p:txBody>
          <a:bodyPr/>
          <a:lstStyle/>
          <a:p>
            <a:endParaRPr lang="en-US"/>
          </a:p>
        </p:txBody>
      </p:sp>
      <p:pic>
        <p:nvPicPr>
          <p:cNvPr id="5" name="Picture 4"/>
          <p:cNvPicPr/>
          <p:nvPr/>
        </p:nvPicPr>
        <p:blipFill>
          <a:blip r:embed="rId2"/>
          <a:srcRect/>
          <a:stretch>
            <a:fillRect/>
          </a:stretch>
        </p:blipFill>
        <p:spPr bwMode="auto">
          <a:xfrm>
            <a:off x="1535239" y="1399233"/>
            <a:ext cx="6073521" cy="45443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Hybrid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10000"/>
          </a:bodyPr>
          <a:lstStyle/>
          <a:p>
            <a:pPr algn="just"/>
            <a:r>
              <a:rPr lang="en-US" dirty="0" smtClean="0">
                <a:solidFill>
                  <a:schemeClr val="tx1"/>
                </a:solidFill>
              </a:rPr>
              <a:t>Hybrid systems include </a:t>
            </a:r>
            <a:r>
              <a:rPr lang="en-US" b="1" dirty="0" smtClean="0">
                <a:solidFill>
                  <a:schemeClr val="tx1"/>
                </a:solidFill>
              </a:rPr>
              <a:t>interrupts</a:t>
            </a:r>
            <a:r>
              <a:rPr lang="en-US" dirty="0" smtClean="0">
                <a:solidFill>
                  <a:schemeClr val="tx1"/>
                </a:solidFill>
              </a:rPr>
              <a:t> that occur at both </a:t>
            </a:r>
            <a:r>
              <a:rPr lang="en-US" b="1" dirty="0" smtClean="0">
                <a:solidFill>
                  <a:schemeClr val="tx1"/>
                </a:solidFill>
              </a:rPr>
              <a:t>fixed rates </a:t>
            </a:r>
            <a:r>
              <a:rPr lang="en-US" dirty="0" smtClean="0">
                <a:solidFill>
                  <a:schemeClr val="tx1"/>
                </a:solidFill>
              </a:rPr>
              <a:t>and</a:t>
            </a:r>
            <a:r>
              <a:rPr lang="en-US" b="1" dirty="0" smtClean="0">
                <a:solidFill>
                  <a:schemeClr val="tx1"/>
                </a:solidFill>
              </a:rPr>
              <a:t> sporadically</a:t>
            </a:r>
            <a:r>
              <a:rPr lang="en-US" dirty="0" smtClean="0">
                <a:solidFill>
                  <a:schemeClr val="tx1"/>
                </a:solidFill>
              </a:rPr>
              <a:t>.</a:t>
            </a:r>
          </a:p>
          <a:p>
            <a:pPr algn="just"/>
            <a:r>
              <a:rPr lang="en-US" dirty="0" smtClean="0">
                <a:solidFill>
                  <a:schemeClr val="tx1"/>
                </a:solidFill>
              </a:rPr>
              <a:t>The </a:t>
            </a:r>
            <a:r>
              <a:rPr lang="en-US" b="1" dirty="0" smtClean="0">
                <a:solidFill>
                  <a:schemeClr val="tx1"/>
                </a:solidFill>
              </a:rPr>
              <a:t>sporadic interrupts</a:t>
            </a:r>
            <a:r>
              <a:rPr lang="en-US" dirty="0" smtClean="0">
                <a:solidFill>
                  <a:schemeClr val="tx1"/>
                </a:solidFill>
              </a:rPr>
              <a:t> can be used to handle a </a:t>
            </a:r>
            <a:r>
              <a:rPr lang="en-US" b="1" dirty="0" smtClean="0">
                <a:solidFill>
                  <a:schemeClr val="tx1"/>
                </a:solidFill>
              </a:rPr>
              <a:t>critical error that requires immediate attention</a:t>
            </a:r>
            <a:r>
              <a:rPr lang="en-US" dirty="0" smtClean="0">
                <a:solidFill>
                  <a:schemeClr val="tx1"/>
                </a:solidFill>
              </a:rPr>
              <a:t>, and thus have highest priority. This type of system is </a:t>
            </a:r>
            <a:r>
              <a:rPr lang="en-US" b="1" dirty="0" smtClean="0">
                <a:solidFill>
                  <a:schemeClr val="tx1"/>
                </a:solidFill>
              </a:rPr>
              <a:t>common in embedded applications</a:t>
            </a:r>
            <a:r>
              <a:rPr lang="en-US" dirty="0" smtClean="0">
                <a:solidFill>
                  <a:schemeClr val="tx1"/>
                </a:solidFill>
              </a:rPr>
              <a:t>.</a:t>
            </a:r>
          </a:p>
          <a:p>
            <a:pPr algn="just"/>
            <a:r>
              <a:rPr lang="en-US" dirty="0" smtClean="0">
                <a:solidFill>
                  <a:schemeClr val="tx1"/>
                </a:solidFill>
              </a:rPr>
              <a:t>Hybrid system that is a </a:t>
            </a:r>
            <a:r>
              <a:rPr lang="en-US" b="1" dirty="0" smtClean="0">
                <a:solidFill>
                  <a:schemeClr val="tx1"/>
                </a:solidFill>
              </a:rPr>
              <a:t>combination of round-robin</a:t>
            </a:r>
            <a:r>
              <a:rPr lang="en-US" dirty="0" smtClean="0">
                <a:solidFill>
                  <a:schemeClr val="tx1"/>
                </a:solidFill>
              </a:rPr>
              <a:t> and</a:t>
            </a:r>
            <a:r>
              <a:rPr lang="en-US" b="1" dirty="0" smtClean="0">
                <a:solidFill>
                  <a:schemeClr val="tx1"/>
                </a:solidFill>
              </a:rPr>
              <a:t> preemptive systems </a:t>
            </a:r>
            <a:endParaRPr lang="en-US" dirty="0" smtClean="0">
              <a:solidFill>
                <a:schemeClr val="tx1"/>
              </a:solidFill>
            </a:endParaRPr>
          </a:p>
          <a:p>
            <a:pPr lvl="0" algn="just"/>
            <a:r>
              <a:rPr lang="en-US" dirty="0" smtClean="0">
                <a:solidFill>
                  <a:schemeClr val="tx1"/>
                </a:solidFill>
              </a:rPr>
              <a:t>Tasks of </a:t>
            </a:r>
            <a:r>
              <a:rPr lang="en-US" b="1" dirty="0" smtClean="0">
                <a:solidFill>
                  <a:schemeClr val="tx1"/>
                </a:solidFill>
              </a:rPr>
              <a:t>higher priority can always preempt </a:t>
            </a:r>
            <a:r>
              <a:rPr lang="en-US" dirty="0" smtClean="0">
                <a:solidFill>
                  <a:schemeClr val="tx1"/>
                </a:solidFill>
              </a:rPr>
              <a:t>those of lower priority</a:t>
            </a:r>
          </a:p>
          <a:p>
            <a:pPr lvl="0" algn="just"/>
            <a:r>
              <a:rPr lang="en-US" dirty="0" smtClean="0">
                <a:solidFill>
                  <a:schemeClr val="tx1"/>
                </a:solidFill>
              </a:rPr>
              <a:t>If </a:t>
            </a:r>
            <a:r>
              <a:rPr lang="en-US" b="1" dirty="0" smtClean="0">
                <a:solidFill>
                  <a:schemeClr val="tx1"/>
                </a:solidFill>
              </a:rPr>
              <a:t>two or  more tasks of the same priority</a:t>
            </a:r>
            <a:r>
              <a:rPr lang="en-US" dirty="0" smtClean="0">
                <a:solidFill>
                  <a:schemeClr val="tx1"/>
                </a:solidFill>
              </a:rPr>
              <a:t> are ready to run simultaneously, then they run in</a:t>
            </a:r>
            <a:r>
              <a:rPr lang="en-US" b="1" dirty="0" smtClean="0">
                <a:solidFill>
                  <a:schemeClr val="tx1"/>
                </a:solidFill>
              </a:rPr>
              <a:t> round-robin fashion</a:t>
            </a:r>
            <a:r>
              <a:rPr lang="en-US" dirty="0" smtClean="0">
                <a:solidFill>
                  <a:schemeClr val="tx1"/>
                </a:solidFill>
              </a:rPr>
              <a:t>.</a:t>
            </a:r>
            <a:endParaRPr lang="en-US" dirty="0">
              <a:solidFill>
                <a:schemeClr val="tx1"/>
              </a:solidFill>
            </a:endParaRPr>
          </a:p>
        </p:txBody>
      </p:sp>
      <p:sp>
        <p:nvSpPr>
          <p:cNvPr id="4" name="Rectangle 3"/>
          <p:cNvSpPr/>
          <p:nvPr/>
        </p:nvSpPr>
        <p:spPr>
          <a:xfrm>
            <a:off x="0" y="3505200"/>
            <a:ext cx="91440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Hybrid Systems</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85000" lnSpcReduction="20000"/>
          </a:bodyPr>
          <a:lstStyle/>
          <a:p>
            <a:pPr algn="just"/>
            <a:r>
              <a:rPr lang="en-US" b="1" dirty="0" smtClean="0">
                <a:solidFill>
                  <a:schemeClr val="tx1"/>
                </a:solidFill>
              </a:rPr>
              <a:t>Pros and Cons of Interrupt Only Systems:</a:t>
            </a:r>
            <a:endParaRPr lang="en-US" dirty="0" smtClean="0">
              <a:solidFill>
                <a:schemeClr val="tx1"/>
              </a:solidFill>
            </a:endParaRPr>
          </a:p>
          <a:p>
            <a:pPr algn="just"/>
            <a:r>
              <a:rPr lang="en-US" dirty="0" smtClean="0">
                <a:solidFill>
                  <a:schemeClr val="tx1"/>
                </a:solidFill>
              </a:rPr>
              <a:t>Pros: </a:t>
            </a:r>
          </a:p>
          <a:p>
            <a:pPr lvl="0" algn="just"/>
            <a:r>
              <a:rPr lang="en-US" dirty="0" smtClean="0">
                <a:solidFill>
                  <a:schemeClr val="tx1"/>
                </a:solidFill>
              </a:rPr>
              <a:t>Easy to write and typically have fast response times because process scheduling can be done via hardware. </a:t>
            </a:r>
          </a:p>
          <a:p>
            <a:pPr lvl="0" algn="just"/>
            <a:r>
              <a:rPr lang="en-US" dirty="0" smtClean="0">
                <a:solidFill>
                  <a:schemeClr val="tx1"/>
                </a:solidFill>
              </a:rPr>
              <a:t>Interrupt only systems are a special case of foreground/background systems,  widely used in embedded systems.</a:t>
            </a:r>
          </a:p>
          <a:p>
            <a:pPr algn="just"/>
            <a:r>
              <a:rPr lang="en-US" dirty="0" smtClean="0">
                <a:solidFill>
                  <a:schemeClr val="tx1"/>
                </a:solidFill>
              </a:rPr>
              <a:t>Cons:</a:t>
            </a:r>
          </a:p>
          <a:p>
            <a:pPr lvl="0" algn="just"/>
            <a:r>
              <a:rPr lang="en-US" dirty="0" smtClean="0">
                <a:solidFill>
                  <a:schemeClr val="tx1"/>
                </a:solidFill>
              </a:rPr>
              <a:t>Time is wasted in the jump-to-self loop and the difficulty in providing advanced services. These services include device drivers and interfaces to multiple layered networks. </a:t>
            </a:r>
          </a:p>
          <a:p>
            <a:pPr lvl="0" algn="just"/>
            <a:r>
              <a:rPr lang="en-US" dirty="0" smtClean="0">
                <a:solidFill>
                  <a:schemeClr val="tx1"/>
                </a:solidFill>
              </a:rPr>
              <a:t>Vulnerable to malfunctions owing to timing variations, unanticipated race conditions, hardware failure, and so on. </a:t>
            </a:r>
          </a:p>
          <a:p>
            <a:pPr algn="just"/>
            <a:r>
              <a:rPr lang="en-US" dirty="0" smtClean="0">
                <a:solidFill>
                  <a:schemeClr val="tx1"/>
                </a:solidFill>
              </a:rPr>
              <a:t>Some companies avoid designs based on interrupts for these reasons.</a:t>
            </a:r>
            <a:endParaRPr lang="en-US" dirty="0">
              <a:solidFill>
                <a:schemeClr val="tx1"/>
              </a:solidFill>
            </a:endParaRPr>
          </a:p>
        </p:txBody>
      </p:sp>
      <p:sp>
        <p:nvSpPr>
          <p:cNvPr id="4" name="Rectangle 3"/>
          <p:cNvSpPr/>
          <p:nvPr/>
        </p:nvSpPr>
        <p:spPr>
          <a:xfrm>
            <a:off x="0" y="1600200"/>
            <a:ext cx="9144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810000"/>
            <a:ext cx="9144000" cy="251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Hybrid Systems: </a:t>
            </a:r>
            <a:r>
              <a:rPr lang="en-US" sz="3600" b="1" i="1" dirty="0" smtClean="0"/>
              <a:t>Foreground/Background Systems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20000"/>
          </a:bodyPr>
          <a:lstStyle/>
          <a:p>
            <a:pPr algn="just"/>
            <a:r>
              <a:rPr lang="en-US" dirty="0" smtClean="0">
                <a:solidFill>
                  <a:schemeClr val="tx1"/>
                </a:solidFill>
              </a:rPr>
              <a:t>Foreground/background systems are an improvement over the interrupt-only systems in that the </a:t>
            </a:r>
            <a:r>
              <a:rPr lang="en-US" b="1" dirty="0" smtClean="0">
                <a:solidFill>
                  <a:schemeClr val="tx1"/>
                </a:solidFill>
              </a:rPr>
              <a:t>polled loop is replaced </a:t>
            </a:r>
            <a:r>
              <a:rPr lang="en-US" dirty="0" smtClean="0">
                <a:solidFill>
                  <a:schemeClr val="tx1"/>
                </a:solidFill>
              </a:rPr>
              <a:t>by code that performs useful processing. </a:t>
            </a:r>
          </a:p>
          <a:p>
            <a:pPr algn="just"/>
            <a:r>
              <a:rPr lang="en-US" dirty="0" smtClean="0">
                <a:solidFill>
                  <a:schemeClr val="tx1"/>
                </a:solidFill>
              </a:rPr>
              <a:t>Foreground/background systems are the most common architecture for embedded applications. </a:t>
            </a:r>
          </a:p>
          <a:p>
            <a:pPr algn="just"/>
            <a:r>
              <a:rPr lang="en-US" dirty="0" smtClean="0">
                <a:solidFill>
                  <a:schemeClr val="tx1"/>
                </a:solidFill>
              </a:rPr>
              <a:t>They involve a set of </a:t>
            </a:r>
            <a:r>
              <a:rPr lang="en-US" b="1" dirty="0" smtClean="0">
                <a:solidFill>
                  <a:schemeClr val="tx1"/>
                </a:solidFill>
              </a:rPr>
              <a:t>interrupt-driven</a:t>
            </a:r>
            <a:r>
              <a:rPr lang="en-US" dirty="0" smtClean="0">
                <a:solidFill>
                  <a:schemeClr val="tx1"/>
                </a:solidFill>
              </a:rPr>
              <a:t> or real-time processes called the </a:t>
            </a:r>
            <a:r>
              <a:rPr lang="en-US" b="1" dirty="0" smtClean="0">
                <a:solidFill>
                  <a:schemeClr val="tx1"/>
                </a:solidFill>
              </a:rPr>
              <a:t>foreground </a:t>
            </a:r>
            <a:r>
              <a:rPr lang="en-US" dirty="0" smtClean="0">
                <a:solidFill>
                  <a:schemeClr val="tx1"/>
                </a:solidFill>
              </a:rPr>
              <a:t>and a collection of </a:t>
            </a:r>
            <a:r>
              <a:rPr lang="en-US" b="1" dirty="0" err="1" smtClean="0">
                <a:solidFill>
                  <a:schemeClr val="tx1"/>
                </a:solidFill>
              </a:rPr>
              <a:t>noninterrupt</a:t>
            </a:r>
            <a:r>
              <a:rPr lang="en-US" b="1" dirty="0" smtClean="0">
                <a:solidFill>
                  <a:schemeClr val="tx1"/>
                </a:solidFill>
              </a:rPr>
              <a:t>-driven</a:t>
            </a:r>
            <a:r>
              <a:rPr lang="en-US" dirty="0" smtClean="0">
                <a:solidFill>
                  <a:schemeClr val="tx1"/>
                </a:solidFill>
              </a:rPr>
              <a:t> processes called the </a:t>
            </a:r>
            <a:r>
              <a:rPr lang="en-US" b="1" dirty="0" smtClean="0">
                <a:solidFill>
                  <a:schemeClr val="tx1"/>
                </a:solidFill>
              </a:rPr>
              <a:t>background</a:t>
            </a:r>
            <a:r>
              <a:rPr lang="en-US" dirty="0" smtClean="0">
                <a:solidFill>
                  <a:schemeClr val="tx1"/>
                </a:solidFill>
              </a:rPr>
              <a:t> </a:t>
            </a:r>
          </a:p>
          <a:p>
            <a:pPr algn="just"/>
            <a:r>
              <a:rPr lang="en-US" dirty="0" smtClean="0">
                <a:solidFill>
                  <a:schemeClr val="tx1"/>
                </a:solidFill>
              </a:rPr>
              <a:t>The foreground tasks run in round-robin, preemptive priority, or hybrid fashion. </a:t>
            </a:r>
          </a:p>
          <a:p>
            <a:pPr algn="just"/>
            <a:r>
              <a:rPr lang="en-US" dirty="0" smtClean="0">
                <a:solidFill>
                  <a:schemeClr val="tx1"/>
                </a:solidFill>
              </a:rPr>
              <a:t>The background task is fully </a:t>
            </a:r>
            <a:r>
              <a:rPr lang="en-US" dirty="0" err="1" smtClean="0">
                <a:solidFill>
                  <a:schemeClr val="tx1"/>
                </a:solidFill>
              </a:rPr>
              <a:t>preemptable</a:t>
            </a:r>
            <a:r>
              <a:rPr lang="en-US" dirty="0" smtClean="0">
                <a:solidFill>
                  <a:schemeClr val="tx1"/>
                </a:solidFill>
              </a:rPr>
              <a:t> by any foreground task and, in a sense, represents the lowest priority task in the system.</a:t>
            </a:r>
            <a:endParaRPr lang="en-US" dirty="0">
              <a:solidFill>
                <a:schemeClr val="tx1"/>
              </a:solidFill>
            </a:endParaRPr>
          </a:p>
        </p:txBody>
      </p:sp>
      <p:sp>
        <p:nvSpPr>
          <p:cNvPr id="4" name="Rectangle 3"/>
          <p:cNvSpPr/>
          <p:nvPr/>
        </p:nvSpPr>
        <p:spPr>
          <a:xfrm>
            <a:off x="0" y="47244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Hybrid Systems: </a:t>
            </a:r>
            <a:r>
              <a:rPr lang="en-US" sz="3600" b="1" i="1" dirty="0" smtClean="0"/>
              <a:t>Foreground/Background Systems </a:t>
            </a:r>
            <a:r>
              <a:rPr lang="en-US" sz="3600" dirty="0" smtClean="0"/>
              <a:t/>
            </a:r>
            <a:br>
              <a:rPr lang="en-US" sz="3600" dirty="0" smtClean="0"/>
            </a:br>
            <a:endParaRPr lang="en-US" dirty="0" smtClean="0"/>
          </a:p>
        </p:txBody>
      </p:sp>
      <p:sp>
        <p:nvSpPr>
          <p:cNvPr id="4" name="Subtitle 3"/>
          <p:cNvSpPr>
            <a:spLocks noGrp="1"/>
          </p:cNvSpPr>
          <p:nvPr>
            <p:ph type="subTitle" idx="1"/>
          </p:nvPr>
        </p:nvSpPr>
        <p:spPr/>
        <p:txBody>
          <a:bodyPr/>
          <a:lstStyle/>
          <a:p>
            <a:endParaRPr lang="en-US"/>
          </a:p>
        </p:txBody>
      </p:sp>
      <p:pic>
        <p:nvPicPr>
          <p:cNvPr id="5" name="Picture 4"/>
          <p:cNvPicPr/>
          <p:nvPr/>
        </p:nvPicPr>
        <p:blipFill>
          <a:blip r:embed="rId2"/>
          <a:srcRect/>
          <a:stretch>
            <a:fillRect/>
          </a:stretch>
        </p:blipFill>
        <p:spPr bwMode="auto">
          <a:xfrm>
            <a:off x="1676400" y="1464312"/>
            <a:ext cx="5504089" cy="447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Hybrid Systems: </a:t>
            </a:r>
            <a:r>
              <a:rPr lang="en-US" sz="3600" b="1" i="1" dirty="0" smtClean="0"/>
              <a:t>Foreground/Background Systems </a:t>
            </a:r>
            <a:r>
              <a:rPr lang="en-US" sz="3600" dirty="0" smtClean="0"/>
              <a:t/>
            </a:r>
            <a:br>
              <a:rPr lang="en-US" sz="3600" dirty="0" smtClean="0"/>
            </a:br>
            <a:endParaRPr lang="en-US" dirty="0" smtClean="0"/>
          </a:p>
        </p:txBody>
      </p:sp>
      <p:pic>
        <p:nvPicPr>
          <p:cNvPr id="45058" name="Picture 2" descr="http://www.plantation-productions.com/Webster/www.artofasm.com/Linux/HTML/images/IOa5.gif"/>
          <p:cNvPicPr>
            <a:picLocks noChangeAspect="1" noChangeArrowheads="1"/>
          </p:cNvPicPr>
          <p:nvPr/>
        </p:nvPicPr>
        <p:blipFill>
          <a:blip r:embed="rId2"/>
          <a:srcRect/>
          <a:stretch>
            <a:fillRect/>
          </a:stretch>
        </p:blipFill>
        <p:spPr bwMode="auto">
          <a:xfrm>
            <a:off x="533400" y="1905000"/>
            <a:ext cx="8188775" cy="38862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Hybrid Systems: </a:t>
            </a:r>
            <a:r>
              <a:rPr lang="en-US" sz="3600" b="1" i="1" dirty="0" smtClean="0"/>
              <a:t>Foreground/Background Systems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10000"/>
          </a:bodyPr>
          <a:lstStyle/>
          <a:p>
            <a:pPr algn="just"/>
            <a:r>
              <a:rPr lang="en-US" dirty="0" smtClean="0">
                <a:solidFill>
                  <a:schemeClr val="tx1"/>
                </a:solidFill>
              </a:rPr>
              <a:t>All real-time solutions are just special cases of the foreground/background systems. </a:t>
            </a:r>
          </a:p>
          <a:p>
            <a:pPr lvl="0" algn="just"/>
            <a:r>
              <a:rPr lang="en-US" b="1" dirty="0" smtClean="0">
                <a:solidFill>
                  <a:schemeClr val="tx1"/>
                </a:solidFill>
              </a:rPr>
              <a:t>Polled loop </a:t>
            </a:r>
            <a:r>
              <a:rPr lang="en-US" dirty="0" smtClean="0">
                <a:solidFill>
                  <a:schemeClr val="tx1"/>
                </a:solidFill>
              </a:rPr>
              <a:t>is simply a foreground/background system </a:t>
            </a:r>
            <a:r>
              <a:rPr lang="en-US" b="1" dirty="0" smtClean="0">
                <a:solidFill>
                  <a:schemeClr val="tx1"/>
                </a:solidFill>
              </a:rPr>
              <a:t>with no foreground</a:t>
            </a:r>
            <a:r>
              <a:rPr lang="en-US" dirty="0" smtClean="0">
                <a:solidFill>
                  <a:schemeClr val="tx1"/>
                </a:solidFill>
              </a:rPr>
              <a:t>, and a </a:t>
            </a:r>
            <a:r>
              <a:rPr lang="en-US" b="1" dirty="0" smtClean="0">
                <a:solidFill>
                  <a:schemeClr val="tx1"/>
                </a:solidFill>
              </a:rPr>
              <a:t>polled loop as a background</a:t>
            </a:r>
            <a:r>
              <a:rPr lang="en-US" dirty="0" smtClean="0">
                <a:solidFill>
                  <a:schemeClr val="tx1"/>
                </a:solidFill>
              </a:rPr>
              <a:t>. Adding interrupts for synchronization yields a full foreground/background system. </a:t>
            </a:r>
          </a:p>
          <a:p>
            <a:pPr lvl="0" algn="just"/>
            <a:r>
              <a:rPr lang="en-US" b="1" dirty="0" smtClean="0">
                <a:solidFill>
                  <a:schemeClr val="tx1"/>
                </a:solidFill>
              </a:rPr>
              <a:t>State-driven code</a:t>
            </a:r>
            <a:r>
              <a:rPr lang="en-US" dirty="0" smtClean="0">
                <a:solidFill>
                  <a:schemeClr val="tx1"/>
                </a:solidFill>
              </a:rPr>
              <a:t> is a foreground/background system </a:t>
            </a:r>
            <a:r>
              <a:rPr lang="en-US" b="1" dirty="0" smtClean="0">
                <a:solidFill>
                  <a:schemeClr val="tx1"/>
                </a:solidFill>
              </a:rPr>
              <a:t>with no foreground </a:t>
            </a:r>
            <a:r>
              <a:rPr lang="en-US" dirty="0" smtClean="0">
                <a:solidFill>
                  <a:schemeClr val="tx1"/>
                </a:solidFill>
              </a:rPr>
              <a:t>and </a:t>
            </a:r>
            <a:r>
              <a:rPr lang="en-US" b="1" dirty="0" smtClean="0">
                <a:solidFill>
                  <a:schemeClr val="tx1"/>
                </a:solidFill>
              </a:rPr>
              <a:t>phase-driven code for a background</a:t>
            </a:r>
            <a:r>
              <a:rPr lang="en-US" dirty="0" smtClean="0">
                <a:solidFill>
                  <a:schemeClr val="tx1"/>
                </a:solidFill>
              </a:rPr>
              <a:t>. </a:t>
            </a:r>
          </a:p>
          <a:p>
            <a:pPr lvl="0" algn="just"/>
            <a:r>
              <a:rPr lang="en-US" b="1" dirty="0" err="1" smtClean="0">
                <a:solidFill>
                  <a:schemeClr val="tx1"/>
                </a:solidFill>
              </a:rPr>
              <a:t>Coroutine</a:t>
            </a:r>
            <a:r>
              <a:rPr lang="en-US" b="1" dirty="0" smtClean="0">
                <a:solidFill>
                  <a:schemeClr val="tx1"/>
                </a:solidFill>
              </a:rPr>
              <a:t> systems</a:t>
            </a:r>
            <a:r>
              <a:rPr lang="en-US" dirty="0" smtClean="0">
                <a:solidFill>
                  <a:schemeClr val="tx1"/>
                </a:solidFill>
              </a:rPr>
              <a:t> are just a </a:t>
            </a:r>
            <a:r>
              <a:rPr lang="en-US" b="1" dirty="0" smtClean="0">
                <a:solidFill>
                  <a:schemeClr val="tx1"/>
                </a:solidFill>
              </a:rPr>
              <a:t>complicated background process</a:t>
            </a:r>
            <a:r>
              <a:rPr lang="en-US" dirty="0" smtClean="0">
                <a:solidFill>
                  <a:schemeClr val="tx1"/>
                </a:solidFill>
              </a:rPr>
              <a:t>. </a:t>
            </a:r>
          </a:p>
          <a:p>
            <a:pPr lvl="0" algn="just"/>
            <a:r>
              <a:rPr lang="en-US" b="1" dirty="0" smtClean="0">
                <a:solidFill>
                  <a:schemeClr val="tx1"/>
                </a:solidFill>
              </a:rPr>
              <a:t>Interrupt-only systems </a:t>
            </a:r>
            <a:r>
              <a:rPr lang="en-US" dirty="0" smtClean="0">
                <a:solidFill>
                  <a:schemeClr val="tx1"/>
                </a:solidFill>
              </a:rPr>
              <a:t>are foreground/background systems </a:t>
            </a:r>
            <a:r>
              <a:rPr lang="en-US" b="1" dirty="0" smtClean="0">
                <a:solidFill>
                  <a:schemeClr val="tx1"/>
                </a:solidFill>
              </a:rPr>
              <a:t>without background processing</a:t>
            </a:r>
            <a:r>
              <a:rPr lang="en-US" dirty="0" smtClean="0">
                <a:solidFill>
                  <a:schemeClr val="tx1"/>
                </a:solidFill>
              </a:rPr>
              <a:t>.</a:t>
            </a:r>
            <a:endParaRPr lang="en-US" dirty="0">
              <a:solidFill>
                <a:schemeClr val="tx1"/>
              </a:solidFill>
            </a:endParaRPr>
          </a:p>
        </p:txBody>
      </p:sp>
      <p:sp>
        <p:nvSpPr>
          <p:cNvPr id="4" name="Rectangle 3"/>
          <p:cNvSpPr/>
          <p:nvPr/>
        </p:nvSpPr>
        <p:spPr>
          <a:xfrm>
            <a:off x="0" y="1676400"/>
            <a:ext cx="9144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42900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800600"/>
            <a:ext cx="9144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1500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3200" b="1" i="1" dirty="0" smtClean="0"/>
              <a:t>Background Processing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85000" lnSpcReduction="20000"/>
          </a:bodyPr>
          <a:lstStyle/>
          <a:p>
            <a:pPr algn="just"/>
            <a:r>
              <a:rPr lang="en-US" dirty="0" smtClean="0">
                <a:solidFill>
                  <a:schemeClr val="tx1"/>
                </a:solidFill>
              </a:rPr>
              <a:t>As a </a:t>
            </a:r>
            <a:r>
              <a:rPr lang="en-US" dirty="0" err="1" smtClean="0">
                <a:solidFill>
                  <a:schemeClr val="tx1"/>
                </a:solidFill>
              </a:rPr>
              <a:t>noninterrupt</a:t>
            </a:r>
            <a:r>
              <a:rPr lang="en-US" dirty="0" smtClean="0">
                <a:solidFill>
                  <a:schemeClr val="tx1"/>
                </a:solidFill>
              </a:rPr>
              <a:t>-driven task, the background processing should include anything that is </a:t>
            </a:r>
            <a:r>
              <a:rPr lang="en-US" b="1" dirty="0" smtClean="0">
                <a:solidFill>
                  <a:schemeClr val="tx1"/>
                </a:solidFill>
              </a:rPr>
              <a:t>not time critical</a:t>
            </a:r>
            <a:r>
              <a:rPr lang="en-US" dirty="0" smtClean="0">
                <a:solidFill>
                  <a:schemeClr val="tx1"/>
                </a:solidFill>
              </a:rPr>
              <a:t>.</a:t>
            </a:r>
          </a:p>
          <a:p>
            <a:pPr algn="just"/>
            <a:r>
              <a:rPr lang="en-US" dirty="0" smtClean="0">
                <a:solidFill>
                  <a:schemeClr val="tx1"/>
                </a:solidFill>
              </a:rPr>
              <a:t>Tasks performed in the background:</a:t>
            </a:r>
          </a:p>
          <a:p>
            <a:pPr lvl="0" algn="just"/>
            <a:r>
              <a:rPr lang="en-US" dirty="0" smtClean="0">
                <a:solidFill>
                  <a:schemeClr val="tx1"/>
                </a:solidFill>
              </a:rPr>
              <a:t>-	low-priority display updates</a:t>
            </a:r>
          </a:p>
          <a:p>
            <a:pPr lvl="0" algn="just">
              <a:buFontTx/>
              <a:buChar char="-"/>
            </a:pPr>
            <a:r>
              <a:rPr lang="en-US" dirty="0" smtClean="0">
                <a:solidFill>
                  <a:schemeClr val="tx1"/>
                </a:solidFill>
              </a:rPr>
              <a:t> 	logging to printers, </a:t>
            </a:r>
          </a:p>
          <a:p>
            <a:pPr lvl="0" algn="just">
              <a:buFontTx/>
              <a:buChar char="-"/>
            </a:pPr>
            <a:r>
              <a:rPr lang="en-US" dirty="0" smtClean="0">
                <a:solidFill>
                  <a:schemeClr val="tx1"/>
                </a:solidFill>
              </a:rPr>
              <a:t>-	interfaces to slow devices </a:t>
            </a:r>
          </a:p>
          <a:p>
            <a:pPr algn="just"/>
            <a:r>
              <a:rPr lang="en-US" dirty="0" smtClean="0">
                <a:solidFill>
                  <a:schemeClr val="tx1"/>
                </a:solidFill>
              </a:rPr>
              <a:t>While the background process is the </a:t>
            </a:r>
            <a:r>
              <a:rPr lang="en-US" b="1" dirty="0" smtClean="0">
                <a:solidFill>
                  <a:schemeClr val="tx1"/>
                </a:solidFill>
              </a:rPr>
              <a:t>process with the lowest priority</a:t>
            </a:r>
            <a:r>
              <a:rPr lang="en-US" dirty="0" smtClean="0">
                <a:solidFill>
                  <a:schemeClr val="tx1"/>
                </a:solidFill>
              </a:rPr>
              <a:t>, it should always execute to completion provided the system utilization is less than 100% and no deadlocking occurs. </a:t>
            </a:r>
          </a:p>
          <a:p>
            <a:pPr algn="just"/>
            <a:r>
              <a:rPr lang="en-US" dirty="0" smtClean="0">
                <a:solidFill>
                  <a:schemeClr val="tx1"/>
                </a:solidFill>
              </a:rPr>
              <a:t>It is common, for instance, to increment a counter in the background in order to provide a measure of time loading or to detect if any foreground process has hung up. </a:t>
            </a:r>
          </a:p>
          <a:p>
            <a:pPr algn="just"/>
            <a:r>
              <a:rPr lang="en-US" dirty="0" smtClean="0">
                <a:solidFill>
                  <a:schemeClr val="tx1"/>
                </a:solidFill>
              </a:rPr>
              <a:t>It might also be desirable to provide individual counters for each of the foreground processes, which are reset in those processes. </a:t>
            </a:r>
          </a:p>
        </p:txBody>
      </p:sp>
      <p:sp>
        <p:nvSpPr>
          <p:cNvPr id="4" name="Rectangle 3"/>
          <p:cNvSpPr/>
          <p:nvPr/>
        </p:nvSpPr>
        <p:spPr>
          <a:xfrm>
            <a:off x="0" y="4495800"/>
            <a:ext cx="91440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3200" b="1" i="1" dirty="0" smtClean="0"/>
              <a:t>Background Processing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lnSpcReduction="10000"/>
          </a:bodyPr>
          <a:lstStyle/>
          <a:p>
            <a:pPr algn="just"/>
            <a:r>
              <a:rPr lang="en-US" dirty="0" smtClean="0">
                <a:solidFill>
                  <a:schemeClr val="tx1"/>
                </a:solidFill>
              </a:rPr>
              <a:t>If the background process detects that one of the counters is not being reset often enough, it can be assumed that the corresponding task is not being executed and, that some kind of failure is indicated. </a:t>
            </a:r>
          </a:p>
          <a:p>
            <a:pPr algn="just"/>
            <a:r>
              <a:rPr lang="en-US" dirty="0" smtClean="0">
                <a:solidFill>
                  <a:schemeClr val="tx1"/>
                </a:solidFill>
              </a:rPr>
              <a:t>This is a form of software </a:t>
            </a:r>
            <a:r>
              <a:rPr lang="en-US" b="1" dirty="0" smtClean="0">
                <a:solidFill>
                  <a:schemeClr val="tx1"/>
                </a:solidFill>
              </a:rPr>
              <a:t>watchdog timer.</a:t>
            </a:r>
          </a:p>
          <a:p>
            <a:pPr algn="just"/>
            <a:r>
              <a:rPr lang="en-US" dirty="0" smtClean="0">
                <a:solidFill>
                  <a:schemeClr val="tx1"/>
                </a:solidFill>
              </a:rPr>
              <a:t>A </a:t>
            </a:r>
            <a:r>
              <a:rPr lang="en-US" b="1" dirty="0" smtClean="0">
                <a:solidFill>
                  <a:schemeClr val="tx1"/>
                </a:solidFill>
              </a:rPr>
              <a:t>watchdog timer</a:t>
            </a:r>
            <a:r>
              <a:rPr lang="en-US" dirty="0" smtClean="0">
                <a:solidFill>
                  <a:schemeClr val="tx1"/>
                </a:solidFill>
              </a:rPr>
              <a:t> (WDT) is a hardware </a:t>
            </a:r>
            <a:r>
              <a:rPr lang="en-US" b="1" dirty="0" smtClean="0">
                <a:solidFill>
                  <a:schemeClr val="tx1"/>
                </a:solidFill>
              </a:rPr>
              <a:t>timer</a:t>
            </a:r>
            <a:r>
              <a:rPr lang="en-US" dirty="0" smtClean="0">
                <a:solidFill>
                  <a:schemeClr val="tx1"/>
                </a:solidFill>
              </a:rPr>
              <a:t> that automatically generates a system reset if the main program neglects to periodically service it. It is often used to automatically reset an embedded device that hangs because of a software or hardware fault</a:t>
            </a:r>
            <a:endParaRPr lang="en-US" b="1" dirty="0" smtClean="0">
              <a:solidFill>
                <a:schemeClr val="tx1"/>
              </a:solidFill>
            </a:endParaRPr>
          </a:p>
        </p:txBody>
      </p:sp>
      <p:sp>
        <p:nvSpPr>
          <p:cNvPr id="4" name="Rectangle 3"/>
          <p:cNvSpPr/>
          <p:nvPr/>
        </p:nvSpPr>
        <p:spPr>
          <a:xfrm>
            <a:off x="0" y="3657600"/>
            <a:ext cx="91440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3200" b="1" i="1" dirty="0" smtClean="0"/>
              <a:t>Background Processing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endParaRPr lang="en-US" dirty="0" smtClean="0">
              <a:solidFill>
                <a:schemeClr val="tx1"/>
              </a:solidFill>
            </a:endParaRPr>
          </a:p>
          <a:p>
            <a:pPr algn="just"/>
            <a:r>
              <a:rPr lang="en-US" dirty="0" smtClean="0">
                <a:solidFill>
                  <a:schemeClr val="tx1"/>
                </a:solidFill>
              </a:rPr>
              <a:t>Certain types of low-priority self-testing can also be performed in the background.</a:t>
            </a:r>
          </a:p>
          <a:p>
            <a:pPr algn="just"/>
            <a:endParaRPr lang="en-US" dirty="0" smtClean="0">
              <a:solidFill>
                <a:schemeClr val="tx1"/>
              </a:solidFill>
            </a:endParaRPr>
          </a:p>
          <a:p>
            <a:pPr algn="just"/>
            <a:r>
              <a:rPr lang="en-US" dirty="0" smtClean="0">
                <a:solidFill>
                  <a:schemeClr val="tx1"/>
                </a:solidFill>
              </a:rPr>
              <a:t>For example, in many systems, a </a:t>
            </a:r>
            <a:r>
              <a:rPr lang="en-US" b="1" dirty="0" smtClean="0">
                <a:solidFill>
                  <a:schemeClr val="tx1"/>
                </a:solidFill>
              </a:rPr>
              <a:t>complete test of the CPU instruction</a:t>
            </a:r>
            <a:r>
              <a:rPr lang="en-US" dirty="0" smtClean="0">
                <a:solidFill>
                  <a:schemeClr val="tx1"/>
                </a:solidFill>
              </a:rPr>
              <a:t> set could be performed. This kind of test should never be performed in foreground, but should be part of a robust system design. The design and coding of these CPU instruction tests require careful planning.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2800" b="1" i="1" dirty="0" smtClean="0"/>
              <a:t>Initialization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Initialization of the foreground/background system consists of the following steps:</a:t>
            </a:r>
          </a:p>
          <a:p>
            <a:pPr lvl="1" algn="just"/>
            <a:r>
              <a:rPr lang="en-US" dirty="0" smtClean="0">
                <a:solidFill>
                  <a:schemeClr val="tx1"/>
                </a:solidFill>
              </a:rPr>
              <a:t>1. Disable interrupts</a:t>
            </a:r>
          </a:p>
          <a:p>
            <a:pPr lvl="1" algn="just"/>
            <a:r>
              <a:rPr lang="en-US" dirty="0" smtClean="0">
                <a:solidFill>
                  <a:schemeClr val="tx1"/>
                </a:solidFill>
              </a:rPr>
              <a:t>2. Set up interrupt vectors and stacks</a:t>
            </a:r>
          </a:p>
          <a:p>
            <a:pPr lvl="1" algn="just"/>
            <a:r>
              <a:rPr lang="en-US" dirty="0" smtClean="0">
                <a:solidFill>
                  <a:schemeClr val="tx1"/>
                </a:solidFill>
              </a:rPr>
              <a:t>3. Perform self-test</a:t>
            </a:r>
          </a:p>
          <a:p>
            <a:pPr lvl="1" algn="just"/>
            <a:r>
              <a:rPr lang="en-US" dirty="0" smtClean="0">
                <a:solidFill>
                  <a:schemeClr val="tx1"/>
                </a:solidFill>
              </a:rPr>
              <a:t>4. Perform system initialization</a:t>
            </a:r>
          </a:p>
          <a:p>
            <a:pPr lvl="1" algn="just"/>
            <a:r>
              <a:rPr lang="en-US" dirty="0" smtClean="0">
                <a:solidFill>
                  <a:schemeClr val="tx1"/>
                </a:solidFill>
              </a:rPr>
              <a:t>5. Enable interrupts</a:t>
            </a:r>
          </a:p>
          <a:p>
            <a:pPr algn="just"/>
            <a:r>
              <a:rPr lang="en-US" sz="2800" dirty="0" smtClean="0">
                <a:solidFill>
                  <a:schemeClr val="tx1"/>
                </a:solidFill>
              </a:rPr>
              <a:t>Initialization is actually the first part of the background process. </a:t>
            </a:r>
          </a:p>
          <a:p>
            <a:pPr algn="just"/>
            <a:r>
              <a:rPr lang="en-US" sz="2800" dirty="0" smtClean="0">
                <a:solidFill>
                  <a:schemeClr val="tx1"/>
                </a:solidFill>
              </a:rPr>
              <a:t>It is important to disable interrupts because many systems start up with interrupts enabled while time is still needed to set things up.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REAL-TIME KERNELS</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342900" y="914400"/>
            <a:ext cx="8801100" cy="5943600"/>
          </a:xfrm>
        </p:spPr>
        <p:txBody>
          <a:bodyPr>
            <a:normAutofit lnSpcReduction="10000"/>
          </a:bodyPr>
          <a:lstStyle/>
          <a:p>
            <a:pPr algn="l"/>
            <a:r>
              <a:rPr lang="en-US" dirty="0" smtClean="0">
                <a:solidFill>
                  <a:schemeClr val="tx1"/>
                </a:solidFill>
              </a:rPr>
              <a:t>Regardless of the operating system architecture used, the objective is to </a:t>
            </a:r>
          </a:p>
          <a:p>
            <a:pPr algn="l">
              <a:buFontTx/>
              <a:buChar char="-"/>
            </a:pPr>
            <a:r>
              <a:rPr lang="en-US" dirty="0" smtClean="0">
                <a:solidFill>
                  <a:schemeClr val="tx1"/>
                </a:solidFill>
              </a:rPr>
              <a:t>satisfy real-time behavioral requirements </a:t>
            </a:r>
          </a:p>
          <a:p>
            <a:pPr algn="l">
              <a:buFontTx/>
              <a:buChar char="-"/>
            </a:pPr>
            <a:r>
              <a:rPr lang="en-US" dirty="0" smtClean="0">
                <a:solidFill>
                  <a:schemeClr val="tx1"/>
                </a:solidFill>
              </a:rPr>
              <a:t>provide a flawless multitasking environment </a:t>
            </a:r>
          </a:p>
          <a:p>
            <a:pPr algn="l"/>
            <a:r>
              <a:rPr lang="en-US" dirty="0" smtClean="0">
                <a:solidFill>
                  <a:schemeClr val="tx1"/>
                </a:solidFill>
              </a:rPr>
              <a:t>  that is flexible and robust.</a:t>
            </a:r>
          </a:p>
          <a:p>
            <a:pPr algn="l">
              <a:buFontTx/>
              <a:buChar char="-"/>
            </a:pPr>
            <a:endParaRPr lang="en-US" dirty="0" smtClean="0">
              <a:solidFill>
                <a:schemeClr val="tx1"/>
              </a:solidFill>
            </a:endParaRPr>
          </a:p>
          <a:p>
            <a:pPr algn="l"/>
            <a:r>
              <a:rPr lang="en-US" b="1" dirty="0" err="1" smtClean="0">
                <a:solidFill>
                  <a:schemeClr val="tx1"/>
                </a:solidFill>
              </a:rPr>
              <a:t>Pseudokernels</a:t>
            </a:r>
            <a:endParaRPr lang="en-US" dirty="0" smtClean="0">
              <a:solidFill>
                <a:schemeClr val="tx1"/>
              </a:solidFill>
            </a:endParaRPr>
          </a:p>
          <a:p>
            <a:pPr algn="l"/>
            <a:r>
              <a:rPr lang="en-US" dirty="0" smtClean="0">
                <a:solidFill>
                  <a:schemeClr val="tx1"/>
                </a:solidFill>
              </a:rPr>
              <a:t>Real-time </a:t>
            </a:r>
            <a:r>
              <a:rPr lang="en-US" b="1" dirty="0" smtClean="0">
                <a:solidFill>
                  <a:schemeClr val="tx1"/>
                </a:solidFill>
              </a:rPr>
              <a:t>multitasking</a:t>
            </a:r>
            <a:r>
              <a:rPr lang="en-US" dirty="0" smtClean="0">
                <a:solidFill>
                  <a:schemeClr val="tx1"/>
                </a:solidFill>
              </a:rPr>
              <a:t> can be achieved </a:t>
            </a:r>
            <a:r>
              <a:rPr lang="en-US" b="1" dirty="0" smtClean="0">
                <a:solidFill>
                  <a:schemeClr val="tx1"/>
                </a:solidFill>
              </a:rPr>
              <a:t>without interrupts </a:t>
            </a:r>
            <a:r>
              <a:rPr lang="en-US" dirty="0" smtClean="0">
                <a:solidFill>
                  <a:schemeClr val="tx1"/>
                </a:solidFill>
              </a:rPr>
              <a:t>and even </a:t>
            </a:r>
            <a:r>
              <a:rPr lang="en-US" b="1" dirty="0" smtClean="0">
                <a:solidFill>
                  <a:schemeClr val="tx1"/>
                </a:solidFill>
              </a:rPr>
              <a:t>without an operating system</a:t>
            </a:r>
            <a:r>
              <a:rPr lang="en-US" dirty="0" smtClean="0">
                <a:solidFill>
                  <a:schemeClr val="tx1"/>
                </a:solidFill>
              </a:rPr>
              <a:t> </a:t>
            </a:r>
          </a:p>
          <a:p>
            <a:pPr algn="l"/>
            <a:r>
              <a:rPr lang="en-US" dirty="0" smtClean="0">
                <a:solidFill>
                  <a:schemeClr val="tx1"/>
                </a:solidFill>
              </a:rPr>
              <a:t>When feasible, these approaches are preferred because resultant systems are easier to analyze.</a:t>
            </a:r>
          </a:p>
          <a:p>
            <a:pPr algn="l">
              <a:buFontTx/>
              <a:buChar char="-"/>
            </a:pPr>
            <a:endParaRPr lang="en-US" dirty="0">
              <a:solidFill>
                <a:schemeClr val="tx1"/>
              </a:solidFill>
            </a:endParaRPr>
          </a:p>
        </p:txBody>
      </p:sp>
      <p:sp>
        <p:nvSpPr>
          <p:cNvPr id="5" name="Rectangle 4"/>
          <p:cNvSpPr/>
          <p:nvPr/>
        </p:nvSpPr>
        <p:spPr>
          <a:xfrm>
            <a:off x="0" y="4114800"/>
            <a:ext cx="91440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2800" b="1" i="1" dirty="0" smtClean="0"/>
              <a:t>Initialization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dirty="0" smtClean="0">
                <a:solidFill>
                  <a:schemeClr val="tx1"/>
                </a:solidFill>
              </a:rPr>
              <a:t>This setup consists of initializing the appropriate interrupt vector addresses, setting up stacks if it is a multiple-level interrupt system, and initializing any data, counters, arrays, and so on. </a:t>
            </a:r>
          </a:p>
          <a:p>
            <a:pPr algn="just"/>
            <a:endParaRPr lang="en-US" dirty="0" smtClean="0">
              <a:solidFill>
                <a:schemeClr val="tx1"/>
              </a:solidFill>
            </a:endParaRPr>
          </a:p>
          <a:p>
            <a:pPr algn="just"/>
            <a:r>
              <a:rPr lang="en-US" dirty="0" smtClean="0">
                <a:solidFill>
                  <a:schemeClr val="tx1"/>
                </a:solidFill>
              </a:rPr>
              <a:t>In addition, it is necessary to perform any self-diagnostic tests before enabling any interrupts. </a:t>
            </a:r>
          </a:p>
          <a:p>
            <a:pPr algn="just"/>
            <a:endParaRPr lang="en-US" dirty="0" smtClean="0">
              <a:solidFill>
                <a:schemeClr val="tx1"/>
              </a:solidFill>
            </a:endParaRPr>
          </a:p>
          <a:p>
            <a:pPr algn="just"/>
            <a:r>
              <a:rPr lang="en-US" dirty="0" smtClean="0">
                <a:solidFill>
                  <a:schemeClr val="tx1"/>
                </a:solidFill>
              </a:rPr>
              <a:t>Finally, real-time processing can begin.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2400" b="1" i="1" dirty="0" smtClean="0"/>
              <a:t>Real-Time Operation </a:t>
            </a:r>
            <a:r>
              <a:rPr lang="en-US" sz="2400" dirty="0" smtClean="0"/>
              <a:t/>
            </a:r>
            <a:br>
              <a:rPr lang="en-US" sz="2400" dirty="0" smtClean="0"/>
            </a:br>
            <a:r>
              <a:rPr lang="en-US" sz="2800" b="1" i="1" dirty="0"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sz="2400" dirty="0" smtClean="0">
                <a:solidFill>
                  <a:schemeClr val="tx1"/>
                </a:solidFill>
              </a:rPr>
              <a:t>The real-time or foreground operation for the foreground/background system is the same as that for the interrupt-only system. </a:t>
            </a:r>
          </a:p>
          <a:p>
            <a:pPr algn="just"/>
            <a:r>
              <a:rPr lang="en-US" sz="2400" dirty="0" smtClean="0">
                <a:solidFill>
                  <a:schemeClr val="tx1"/>
                </a:solidFill>
              </a:rPr>
              <a:t>For example, suppose it is desired to implement an interrupt handler for a 2- address computer architecture with a single interrupt. That is, one real-time task and the background process. </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p:txBody>
      </p:sp>
      <p:pic>
        <p:nvPicPr>
          <p:cNvPr id="5" name="Picture 4"/>
          <p:cNvPicPr/>
          <p:nvPr/>
        </p:nvPicPr>
        <p:blipFill>
          <a:blip r:embed="rId2"/>
          <a:srcRect/>
          <a:stretch>
            <a:fillRect/>
          </a:stretch>
        </p:blipFill>
        <p:spPr bwMode="auto">
          <a:xfrm>
            <a:off x="1333500" y="4267200"/>
            <a:ext cx="6477000" cy="914400"/>
          </a:xfrm>
          <a:prstGeom prst="rect">
            <a:avLst/>
          </a:prstGeom>
          <a:noFill/>
          <a:ln w="9525">
            <a:noFill/>
            <a:miter lim="800000"/>
            <a:headEnd/>
            <a:tailEnd/>
          </a:ln>
        </p:spPr>
      </p:pic>
      <p:sp>
        <p:nvSpPr>
          <p:cNvPr id="6" name="Line Callout 1 5"/>
          <p:cNvSpPr/>
          <p:nvPr/>
        </p:nvSpPr>
        <p:spPr>
          <a:xfrm>
            <a:off x="2133600" y="3429000"/>
            <a:ext cx="6400800" cy="304800"/>
          </a:xfrm>
          <a:prstGeom prst="borderCallout1">
            <a:avLst>
              <a:gd name="adj1" fmla="val 52841"/>
              <a:gd name="adj2" fmla="val -1190"/>
              <a:gd name="adj3" fmla="val 242045"/>
              <a:gd name="adj4" fmla="val -107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Upon arrival of interrupts CPU will hold off all other interrupts</a:t>
            </a:r>
            <a:endParaRPr lang="en-US" dirty="0"/>
          </a:p>
        </p:txBody>
      </p:sp>
      <p:sp>
        <p:nvSpPr>
          <p:cNvPr id="7" name="Line Callout 1 6"/>
          <p:cNvSpPr/>
          <p:nvPr/>
        </p:nvSpPr>
        <p:spPr>
          <a:xfrm>
            <a:off x="2209800" y="5410200"/>
            <a:ext cx="6400800" cy="304800"/>
          </a:xfrm>
          <a:prstGeom prst="borderCallout1">
            <a:avLst>
              <a:gd name="adj1" fmla="val 52841"/>
              <a:gd name="adj2" fmla="val -1190"/>
              <a:gd name="adj3" fmla="val -51137"/>
              <a:gd name="adj4" fmla="val -107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explicitly re-enabled with an EPI instruction</a:t>
            </a:r>
            <a:endParaRPr lang="en-US" dirty="0">
              <a:solidFill>
                <a:schemeClr val="tx1"/>
              </a:solidFill>
            </a:endParaRPr>
          </a:p>
        </p:txBody>
      </p:sp>
      <p:sp>
        <p:nvSpPr>
          <p:cNvPr id="8" name="Rectangle 7"/>
          <p:cNvSpPr/>
          <p:nvPr/>
        </p:nvSpPr>
        <p:spPr>
          <a:xfrm>
            <a:off x="0" y="3352800"/>
            <a:ext cx="91440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2400" b="1" i="1" dirty="0" smtClean="0"/>
              <a:t>Real-Time Operation </a:t>
            </a:r>
            <a:r>
              <a:rPr lang="en-US" sz="2400" dirty="0" smtClean="0"/>
              <a:t/>
            </a:r>
            <a:br>
              <a:rPr lang="en-US" sz="2400" dirty="0" smtClean="0"/>
            </a:br>
            <a:r>
              <a:rPr lang="en-US" sz="2800" b="1" i="1" dirty="0"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a:bodyPr>
          <a:lstStyle/>
          <a:p>
            <a:pPr algn="just"/>
            <a:r>
              <a:rPr lang="en-US" dirty="0" smtClean="0">
                <a:solidFill>
                  <a:schemeClr val="tx1"/>
                </a:solidFill>
              </a:rPr>
              <a:t>For context-switching purposes, it is necessary to save the eight general registers, R0-R7, on the stack. </a:t>
            </a:r>
          </a:p>
          <a:p>
            <a:pPr algn="just"/>
            <a:endParaRPr lang="en-US" dirty="0" smtClean="0">
              <a:solidFill>
                <a:schemeClr val="tx1"/>
              </a:solidFill>
            </a:endParaRPr>
          </a:p>
          <a:p>
            <a:pPr algn="just"/>
            <a:r>
              <a:rPr lang="en-US" dirty="0" smtClean="0">
                <a:solidFill>
                  <a:schemeClr val="tx1"/>
                </a:solidFill>
              </a:rPr>
              <a:t>Context switching involves saving the status of the machine as it is used by the background process. </a:t>
            </a:r>
          </a:p>
          <a:p>
            <a:pPr algn="just"/>
            <a:r>
              <a:rPr lang="en-US" dirty="0" smtClean="0">
                <a:solidFill>
                  <a:schemeClr val="tx1"/>
                </a:solidFill>
              </a:rPr>
              <a:t>The foreground process will run to completion so its context is never saved. </a:t>
            </a:r>
          </a:p>
          <a:p>
            <a:pPr algn="just"/>
            <a:r>
              <a:rPr lang="en-US" dirty="0" smtClean="0">
                <a:solidFill>
                  <a:schemeClr val="tx1"/>
                </a:solidFill>
              </a:rPr>
              <a:t>Further, assume that the CPU will have the PC in memory location 6 at the time of interruption, and the address of the interrupt-handler routine (the interrupt vector) is stored in memory location 5.</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a:t>
            </a:r>
            <a:r>
              <a:rPr lang="en-US" sz="3600" b="1" smtClean="0"/>
              <a:t>: </a:t>
            </a:r>
            <a:r>
              <a:rPr lang="en-US" sz="2400" b="1" i="1" smtClean="0"/>
              <a:t>Real-Time Operation </a:t>
            </a:r>
            <a:r>
              <a:rPr lang="en-US" sz="2400" smtClean="0"/>
              <a:t/>
            </a:r>
            <a:br>
              <a:rPr lang="en-US" sz="2400" smtClean="0"/>
            </a:br>
            <a:r>
              <a:rPr lang="en-US" sz="2800" b="1" i="1"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pic>
        <p:nvPicPr>
          <p:cNvPr id="4" name="Picture 3"/>
          <p:cNvPicPr/>
          <p:nvPr/>
        </p:nvPicPr>
        <p:blipFill>
          <a:blip r:embed="rId2"/>
          <a:srcRect/>
          <a:stretch>
            <a:fillRect/>
          </a:stretch>
        </p:blipFill>
        <p:spPr bwMode="auto">
          <a:xfrm>
            <a:off x="1524000" y="1143000"/>
            <a:ext cx="6172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a:t>
            </a:r>
            <a:r>
              <a:rPr lang="en-US" sz="3600" b="1" smtClean="0"/>
              <a:t>: </a:t>
            </a:r>
            <a:r>
              <a:rPr lang="en-US" sz="2400" b="1" i="1" smtClean="0"/>
              <a:t>Real-Time Operation </a:t>
            </a:r>
            <a:r>
              <a:rPr lang="en-US" sz="2400" smtClean="0"/>
              <a:t/>
            </a:r>
            <a:br>
              <a:rPr lang="en-US" sz="2400" smtClean="0"/>
            </a:br>
            <a:r>
              <a:rPr lang="en-US" sz="2800" b="1" i="1"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77500" lnSpcReduction="20000"/>
          </a:bodyPr>
          <a:lstStyle/>
          <a:p>
            <a:pPr algn="just"/>
            <a:r>
              <a:rPr lang="en-US" dirty="0" smtClean="0">
                <a:solidFill>
                  <a:schemeClr val="tx1"/>
                </a:solidFill>
              </a:rPr>
              <a:t>In many computers, block save and restore instructions are available to save and restore a set of registers to consecutive memory locations. </a:t>
            </a:r>
          </a:p>
          <a:p>
            <a:pPr algn="just"/>
            <a:r>
              <a:rPr lang="en-US" dirty="0" smtClean="0">
                <a:solidFill>
                  <a:schemeClr val="tx1"/>
                </a:solidFill>
              </a:rPr>
              <a:t>The background program would include the initialization procedure and any processing that was not time critical, and would be written in a high-order language.</a:t>
            </a:r>
          </a:p>
          <a:p>
            <a:pPr algn="just"/>
            <a:r>
              <a:rPr lang="en-US" dirty="0" smtClean="0">
                <a:solidFill>
                  <a:schemeClr val="tx1"/>
                </a:solidFill>
              </a:rPr>
              <a:t>If the program were to be written in C, it might appear as:</a:t>
            </a:r>
          </a:p>
          <a:p>
            <a:pPr algn="just"/>
            <a:r>
              <a:rPr lang="en-US" dirty="0" smtClean="0">
                <a:solidFill>
                  <a:schemeClr val="tx1"/>
                </a:solidFill>
              </a:rPr>
              <a:t>void main (void)</a:t>
            </a:r>
          </a:p>
          <a:p>
            <a:pPr algn="just"/>
            <a:r>
              <a:rPr lang="en-US" dirty="0" smtClean="0">
                <a:solidFill>
                  <a:schemeClr val="tx1"/>
                </a:solidFill>
              </a:rPr>
              <a:t>/*allocate space for context variable */</a:t>
            </a:r>
          </a:p>
          <a:p>
            <a:pPr algn="just"/>
            <a:r>
              <a:rPr lang="en-US" dirty="0" err="1" smtClean="0">
                <a:solidFill>
                  <a:schemeClr val="tx1"/>
                </a:solidFill>
              </a:rPr>
              <a:t>int</a:t>
            </a:r>
            <a:r>
              <a:rPr lang="en-US" dirty="0" smtClean="0">
                <a:solidFill>
                  <a:schemeClr val="tx1"/>
                </a:solidFill>
              </a:rPr>
              <a:t> reg0, reg1, reg2, reg3, reg4, reg5, reg6, reg7;</a:t>
            </a:r>
          </a:p>
          <a:p>
            <a:pPr algn="just"/>
            <a:r>
              <a:rPr lang="en-US" dirty="0" smtClean="0">
                <a:solidFill>
                  <a:schemeClr val="tx1"/>
                </a:solidFill>
              </a:rPr>
              <a:t>/*declare other global variables here */</a:t>
            </a:r>
          </a:p>
          <a:p>
            <a:pPr algn="just"/>
            <a:r>
              <a:rPr lang="en-US" dirty="0" smtClean="0">
                <a:solidFill>
                  <a:schemeClr val="tx1"/>
                </a:solidFill>
              </a:rPr>
              <a:t>{</a:t>
            </a:r>
          </a:p>
          <a:p>
            <a:pPr algn="just"/>
            <a:r>
              <a:rPr lang="en-US" dirty="0" smtClean="0">
                <a:solidFill>
                  <a:schemeClr val="tx1"/>
                </a:solidFill>
              </a:rPr>
              <a:t>  init(); /*initialize system */ </a:t>
            </a:r>
          </a:p>
          <a:p>
            <a:pPr algn="just"/>
            <a:r>
              <a:rPr lang="en-US" dirty="0" smtClean="0">
                <a:solidFill>
                  <a:schemeClr val="tx1"/>
                </a:solidFill>
              </a:rPr>
              <a:t>  while (TRUE) /*background loop */</a:t>
            </a:r>
          </a:p>
          <a:p>
            <a:pPr algn="just"/>
            <a:r>
              <a:rPr lang="en-US" dirty="0" smtClean="0">
                <a:solidFill>
                  <a:schemeClr val="tx1"/>
                </a:solidFill>
              </a:rPr>
              <a:t>  background(); /* non-real-time processing here */</a:t>
            </a:r>
          </a:p>
          <a:p>
            <a:pPr algn="just"/>
            <a:r>
              <a:rPr lang="en-US" dirty="0" smtClean="0">
                <a:solidFill>
                  <a:schemeClr val="tx1"/>
                </a:solidFill>
              </a:rPr>
              <a:t>}</a:t>
            </a:r>
          </a:p>
        </p:txBody>
      </p:sp>
      <p:sp>
        <p:nvSpPr>
          <p:cNvPr id="6" name="Rectangle 5"/>
          <p:cNvSpPr/>
          <p:nvPr/>
        </p:nvSpPr>
        <p:spPr>
          <a:xfrm>
            <a:off x="0" y="32004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a:t>
            </a:r>
            <a:r>
              <a:rPr lang="en-US" sz="3600" b="1" smtClean="0"/>
              <a:t>: </a:t>
            </a:r>
            <a:r>
              <a:rPr lang="en-US" sz="2400" b="1" i="1" smtClean="0"/>
              <a:t>Real-Time Operation </a:t>
            </a:r>
            <a:r>
              <a:rPr lang="en-US" sz="2400" smtClean="0"/>
              <a:t/>
            </a:r>
            <a:br>
              <a:rPr lang="en-US" sz="2400" smtClean="0"/>
            </a:br>
            <a:r>
              <a:rPr lang="en-US" sz="2800" b="1" i="1"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20000"/>
          </a:bodyPr>
          <a:lstStyle/>
          <a:p>
            <a:pPr algn="just"/>
            <a:r>
              <a:rPr lang="en-US" dirty="0" smtClean="0">
                <a:solidFill>
                  <a:schemeClr val="tx1"/>
                </a:solidFill>
              </a:rPr>
              <a:t>Foreground/background systems typically have good response times, since they </a:t>
            </a:r>
            <a:r>
              <a:rPr lang="en-US" b="1" dirty="0" smtClean="0">
                <a:solidFill>
                  <a:schemeClr val="tx1"/>
                </a:solidFill>
              </a:rPr>
              <a:t>rely on hardware to perform scheduling as in </a:t>
            </a:r>
            <a:r>
              <a:rPr lang="en-US" dirty="0" smtClean="0">
                <a:solidFill>
                  <a:schemeClr val="tx1"/>
                </a:solidFill>
              </a:rPr>
              <a:t>many embedded real-time systems. </a:t>
            </a:r>
          </a:p>
          <a:p>
            <a:pPr algn="just"/>
            <a:r>
              <a:rPr lang="en-US" dirty="0" smtClean="0">
                <a:solidFill>
                  <a:schemeClr val="tx1"/>
                </a:solidFill>
              </a:rPr>
              <a:t>“home-grown” foreground/background systems have at least one major drawback: </a:t>
            </a:r>
            <a:r>
              <a:rPr lang="en-US" b="1" dirty="0" smtClean="0">
                <a:solidFill>
                  <a:schemeClr val="tx1"/>
                </a:solidFill>
              </a:rPr>
              <a:t>interfaces to complicated devices and networks must be written which is tedious and error-prone. </a:t>
            </a:r>
          </a:p>
          <a:p>
            <a:pPr algn="just"/>
            <a:r>
              <a:rPr lang="en-US" dirty="0" smtClean="0">
                <a:solidFill>
                  <a:schemeClr val="tx1"/>
                </a:solidFill>
              </a:rPr>
              <a:t>These types of systems are best implemented when the </a:t>
            </a:r>
            <a:r>
              <a:rPr lang="en-US" b="1" dirty="0" smtClean="0">
                <a:solidFill>
                  <a:schemeClr val="tx1"/>
                </a:solidFill>
              </a:rPr>
              <a:t>number of foreground tasks is fixed </a:t>
            </a:r>
            <a:r>
              <a:rPr lang="en-US" dirty="0" smtClean="0">
                <a:solidFill>
                  <a:schemeClr val="tx1"/>
                </a:solidFill>
              </a:rPr>
              <a:t>and</a:t>
            </a:r>
            <a:r>
              <a:rPr lang="en-US" b="1" dirty="0" smtClean="0">
                <a:solidFill>
                  <a:schemeClr val="tx1"/>
                </a:solidFill>
              </a:rPr>
              <a:t> known a priori.</a:t>
            </a:r>
            <a:r>
              <a:rPr lang="en-US" dirty="0" smtClean="0">
                <a:solidFill>
                  <a:schemeClr val="tx1"/>
                </a:solidFill>
              </a:rPr>
              <a:t> </a:t>
            </a:r>
          </a:p>
          <a:p>
            <a:pPr algn="just"/>
            <a:r>
              <a:rPr lang="en-US" dirty="0" smtClean="0">
                <a:solidFill>
                  <a:schemeClr val="tx1"/>
                </a:solidFill>
              </a:rPr>
              <a:t>As with the interrupt-only system, the foreground/background system is </a:t>
            </a:r>
            <a:r>
              <a:rPr lang="en-US" b="1" dirty="0" smtClean="0">
                <a:solidFill>
                  <a:schemeClr val="tx1"/>
                </a:solidFill>
              </a:rPr>
              <a:t>vulnerable to timing variations, unanticipated race conditions, hardware failures</a:t>
            </a:r>
            <a:r>
              <a:rPr lang="en-US" dirty="0" smtClean="0">
                <a:solidFill>
                  <a:schemeClr val="tx1"/>
                </a:solidFill>
              </a:rPr>
              <a:t>, and so on.</a:t>
            </a:r>
            <a:endParaRPr lang="en-US" dirty="0">
              <a:solidFill>
                <a:schemeClr val="tx1"/>
              </a:solidFill>
            </a:endParaRPr>
          </a:p>
        </p:txBody>
      </p:sp>
      <p:sp>
        <p:nvSpPr>
          <p:cNvPr id="5" name="Rectangle 4"/>
          <p:cNvSpPr/>
          <p:nvPr/>
        </p:nvSpPr>
        <p:spPr>
          <a:xfrm>
            <a:off x="0" y="38100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Hybrid Systems: </a:t>
            </a:r>
            <a:r>
              <a:rPr lang="en-US" sz="2000" b="1" i="1" dirty="0" smtClean="0"/>
              <a:t>Full-Featured Real-Time Operating Systems </a:t>
            </a:r>
            <a:r>
              <a:rPr lang="en-US" sz="2000" dirty="0" smtClean="0"/>
              <a:t/>
            </a:r>
            <a:br>
              <a:rPr lang="en-US" sz="2000" dirty="0" smtClean="0"/>
            </a:br>
            <a:r>
              <a:rPr lang="en-US" sz="2400" b="1" i="1" dirty="0" smtClean="0"/>
              <a:t> </a:t>
            </a:r>
            <a:r>
              <a:rPr lang="en-US" sz="2400" dirty="0" smtClean="0"/>
              <a:t/>
            </a:r>
            <a:br>
              <a:rPr lang="en-US" sz="2400" dirty="0" smtClean="0"/>
            </a:br>
            <a:r>
              <a:rPr lang="en-US" sz="2800" b="1" i="1" dirty="0" smtClean="0"/>
              <a:t> </a:t>
            </a:r>
            <a:r>
              <a:rPr lang="en-US" sz="3200" dirty="0" smtClean="0"/>
              <a:t/>
            </a:r>
            <a:br>
              <a:rPr lang="en-US" sz="3200" dirty="0" smtClean="0"/>
            </a:br>
            <a:r>
              <a:rPr lang="en-US" sz="3600" b="1" i="1" dirty="0" smtClean="0"/>
              <a:t> </a:t>
            </a:r>
            <a:r>
              <a:rPr lang="en-US" sz="3600" dirty="0" smtClean="0"/>
              <a:t/>
            </a:r>
            <a:br>
              <a:rPr lang="en-US" sz="3600" dirty="0" smtClean="0"/>
            </a:b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The foreground/ background solution can be extended into an operating system by adding additional functions such as </a:t>
            </a:r>
            <a:r>
              <a:rPr lang="en-US" b="1" dirty="0" smtClean="0">
                <a:solidFill>
                  <a:schemeClr val="tx1"/>
                </a:solidFill>
              </a:rPr>
              <a:t>network interfaces, device drivers, and complex debugging tools. </a:t>
            </a:r>
          </a:p>
          <a:p>
            <a:pPr algn="just"/>
            <a:r>
              <a:rPr lang="en-US" dirty="0" smtClean="0">
                <a:solidFill>
                  <a:schemeClr val="tx1"/>
                </a:solidFill>
              </a:rPr>
              <a:t>These types of systems are readily available as commercial products.</a:t>
            </a:r>
          </a:p>
          <a:p>
            <a:pPr algn="just"/>
            <a:r>
              <a:rPr lang="en-US" dirty="0" smtClean="0">
                <a:solidFill>
                  <a:schemeClr val="tx1"/>
                </a:solidFill>
              </a:rPr>
              <a:t>Such systems rely on a complex operating system using </a:t>
            </a:r>
            <a:r>
              <a:rPr lang="en-US" b="1" dirty="0" smtClean="0">
                <a:solidFill>
                  <a:schemeClr val="tx1"/>
                </a:solidFill>
              </a:rPr>
              <a:t>round-robin, preemptive priority, or a combination of both schemes </a:t>
            </a:r>
            <a:r>
              <a:rPr lang="en-US" dirty="0" smtClean="0">
                <a:solidFill>
                  <a:schemeClr val="tx1"/>
                </a:solidFill>
              </a:rPr>
              <a:t>to provide scheduling; the operating system represents the highest priority task, kernel, or supervisor.</a:t>
            </a:r>
            <a:endParaRPr lang="en-US" dirty="0">
              <a:solidFill>
                <a:schemeClr val="tx1"/>
              </a:solidFill>
            </a:endParaRPr>
          </a:p>
        </p:txBody>
      </p:sp>
      <p:sp>
        <p:nvSpPr>
          <p:cNvPr id="5" name="Rectangle 4"/>
          <p:cNvSpPr/>
          <p:nvPr/>
        </p:nvSpPr>
        <p:spPr>
          <a:xfrm>
            <a:off x="0" y="38862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The Task-Control Block Model</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a:bodyPr>
          <a:lstStyle/>
          <a:p>
            <a:pPr algn="just"/>
            <a:r>
              <a:rPr lang="en-US" dirty="0" smtClean="0">
                <a:solidFill>
                  <a:schemeClr val="tx1"/>
                </a:solidFill>
              </a:rPr>
              <a:t>Most popular method for implementing commercial, full-featured, real-time operating systems as the number of real-time tasks can vary. </a:t>
            </a:r>
          </a:p>
          <a:p>
            <a:pPr algn="just"/>
            <a:r>
              <a:rPr lang="en-US" dirty="0" smtClean="0">
                <a:solidFill>
                  <a:schemeClr val="tx1"/>
                </a:solidFill>
              </a:rPr>
              <a:t>This architecture is used in interactive </a:t>
            </a:r>
            <a:r>
              <a:rPr lang="en-US" b="1" dirty="0" smtClean="0">
                <a:solidFill>
                  <a:schemeClr val="tx1"/>
                </a:solidFill>
              </a:rPr>
              <a:t>on-line systems where tasks (associated with users) come and go</a:t>
            </a:r>
            <a:r>
              <a:rPr lang="en-US" dirty="0" smtClean="0">
                <a:solidFill>
                  <a:schemeClr val="tx1"/>
                </a:solidFill>
              </a:rPr>
              <a:t>. </a:t>
            </a:r>
          </a:p>
          <a:p>
            <a:pPr algn="just"/>
            <a:r>
              <a:rPr lang="en-US" dirty="0" smtClean="0">
                <a:solidFill>
                  <a:schemeClr val="tx1"/>
                </a:solidFill>
              </a:rPr>
              <a:t>This technique can be used in round-robin, preemptive-priority, or combination systems, although it is generally associated with</a:t>
            </a:r>
            <a:r>
              <a:rPr lang="en-US" b="1" dirty="0" smtClean="0">
                <a:solidFill>
                  <a:schemeClr val="tx1"/>
                </a:solidFill>
              </a:rPr>
              <a:t> round-robin systems with a single clock</a:t>
            </a:r>
            <a:r>
              <a:rPr lang="en-US" dirty="0" smtClean="0">
                <a:solidFill>
                  <a:schemeClr val="tx1"/>
                </a:solidFill>
              </a:rPr>
              <a:t>. </a:t>
            </a:r>
          </a:p>
          <a:p>
            <a:pPr algn="just"/>
            <a:r>
              <a:rPr lang="en-US" dirty="0" smtClean="0">
                <a:solidFill>
                  <a:schemeClr val="tx1"/>
                </a:solidFill>
              </a:rPr>
              <a:t>In preemptive systems, however, it can be used to </a:t>
            </a:r>
            <a:r>
              <a:rPr lang="en-US" b="1" dirty="0" smtClean="0">
                <a:solidFill>
                  <a:schemeClr val="tx1"/>
                </a:solidFill>
              </a:rPr>
              <a:t>facilitate dynamic task prioritization</a:t>
            </a:r>
            <a:r>
              <a:rPr lang="en-US" dirty="0" smtClean="0">
                <a:solidFill>
                  <a:schemeClr val="tx1"/>
                </a:solidFill>
              </a:rPr>
              <a:t>. </a:t>
            </a:r>
          </a:p>
        </p:txBody>
      </p:sp>
      <p:sp>
        <p:nvSpPr>
          <p:cNvPr id="5" name="Rectangle 4"/>
          <p:cNvSpPr/>
          <p:nvPr/>
        </p:nvSpPr>
        <p:spPr>
          <a:xfrm>
            <a:off x="0" y="38100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b="1" dirty="0" smtClean="0"/>
              <a:t/>
            </a:r>
            <a:br>
              <a:rPr lang="en-US" b="1" dirty="0" smtClean="0"/>
            </a:br>
            <a:r>
              <a:rPr lang="en-US" b="1" dirty="0" smtClean="0"/>
              <a:t>The Task-Control Block Model</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92500" lnSpcReduction="20000"/>
          </a:bodyPr>
          <a:lstStyle/>
          <a:p>
            <a:pPr algn="just"/>
            <a:r>
              <a:rPr lang="en-US" dirty="0" smtClean="0">
                <a:solidFill>
                  <a:schemeClr val="tx1"/>
                </a:solidFill>
              </a:rPr>
              <a:t>The main drawback of the task-control block model is that when a large number of tasks are created, the </a:t>
            </a:r>
            <a:r>
              <a:rPr lang="en-US" b="1" dirty="0" smtClean="0">
                <a:solidFill>
                  <a:schemeClr val="tx1"/>
                </a:solidFill>
              </a:rPr>
              <a:t>overhead of the scheduler can become significant</a:t>
            </a:r>
            <a:r>
              <a:rPr lang="en-US" dirty="0" smtClean="0">
                <a:solidFill>
                  <a:schemeClr val="tx1"/>
                </a:solidFill>
              </a:rPr>
              <a:t>. </a:t>
            </a:r>
          </a:p>
          <a:p>
            <a:pPr algn="just"/>
            <a:r>
              <a:rPr lang="en-US" dirty="0" smtClean="0">
                <a:solidFill>
                  <a:schemeClr val="tx1"/>
                </a:solidFill>
              </a:rPr>
              <a:t>In the task-control block (TCB) model each task is associated with a </a:t>
            </a:r>
            <a:r>
              <a:rPr lang="en-US" b="1" dirty="0" smtClean="0">
                <a:solidFill>
                  <a:schemeClr val="tx1"/>
                </a:solidFill>
              </a:rPr>
              <a:t>data structure</a:t>
            </a:r>
            <a:r>
              <a:rPr lang="en-US" dirty="0" smtClean="0">
                <a:solidFill>
                  <a:schemeClr val="tx1"/>
                </a:solidFill>
              </a:rPr>
              <a:t>, called a task control block that  contains </a:t>
            </a:r>
          </a:p>
          <a:p>
            <a:pPr algn="just"/>
            <a:r>
              <a:rPr lang="en-US" b="1" dirty="0" smtClean="0">
                <a:solidFill>
                  <a:schemeClr val="tx1"/>
                </a:solidFill>
              </a:rPr>
              <a:t>-	PC</a:t>
            </a:r>
            <a:endParaRPr lang="en-US" dirty="0" smtClean="0">
              <a:solidFill>
                <a:schemeClr val="tx1"/>
              </a:solidFill>
            </a:endParaRPr>
          </a:p>
          <a:p>
            <a:pPr algn="just"/>
            <a:r>
              <a:rPr lang="en-US" b="1" dirty="0" smtClean="0">
                <a:solidFill>
                  <a:schemeClr val="tx1"/>
                </a:solidFill>
              </a:rPr>
              <a:t>-	register contents</a:t>
            </a:r>
            <a:endParaRPr lang="en-US" dirty="0" smtClean="0">
              <a:solidFill>
                <a:schemeClr val="tx1"/>
              </a:solidFill>
            </a:endParaRPr>
          </a:p>
          <a:p>
            <a:pPr algn="just"/>
            <a:r>
              <a:rPr lang="en-US" b="1" dirty="0" smtClean="0">
                <a:solidFill>
                  <a:schemeClr val="tx1"/>
                </a:solidFill>
              </a:rPr>
              <a:t>-	an identification string or number</a:t>
            </a:r>
            <a:endParaRPr lang="en-US" dirty="0" smtClean="0">
              <a:solidFill>
                <a:schemeClr val="tx1"/>
              </a:solidFill>
            </a:endParaRPr>
          </a:p>
          <a:p>
            <a:pPr algn="just"/>
            <a:r>
              <a:rPr lang="en-US" b="1" dirty="0" smtClean="0">
                <a:solidFill>
                  <a:schemeClr val="tx1"/>
                </a:solidFill>
              </a:rPr>
              <a:t>-	a status</a:t>
            </a:r>
            <a:endParaRPr lang="en-US" dirty="0" smtClean="0">
              <a:solidFill>
                <a:schemeClr val="tx1"/>
              </a:solidFill>
            </a:endParaRPr>
          </a:p>
          <a:p>
            <a:pPr algn="just"/>
            <a:r>
              <a:rPr lang="en-US" b="1" dirty="0" smtClean="0">
                <a:solidFill>
                  <a:schemeClr val="tx1"/>
                </a:solidFill>
              </a:rPr>
              <a:t>-	a priority</a:t>
            </a:r>
            <a:r>
              <a:rPr lang="en-US" dirty="0" smtClean="0">
                <a:solidFill>
                  <a:schemeClr val="tx1"/>
                </a:solidFill>
              </a:rPr>
              <a:t> if applicable.</a:t>
            </a:r>
          </a:p>
          <a:p>
            <a:pPr algn="just"/>
            <a:r>
              <a:rPr lang="en-US" dirty="0" smtClean="0">
                <a:solidFill>
                  <a:schemeClr val="tx1"/>
                </a:solidFill>
              </a:rPr>
              <a:t>The system stores these TCBs in one or more data structures, such as a linked list.</a:t>
            </a:r>
            <a:endParaRPr lang="en-US" dirty="0">
              <a:solidFill>
                <a:schemeClr val="tx1"/>
              </a:solidFill>
            </a:endParaRPr>
          </a:p>
        </p:txBody>
      </p:sp>
      <p:sp>
        <p:nvSpPr>
          <p:cNvPr id="5" name="Rectangle 4"/>
          <p:cNvSpPr/>
          <p:nvPr/>
        </p:nvSpPr>
        <p:spPr>
          <a:xfrm>
            <a:off x="0" y="32004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The Task-Control Block Model: </a:t>
            </a:r>
            <a:r>
              <a:rPr lang="en-US" b="1" i="1" dirty="0" smtClean="0"/>
              <a:t>Task States </a:t>
            </a:r>
            <a:endParaRPr lang="en-US" dirty="0" smtClean="0"/>
          </a:p>
        </p:txBody>
      </p:sp>
      <p:sp>
        <p:nvSpPr>
          <p:cNvPr id="3" name="Subtitle 2"/>
          <p:cNvSpPr>
            <a:spLocks noGrp="1"/>
          </p:cNvSpPr>
          <p:nvPr>
            <p:ph type="subTitle" idx="1"/>
          </p:nvPr>
        </p:nvSpPr>
        <p:spPr>
          <a:xfrm>
            <a:off x="342900" y="762000"/>
            <a:ext cx="8458200" cy="5943600"/>
          </a:xfrm>
        </p:spPr>
        <p:txBody>
          <a:bodyPr>
            <a:normAutofit/>
          </a:bodyPr>
          <a:lstStyle/>
          <a:p>
            <a:pPr algn="just"/>
            <a:r>
              <a:rPr lang="en-US" dirty="0" smtClean="0">
                <a:solidFill>
                  <a:schemeClr val="tx1"/>
                </a:solidFill>
              </a:rPr>
              <a:t>The operating system manages the TCBs by keeping track of the status or state of each task. A task typically can be in any one of the four following states:</a:t>
            </a:r>
          </a:p>
          <a:p>
            <a:pPr algn="just"/>
            <a:r>
              <a:rPr lang="en-US" dirty="0" smtClean="0">
                <a:solidFill>
                  <a:schemeClr val="tx1"/>
                </a:solidFill>
              </a:rPr>
              <a:t>1. Executing</a:t>
            </a:r>
          </a:p>
          <a:p>
            <a:pPr algn="just"/>
            <a:r>
              <a:rPr lang="en-US" dirty="0" smtClean="0">
                <a:solidFill>
                  <a:schemeClr val="tx1"/>
                </a:solidFill>
              </a:rPr>
              <a:t>2. Ready</a:t>
            </a:r>
          </a:p>
          <a:p>
            <a:pPr algn="just"/>
            <a:r>
              <a:rPr lang="en-US" dirty="0" smtClean="0">
                <a:solidFill>
                  <a:schemeClr val="tx1"/>
                </a:solidFill>
              </a:rPr>
              <a:t>3. Suspended (or blocked)</a:t>
            </a:r>
          </a:p>
          <a:p>
            <a:pPr algn="just"/>
            <a:r>
              <a:rPr lang="en-US" dirty="0" smtClean="0">
                <a:solidFill>
                  <a:schemeClr val="tx1"/>
                </a:solidFill>
              </a:rPr>
              <a:t>4. Dormant (or sleeping)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err="1" smtClean="0"/>
              <a:t>Pseudokernels</a:t>
            </a:r>
            <a:r>
              <a:rPr lang="en-US" b="1" dirty="0" smtClean="0"/>
              <a:t>: </a:t>
            </a:r>
            <a:r>
              <a:rPr lang="en-US" b="1" i="1" dirty="0" smtClean="0"/>
              <a:t>Polled Loop </a:t>
            </a:r>
            <a:endParaRPr lang="en-US" dirty="0" smtClean="0"/>
          </a:p>
        </p:txBody>
      </p:sp>
      <p:sp>
        <p:nvSpPr>
          <p:cNvPr id="3" name="Subtitle 2"/>
          <p:cNvSpPr>
            <a:spLocks noGrp="1"/>
          </p:cNvSpPr>
          <p:nvPr>
            <p:ph type="subTitle" idx="1"/>
          </p:nvPr>
        </p:nvSpPr>
        <p:spPr>
          <a:xfrm>
            <a:off x="342900" y="914400"/>
            <a:ext cx="8801100" cy="5943600"/>
          </a:xfrm>
        </p:spPr>
        <p:txBody>
          <a:bodyPr>
            <a:normAutofit lnSpcReduction="10000"/>
          </a:bodyPr>
          <a:lstStyle/>
          <a:p>
            <a:pPr algn="just"/>
            <a:r>
              <a:rPr lang="en-US" dirty="0" smtClean="0">
                <a:solidFill>
                  <a:schemeClr val="tx1"/>
                </a:solidFill>
              </a:rPr>
              <a:t>Polled loops are used for </a:t>
            </a:r>
            <a:r>
              <a:rPr lang="en-US" b="1" dirty="0" smtClean="0">
                <a:solidFill>
                  <a:schemeClr val="tx1"/>
                </a:solidFill>
              </a:rPr>
              <a:t>fast</a:t>
            </a:r>
            <a:r>
              <a:rPr lang="en-US" dirty="0" smtClean="0">
                <a:solidFill>
                  <a:schemeClr val="tx1"/>
                </a:solidFill>
              </a:rPr>
              <a:t> </a:t>
            </a:r>
            <a:r>
              <a:rPr lang="en-US" b="1" dirty="0" smtClean="0">
                <a:solidFill>
                  <a:schemeClr val="tx1"/>
                </a:solidFill>
              </a:rPr>
              <a:t>response</a:t>
            </a:r>
            <a:r>
              <a:rPr lang="en-US" dirty="0" smtClean="0">
                <a:solidFill>
                  <a:schemeClr val="tx1"/>
                </a:solidFill>
              </a:rPr>
              <a:t> to single devices.</a:t>
            </a:r>
          </a:p>
          <a:p>
            <a:pPr algn="just"/>
            <a:r>
              <a:rPr lang="en-US" dirty="0" smtClean="0">
                <a:solidFill>
                  <a:schemeClr val="tx1"/>
                </a:solidFill>
              </a:rPr>
              <a:t>In a polled-loop system, </a:t>
            </a:r>
            <a:r>
              <a:rPr lang="en-US" b="1" dirty="0" smtClean="0">
                <a:solidFill>
                  <a:schemeClr val="tx1"/>
                </a:solidFill>
              </a:rPr>
              <a:t>a single and a repetitive instruction</a:t>
            </a:r>
            <a:r>
              <a:rPr lang="en-US" dirty="0" smtClean="0">
                <a:solidFill>
                  <a:schemeClr val="tx1"/>
                </a:solidFill>
              </a:rPr>
              <a:t> </a:t>
            </a:r>
            <a:r>
              <a:rPr lang="en-US" b="1" dirty="0" smtClean="0">
                <a:solidFill>
                  <a:schemeClr val="tx1"/>
                </a:solidFill>
              </a:rPr>
              <a:t>is used to test a flag</a:t>
            </a:r>
            <a:r>
              <a:rPr lang="en-US" dirty="0" smtClean="0">
                <a:solidFill>
                  <a:schemeClr val="tx1"/>
                </a:solidFill>
              </a:rPr>
              <a:t> that indicates whether or not some event has occurred. The polling continues if the event has not occurred.</a:t>
            </a:r>
          </a:p>
          <a:p>
            <a:pPr algn="just"/>
            <a:r>
              <a:rPr lang="en-US" sz="3000" dirty="0" smtClean="0">
                <a:solidFill>
                  <a:schemeClr val="tx1"/>
                </a:solidFill>
              </a:rPr>
              <a:t>A software system is needed to handle packets of data that arrive at a rate of no more than 1 per second. </a:t>
            </a:r>
          </a:p>
          <a:p>
            <a:pPr algn="just"/>
            <a:r>
              <a:rPr lang="en-US" sz="3000" dirty="0" smtClean="0">
                <a:solidFill>
                  <a:schemeClr val="tx1"/>
                </a:solidFill>
              </a:rPr>
              <a:t>A flag named </a:t>
            </a:r>
            <a:r>
              <a:rPr lang="en-US" sz="3000" b="1" dirty="0" err="1" smtClean="0">
                <a:solidFill>
                  <a:schemeClr val="tx1"/>
                </a:solidFill>
              </a:rPr>
              <a:t>packet_here</a:t>
            </a:r>
            <a:r>
              <a:rPr lang="en-US" sz="3000" b="1" dirty="0" smtClean="0">
                <a:solidFill>
                  <a:schemeClr val="tx1"/>
                </a:solidFill>
              </a:rPr>
              <a:t> </a:t>
            </a:r>
            <a:r>
              <a:rPr lang="en-US" sz="3000" dirty="0" smtClean="0">
                <a:solidFill>
                  <a:schemeClr val="tx1"/>
                </a:solidFill>
              </a:rPr>
              <a:t>is set by the network, which writes the data into the CPU’s memory via direct  memory access (DMA). </a:t>
            </a:r>
          </a:p>
          <a:p>
            <a:pPr algn="just"/>
            <a:r>
              <a:rPr lang="en-US" sz="3000" dirty="0" smtClean="0">
                <a:solidFill>
                  <a:schemeClr val="tx1"/>
                </a:solidFill>
              </a:rPr>
              <a:t>The data are available when </a:t>
            </a:r>
            <a:r>
              <a:rPr lang="en-US" sz="3000" dirty="0" err="1" smtClean="0">
                <a:solidFill>
                  <a:schemeClr val="tx1"/>
                </a:solidFill>
              </a:rPr>
              <a:t>packet_here</a:t>
            </a:r>
            <a:r>
              <a:rPr lang="en-US" sz="3000" dirty="0" smtClean="0">
                <a:solidFill>
                  <a:schemeClr val="tx1"/>
                </a:solidFill>
              </a:rPr>
              <a:t> = 1. </a:t>
            </a:r>
            <a:endParaRPr lang="en-US" sz="3000" dirty="0">
              <a:solidFill>
                <a:schemeClr val="tx1"/>
              </a:solidFill>
            </a:endParaRPr>
          </a:p>
        </p:txBody>
      </p:sp>
      <p:sp>
        <p:nvSpPr>
          <p:cNvPr id="5" name="Rectangle 4"/>
          <p:cNvSpPr/>
          <p:nvPr/>
        </p:nvSpPr>
        <p:spPr>
          <a:xfrm>
            <a:off x="0" y="3810000"/>
            <a:ext cx="91440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The Task-Control Block Model: </a:t>
            </a:r>
            <a:r>
              <a:rPr lang="en-US" b="1" i="1" dirty="0" smtClean="0"/>
              <a:t>Task States </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77500" lnSpcReduction="20000"/>
          </a:bodyPr>
          <a:lstStyle/>
          <a:p>
            <a:pPr algn="just"/>
            <a:r>
              <a:rPr lang="en-US" dirty="0" smtClean="0">
                <a:solidFill>
                  <a:schemeClr val="tx1"/>
                </a:solidFill>
              </a:rPr>
              <a:t>The </a:t>
            </a:r>
            <a:r>
              <a:rPr lang="en-US" b="1" dirty="0" smtClean="0">
                <a:solidFill>
                  <a:schemeClr val="tx1"/>
                </a:solidFill>
              </a:rPr>
              <a:t>executing </a:t>
            </a:r>
            <a:r>
              <a:rPr lang="en-US" dirty="0" smtClean="0">
                <a:solidFill>
                  <a:schemeClr val="tx1"/>
                </a:solidFill>
              </a:rPr>
              <a:t>task is the one that is running, and in a single-processing system there can be only one. </a:t>
            </a:r>
          </a:p>
          <a:p>
            <a:pPr algn="just"/>
            <a:r>
              <a:rPr lang="en-US" dirty="0" smtClean="0">
                <a:solidFill>
                  <a:schemeClr val="tx1"/>
                </a:solidFill>
              </a:rPr>
              <a:t>A task can enter the executing state when it is created (if no other tasks are ready), or from the </a:t>
            </a:r>
            <a:r>
              <a:rPr lang="en-US" b="1" dirty="0" smtClean="0">
                <a:solidFill>
                  <a:schemeClr val="tx1"/>
                </a:solidFill>
              </a:rPr>
              <a:t>ready</a:t>
            </a:r>
            <a:r>
              <a:rPr lang="en-US" dirty="0" smtClean="0">
                <a:solidFill>
                  <a:schemeClr val="tx1"/>
                </a:solidFill>
              </a:rPr>
              <a:t> state (if it is eligible to run based on its priority or its position in the round-robin ready list). </a:t>
            </a:r>
          </a:p>
          <a:p>
            <a:pPr algn="just"/>
            <a:r>
              <a:rPr lang="en-US" dirty="0" smtClean="0">
                <a:solidFill>
                  <a:schemeClr val="tx1"/>
                </a:solidFill>
              </a:rPr>
              <a:t>When a task is completed it returns to the </a:t>
            </a:r>
            <a:r>
              <a:rPr lang="en-US" b="1" dirty="0" smtClean="0">
                <a:solidFill>
                  <a:schemeClr val="tx1"/>
                </a:solidFill>
              </a:rPr>
              <a:t>suspended</a:t>
            </a:r>
            <a:r>
              <a:rPr lang="en-US" dirty="0" smtClean="0">
                <a:solidFill>
                  <a:schemeClr val="tx1"/>
                </a:solidFill>
              </a:rPr>
              <a:t> state.</a:t>
            </a:r>
          </a:p>
          <a:p>
            <a:pPr algn="just"/>
            <a:r>
              <a:rPr lang="en-US" dirty="0" smtClean="0">
                <a:solidFill>
                  <a:schemeClr val="tx1"/>
                </a:solidFill>
              </a:rPr>
              <a:t>Tasks in the ready state are those that are ready to run </a:t>
            </a:r>
            <a:r>
              <a:rPr lang="en-US" b="1" dirty="0" smtClean="0">
                <a:solidFill>
                  <a:schemeClr val="tx1"/>
                </a:solidFill>
              </a:rPr>
              <a:t>but are not running</a:t>
            </a:r>
            <a:r>
              <a:rPr lang="en-US" dirty="0" smtClean="0">
                <a:solidFill>
                  <a:schemeClr val="tx1"/>
                </a:solidFill>
              </a:rPr>
              <a:t>.</a:t>
            </a:r>
          </a:p>
          <a:p>
            <a:pPr algn="just"/>
            <a:r>
              <a:rPr lang="en-US" dirty="0" smtClean="0">
                <a:solidFill>
                  <a:schemeClr val="tx1"/>
                </a:solidFill>
              </a:rPr>
              <a:t>A task enters the ready state if it was executing and its </a:t>
            </a:r>
            <a:r>
              <a:rPr lang="en-US" b="1" dirty="0" smtClean="0">
                <a:solidFill>
                  <a:schemeClr val="tx1"/>
                </a:solidFill>
              </a:rPr>
              <a:t>time slice runs out</a:t>
            </a:r>
            <a:r>
              <a:rPr lang="en-US" dirty="0" smtClean="0">
                <a:solidFill>
                  <a:schemeClr val="tx1"/>
                </a:solidFill>
              </a:rPr>
              <a:t>, or it was </a:t>
            </a:r>
            <a:r>
              <a:rPr lang="en-US" b="1" dirty="0" smtClean="0">
                <a:solidFill>
                  <a:schemeClr val="tx1"/>
                </a:solidFill>
              </a:rPr>
              <a:t>preempted</a:t>
            </a:r>
            <a:r>
              <a:rPr lang="en-US" dirty="0" smtClean="0">
                <a:solidFill>
                  <a:schemeClr val="tx1"/>
                </a:solidFill>
              </a:rPr>
              <a:t>. </a:t>
            </a:r>
          </a:p>
          <a:p>
            <a:pPr algn="just"/>
            <a:r>
              <a:rPr lang="en-US" dirty="0" smtClean="0">
                <a:solidFill>
                  <a:schemeClr val="tx1"/>
                </a:solidFill>
              </a:rPr>
              <a:t>If it was in the suspended state, then it can enter the ready state if an event that initiates it occurs. </a:t>
            </a:r>
          </a:p>
          <a:p>
            <a:pPr algn="just"/>
            <a:r>
              <a:rPr lang="en-US" dirty="0" smtClean="0">
                <a:solidFill>
                  <a:schemeClr val="tx1"/>
                </a:solidFill>
              </a:rPr>
              <a:t>If the task was in the dormant state, then it enters the </a:t>
            </a:r>
            <a:r>
              <a:rPr lang="en-US" b="1" dirty="0" smtClean="0">
                <a:solidFill>
                  <a:schemeClr val="tx1"/>
                </a:solidFill>
              </a:rPr>
              <a:t>ready state </a:t>
            </a:r>
            <a:r>
              <a:rPr lang="en-US" dirty="0" smtClean="0">
                <a:solidFill>
                  <a:schemeClr val="tx1"/>
                </a:solidFill>
              </a:rPr>
              <a:t>upon creation of another task. </a:t>
            </a:r>
          </a:p>
          <a:p>
            <a:pPr algn="just"/>
            <a:r>
              <a:rPr lang="en-US" dirty="0" smtClean="0">
                <a:solidFill>
                  <a:schemeClr val="tx1"/>
                </a:solidFill>
              </a:rPr>
              <a:t>Tasks that are waiting on a particular resource, and thus are not ready, are said to be </a:t>
            </a:r>
            <a:r>
              <a:rPr lang="en-US" b="1" dirty="0" smtClean="0">
                <a:solidFill>
                  <a:schemeClr val="tx1"/>
                </a:solidFill>
              </a:rPr>
              <a:t>suspended or blocked</a:t>
            </a: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The Task-Control Block Model: </a:t>
            </a:r>
            <a:r>
              <a:rPr lang="en-US" b="1" i="1" dirty="0" smtClean="0"/>
              <a:t>Task States </a:t>
            </a:r>
            <a:endParaRPr lang="en-US" dirty="0" smtClean="0"/>
          </a:p>
        </p:txBody>
      </p:sp>
      <p:sp>
        <p:nvSpPr>
          <p:cNvPr id="4" name="Subtitle 3"/>
          <p:cNvSpPr>
            <a:spLocks noGrp="1"/>
          </p:cNvSpPr>
          <p:nvPr>
            <p:ph type="subTitle" idx="1"/>
          </p:nvPr>
        </p:nvSpPr>
        <p:spPr/>
        <p:txBody>
          <a:bodyPr/>
          <a:lstStyle/>
          <a:p>
            <a:endParaRPr lang="en-US"/>
          </a:p>
        </p:txBody>
      </p:sp>
      <p:pic>
        <p:nvPicPr>
          <p:cNvPr id="5" name="Picture 4"/>
          <p:cNvPicPr/>
          <p:nvPr/>
        </p:nvPicPr>
        <p:blipFill>
          <a:blip r:embed="rId2"/>
          <a:srcRect/>
          <a:stretch>
            <a:fillRect/>
          </a:stretch>
        </p:blipFill>
        <p:spPr bwMode="auto">
          <a:xfrm>
            <a:off x="1143000" y="12954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Task-Control Block Model: </a:t>
            </a:r>
            <a:r>
              <a:rPr lang="en-US" sz="2700" b="1" i="1" dirty="0" smtClean="0"/>
              <a:t>Task Management </a:t>
            </a: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77500" lnSpcReduction="20000"/>
          </a:bodyPr>
          <a:lstStyle/>
          <a:p>
            <a:pPr algn="just"/>
            <a:r>
              <a:rPr lang="en-US" dirty="0" smtClean="0">
                <a:solidFill>
                  <a:schemeClr val="tx1"/>
                </a:solidFill>
              </a:rPr>
              <a:t>The operating system is the highest priority task. </a:t>
            </a:r>
          </a:p>
          <a:p>
            <a:pPr algn="just"/>
            <a:r>
              <a:rPr lang="en-US" dirty="0" smtClean="0">
                <a:solidFill>
                  <a:schemeClr val="tx1"/>
                </a:solidFill>
              </a:rPr>
              <a:t>Every </a:t>
            </a:r>
            <a:r>
              <a:rPr lang="en-US" b="1" dirty="0" smtClean="0">
                <a:solidFill>
                  <a:schemeClr val="tx1"/>
                </a:solidFill>
              </a:rPr>
              <a:t>hardware interrupt and every system-level call</a:t>
            </a:r>
            <a:r>
              <a:rPr lang="en-US" dirty="0" smtClean="0">
                <a:solidFill>
                  <a:schemeClr val="tx1"/>
                </a:solidFill>
              </a:rPr>
              <a:t> (such as a request on a resource) invokes the real-time operating system. </a:t>
            </a:r>
          </a:p>
          <a:p>
            <a:pPr algn="just"/>
            <a:r>
              <a:rPr lang="en-US" dirty="0" smtClean="0">
                <a:solidFill>
                  <a:schemeClr val="tx1"/>
                </a:solidFill>
              </a:rPr>
              <a:t>The operating system is responsible for maintaining  </a:t>
            </a:r>
          </a:p>
          <a:p>
            <a:pPr algn="just"/>
            <a:r>
              <a:rPr lang="en-US" dirty="0" smtClean="0">
                <a:solidFill>
                  <a:schemeClr val="tx1"/>
                </a:solidFill>
              </a:rPr>
              <a:t>-	a </a:t>
            </a:r>
            <a:r>
              <a:rPr lang="en-US" b="1" dirty="0" smtClean="0">
                <a:solidFill>
                  <a:schemeClr val="tx1"/>
                </a:solidFill>
              </a:rPr>
              <a:t>linked list containing the TCBs of all the ready tasks</a:t>
            </a:r>
            <a:r>
              <a:rPr lang="en-US" dirty="0" smtClean="0">
                <a:solidFill>
                  <a:schemeClr val="tx1"/>
                </a:solidFill>
              </a:rPr>
              <a:t>, a 	</a:t>
            </a:r>
            <a:r>
              <a:rPr lang="en-US" b="1" dirty="0" smtClean="0">
                <a:solidFill>
                  <a:schemeClr val="tx1"/>
                </a:solidFill>
              </a:rPr>
              <a:t>second linked list of 	those in the suspended state</a:t>
            </a:r>
            <a:r>
              <a:rPr lang="en-US" dirty="0" smtClean="0">
                <a:solidFill>
                  <a:schemeClr val="tx1"/>
                </a:solidFill>
              </a:rPr>
              <a:t>. </a:t>
            </a:r>
          </a:p>
          <a:p>
            <a:pPr algn="just"/>
            <a:r>
              <a:rPr lang="en-US" dirty="0" smtClean="0">
                <a:solidFill>
                  <a:schemeClr val="tx1"/>
                </a:solidFill>
              </a:rPr>
              <a:t>-	a table of resources and a table of resource requests. </a:t>
            </a:r>
          </a:p>
          <a:p>
            <a:pPr algn="just"/>
            <a:r>
              <a:rPr lang="en-US" dirty="0" smtClean="0">
                <a:solidFill>
                  <a:schemeClr val="tx1"/>
                </a:solidFill>
              </a:rPr>
              <a:t>Each TCB contains the essential information normally tracked by the interrupt service routine.</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 </a:t>
            </a:r>
            <a:endParaRPr lang="en-US" dirty="0">
              <a:solidFill>
                <a:schemeClr val="tx1"/>
              </a:solidFill>
            </a:endParaRPr>
          </a:p>
        </p:txBody>
      </p:sp>
      <p:pic>
        <p:nvPicPr>
          <p:cNvPr id="4" name="Picture 3"/>
          <p:cNvPicPr/>
          <p:nvPr/>
        </p:nvPicPr>
        <p:blipFill>
          <a:blip r:embed="rId2"/>
          <a:srcRect/>
          <a:stretch>
            <a:fillRect/>
          </a:stretch>
        </p:blipFill>
        <p:spPr bwMode="auto">
          <a:xfrm>
            <a:off x="3327423" y="3962400"/>
            <a:ext cx="238757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Task-Control Block Model: </a:t>
            </a:r>
            <a:r>
              <a:rPr lang="en-US" sz="2700" b="1" i="1" dirty="0" smtClean="0"/>
              <a:t>Task Management </a:t>
            </a: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400" dirty="0" smtClean="0">
                <a:solidFill>
                  <a:schemeClr val="tx1"/>
                </a:solidFill>
              </a:rPr>
              <a:t>Interrupt-service-routine model: </a:t>
            </a:r>
          </a:p>
          <a:p>
            <a:pPr algn="just"/>
            <a:r>
              <a:rPr lang="en-US" sz="2400" dirty="0" smtClean="0">
                <a:solidFill>
                  <a:schemeClr val="tx1"/>
                </a:solidFill>
              </a:rPr>
              <a:t>-	Resources are managed by the operating systems </a:t>
            </a:r>
          </a:p>
          <a:p>
            <a:pPr algn="just"/>
            <a:r>
              <a:rPr lang="en-US" sz="2400" dirty="0" smtClean="0">
                <a:solidFill>
                  <a:schemeClr val="tx1"/>
                </a:solidFill>
              </a:rPr>
              <a:t>TCB model: </a:t>
            </a:r>
          </a:p>
          <a:p>
            <a:pPr algn="just"/>
            <a:r>
              <a:rPr lang="en-US" sz="2400" dirty="0" smtClean="0">
                <a:solidFill>
                  <a:schemeClr val="tx1"/>
                </a:solidFill>
              </a:rPr>
              <a:t>-	Tasks track their own resources. </a:t>
            </a:r>
          </a:p>
          <a:p>
            <a:pPr algn="just"/>
            <a:r>
              <a:rPr lang="en-US" sz="2400" dirty="0" smtClean="0">
                <a:solidFill>
                  <a:schemeClr val="tx1"/>
                </a:solidFill>
              </a:rPr>
              <a:t>The TCB model is useful when the </a:t>
            </a:r>
            <a:r>
              <a:rPr lang="en-US" sz="2400" b="1" dirty="0" smtClean="0">
                <a:solidFill>
                  <a:schemeClr val="tx1"/>
                </a:solidFill>
              </a:rPr>
              <a:t>number of tasks is indeterminate at design time </a:t>
            </a:r>
            <a:r>
              <a:rPr lang="en-US" sz="2400" dirty="0" smtClean="0">
                <a:solidFill>
                  <a:schemeClr val="tx1"/>
                </a:solidFill>
              </a:rPr>
              <a:t>or can change while the system is in operation. </a:t>
            </a:r>
          </a:p>
          <a:p>
            <a:pPr algn="just"/>
            <a:r>
              <a:rPr lang="en-US" sz="1800" b="1" dirty="0" smtClean="0">
                <a:solidFill>
                  <a:schemeClr val="tx1"/>
                </a:solidFill>
                <a:latin typeface="Courier New" pitchFamily="49" charset="0"/>
                <a:cs typeface="Courier New" pitchFamily="49" charset="0"/>
              </a:rPr>
              <a:t>TCB Model is invoked</a:t>
            </a:r>
          </a:p>
          <a:p>
            <a:pPr algn="just"/>
            <a:r>
              <a:rPr lang="en-US" sz="1800" dirty="0" smtClean="0">
                <a:solidFill>
                  <a:schemeClr val="tx1"/>
                </a:solidFill>
                <a:latin typeface="Courier New" pitchFamily="49" charset="0"/>
                <a:cs typeface="Courier New" pitchFamily="49" charset="0"/>
              </a:rPr>
              <a:t>	Operating system checks the ready list to see </a:t>
            </a:r>
            <a:r>
              <a:rPr lang="en-US" sz="1800" b="1" dirty="0" smtClean="0">
                <a:solidFill>
                  <a:schemeClr val="tx1"/>
                </a:solidFill>
                <a:latin typeface="Courier New" pitchFamily="49" charset="0"/>
                <a:cs typeface="Courier New" pitchFamily="49" charset="0"/>
              </a:rPr>
              <a:t>if 	next task is eligible for execution </a:t>
            </a:r>
          </a:p>
          <a:p>
            <a:pPr algn="just"/>
            <a:r>
              <a:rPr lang="en-US" sz="1800" dirty="0" smtClean="0">
                <a:solidFill>
                  <a:schemeClr val="tx1"/>
                </a:solidFill>
                <a:latin typeface="Courier New" pitchFamily="49" charset="0"/>
                <a:cs typeface="Courier New" pitchFamily="49" charset="0"/>
              </a:rPr>
              <a:t>		If it is eligible:</a:t>
            </a:r>
          </a:p>
          <a:p>
            <a:pPr algn="just"/>
            <a:r>
              <a:rPr lang="en-US" sz="1800" dirty="0" smtClean="0">
                <a:solidFill>
                  <a:schemeClr val="tx1"/>
                </a:solidFill>
                <a:latin typeface="Courier New" pitchFamily="49" charset="0"/>
                <a:cs typeface="Courier New" pitchFamily="49" charset="0"/>
              </a:rPr>
              <a:t>			TCB of currently executing task is moved 			to end of ready list, eligible task is 				removed from the ready list and its 				execution begins. </a:t>
            </a:r>
          </a:p>
          <a:p>
            <a:pPr algn="just"/>
            <a:r>
              <a:rPr lang="en-US" sz="2400" dirty="0" smtClean="0">
                <a:solidFill>
                  <a:schemeClr val="tx1"/>
                </a:solidFill>
              </a:rPr>
              <a:t>Task management can be achieved simply by manipulating the </a:t>
            </a:r>
            <a:r>
              <a:rPr lang="en-US" sz="2400" b="1" dirty="0" smtClean="0">
                <a:solidFill>
                  <a:schemeClr val="tx1"/>
                </a:solidFill>
              </a:rPr>
              <a:t>status word</a:t>
            </a:r>
          </a:p>
          <a:p>
            <a:pPr algn="just"/>
            <a:r>
              <a:rPr lang="en-US" sz="2400" dirty="0" smtClean="0">
                <a:solidFill>
                  <a:schemeClr val="tx1"/>
                </a:solidFill>
              </a:rPr>
              <a:t> </a:t>
            </a:r>
            <a:endParaRPr lang="en-US" sz="2400" dirty="0">
              <a:solidFill>
                <a:schemeClr val="tx1"/>
              </a:solidFill>
            </a:endParaRPr>
          </a:p>
        </p:txBody>
      </p:sp>
      <p:sp>
        <p:nvSpPr>
          <p:cNvPr id="4" name="Rectangle 3"/>
          <p:cNvSpPr/>
          <p:nvPr/>
        </p:nvSpPr>
        <p:spPr>
          <a:xfrm>
            <a:off x="0" y="3657600"/>
            <a:ext cx="91440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Task-Control Block Model: </a:t>
            </a:r>
            <a:r>
              <a:rPr lang="en-US" sz="2700" b="1" i="1" dirty="0" smtClean="0"/>
              <a:t>Task Management </a:t>
            </a: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rmAutofit fontScale="85000" lnSpcReduction="20000"/>
          </a:bodyPr>
          <a:lstStyle/>
          <a:p>
            <a:pPr algn="just"/>
            <a:r>
              <a:rPr lang="en-US" dirty="0" smtClean="0">
                <a:solidFill>
                  <a:schemeClr val="tx1"/>
                </a:solidFill>
              </a:rPr>
              <a:t>For example, if all of the TCBs are set up in the list with the status word initially set to “dormant,” then tasks can be added by changing the status to “ready” when the TCB has been initialized. </a:t>
            </a:r>
          </a:p>
          <a:p>
            <a:pPr algn="just"/>
            <a:r>
              <a:rPr lang="en-US" dirty="0" smtClean="0">
                <a:solidFill>
                  <a:schemeClr val="tx1"/>
                </a:solidFill>
              </a:rPr>
              <a:t>During run time the status words of tasks are set accordingly, either to “executing” in the case of the next eligible task or back to “ready” in the case of the interrupted task. </a:t>
            </a:r>
          </a:p>
          <a:p>
            <a:pPr algn="just"/>
            <a:r>
              <a:rPr lang="en-US" dirty="0" smtClean="0">
                <a:solidFill>
                  <a:schemeClr val="tx1"/>
                </a:solidFill>
              </a:rPr>
              <a:t>Blocked tasks have their </a:t>
            </a:r>
            <a:r>
              <a:rPr lang="en-US" b="1" dirty="0" smtClean="0">
                <a:solidFill>
                  <a:schemeClr val="tx1"/>
                </a:solidFill>
              </a:rPr>
              <a:t>status word changed to “suspended.” </a:t>
            </a:r>
          </a:p>
          <a:p>
            <a:pPr algn="just"/>
            <a:r>
              <a:rPr lang="en-US" dirty="0" smtClean="0">
                <a:solidFill>
                  <a:schemeClr val="tx1"/>
                </a:solidFill>
              </a:rPr>
              <a:t>Completed tasks can be “removed” from the task list by resetting the status word to dormant. </a:t>
            </a:r>
          </a:p>
          <a:p>
            <a:pPr algn="just"/>
            <a:r>
              <a:rPr lang="en-US" dirty="0" smtClean="0">
                <a:solidFill>
                  <a:schemeClr val="tx1"/>
                </a:solidFill>
              </a:rPr>
              <a:t>This approach reduces overhead because it </a:t>
            </a:r>
            <a:r>
              <a:rPr lang="en-US" b="1" dirty="0" smtClean="0">
                <a:solidFill>
                  <a:schemeClr val="tx1"/>
                </a:solidFill>
              </a:rPr>
              <a:t>eliminates the need for dynamic memory management</a:t>
            </a:r>
            <a:r>
              <a:rPr lang="en-US" dirty="0" smtClean="0">
                <a:solidFill>
                  <a:schemeClr val="tx1"/>
                </a:solidFill>
              </a:rPr>
              <a:t> of the TCBs. It also provides deterministic performance because the TCB list is of constant size.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Task-Control Block Model: </a:t>
            </a:r>
            <a:r>
              <a:rPr lang="en-US" sz="2200" b="1" i="1" dirty="0" smtClean="0"/>
              <a:t>Resource Management </a:t>
            </a:r>
            <a:r>
              <a:rPr lang="en-US" dirty="0" smtClean="0"/>
              <a:t/>
            </a:r>
            <a:br>
              <a:rPr lang="en-US" dirty="0" smtClean="0"/>
            </a:b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 addition to scheduling, the operating system checks the status of all resources in the suspended list. </a:t>
            </a:r>
          </a:p>
          <a:p>
            <a:pPr algn="just"/>
            <a:endParaRPr lang="en-US" sz="2800" dirty="0" smtClean="0">
              <a:solidFill>
                <a:schemeClr val="tx1"/>
              </a:solidFill>
            </a:endParaRPr>
          </a:p>
          <a:p>
            <a:pPr algn="just"/>
            <a:r>
              <a:rPr lang="en-US" sz="2800" dirty="0" smtClean="0">
                <a:solidFill>
                  <a:schemeClr val="tx1"/>
                </a:solidFill>
              </a:rPr>
              <a:t>If a task is suspended due to a wait for a resource, then that task can enter the ready state only upon availability of the resource. </a:t>
            </a:r>
          </a:p>
          <a:p>
            <a:pPr algn="just"/>
            <a:endParaRPr lang="en-US" sz="2800" dirty="0" smtClean="0">
              <a:solidFill>
                <a:schemeClr val="tx1"/>
              </a:solidFill>
            </a:endParaRPr>
          </a:p>
          <a:p>
            <a:pPr algn="just"/>
            <a:r>
              <a:rPr lang="en-US" sz="2800" dirty="0" smtClean="0">
                <a:solidFill>
                  <a:schemeClr val="tx1"/>
                </a:solidFill>
              </a:rPr>
              <a:t>The </a:t>
            </a:r>
            <a:r>
              <a:rPr lang="en-US" sz="2800" b="1" dirty="0" smtClean="0">
                <a:solidFill>
                  <a:schemeClr val="tx1"/>
                </a:solidFill>
              </a:rPr>
              <a:t>list structure</a:t>
            </a:r>
            <a:r>
              <a:rPr lang="en-US" sz="2800" dirty="0" smtClean="0">
                <a:solidFill>
                  <a:schemeClr val="tx1"/>
                </a:solidFill>
              </a:rPr>
              <a:t> is used to arbitrate two tasks that are suspended on the same resource. </a:t>
            </a:r>
          </a:p>
          <a:p>
            <a:pPr algn="just"/>
            <a:endParaRPr lang="en-US" sz="2800" dirty="0" smtClean="0">
              <a:solidFill>
                <a:schemeClr val="tx1"/>
              </a:solidFill>
            </a:endParaRPr>
          </a:p>
          <a:p>
            <a:pPr algn="just"/>
            <a:r>
              <a:rPr lang="en-US" sz="2800" dirty="0" smtClean="0">
                <a:solidFill>
                  <a:schemeClr val="tx1"/>
                </a:solidFill>
              </a:rPr>
              <a:t>If a resource becomes available to a suspended task, then the resource tables are updated and the eligible task is moved from the suspended list to the ready list.</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Task-Control Block Model: </a:t>
            </a:r>
            <a:r>
              <a:rPr lang="en-US" sz="2200" b="1" i="1" dirty="0" smtClean="0"/>
              <a:t>Resource Management </a:t>
            </a:r>
            <a:r>
              <a:rPr lang="en-US" dirty="0" smtClean="0"/>
              <a:t/>
            </a:r>
            <a:br>
              <a:rPr lang="en-US" dirty="0" smtClean="0"/>
            </a:b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As a process executes, it changes its state and at any time, and it may be in one, but only one, of the following</a:t>
            </a:r>
          </a:p>
          <a:p>
            <a:pPr algn="just"/>
            <a:r>
              <a:rPr lang="en-US" sz="2800" dirty="0" smtClean="0">
                <a:solidFill>
                  <a:schemeClr val="tx1"/>
                </a:solidFill>
              </a:rPr>
              <a:t>states at any instant:</a:t>
            </a:r>
          </a:p>
          <a:p>
            <a:pPr lvl="0" algn="just"/>
            <a:r>
              <a:rPr lang="en-US" sz="2800" b="1" dirty="0" smtClean="0">
                <a:solidFill>
                  <a:schemeClr val="tx1"/>
                </a:solidFill>
              </a:rPr>
              <a:t>Dormant</a:t>
            </a:r>
            <a:r>
              <a:rPr lang="en-US" sz="2800" i="1" dirty="0" smtClean="0">
                <a:solidFill>
                  <a:schemeClr val="tx1"/>
                </a:solidFill>
              </a:rPr>
              <a:t> </a:t>
            </a:r>
            <a:r>
              <a:rPr lang="en-US" sz="2800" dirty="0" smtClean="0">
                <a:solidFill>
                  <a:schemeClr val="tx1"/>
                </a:solidFill>
              </a:rPr>
              <a:t>(or sleeping) The task has been created and initialized. It is not yet ready to execute, that is, in this state, the process is not eligible to execute.</a:t>
            </a:r>
          </a:p>
          <a:p>
            <a:pPr lvl="0" algn="just"/>
            <a:r>
              <a:rPr lang="en-US" sz="2800" b="1" dirty="0" smtClean="0">
                <a:solidFill>
                  <a:schemeClr val="tx1"/>
                </a:solidFill>
              </a:rPr>
              <a:t>Ready</a:t>
            </a:r>
            <a:r>
              <a:rPr lang="en-US" sz="2800" i="1" dirty="0" smtClean="0">
                <a:solidFill>
                  <a:schemeClr val="tx1"/>
                </a:solidFill>
              </a:rPr>
              <a:t> </a:t>
            </a:r>
            <a:r>
              <a:rPr lang="en-US" sz="2800" dirty="0" smtClean="0">
                <a:solidFill>
                  <a:schemeClr val="tx1"/>
                </a:solidFill>
              </a:rPr>
              <a:t>Processes in this state are those that are released and eligible for execution, but are not executing. A process enters the ready state if it was executing and its time-slice runs out, or if it was preempted. If a process was in the suspended or blocked state, then it enters the ready state if an event that initiates it occurs.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Task-Control Block Model: </a:t>
            </a:r>
            <a:r>
              <a:rPr lang="en-US" sz="2200" b="1" i="1" dirty="0" smtClean="0"/>
              <a:t>Resource Management </a:t>
            </a:r>
            <a:r>
              <a:rPr lang="en-US" dirty="0" smtClean="0"/>
              <a:t/>
            </a:r>
            <a:br>
              <a:rPr lang="en-US" dirty="0" smtClean="0"/>
            </a:br>
            <a:r>
              <a:rPr lang="en-US" dirty="0" smtClean="0"/>
              <a:t/>
            </a:r>
            <a:br>
              <a:rPr lang="en-US" dirty="0" smtClean="0"/>
            </a:br>
            <a:r>
              <a:rPr lang="en-US" b="1" i="1" dirty="0" smtClean="0"/>
              <a:t> </a:t>
            </a: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lvl="0" algn="just"/>
            <a:r>
              <a:rPr lang="en-US" sz="2800" b="1" dirty="0" smtClean="0">
                <a:solidFill>
                  <a:schemeClr val="tx1"/>
                </a:solidFill>
              </a:rPr>
              <a:t>Executing</a:t>
            </a:r>
            <a:r>
              <a:rPr lang="en-US" sz="2800" i="1" dirty="0" smtClean="0">
                <a:solidFill>
                  <a:schemeClr val="tx1"/>
                </a:solidFill>
              </a:rPr>
              <a:t> </a:t>
            </a:r>
            <a:r>
              <a:rPr lang="en-US" sz="2800" dirty="0" smtClean="0">
                <a:solidFill>
                  <a:schemeClr val="tx1"/>
                </a:solidFill>
              </a:rPr>
              <a:t>When a process is executing its instructions are being executed.</a:t>
            </a:r>
          </a:p>
          <a:p>
            <a:pPr lvl="0" algn="just"/>
            <a:r>
              <a:rPr lang="en-US" sz="2800" b="1" dirty="0" smtClean="0">
                <a:solidFill>
                  <a:schemeClr val="tx1"/>
                </a:solidFill>
              </a:rPr>
              <a:t>Suspended</a:t>
            </a:r>
            <a:r>
              <a:rPr lang="en-US" sz="2800" i="1" dirty="0" smtClean="0">
                <a:solidFill>
                  <a:schemeClr val="tx1"/>
                </a:solidFill>
              </a:rPr>
              <a:t> (or blocked) </a:t>
            </a:r>
            <a:r>
              <a:rPr lang="en-US" sz="2800" dirty="0" smtClean="0">
                <a:solidFill>
                  <a:schemeClr val="tx1"/>
                </a:solidFill>
              </a:rPr>
              <a:t>Processes that are waiting for a particular resource, and thus are not ready, are said to be in the suspended or blocked state.</a:t>
            </a:r>
          </a:p>
          <a:p>
            <a:pPr lvl="0" algn="just"/>
            <a:r>
              <a:rPr lang="en-US" sz="2800" b="1" dirty="0" smtClean="0">
                <a:solidFill>
                  <a:schemeClr val="tx1"/>
                </a:solidFill>
              </a:rPr>
              <a:t>Terminated</a:t>
            </a:r>
            <a:r>
              <a:rPr lang="en-US" sz="2800" i="1" dirty="0" smtClean="0">
                <a:solidFill>
                  <a:schemeClr val="tx1"/>
                </a:solidFill>
              </a:rPr>
              <a:t> </a:t>
            </a:r>
            <a:r>
              <a:rPr lang="en-US" sz="2800" dirty="0" smtClean="0">
                <a:solidFill>
                  <a:schemeClr val="tx1"/>
                </a:solidFill>
              </a:rPr>
              <a:t>The process has finished execution, or has self-terminated or aborted, or is no longer needed.</a:t>
            </a:r>
          </a:p>
          <a:p>
            <a:pPr algn="just"/>
            <a:r>
              <a:rPr lang="en-US" sz="2800" dirty="0" smtClean="0">
                <a:solidFill>
                  <a:schemeClr val="tx1"/>
                </a:solidFill>
              </a:rPr>
              <a:t>Similar to processes, threads can be in only one of these states at any instant.</a:t>
            </a:r>
          </a:p>
          <a:p>
            <a:pPr algn="just"/>
            <a:r>
              <a:rPr lang="en-US" sz="2800" dirty="0" smtClean="0">
                <a:solidFill>
                  <a:schemeClr val="tx1"/>
                </a:solidFill>
              </a:rPr>
              <a:t>Many modern operating systems allow </a:t>
            </a:r>
            <a:r>
              <a:rPr lang="en-US" sz="2800" b="1" dirty="0" smtClean="0">
                <a:solidFill>
                  <a:schemeClr val="tx1"/>
                </a:solidFill>
              </a:rPr>
              <a:t>processes created within the same program</a:t>
            </a:r>
            <a:r>
              <a:rPr lang="en-US" sz="2800" dirty="0" smtClean="0">
                <a:solidFill>
                  <a:schemeClr val="tx1"/>
                </a:solidFill>
              </a:rPr>
              <a:t> to have unrestricted access to the shared memory through a </a:t>
            </a:r>
            <a:r>
              <a:rPr lang="en-US" sz="2800" b="1" dirty="0" smtClean="0">
                <a:solidFill>
                  <a:schemeClr val="tx1"/>
                </a:solidFill>
              </a:rPr>
              <a:t>thread facility</a:t>
            </a:r>
            <a:r>
              <a:rPr lang="en-US" sz="2800" dirty="0" smtClean="0">
                <a:solidFill>
                  <a:schemeClr val="tx1"/>
                </a:solidFill>
              </a:rPr>
              <a:t>.</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Task-Control Block Model: </a:t>
            </a:r>
            <a:r>
              <a:rPr lang="en-US" sz="2200" b="1" i="1" dirty="0" smtClean="0"/>
              <a:t>Resource Management </a:t>
            </a:r>
            <a:r>
              <a:rPr lang="en-US" dirty="0" smtClean="0"/>
              <a:t/>
            </a:r>
            <a:br>
              <a:rPr lang="en-US" dirty="0" smtClean="0"/>
            </a:br>
            <a:r>
              <a:rPr lang="en-US" dirty="0" smtClean="0"/>
              <a:t/>
            </a:r>
            <a:br>
              <a:rPr lang="en-US" dirty="0" smtClean="0"/>
            </a:br>
            <a:r>
              <a:rPr lang="en-US" b="1" i="1" dirty="0" smtClean="0"/>
              <a:t> </a:t>
            </a:r>
            <a:endParaRPr lang="en-US" dirty="0" smtClean="0"/>
          </a:p>
        </p:txBody>
      </p:sp>
      <p:pic>
        <p:nvPicPr>
          <p:cNvPr id="4" name="Picture 3"/>
          <p:cNvPicPr/>
          <p:nvPr/>
        </p:nvPicPr>
        <p:blipFill>
          <a:blip r:embed="rId2"/>
          <a:srcRect/>
          <a:stretch>
            <a:fillRect/>
          </a:stretch>
        </p:blipFill>
        <p:spPr bwMode="auto">
          <a:xfrm>
            <a:off x="734068" y="1447800"/>
            <a:ext cx="7419332" cy="4648200"/>
          </a:xfrm>
          <a:prstGeom prst="rect">
            <a:avLst/>
          </a:prstGeom>
          <a:noFill/>
          <a:ln w="9525">
            <a:noFill/>
            <a:miter lim="800000"/>
            <a:headEnd/>
            <a:tailEnd/>
          </a:ln>
        </p:spPr>
      </p:pic>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3200" b="1" dirty="0" smtClean="0"/>
              <a:t>THEORETICAL FOUNDATIONS OF REAL-TIME OPERATING SYSTEMS</a:t>
            </a:r>
            <a:endParaRPr lang="en-US" sz="3200" dirty="0" smtClean="0"/>
          </a:p>
        </p:txBody>
      </p:sp>
      <p:sp>
        <p:nvSpPr>
          <p:cNvPr id="3" name="Subtitle 2"/>
          <p:cNvSpPr>
            <a:spLocks noGrp="1"/>
          </p:cNvSpPr>
          <p:nvPr>
            <p:ph type="subTitle" idx="1"/>
          </p:nvPr>
        </p:nvSpPr>
        <p:spPr>
          <a:xfrm>
            <a:off x="342900" y="1066800"/>
            <a:ext cx="8458200" cy="5943600"/>
          </a:xfrm>
        </p:spPr>
        <p:txBody>
          <a:bodyPr>
            <a:noAutofit/>
          </a:bodyPr>
          <a:lstStyle/>
          <a:p>
            <a:pPr algn="just"/>
            <a:r>
              <a:rPr lang="en-US" sz="2800" dirty="0" smtClean="0">
                <a:solidFill>
                  <a:schemeClr val="tx1"/>
                </a:solidFill>
              </a:rPr>
              <a:t>Most real-time systems are </a:t>
            </a:r>
            <a:r>
              <a:rPr lang="en-US" sz="2800" b="1" dirty="0" smtClean="0">
                <a:solidFill>
                  <a:schemeClr val="tx1"/>
                </a:solidFill>
              </a:rPr>
              <a:t>inherently concurrent</a:t>
            </a:r>
            <a:r>
              <a:rPr lang="en-US" sz="2800" dirty="0" smtClean="0">
                <a:solidFill>
                  <a:schemeClr val="tx1"/>
                </a:solidFill>
              </a:rPr>
              <a:t>, that is, their natural </a:t>
            </a:r>
            <a:r>
              <a:rPr lang="en-US" sz="2800" b="1" dirty="0" smtClean="0">
                <a:solidFill>
                  <a:schemeClr val="tx1"/>
                </a:solidFill>
              </a:rPr>
              <a:t>interaction with external events requires multiple simultaneous tasks </a:t>
            </a:r>
            <a:r>
              <a:rPr lang="en-US" sz="2800" dirty="0" smtClean="0">
                <a:solidFill>
                  <a:schemeClr val="tx1"/>
                </a:solidFill>
              </a:rPr>
              <a:t>to cope with multiple threads of control. </a:t>
            </a:r>
          </a:p>
          <a:p>
            <a:pPr algn="just"/>
            <a:endParaRPr lang="en-US" sz="2800" dirty="0" smtClean="0">
              <a:solidFill>
                <a:schemeClr val="tx1"/>
              </a:solidFill>
            </a:endParaRPr>
          </a:p>
          <a:p>
            <a:pPr algn="just"/>
            <a:r>
              <a:rPr lang="en-US" sz="2800" dirty="0" smtClean="0">
                <a:solidFill>
                  <a:schemeClr val="tx1"/>
                </a:solidFill>
              </a:rPr>
              <a:t>A process is the </a:t>
            </a:r>
            <a:r>
              <a:rPr lang="en-US" sz="2800" b="1" dirty="0" smtClean="0">
                <a:solidFill>
                  <a:schemeClr val="tx1"/>
                </a:solidFill>
              </a:rPr>
              <a:t>active object of a system</a:t>
            </a:r>
            <a:r>
              <a:rPr lang="en-US" sz="2800" dirty="0" smtClean="0">
                <a:solidFill>
                  <a:schemeClr val="tx1"/>
                </a:solidFill>
              </a:rPr>
              <a:t> and is the </a:t>
            </a:r>
            <a:r>
              <a:rPr lang="en-US" sz="2800" b="1" dirty="0" smtClean="0">
                <a:solidFill>
                  <a:schemeClr val="tx1"/>
                </a:solidFill>
              </a:rPr>
              <a:t>basic unit of work</a:t>
            </a:r>
            <a:r>
              <a:rPr lang="en-US" sz="2800" dirty="0" smtClean="0">
                <a:solidFill>
                  <a:schemeClr val="tx1"/>
                </a:solidFill>
              </a:rPr>
              <a:t> handled by the scheduler.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err="1" smtClean="0"/>
              <a:t>Pseudokernels</a:t>
            </a:r>
            <a:r>
              <a:rPr lang="en-US" b="1" dirty="0" smtClean="0"/>
              <a:t>: </a:t>
            </a:r>
            <a:r>
              <a:rPr lang="en-US" b="1" i="1" dirty="0" smtClean="0"/>
              <a:t>Polled Loop </a:t>
            </a:r>
            <a:endParaRPr lang="en-US" dirty="0"/>
          </a:p>
        </p:txBody>
      </p:sp>
      <p:sp>
        <p:nvSpPr>
          <p:cNvPr id="3" name="Subtitle 2"/>
          <p:cNvSpPr>
            <a:spLocks noGrp="1"/>
          </p:cNvSpPr>
          <p:nvPr>
            <p:ph type="subTitle" idx="1"/>
          </p:nvPr>
        </p:nvSpPr>
        <p:spPr>
          <a:xfrm>
            <a:off x="342900" y="1219200"/>
            <a:ext cx="8420100" cy="5562600"/>
          </a:xfrm>
        </p:spPr>
        <p:txBody>
          <a:bodyPr>
            <a:normAutofit fontScale="55000" lnSpcReduction="20000"/>
          </a:bodyPr>
          <a:lstStyle/>
          <a:p>
            <a:pPr algn="l"/>
            <a:r>
              <a:rPr lang="en-US" dirty="0" smtClean="0">
                <a:solidFill>
                  <a:schemeClr val="tx1"/>
                </a:solidFill>
              </a:rPr>
              <a:t>Using a C code fragment, such a polled loop to handle such a system is:</a:t>
            </a:r>
          </a:p>
          <a:p>
            <a:pPr algn="l"/>
            <a:endParaRPr lang="en-US" dirty="0" smtClean="0">
              <a:solidFill>
                <a:schemeClr val="tx1"/>
              </a:solidFill>
            </a:endParaRPr>
          </a:p>
          <a:p>
            <a:pPr algn="l"/>
            <a:r>
              <a:rPr lang="en-US" dirty="0" smtClean="0">
                <a:solidFill>
                  <a:schemeClr val="tx1"/>
                </a:solidFill>
              </a:rPr>
              <a:t>for(;;) { 			/* do forever */</a:t>
            </a:r>
          </a:p>
          <a:p>
            <a:pPr algn="l"/>
            <a:r>
              <a:rPr lang="en-US" dirty="0" smtClean="0">
                <a:solidFill>
                  <a:schemeClr val="tx1"/>
                </a:solidFill>
              </a:rPr>
              <a:t>   if (</a:t>
            </a:r>
            <a:r>
              <a:rPr lang="en-US" dirty="0" err="1" smtClean="0">
                <a:solidFill>
                  <a:schemeClr val="tx1"/>
                </a:solidFill>
              </a:rPr>
              <a:t>packet_here</a:t>
            </a:r>
            <a:r>
              <a:rPr lang="en-US" dirty="0" smtClean="0">
                <a:solidFill>
                  <a:schemeClr val="tx1"/>
                </a:solidFill>
              </a:rPr>
              <a:t>) 	/* check flag */</a:t>
            </a:r>
          </a:p>
          <a:p>
            <a:pPr algn="l"/>
            <a:r>
              <a:rPr lang="en-US" dirty="0" smtClean="0">
                <a:solidFill>
                  <a:schemeClr val="tx1"/>
                </a:solidFill>
              </a:rPr>
              <a:t>     {</a:t>
            </a:r>
          </a:p>
          <a:p>
            <a:pPr algn="l"/>
            <a:r>
              <a:rPr lang="en-US" dirty="0" smtClean="0">
                <a:solidFill>
                  <a:schemeClr val="tx1"/>
                </a:solidFill>
              </a:rPr>
              <a:t>	</a:t>
            </a:r>
            <a:r>
              <a:rPr lang="en-US" dirty="0" err="1" smtClean="0">
                <a:solidFill>
                  <a:schemeClr val="tx1"/>
                </a:solidFill>
              </a:rPr>
              <a:t>process_data</a:t>
            </a:r>
            <a:r>
              <a:rPr lang="en-US" dirty="0" smtClean="0">
                <a:solidFill>
                  <a:schemeClr val="tx1"/>
                </a:solidFill>
              </a:rPr>
              <a:t>(); 		/* process data */</a:t>
            </a:r>
          </a:p>
          <a:p>
            <a:pPr algn="l"/>
            <a:r>
              <a:rPr lang="en-US" dirty="0" smtClean="0">
                <a:solidFill>
                  <a:schemeClr val="tx1"/>
                </a:solidFill>
              </a:rPr>
              <a:t>	</a:t>
            </a:r>
            <a:r>
              <a:rPr lang="en-US" dirty="0" err="1" smtClean="0">
                <a:solidFill>
                  <a:schemeClr val="tx1"/>
                </a:solidFill>
              </a:rPr>
              <a:t>packet_here</a:t>
            </a:r>
            <a:r>
              <a:rPr lang="en-US" dirty="0" smtClean="0">
                <a:solidFill>
                  <a:schemeClr val="tx1"/>
                </a:solidFill>
              </a:rPr>
              <a:t>=0; 		/* reset flag */</a:t>
            </a:r>
          </a:p>
          <a:p>
            <a:pPr algn="l"/>
            <a:r>
              <a:rPr lang="en-US" dirty="0" smtClean="0">
                <a:solidFill>
                  <a:schemeClr val="tx1"/>
                </a:solidFill>
              </a:rPr>
              <a:t>    }</a:t>
            </a:r>
          </a:p>
          <a:p>
            <a:pPr algn="l"/>
            <a:r>
              <a:rPr lang="en-US" dirty="0" smtClean="0">
                <a:solidFill>
                  <a:schemeClr val="tx1"/>
                </a:solidFill>
              </a:rPr>
              <a:t>}</a:t>
            </a:r>
          </a:p>
          <a:p>
            <a:pPr algn="l"/>
            <a:endParaRPr lang="en-US" dirty="0" smtClean="0">
              <a:solidFill>
                <a:schemeClr val="tx1"/>
              </a:solidFill>
            </a:endParaRPr>
          </a:p>
          <a:p>
            <a:pPr algn="l"/>
            <a:r>
              <a:rPr lang="en-US" dirty="0" smtClean="0">
                <a:solidFill>
                  <a:schemeClr val="tx1"/>
                </a:solidFill>
              </a:rPr>
              <a:t>Polled-loop schemes work well </a:t>
            </a:r>
            <a:r>
              <a:rPr lang="en-US" b="1" dirty="0" smtClean="0">
                <a:solidFill>
                  <a:schemeClr val="tx1"/>
                </a:solidFill>
              </a:rPr>
              <a:t>when a single processor is dedicated to handling the I/O</a:t>
            </a:r>
            <a:r>
              <a:rPr lang="en-US" dirty="0" smtClean="0">
                <a:solidFill>
                  <a:schemeClr val="tx1"/>
                </a:solidFill>
              </a:rPr>
              <a:t> for some fast device and when </a:t>
            </a:r>
            <a:r>
              <a:rPr lang="en-US" b="1" dirty="0" smtClean="0">
                <a:solidFill>
                  <a:schemeClr val="tx1"/>
                </a:solidFill>
              </a:rPr>
              <a:t>overlapping of events is not allowed </a:t>
            </a:r>
            <a:r>
              <a:rPr lang="en-US" dirty="0" smtClean="0">
                <a:solidFill>
                  <a:schemeClr val="tx1"/>
                </a:solidFill>
              </a:rPr>
              <a:t>or minimized. </a:t>
            </a:r>
          </a:p>
          <a:p>
            <a:pPr algn="l"/>
            <a:endParaRPr lang="en-US" sz="900" dirty="0" smtClean="0">
              <a:solidFill>
                <a:schemeClr val="tx1"/>
              </a:solidFill>
            </a:endParaRPr>
          </a:p>
          <a:p>
            <a:pPr algn="l"/>
            <a:r>
              <a:rPr lang="en-US" dirty="0" smtClean="0">
                <a:solidFill>
                  <a:schemeClr val="tx1"/>
                </a:solidFill>
              </a:rPr>
              <a:t>Polled loops are ordinarily implemented as a </a:t>
            </a:r>
            <a:r>
              <a:rPr lang="en-US" b="1" dirty="0" smtClean="0">
                <a:solidFill>
                  <a:schemeClr val="tx1"/>
                </a:solidFill>
              </a:rPr>
              <a:t>background task in an interrupt-driven system</a:t>
            </a:r>
            <a:r>
              <a:rPr lang="en-US" dirty="0" smtClean="0">
                <a:solidFill>
                  <a:schemeClr val="tx1"/>
                </a:solidFill>
              </a:rPr>
              <a:t>, or as a </a:t>
            </a:r>
            <a:r>
              <a:rPr lang="en-US" b="1" dirty="0" smtClean="0">
                <a:solidFill>
                  <a:schemeClr val="tx1"/>
                </a:solidFill>
              </a:rPr>
              <a:t>task in a cyclic executive</a:t>
            </a:r>
            <a:r>
              <a:rPr lang="en-US" dirty="0" smtClean="0">
                <a:solidFill>
                  <a:schemeClr val="tx1"/>
                </a:solidFill>
              </a:rPr>
              <a:t>. </a:t>
            </a:r>
          </a:p>
          <a:p>
            <a:pPr algn="l"/>
            <a:endParaRPr lang="en-US" sz="1100" b="1" dirty="0" smtClean="0">
              <a:solidFill>
                <a:schemeClr val="tx1"/>
              </a:solidFill>
            </a:endParaRPr>
          </a:p>
          <a:p>
            <a:pPr algn="l"/>
            <a:r>
              <a:rPr lang="en-US" b="1" dirty="0" smtClean="0">
                <a:solidFill>
                  <a:schemeClr val="tx1"/>
                </a:solidFill>
              </a:rPr>
              <a:t>In case of a cyclic executive</a:t>
            </a:r>
            <a:r>
              <a:rPr lang="en-US" dirty="0" smtClean="0">
                <a:solidFill>
                  <a:schemeClr val="tx1"/>
                </a:solidFill>
              </a:rPr>
              <a:t>, the polled loop polls each cycle for a finite number of times to allow other tasks to run. Other tasks handle the nonevent-driven processing.</a:t>
            </a:r>
          </a:p>
          <a:p>
            <a:pPr algn="l"/>
            <a:r>
              <a:rPr lang="en-US" dirty="0" smtClean="0">
                <a:solidFill>
                  <a:schemeClr val="tx1"/>
                </a:solidFill>
              </a:rPr>
              <a:t>No inter task communication or scheduling is needed as only a single task exists</a:t>
            </a:r>
          </a:p>
          <a:p>
            <a:pPr algn="l"/>
            <a:r>
              <a:rPr lang="en-US" dirty="0" smtClean="0">
                <a:solidFill>
                  <a:schemeClr val="tx1"/>
                </a:solidFill>
              </a:rPr>
              <a:t>e.g. IBM’s OS/2 Presentation Managers reads the application queue using a polled loop</a:t>
            </a:r>
          </a:p>
          <a:p>
            <a:pPr algn="l"/>
            <a:endParaRPr lang="en-US" dirty="0" smtClean="0">
              <a:solidFill>
                <a:schemeClr val="tx1"/>
              </a:solidFill>
            </a:endParaRPr>
          </a:p>
          <a:p>
            <a:pPr algn="l"/>
            <a:endParaRPr lang="en-US" dirty="0">
              <a:solidFill>
                <a:schemeClr val="tx1"/>
              </a:solidFill>
            </a:endParaRPr>
          </a:p>
        </p:txBody>
      </p:sp>
      <p:sp>
        <p:nvSpPr>
          <p:cNvPr id="6" name="Rectangle 5"/>
          <p:cNvSpPr/>
          <p:nvPr/>
        </p:nvSpPr>
        <p:spPr>
          <a:xfrm>
            <a:off x="0" y="1808018"/>
            <a:ext cx="9144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038600"/>
            <a:ext cx="91440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Process Scheduling</a:t>
            </a:r>
            <a:r>
              <a:rPr lang="en-US" dirty="0" smtClean="0"/>
              <a:t/>
            </a:r>
            <a:br>
              <a:rPr lang="en-US" dirty="0" smtClean="0"/>
            </a:b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 order to meet a program’s temporal requirements in real-time systems a strategy is needed for </a:t>
            </a:r>
            <a:r>
              <a:rPr lang="en-US" sz="2800" b="1" dirty="0" smtClean="0">
                <a:solidFill>
                  <a:schemeClr val="tx1"/>
                </a:solidFill>
              </a:rPr>
              <a:t>ordering the use of system resources</a:t>
            </a:r>
            <a:r>
              <a:rPr lang="en-US" sz="2800" dirty="0" smtClean="0">
                <a:solidFill>
                  <a:schemeClr val="tx1"/>
                </a:solidFill>
              </a:rPr>
              <a:t>, and a mechanism needed for </a:t>
            </a:r>
            <a:r>
              <a:rPr lang="en-US" sz="2800" b="1" dirty="0" smtClean="0">
                <a:solidFill>
                  <a:schemeClr val="tx1"/>
                </a:solidFill>
              </a:rPr>
              <a:t>predicting the </a:t>
            </a:r>
            <a:r>
              <a:rPr lang="en-US" sz="2800" b="1" dirty="0" err="1" smtClean="0">
                <a:solidFill>
                  <a:schemeClr val="tx1"/>
                </a:solidFill>
              </a:rPr>
              <a:t>worstcase</a:t>
            </a:r>
            <a:r>
              <a:rPr lang="en-US" sz="2800" b="1" dirty="0" smtClean="0">
                <a:solidFill>
                  <a:schemeClr val="tx1"/>
                </a:solidFill>
              </a:rPr>
              <a:t> performance</a:t>
            </a:r>
            <a:r>
              <a:rPr lang="en-US" sz="2800" dirty="0" smtClean="0">
                <a:solidFill>
                  <a:schemeClr val="tx1"/>
                </a:solidFill>
              </a:rPr>
              <a:t> (or response time) when a particular scheduling policy is applied.</a:t>
            </a:r>
          </a:p>
          <a:p>
            <a:pPr algn="just"/>
            <a:endParaRPr lang="en-US" sz="2800" dirty="0" smtClean="0">
              <a:solidFill>
                <a:schemeClr val="tx1"/>
              </a:solidFill>
            </a:endParaRPr>
          </a:p>
          <a:p>
            <a:pPr algn="just"/>
            <a:r>
              <a:rPr lang="en-US" sz="2800" dirty="0" smtClean="0">
                <a:solidFill>
                  <a:schemeClr val="tx1"/>
                </a:solidFill>
              </a:rPr>
              <a:t>There are two general classes of scheduling policies: </a:t>
            </a:r>
            <a:r>
              <a:rPr lang="en-US" sz="2800" b="1" dirty="0" smtClean="0">
                <a:solidFill>
                  <a:schemeClr val="tx1"/>
                </a:solidFill>
              </a:rPr>
              <a:t>pre-run-time</a:t>
            </a:r>
            <a:r>
              <a:rPr lang="en-US" sz="2800" dirty="0" smtClean="0">
                <a:solidFill>
                  <a:schemeClr val="tx1"/>
                </a:solidFill>
              </a:rPr>
              <a:t> and</a:t>
            </a:r>
            <a:r>
              <a:rPr lang="en-US" sz="2800" b="1" dirty="0" smtClean="0">
                <a:solidFill>
                  <a:schemeClr val="tx1"/>
                </a:solidFill>
              </a:rPr>
              <a:t> run-time scheduling</a:t>
            </a:r>
            <a:r>
              <a:rPr lang="en-US" sz="2800" dirty="0" smtClean="0">
                <a:solidFill>
                  <a:schemeClr val="tx1"/>
                </a:solidFill>
              </a:rPr>
              <a:t>. The goal of both types of scheduling is to satisfy time constraints.</a:t>
            </a:r>
          </a:p>
          <a:p>
            <a:pPr algn="just"/>
            <a:r>
              <a:rPr lang="en-US" sz="2800" dirty="0" smtClean="0">
                <a:solidFill>
                  <a:schemeClr val="tx1"/>
                </a:solidFill>
              </a:rPr>
              <a:t>In pre-run-time scheduling, the objective is to </a:t>
            </a:r>
            <a:r>
              <a:rPr lang="en-US" sz="2800" b="1" dirty="0" smtClean="0">
                <a:solidFill>
                  <a:schemeClr val="tx1"/>
                </a:solidFill>
              </a:rPr>
              <a:t>create a feasible schedule offline</a:t>
            </a:r>
            <a:r>
              <a:rPr lang="en-US" sz="2800" dirty="0" smtClean="0">
                <a:solidFill>
                  <a:schemeClr val="tx1"/>
                </a:solidFill>
              </a:rPr>
              <a:t>, which guarantees the execution order of processes and prevents simultaneous access to shared resources.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Process Scheduling</a:t>
            </a:r>
            <a:r>
              <a:rPr lang="en-US" dirty="0" smtClean="0"/>
              <a:t/>
            </a:r>
            <a:br>
              <a:rPr lang="en-US" dirty="0" smtClean="0"/>
            </a:b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b="1" dirty="0" smtClean="0">
                <a:solidFill>
                  <a:schemeClr val="tx1"/>
                </a:solidFill>
              </a:rPr>
              <a:t>Pre-run-time </a:t>
            </a:r>
            <a:r>
              <a:rPr lang="en-US" sz="2800" dirty="0" smtClean="0">
                <a:solidFill>
                  <a:schemeClr val="tx1"/>
                </a:solidFill>
              </a:rPr>
              <a:t>scheduling also takes into account and </a:t>
            </a:r>
            <a:r>
              <a:rPr lang="en-US" sz="2800" b="1" dirty="0" smtClean="0">
                <a:solidFill>
                  <a:schemeClr val="tx1"/>
                </a:solidFill>
              </a:rPr>
              <a:t>reduces the cost of context switching overhead</a:t>
            </a:r>
            <a:r>
              <a:rPr lang="en-US" sz="2800" dirty="0" smtClean="0">
                <a:solidFill>
                  <a:schemeClr val="tx1"/>
                </a:solidFill>
              </a:rPr>
              <a:t>, increasing the chance that a feasible schedule can be found.</a:t>
            </a:r>
          </a:p>
          <a:p>
            <a:pPr algn="just"/>
            <a:endParaRPr lang="en-US" sz="2800" b="1" dirty="0" smtClean="0">
              <a:solidFill>
                <a:schemeClr val="tx1"/>
              </a:solidFill>
            </a:endParaRPr>
          </a:p>
          <a:p>
            <a:pPr algn="just"/>
            <a:r>
              <a:rPr lang="en-US" sz="2800" b="1" dirty="0" smtClean="0">
                <a:solidFill>
                  <a:schemeClr val="tx1"/>
                </a:solidFill>
              </a:rPr>
              <a:t>Pre-run-time </a:t>
            </a:r>
            <a:r>
              <a:rPr lang="en-US" sz="2800" dirty="0" smtClean="0">
                <a:solidFill>
                  <a:schemeClr val="tx1"/>
                </a:solidFill>
              </a:rPr>
              <a:t>scheduling also takes into account and </a:t>
            </a:r>
            <a:r>
              <a:rPr lang="en-US" sz="2800" b="1" dirty="0" smtClean="0">
                <a:solidFill>
                  <a:schemeClr val="tx1"/>
                </a:solidFill>
              </a:rPr>
              <a:t>reduces the cost of context switching overhead</a:t>
            </a:r>
            <a:r>
              <a:rPr lang="en-US" sz="2800" dirty="0" smtClean="0">
                <a:solidFill>
                  <a:schemeClr val="tx1"/>
                </a:solidFill>
              </a:rPr>
              <a:t>, increasing the chance that a feasible schedule can be found.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Process Scheduling</a:t>
            </a:r>
            <a:r>
              <a:rPr lang="en-US" dirty="0" smtClean="0"/>
              <a:t/>
            </a:r>
            <a:br>
              <a:rPr lang="en-US" dirty="0" smtClean="0"/>
            </a:br>
            <a:endParaRPr lang="en-US"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 </a:t>
            </a:r>
            <a:r>
              <a:rPr lang="en-US" sz="2800" b="1" dirty="0" smtClean="0">
                <a:solidFill>
                  <a:schemeClr val="tx1"/>
                </a:solidFill>
              </a:rPr>
              <a:t>run-time scheduling</a:t>
            </a:r>
            <a:r>
              <a:rPr lang="en-US" sz="2800" dirty="0" smtClean="0">
                <a:solidFill>
                  <a:schemeClr val="tx1"/>
                </a:solidFill>
              </a:rPr>
              <a:t>, static priorities are assigned and resources are allocated on a </a:t>
            </a:r>
            <a:r>
              <a:rPr lang="en-US" sz="2800" b="1" dirty="0" smtClean="0">
                <a:solidFill>
                  <a:schemeClr val="tx1"/>
                </a:solidFill>
              </a:rPr>
              <a:t>priority basis</a:t>
            </a:r>
            <a:r>
              <a:rPr lang="en-US" sz="2800" dirty="0" smtClean="0">
                <a:solidFill>
                  <a:schemeClr val="tx1"/>
                </a:solidFill>
              </a:rPr>
              <a:t>. </a:t>
            </a:r>
          </a:p>
          <a:p>
            <a:pPr algn="just"/>
            <a:r>
              <a:rPr lang="en-US" sz="2800" dirty="0" smtClean="0">
                <a:solidFill>
                  <a:schemeClr val="tx1"/>
                </a:solidFill>
              </a:rPr>
              <a:t>Run-time scheduling relies on a complex run-time mechanism for process synchronization and communication. </a:t>
            </a:r>
          </a:p>
          <a:p>
            <a:pPr algn="just"/>
            <a:r>
              <a:rPr lang="en-US" sz="2800" dirty="0" smtClean="0">
                <a:solidFill>
                  <a:schemeClr val="tx1"/>
                </a:solidFill>
              </a:rPr>
              <a:t>This approach </a:t>
            </a:r>
            <a:r>
              <a:rPr lang="en-US" sz="2800" b="1" dirty="0" smtClean="0">
                <a:solidFill>
                  <a:schemeClr val="tx1"/>
                </a:solidFill>
              </a:rPr>
              <a:t>allows events to interrupt processes </a:t>
            </a:r>
            <a:r>
              <a:rPr lang="en-US" sz="2800" dirty="0" smtClean="0">
                <a:solidFill>
                  <a:schemeClr val="tx1"/>
                </a:solidFill>
              </a:rPr>
              <a:t>and demand resources randomly. </a:t>
            </a:r>
          </a:p>
          <a:p>
            <a:pPr algn="just"/>
            <a:r>
              <a:rPr lang="en-US" sz="2800" dirty="0" smtClean="0">
                <a:solidFill>
                  <a:schemeClr val="tx1"/>
                </a:solidFill>
              </a:rPr>
              <a:t>In terms of performance analysis, engineers must rely on stochastic simulations to verify these types of system designs.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i="1" dirty="0" smtClean="0"/>
              <a:t/>
            </a:r>
            <a:br>
              <a:rPr lang="en-US" sz="4000" b="1" i="1" dirty="0" smtClean="0"/>
            </a:br>
            <a:r>
              <a:rPr lang="en-US" sz="4000" b="1" i="1" dirty="0" smtClean="0"/>
              <a:t>Task Characteristics of a Real Workload </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The workload on processors consists of tasks each of which is a unit of work to be allocated CPU time and other resources. </a:t>
            </a:r>
          </a:p>
          <a:p>
            <a:pPr algn="just"/>
            <a:r>
              <a:rPr lang="en-US" sz="2800" dirty="0" smtClean="0">
                <a:solidFill>
                  <a:schemeClr val="tx1"/>
                </a:solidFill>
              </a:rPr>
              <a:t>Every processor is assigned to at most one task at any time and Every task is assigned to at most one processor at any time. </a:t>
            </a:r>
          </a:p>
          <a:p>
            <a:pPr algn="just"/>
            <a:r>
              <a:rPr lang="en-US" sz="2800" dirty="0" smtClean="0">
                <a:solidFill>
                  <a:schemeClr val="tx1"/>
                </a:solidFill>
              </a:rPr>
              <a:t>No job is scheduled before its release time.</a:t>
            </a:r>
          </a:p>
          <a:p>
            <a:pPr algn="just"/>
            <a:r>
              <a:rPr lang="en-US" sz="2800" dirty="0" smtClean="0">
                <a:solidFill>
                  <a:schemeClr val="tx1"/>
                </a:solidFill>
              </a:rPr>
              <a:t>Each task, </a:t>
            </a:r>
            <a:r>
              <a:rPr lang="en-US" sz="2800" i="1" dirty="0" err="1" smtClean="0">
                <a:solidFill>
                  <a:schemeClr val="tx1"/>
                </a:solidFill>
              </a:rPr>
              <a:t>τ</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is typically characterized by the following temporal parameters:</a:t>
            </a:r>
          </a:p>
          <a:p>
            <a:pPr lvl="0" algn="just"/>
            <a:r>
              <a:rPr lang="en-US" sz="2800" b="1" dirty="0" smtClean="0">
                <a:solidFill>
                  <a:schemeClr val="tx1"/>
                </a:solidFill>
              </a:rPr>
              <a:t>Precedence</a:t>
            </a:r>
            <a:r>
              <a:rPr lang="en-US" sz="2800" i="1" dirty="0" smtClean="0">
                <a:solidFill>
                  <a:schemeClr val="tx1"/>
                </a:solidFill>
              </a:rPr>
              <a:t> </a:t>
            </a:r>
            <a:r>
              <a:rPr lang="en-US" sz="2800" b="1" dirty="0" smtClean="0">
                <a:solidFill>
                  <a:schemeClr val="tx1"/>
                </a:solidFill>
              </a:rPr>
              <a:t>Constraints</a:t>
            </a:r>
            <a:r>
              <a:rPr lang="en-US" sz="2800" i="1" dirty="0" smtClean="0">
                <a:solidFill>
                  <a:schemeClr val="tx1"/>
                </a:solidFill>
              </a:rPr>
              <a:t> </a:t>
            </a:r>
            <a:r>
              <a:rPr lang="en-US" sz="2800" dirty="0" smtClean="0">
                <a:solidFill>
                  <a:schemeClr val="tx1"/>
                </a:solidFill>
              </a:rPr>
              <a:t>Specify if any task(s) needs to </a:t>
            </a:r>
            <a:r>
              <a:rPr lang="en-US" sz="2800" b="1" dirty="0" smtClean="0">
                <a:solidFill>
                  <a:schemeClr val="tx1"/>
                </a:solidFill>
              </a:rPr>
              <a:t>precede</a:t>
            </a:r>
            <a:r>
              <a:rPr lang="en-US" sz="2800" dirty="0" smtClean="0">
                <a:solidFill>
                  <a:schemeClr val="tx1"/>
                </a:solidFill>
              </a:rPr>
              <a:t> other tasks.</a:t>
            </a:r>
          </a:p>
          <a:p>
            <a:pPr lvl="0" algn="just"/>
            <a:r>
              <a:rPr lang="en-US" sz="2800" b="1" dirty="0" smtClean="0">
                <a:solidFill>
                  <a:schemeClr val="tx1"/>
                </a:solidFill>
              </a:rPr>
              <a:t>Release</a:t>
            </a:r>
            <a:r>
              <a:rPr lang="en-US" sz="2800" i="1" dirty="0" smtClean="0">
                <a:solidFill>
                  <a:schemeClr val="tx1"/>
                </a:solidFill>
              </a:rPr>
              <a:t> or </a:t>
            </a:r>
            <a:r>
              <a:rPr lang="en-US" sz="2800" b="1" dirty="0" smtClean="0">
                <a:solidFill>
                  <a:schemeClr val="tx1"/>
                </a:solidFill>
              </a:rPr>
              <a:t>Arrival</a:t>
            </a:r>
            <a:r>
              <a:rPr lang="en-US" sz="2800" i="1" dirty="0" smtClean="0">
                <a:solidFill>
                  <a:schemeClr val="tx1"/>
                </a:solidFill>
              </a:rPr>
              <a:t> </a:t>
            </a:r>
            <a:r>
              <a:rPr lang="en-US" sz="2800" b="1" dirty="0" smtClean="0">
                <a:solidFill>
                  <a:schemeClr val="tx1"/>
                </a:solidFill>
              </a:rPr>
              <a:t>Time</a:t>
            </a:r>
            <a:r>
              <a:rPr lang="en-US" sz="2800" i="1" dirty="0" smtClean="0">
                <a:solidFill>
                  <a:schemeClr val="tx1"/>
                </a:solidFill>
              </a:rPr>
              <a:t> </a:t>
            </a:r>
            <a:r>
              <a:rPr lang="en-US" sz="2800" i="1" dirty="0" err="1" smtClean="0">
                <a:solidFill>
                  <a:schemeClr val="tx1"/>
                </a:solidFill>
              </a:rPr>
              <a:t>r</a:t>
            </a:r>
            <a:r>
              <a:rPr lang="en-US" sz="2800" i="1" baseline="-25000" dirty="0" err="1" smtClean="0">
                <a:solidFill>
                  <a:schemeClr val="tx1"/>
                </a:solidFill>
              </a:rPr>
              <a:t>i</a:t>
            </a:r>
            <a:r>
              <a:rPr lang="en-US" sz="2800" i="1" baseline="-25000" dirty="0" smtClean="0">
                <a:solidFill>
                  <a:schemeClr val="tx1"/>
                </a:solidFill>
              </a:rPr>
              <a:t> ,j</a:t>
            </a:r>
            <a:r>
              <a:rPr lang="en-US" sz="2800" i="1" dirty="0" smtClean="0">
                <a:solidFill>
                  <a:schemeClr val="tx1"/>
                </a:solidFill>
              </a:rPr>
              <a:t> </a:t>
            </a:r>
            <a:r>
              <a:rPr lang="en-US" sz="2800" dirty="0" smtClean="0">
                <a:solidFill>
                  <a:schemeClr val="tx1"/>
                </a:solidFill>
              </a:rPr>
              <a:t>The release time of the </a:t>
            </a:r>
            <a:r>
              <a:rPr lang="en-US" sz="2800" i="1" dirty="0" smtClean="0">
                <a:solidFill>
                  <a:schemeClr val="tx1"/>
                </a:solidFill>
              </a:rPr>
              <a:t>j</a:t>
            </a:r>
            <a:r>
              <a:rPr lang="en-US" sz="2800" i="1" baseline="30000" dirty="0" smtClean="0">
                <a:solidFill>
                  <a:schemeClr val="tx1"/>
                </a:solidFill>
              </a:rPr>
              <a:t> </a:t>
            </a:r>
            <a:r>
              <a:rPr lang="en-US" sz="2800" baseline="30000" dirty="0" err="1" smtClean="0">
                <a:solidFill>
                  <a:schemeClr val="tx1"/>
                </a:solidFill>
              </a:rPr>
              <a:t>th</a:t>
            </a:r>
            <a:r>
              <a:rPr lang="en-US" sz="2800" dirty="0" smtClean="0">
                <a:solidFill>
                  <a:schemeClr val="tx1"/>
                </a:solidFill>
              </a:rPr>
              <a:t> instance of task </a:t>
            </a:r>
            <a:r>
              <a:rPr lang="en-US" sz="2800" i="1" dirty="0" err="1" smtClean="0">
                <a:solidFill>
                  <a:schemeClr val="tx1"/>
                </a:solidFill>
              </a:rPr>
              <a:t>τ</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a:t>
            </a:r>
          </a:p>
          <a:p>
            <a:pPr algn="just"/>
            <a:r>
              <a:rPr lang="en-US" sz="2800" dirty="0" smtClean="0">
                <a:solidFill>
                  <a:schemeClr val="tx1"/>
                </a:solidFill>
              </a:rPr>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i="1" dirty="0" smtClean="0"/>
              <a:t/>
            </a:r>
            <a:br>
              <a:rPr lang="en-US" sz="4000" b="1" i="1" dirty="0" smtClean="0"/>
            </a:br>
            <a:r>
              <a:rPr lang="en-US" sz="4000" b="1" i="1" dirty="0" smtClean="0"/>
              <a:t>Task Characteristics of a Real Workload </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lvl="0" algn="just"/>
            <a:r>
              <a:rPr lang="en-US" sz="2800" b="1" dirty="0" smtClean="0">
                <a:solidFill>
                  <a:schemeClr val="tx1"/>
                </a:solidFill>
              </a:rPr>
              <a:t>Phase</a:t>
            </a:r>
            <a:r>
              <a:rPr lang="en-US" sz="2800" i="1" dirty="0" smtClean="0">
                <a:solidFill>
                  <a:schemeClr val="tx1"/>
                </a:solidFill>
              </a:rPr>
              <a:t> </a:t>
            </a:r>
            <a:r>
              <a:rPr lang="en-US" sz="2800" i="1" dirty="0" err="1" smtClean="0">
                <a:solidFill>
                  <a:schemeClr val="tx1"/>
                </a:solidFill>
              </a:rPr>
              <a:t>φ</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The release time of the first instant of task </a:t>
            </a:r>
            <a:r>
              <a:rPr lang="en-US" sz="2800" i="1" dirty="0" err="1" smtClean="0">
                <a:solidFill>
                  <a:schemeClr val="tx1"/>
                </a:solidFill>
              </a:rPr>
              <a:t>τ</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a:t>
            </a:r>
          </a:p>
          <a:p>
            <a:pPr lvl="0" algn="just"/>
            <a:r>
              <a:rPr lang="en-US" sz="2800" b="1" dirty="0" smtClean="0">
                <a:solidFill>
                  <a:schemeClr val="tx1"/>
                </a:solidFill>
              </a:rPr>
              <a:t>Response</a:t>
            </a:r>
            <a:r>
              <a:rPr lang="en-US" sz="2800" i="1" dirty="0" smtClean="0">
                <a:solidFill>
                  <a:schemeClr val="tx1"/>
                </a:solidFill>
              </a:rPr>
              <a:t> </a:t>
            </a:r>
            <a:r>
              <a:rPr lang="en-US" sz="2800" b="1" dirty="0" smtClean="0">
                <a:solidFill>
                  <a:schemeClr val="tx1"/>
                </a:solidFill>
              </a:rPr>
              <a:t>Time</a:t>
            </a:r>
            <a:r>
              <a:rPr lang="en-US" sz="2800" i="1" dirty="0" smtClean="0">
                <a:solidFill>
                  <a:schemeClr val="tx1"/>
                </a:solidFill>
              </a:rPr>
              <a:t> </a:t>
            </a:r>
            <a:r>
              <a:rPr lang="en-US" sz="2800" dirty="0" err="1" smtClean="0">
                <a:solidFill>
                  <a:schemeClr val="tx1"/>
                </a:solidFill>
              </a:rPr>
              <a:t>Time</a:t>
            </a:r>
            <a:r>
              <a:rPr lang="en-US" sz="2800" dirty="0" smtClean="0">
                <a:solidFill>
                  <a:schemeClr val="tx1"/>
                </a:solidFill>
              </a:rPr>
              <a:t> span between the task activation and its completion.</a:t>
            </a:r>
          </a:p>
          <a:p>
            <a:pPr lvl="0" algn="just"/>
            <a:r>
              <a:rPr lang="en-US" sz="2800" b="1" dirty="0" smtClean="0">
                <a:solidFill>
                  <a:schemeClr val="tx1"/>
                </a:solidFill>
              </a:rPr>
              <a:t>Absolute</a:t>
            </a:r>
            <a:r>
              <a:rPr lang="en-US" sz="2800" i="1" dirty="0" smtClean="0">
                <a:solidFill>
                  <a:schemeClr val="tx1"/>
                </a:solidFill>
              </a:rPr>
              <a:t> </a:t>
            </a:r>
            <a:r>
              <a:rPr lang="en-US" sz="2800" b="1" dirty="0" smtClean="0">
                <a:solidFill>
                  <a:schemeClr val="tx1"/>
                </a:solidFill>
              </a:rPr>
              <a:t>Deadline</a:t>
            </a:r>
            <a:r>
              <a:rPr lang="en-US" sz="2800" i="1" dirty="0" smtClean="0">
                <a:solidFill>
                  <a:schemeClr val="tx1"/>
                </a:solidFill>
              </a:rPr>
              <a:t> </a:t>
            </a:r>
            <a:r>
              <a:rPr lang="en-US" sz="2800" i="1" dirty="0" err="1" smtClean="0">
                <a:solidFill>
                  <a:schemeClr val="tx1"/>
                </a:solidFill>
              </a:rPr>
              <a:t>d</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The instant by which the task must complete.</a:t>
            </a:r>
          </a:p>
          <a:p>
            <a:pPr lvl="0" algn="just"/>
            <a:r>
              <a:rPr lang="en-US" sz="2800" b="1" dirty="0" smtClean="0">
                <a:solidFill>
                  <a:schemeClr val="tx1"/>
                </a:solidFill>
              </a:rPr>
              <a:t>Relative</a:t>
            </a:r>
            <a:r>
              <a:rPr lang="en-US" sz="2800" i="1" dirty="0" smtClean="0">
                <a:solidFill>
                  <a:schemeClr val="tx1"/>
                </a:solidFill>
              </a:rPr>
              <a:t> </a:t>
            </a:r>
            <a:r>
              <a:rPr lang="en-US" sz="2800" b="1" dirty="0" smtClean="0">
                <a:solidFill>
                  <a:schemeClr val="tx1"/>
                </a:solidFill>
              </a:rPr>
              <a:t>Deadline</a:t>
            </a:r>
            <a:r>
              <a:rPr lang="en-US" sz="2800" i="1" dirty="0" smtClean="0">
                <a:solidFill>
                  <a:schemeClr val="tx1"/>
                </a:solidFill>
              </a:rPr>
              <a:t> D</a:t>
            </a:r>
            <a:r>
              <a:rPr lang="en-US" sz="2800" i="1" baseline="-25000" dirty="0" smtClean="0">
                <a:solidFill>
                  <a:schemeClr val="tx1"/>
                </a:solidFill>
              </a:rPr>
              <a:t>i</a:t>
            </a:r>
            <a:r>
              <a:rPr lang="en-US" sz="2800" i="1" dirty="0" smtClean="0">
                <a:solidFill>
                  <a:schemeClr val="tx1"/>
                </a:solidFill>
              </a:rPr>
              <a:t> </a:t>
            </a:r>
            <a:r>
              <a:rPr lang="en-US" sz="2800" dirty="0" smtClean="0">
                <a:solidFill>
                  <a:schemeClr val="tx1"/>
                </a:solidFill>
              </a:rPr>
              <a:t>The maximum allowable response time of the task.</a:t>
            </a:r>
          </a:p>
          <a:p>
            <a:pPr lvl="0" algn="just"/>
            <a:r>
              <a:rPr lang="en-US" sz="2800" b="1" dirty="0" smtClean="0">
                <a:solidFill>
                  <a:schemeClr val="tx1"/>
                </a:solidFill>
              </a:rPr>
              <a:t>Laxity</a:t>
            </a:r>
            <a:r>
              <a:rPr lang="en-US" sz="2800" i="1" dirty="0" smtClean="0">
                <a:solidFill>
                  <a:schemeClr val="tx1"/>
                </a:solidFill>
              </a:rPr>
              <a:t> </a:t>
            </a:r>
            <a:r>
              <a:rPr lang="en-US" sz="2800" b="1" dirty="0" smtClean="0">
                <a:solidFill>
                  <a:schemeClr val="tx1"/>
                </a:solidFill>
              </a:rPr>
              <a:t>Type</a:t>
            </a:r>
            <a:r>
              <a:rPr lang="en-US" sz="2800" i="1" dirty="0" smtClean="0">
                <a:solidFill>
                  <a:schemeClr val="tx1"/>
                </a:solidFill>
              </a:rPr>
              <a:t> </a:t>
            </a:r>
            <a:r>
              <a:rPr lang="en-US" sz="2800" dirty="0" smtClean="0">
                <a:solidFill>
                  <a:schemeClr val="tx1"/>
                </a:solidFill>
              </a:rPr>
              <a:t>Notion of urgency in a task’s execution.</a:t>
            </a:r>
          </a:p>
          <a:p>
            <a:pPr lvl="0" algn="just"/>
            <a:r>
              <a:rPr lang="en-US" sz="2800" b="1" dirty="0" smtClean="0">
                <a:solidFill>
                  <a:schemeClr val="tx1"/>
                </a:solidFill>
              </a:rPr>
              <a:t>Period</a:t>
            </a:r>
            <a:r>
              <a:rPr lang="en-US" sz="2800" i="1" dirty="0" smtClean="0">
                <a:solidFill>
                  <a:schemeClr val="tx1"/>
                </a:solidFill>
              </a:rPr>
              <a:t> p</a:t>
            </a:r>
            <a:r>
              <a:rPr lang="en-US" sz="2800" i="1" baseline="-25000" dirty="0" smtClean="0">
                <a:solidFill>
                  <a:schemeClr val="tx1"/>
                </a:solidFill>
              </a:rPr>
              <a:t>i</a:t>
            </a:r>
            <a:r>
              <a:rPr lang="en-US" sz="2800" i="1" dirty="0" smtClean="0">
                <a:solidFill>
                  <a:schemeClr val="tx1"/>
                </a:solidFill>
              </a:rPr>
              <a:t> </a:t>
            </a:r>
            <a:r>
              <a:rPr lang="en-US" sz="2800" dirty="0" smtClean="0">
                <a:solidFill>
                  <a:schemeClr val="tx1"/>
                </a:solidFill>
              </a:rPr>
              <a:t>The minimum length of intervals between the release times of consecutive tasks.</a:t>
            </a:r>
          </a:p>
          <a:p>
            <a:pPr lvl="0" algn="just"/>
            <a:r>
              <a:rPr lang="en-US" sz="2800" b="1" dirty="0" smtClean="0">
                <a:solidFill>
                  <a:schemeClr val="tx1"/>
                </a:solidFill>
              </a:rPr>
              <a:t>Execution</a:t>
            </a:r>
            <a:r>
              <a:rPr lang="en-US" sz="2800" i="1" dirty="0" smtClean="0">
                <a:solidFill>
                  <a:schemeClr val="tx1"/>
                </a:solidFill>
              </a:rPr>
              <a:t> </a:t>
            </a:r>
            <a:r>
              <a:rPr lang="en-US" sz="2800" b="1" dirty="0" smtClean="0">
                <a:solidFill>
                  <a:schemeClr val="tx1"/>
                </a:solidFill>
              </a:rPr>
              <a:t>Time</a:t>
            </a:r>
            <a:r>
              <a:rPr lang="en-US" sz="2800" i="1" dirty="0" smtClean="0">
                <a:solidFill>
                  <a:schemeClr val="tx1"/>
                </a:solidFill>
              </a:rPr>
              <a:t> </a:t>
            </a:r>
            <a:r>
              <a:rPr lang="en-US" sz="2800" i="1" dirty="0" err="1" smtClean="0">
                <a:solidFill>
                  <a:schemeClr val="tx1"/>
                </a:solidFill>
              </a:rPr>
              <a:t>e</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The (maximum) amount of time required to complete the execution of a task </a:t>
            </a:r>
            <a:r>
              <a:rPr lang="en-US" sz="2800" i="1" dirty="0" err="1" smtClean="0">
                <a:solidFill>
                  <a:schemeClr val="tx1"/>
                </a:solidFill>
              </a:rPr>
              <a:t>i</a:t>
            </a:r>
            <a:r>
              <a:rPr lang="en-US" sz="2800" i="1" dirty="0" smtClean="0">
                <a:solidFill>
                  <a:schemeClr val="tx1"/>
                </a:solidFill>
              </a:rPr>
              <a:t> </a:t>
            </a:r>
            <a:r>
              <a:rPr lang="en-US" sz="2800" dirty="0" smtClean="0">
                <a:solidFill>
                  <a:schemeClr val="tx1"/>
                </a:solidFill>
              </a:rPr>
              <a:t>when it executes alone and has all the resources it requires.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i="1" dirty="0" smtClean="0"/>
              <a:t/>
            </a:r>
            <a:br>
              <a:rPr lang="en-US" sz="4000" b="1" i="1" dirty="0" smtClean="0"/>
            </a:br>
            <a:r>
              <a:rPr lang="en-US" sz="4000" b="1" i="1" dirty="0" smtClean="0"/>
              <a:t>Task Characteristics of a Real Workload </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Mathematically, some of the parameters just listed are related as follows:</a:t>
            </a:r>
          </a:p>
          <a:p>
            <a:pPr algn="just"/>
            <a:r>
              <a:rPr lang="en-US" sz="2800" i="1" dirty="0" smtClean="0">
                <a:solidFill>
                  <a:schemeClr val="tx1"/>
                </a:solidFill>
              </a:rPr>
              <a:t>     </a:t>
            </a:r>
            <a:r>
              <a:rPr lang="en-US" sz="2800" i="1" dirty="0" err="1" smtClean="0">
                <a:solidFill>
                  <a:schemeClr val="tx1"/>
                </a:solidFill>
              </a:rPr>
              <a:t>φ</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err="1" smtClean="0">
                <a:solidFill>
                  <a:schemeClr val="tx1"/>
                </a:solidFill>
              </a:rPr>
              <a:t>r</a:t>
            </a:r>
            <a:r>
              <a:rPr lang="en-US" sz="2800" i="1" baseline="-25000" dirty="0" err="1" smtClean="0">
                <a:solidFill>
                  <a:schemeClr val="tx1"/>
                </a:solidFill>
              </a:rPr>
              <a:t>i</a:t>
            </a:r>
            <a:r>
              <a:rPr lang="en-US" sz="2800" i="1" dirty="0" smtClean="0">
                <a:solidFill>
                  <a:schemeClr val="tx1"/>
                </a:solidFill>
              </a:rPr>
              <a:t>,</a:t>
            </a:r>
            <a:r>
              <a:rPr lang="en-US" sz="2800" i="1" baseline="-25000" dirty="0" smtClean="0">
                <a:solidFill>
                  <a:schemeClr val="tx1"/>
                </a:solidFill>
              </a:rPr>
              <a:t> 1</a:t>
            </a:r>
            <a:r>
              <a:rPr lang="en-US" sz="2800" dirty="0" smtClean="0">
                <a:solidFill>
                  <a:schemeClr val="tx1"/>
                </a:solidFill>
              </a:rPr>
              <a:t> and </a:t>
            </a:r>
            <a:r>
              <a:rPr lang="en-US" sz="2800" i="1" dirty="0" err="1" smtClean="0">
                <a:solidFill>
                  <a:schemeClr val="tx1"/>
                </a:solidFill>
              </a:rPr>
              <a:t>r</a:t>
            </a:r>
            <a:r>
              <a:rPr lang="en-US" sz="2800" i="1" baseline="-25000" dirty="0" err="1" smtClean="0">
                <a:solidFill>
                  <a:schemeClr val="tx1"/>
                </a:solidFill>
              </a:rPr>
              <a:t>i</a:t>
            </a:r>
            <a:r>
              <a:rPr lang="en-US" sz="2800" i="1" dirty="0" err="1" smtClean="0">
                <a:solidFill>
                  <a:schemeClr val="tx1"/>
                </a:solidFill>
              </a:rPr>
              <a:t>,</a:t>
            </a:r>
            <a:r>
              <a:rPr lang="en-US" sz="2800" i="1" baseline="-25000" dirty="0" err="1" smtClean="0">
                <a:solidFill>
                  <a:schemeClr val="tx1"/>
                </a:solidFill>
              </a:rPr>
              <a:t>k</a:t>
            </a:r>
            <a:r>
              <a:rPr lang="en-US" sz="2800" i="1" dirty="0" smtClean="0">
                <a:solidFill>
                  <a:schemeClr val="tx1"/>
                </a:solidFill>
              </a:rPr>
              <a:t> </a:t>
            </a:r>
            <a:r>
              <a:rPr lang="en-US" sz="2800" dirty="0" smtClean="0">
                <a:solidFill>
                  <a:schemeClr val="tx1"/>
                </a:solidFill>
              </a:rPr>
              <a:t>= </a:t>
            </a:r>
            <a:r>
              <a:rPr lang="en-US" sz="2800" i="1" dirty="0" err="1" smtClean="0">
                <a:solidFill>
                  <a:schemeClr val="tx1"/>
                </a:solidFill>
              </a:rPr>
              <a:t>φ</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(k </a:t>
            </a:r>
            <a:r>
              <a:rPr lang="en-US" sz="2800" dirty="0" smtClean="0">
                <a:solidFill>
                  <a:schemeClr val="tx1"/>
                </a:solidFill>
              </a:rPr>
              <a:t>− 1</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p</a:t>
            </a:r>
            <a:r>
              <a:rPr lang="en-US" sz="2800" i="1" baseline="-25000" dirty="0" smtClean="0">
                <a:solidFill>
                  <a:schemeClr val="tx1"/>
                </a:solidFill>
              </a:rPr>
              <a:t>i</a:t>
            </a:r>
            <a:r>
              <a:rPr lang="en-US" sz="2800" i="1" dirty="0" smtClean="0">
                <a:solidFill>
                  <a:schemeClr val="tx1"/>
                </a:solidFill>
              </a:rPr>
              <a:t> 	</a:t>
            </a:r>
            <a:endParaRPr lang="en-US" sz="2800" dirty="0" smtClean="0">
              <a:solidFill>
                <a:schemeClr val="tx1"/>
              </a:solidFill>
            </a:endParaRPr>
          </a:p>
          <a:p>
            <a:pPr algn="just"/>
            <a:r>
              <a:rPr lang="en-US" sz="2800" i="1" dirty="0" err="1" smtClean="0">
                <a:solidFill>
                  <a:schemeClr val="tx1"/>
                </a:solidFill>
              </a:rPr>
              <a:t>d</a:t>
            </a:r>
            <a:r>
              <a:rPr lang="en-US" sz="2800" i="1" baseline="-25000" dirty="0" err="1" smtClean="0">
                <a:solidFill>
                  <a:schemeClr val="tx1"/>
                </a:solidFill>
              </a:rPr>
              <a:t>i,j</a:t>
            </a:r>
            <a:r>
              <a:rPr lang="en-US" sz="2800" i="1" dirty="0" smtClean="0">
                <a:solidFill>
                  <a:schemeClr val="tx1"/>
                </a:solidFill>
              </a:rPr>
              <a:t> </a:t>
            </a:r>
            <a:r>
              <a:rPr lang="en-US" sz="2800" dirty="0" smtClean="0">
                <a:solidFill>
                  <a:schemeClr val="tx1"/>
                </a:solidFill>
              </a:rPr>
              <a:t>: the absolute deadline of the </a:t>
            </a:r>
            <a:r>
              <a:rPr lang="en-US" sz="2800" i="1" dirty="0" smtClean="0">
                <a:solidFill>
                  <a:schemeClr val="tx1"/>
                </a:solidFill>
              </a:rPr>
              <a:t>j</a:t>
            </a:r>
            <a:r>
              <a:rPr lang="en-US" sz="2800" i="1" baseline="30000" dirty="0" smtClean="0">
                <a:solidFill>
                  <a:schemeClr val="tx1"/>
                </a:solidFill>
              </a:rPr>
              <a:t> </a:t>
            </a:r>
            <a:r>
              <a:rPr lang="en-US" sz="2800" baseline="30000" dirty="0" err="1" smtClean="0">
                <a:solidFill>
                  <a:schemeClr val="tx1"/>
                </a:solidFill>
              </a:rPr>
              <a:t>th</a:t>
            </a:r>
            <a:r>
              <a:rPr lang="en-US" sz="2800" dirty="0" smtClean="0">
                <a:solidFill>
                  <a:schemeClr val="tx1"/>
                </a:solidFill>
              </a:rPr>
              <a:t> instance of task </a:t>
            </a:r>
            <a:r>
              <a:rPr lang="en-US" sz="2800" i="1" dirty="0" err="1" smtClean="0">
                <a:solidFill>
                  <a:schemeClr val="tx1"/>
                </a:solidFill>
              </a:rPr>
              <a:t>τ</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is as follows:</a:t>
            </a:r>
          </a:p>
          <a:p>
            <a:pPr algn="just"/>
            <a:r>
              <a:rPr lang="en-US" sz="2800" i="1" dirty="0" smtClean="0">
                <a:solidFill>
                  <a:schemeClr val="tx1"/>
                </a:solidFill>
              </a:rPr>
              <a:t>     </a:t>
            </a:r>
            <a:r>
              <a:rPr lang="en-US" sz="2800" i="1" dirty="0" err="1" smtClean="0">
                <a:solidFill>
                  <a:schemeClr val="tx1"/>
                </a:solidFill>
              </a:rPr>
              <a:t>d</a:t>
            </a:r>
            <a:r>
              <a:rPr lang="en-US" sz="2800" i="1" baseline="-25000" dirty="0" err="1" smtClean="0">
                <a:solidFill>
                  <a:schemeClr val="tx1"/>
                </a:solidFill>
              </a:rPr>
              <a:t>i,j</a:t>
            </a:r>
            <a:r>
              <a:rPr lang="en-US" sz="2800" i="1" dirty="0" smtClean="0">
                <a:solidFill>
                  <a:schemeClr val="tx1"/>
                </a:solidFill>
              </a:rPr>
              <a:t> </a:t>
            </a:r>
            <a:r>
              <a:rPr lang="en-US" sz="2800" dirty="0" smtClean="0">
                <a:solidFill>
                  <a:schemeClr val="tx1"/>
                </a:solidFill>
              </a:rPr>
              <a:t>= </a:t>
            </a:r>
            <a:r>
              <a:rPr lang="en-US" sz="2800" i="1" dirty="0" err="1" smtClean="0">
                <a:solidFill>
                  <a:schemeClr val="tx1"/>
                </a:solidFill>
              </a:rPr>
              <a:t>φ</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(j </a:t>
            </a:r>
            <a:r>
              <a:rPr lang="en-US" sz="2800" dirty="0" smtClean="0">
                <a:solidFill>
                  <a:schemeClr val="tx1"/>
                </a:solidFill>
              </a:rPr>
              <a:t>− 1</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p</a:t>
            </a:r>
            <a:r>
              <a:rPr lang="en-US" sz="2800" i="1" baseline="-25000" dirty="0"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D</a:t>
            </a:r>
            <a:r>
              <a:rPr lang="en-US" sz="2800" i="1" baseline="-25000" dirty="0" smtClean="0">
                <a:solidFill>
                  <a:schemeClr val="tx1"/>
                </a:solidFill>
              </a:rPr>
              <a:t>i</a:t>
            </a:r>
            <a:r>
              <a:rPr lang="en-US" sz="2800" i="1" dirty="0" smtClean="0">
                <a:solidFill>
                  <a:schemeClr val="tx1"/>
                </a:solidFill>
              </a:rPr>
              <a:t> 		</a:t>
            </a:r>
            <a:endParaRPr lang="en-US" sz="2800" dirty="0" smtClean="0">
              <a:solidFill>
                <a:schemeClr val="tx1"/>
              </a:solidFill>
            </a:endParaRPr>
          </a:p>
          <a:p>
            <a:pPr algn="just"/>
            <a:r>
              <a:rPr lang="en-US" sz="2800" dirty="0" smtClean="0">
                <a:solidFill>
                  <a:schemeClr val="tx1"/>
                </a:solidFill>
              </a:rPr>
              <a:t>If the relative deadline of a periodic task is equal to its period </a:t>
            </a:r>
            <a:r>
              <a:rPr lang="en-US" sz="2800" i="1" dirty="0" smtClean="0">
                <a:solidFill>
                  <a:schemeClr val="tx1"/>
                </a:solidFill>
              </a:rPr>
              <a:t>p</a:t>
            </a:r>
            <a:r>
              <a:rPr lang="en-US" sz="2800" i="1" baseline="-25000" dirty="0" smtClean="0">
                <a:solidFill>
                  <a:schemeClr val="tx1"/>
                </a:solidFill>
              </a:rPr>
              <a:t>i</a:t>
            </a:r>
            <a:r>
              <a:rPr lang="en-US" sz="2800" dirty="0" smtClean="0">
                <a:solidFill>
                  <a:schemeClr val="tx1"/>
                </a:solidFill>
              </a:rPr>
              <a:t>, then</a:t>
            </a:r>
          </a:p>
          <a:p>
            <a:pPr algn="just"/>
            <a:r>
              <a:rPr lang="en-US" sz="2800" i="1" dirty="0" smtClean="0">
                <a:solidFill>
                  <a:schemeClr val="tx1"/>
                </a:solidFill>
              </a:rPr>
              <a:t>     </a:t>
            </a:r>
            <a:r>
              <a:rPr lang="en-US" sz="2800" i="1" dirty="0" err="1" smtClean="0">
                <a:solidFill>
                  <a:schemeClr val="tx1"/>
                </a:solidFill>
              </a:rPr>
              <a:t>d</a:t>
            </a:r>
            <a:r>
              <a:rPr lang="en-US" sz="2800" i="1" baseline="-25000" dirty="0" err="1" smtClean="0">
                <a:solidFill>
                  <a:schemeClr val="tx1"/>
                </a:solidFill>
              </a:rPr>
              <a:t>i,k</a:t>
            </a:r>
            <a:r>
              <a:rPr lang="en-US" sz="2800" i="1" dirty="0" smtClean="0">
                <a:solidFill>
                  <a:schemeClr val="tx1"/>
                </a:solidFill>
              </a:rPr>
              <a:t> </a:t>
            </a:r>
            <a:r>
              <a:rPr lang="en-US" sz="2800" dirty="0" smtClean="0">
                <a:solidFill>
                  <a:schemeClr val="tx1"/>
                </a:solidFill>
              </a:rPr>
              <a:t>= </a:t>
            </a:r>
            <a:r>
              <a:rPr lang="en-US" sz="2800" i="1" dirty="0" err="1" smtClean="0">
                <a:solidFill>
                  <a:schemeClr val="tx1"/>
                </a:solidFill>
              </a:rPr>
              <a:t>r</a:t>
            </a:r>
            <a:r>
              <a:rPr lang="en-US" sz="2800" i="1" baseline="-25000" dirty="0" err="1" smtClean="0">
                <a:solidFill>
                  <a:schemeClr val="tx1"/>
                </a:solidFill>
              </a:rPr>
              <a:t>i,k</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p</a:t>
            </a:r>
            <a:r>
              <a:rPr lang="en-US" sz="2800" i="1" baseline="-25000" dirty="0"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err="1" smtClean="0">
                <a:solidFill>
                  <a:schemeClr val="tx1"/>
                </a:solidFill>
              </a:rPr>
              <a:t>φ</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k </a:t>
            </a:r>
            <a:r>
              <a:rPr lang="en-US" sz="2800" dirty="0" smtClean="0">
                <a:solidFill>
                  <a:schemeClr val="tx1"/>
                </a:solidFill>
              </a:rPr>
              <a:t>∗ </a:t>
            </a:r>
            <a:r>
              <a:rPr lang="en-US" sz="2800" i="1" dirty="0" smtClean="0">
                <a:solidFill>
                  <a:schemeClr val="tx1"/>
                </a:solidFill>
              </a:rPr>
              <a:t>p</a:t>
            </a:r>
            <a:r>
              <a:rPr lang="en-US" sz="2800" i="1" baseline="-25000" dirty="0" smtClean="0">
                <a:solidFill>
                  <a:schemeClr val="tx1"/>
                </a:solidFill>
              </a:rPr>
              <a:t>i</a:t>
            </a:r>
            <a:r>
              <a:rPr lang="en-US" sz="2800" i="1" dirty="0" smtClean="0">
                <a:solidFill>
                  <a:schemeClr val="tx1"/>
                </a:solidFill>
              </a:rPr>
              <a:t> 		</a:t>
            </a:r>
            <a:endParaRPr lang="en-US" sz="2800" dirty="0" smtClean="0">
              <a:solidFill>
                <a:schemeClr val="tx1"/>
              </a:solidFill>
            </a:endParaRPr>
          </a:p>
          <a:p>
            <a:pPr algn="just"/>
            <a:r>
              <a:rPr lang="en-US" sz="2800" dirty="0" smtClean="0">
                <a:solidFill>
                  <a:schemeClr val="tx1"/>
                </a:solidFill>
              </a:rPr>
              <a:t>where </a:t>
            </a:r>
            <a:r>
              <a:rPr lang="en-US" sz="2800" i="1" dirty="0" smtClean="0">
                <a:solidFill>
                  <a:schemeClr val="tx1"/>
                </a:solidFill>
              </a:rPr>
              <a:t>k </a:t>
            </a:r>
            <a:r>
              <a:rPr lang="en-US" sz="2800" dirty="0" smtClean="0">
                <a:solidFill>
                  <a:schemeClr val="tx1"/>
                </a:solidFill>
              </a:rPr>
              <a:t>is some positive integer greater than or equal to one, corresponding to the </a:t>
            </a:r>
            <a:r>
              <a:rPr lang="en-US" sz="2800" i="1" dirty="0" err="1" smtClean="0">
                <a:solidFill>
                  <a:schemeClr val="tx1"/>
                </a:solidFill>
              </a:rPr>
              <a:t>k</a:t>
            </a:r>
            <a:r>
              <a:rPr lang="en-US" sz="2800" baseline="30000" dirty="0" err="1" smtClean="0">
                <a:solidFill>
                  <a:schemeClr val="tx1"/>
                </a:solidFill>
              </a:rPr>
              <a:t>th</a:t>
            </a:r>
            <a:r>
              <a:rPr lang="en-US" sz="2800" dirty="0" smtClean="0">
                <a:solidFill>
                  <a:schemeClr val="tx1"/>
                </a:solidFill>
              </a:rPr>
              <a:t> instance of that task.</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i="1" dirty="0" smtClean="0"/>
              <a:t/>
            </a:r>
            <a:br>
              <a:rPr lang="en-US" sz="4000" b="1" i="1" dirty="0" smtClean="0"/>
            </a:br>
            <a:r>
              <a:rPr lang="en-US" sz="4000" b="1" i="1" dirty="0" smtClean="0"/>
              <a:t>Typical Task Model </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A simple task model for describing some standard scheduling policies used in real-time systems. </a:t>
            </a:r>
          </a:p>
          <a:p>
            <a:pPr algn="just"/>
            <a:r>
              <a:rPr lang="en-US" sz="2800" b="1" dirty="0" smtClean="0">
                <a:solidFill>
                  <a:schemeClr val="tx1"/>
                </a:solidFill>
              </a:rPr>
              <a:t>Assumptions</a:t>
            </a:r>
            <a:r>
              <a:rPr lang="en-US" sz="2800" dirty="0" smtClean="0">
                <a:solidFill>
                  <a:schemeClr val="tx1"/>
                </a:solidFill>
              </a:rPr>
              <a:t>:</a:t>
            </a:r>
          </a:p>
          <a:p>
            <a:pPr lvl="0" algn="just"/>
            <a:r>
              <a:rPr lang="en-US" sz="2800" dirty="0" smtClean="0">
                <a:solidFill>
                  <a:schemeClr val="tx1"/>
                </a:solidFill>
              </a:rPr>
              <a:t>All tasks in the task set are </a:t>
            </a:r>
            <a:r>
              <a:rPr lang="en-US" sz="2800" b="1" dirty="0" smtClean="0">
                <a:solidFill>
                  <a:schemeClr val="tx1"/>
                </a:solidFill>
              </a:rPr>
              <a:t>strictly periodic</a:t>
            </a:r>
            <a:r>
              <a:rPr lang="en-US" sz="2800" dirty="0" smtClean="0">
                <a:solidFill>
                  <a:schemeClr val="tx1"/>
                </a:solidFill>
              </a:rPr>
              <a:t>.</a:t>
            </a:r>
          </a:p>
          <a:p>
            <a:pPr lvl="0" algn="just"/>
            <a:r>
              <a:rPr lang="en-US" sz="2800" dirty="0" smtClean="0">
                <a:solidFill>
                  <a:schemeClr val="tx1"/>
                </a:solidFill>
              </a:rPr>
              <a:t>The </a:t>
            </a:r>
            <a:r>
              <a:rPr lang="en-US" sz="2800" b="1" dirty="0" smtClean="0">
                <a:solidFill>
                  <a:schemeClr val="tx1"/>
                </a:solidFill>
              </a:rPr>
              <a:t>relative</a:t>
            </a:r>
            <a:r>
              <a:rPr lang="en-US" sz="2800" dirty="0" smtClean="0">
                <a:solidFill>
                  <a:schemeClr val="tx1"/>
                </a:solidFill>
              </a:rPr>
              <a:t> </a:t>
            </a:r>
            <a:r>
              <a:rPr lang="en-US" sz="2800" b="1" dirty="0" smtClean="0">
                <a:solidFill>
                  <a:schemeClr val="tx1"/>
                </a:solidFill>
              </a:rPr>
              <a:t>deadline</a:t>
            </a:r>
            <a:r>
              <a:rPr lang="en-US" sz="2800" dirty="0" smtClean="0">
                <a:solidFill>
                  <a:schemeClr val="tx1"/>
                </a:solidFill>
              </a:rPr>
              <a:t> of a task is </a:t>
            </a:r>
            <a:r>
              <a:rPr lang="en-US" sz="2800" b="1" dirty="0" smtClean="0">
                <a:solidFill>
                  <a:schemeClr val="tx1"/>
                </a:solidFill>
              </a:rPr>
              <a:t>equal to its period</a:t>
            </a:r>
            <a:r>
              <a:rPr lang="en-US" sz="2800" dirty="0" smtClean="0">
                <a:solidFill>
                  <a:schemeClr val="tx1"/>
                </a:solidFill>
              </a:rPr>
              <a:t>/frame.</a:t>
            </a:r>
          </a:p>
          <a:p>
            <a:pPr lvl="0" algn="just"/>
            <a:r>
              <a:rPr lang="en-US" sz="2800" dirty="0" smtClean="0">
                <a:solidFill>
                  <a:schemeClr val="tx1"/>
                </a:solidFill>
              </a:rPr>
              <a:t>All tasks are </a:t>
            </a:r>
            <a:r>
              <a:rPr lang="en-US" sz="2800" b="1" dirty="0" smtClean="0">
                <a:solidFill>
                  <a:schemeClr val="tx1"/>
                </a:solidFill>
              </a:rPr>
              <a:t>independent</a:t>
            </a:r>
            <a:r>
              <a:rPr lang="en-US" sz="2800" dirty="0" smtClean="0">
                <a:solidFill>
                  <a:schemeClr val="tx1"/>
                </a:solidFill>
              </a:rPr>
              <a:t>; there are </a:t>
            </a:r>
            <a:r>
              <a:rPr lang="en-US" sz="2800" b="1" dirty="0" smtClean="0">
                <a:solidFill>
                  <a:schemeClr val="tx1"/>
                </a:solidFill>
              </a:rPr>
              <a:t>no precedence constraints</a:t>
            </a:r>
            <a:r>
              <a:rPr lang="en-US" sz="2800" dirty="0" smtClean="0">
                <a:solidFill>
                  <a:schemeClr val="tx1"/>
                </a:solidFill>
              </a:rPr>
              <a:t>.</a:t>
            </a:r>
          </a:p>
          <a:p>
            <a:pPr lvl="0" algn="just"/>
            <a:r>
              <a:rPr lang="en-US" sz="2800" dirty="0" smtClean="0">
                <a:solidFill>
                  <a:schemeClr val="tx1"/>
                </a:solidFill>
              </a:rPr>
              <a:t>No task has any </a:t>
            </a:r>
            <a:r>
              <a:rPr lang="en-US" sz="2800" b="1" dirty="0" smtClean="0">
                <a:solidFill>
                  <a:schemeClr val="tx1"/>
                </a:solidFill>
              </a:rPr>
              <a:t>non-</a:t>
            </a:r>
            <a:r>
              <a:rPr lang="en-US" sz="2800" b="1" dirty="0" err="1" smtClean="0">
                <a:solidFill>
                  <a:schemeClr val="tx1"/>
                </a:solidFill>
              </a:rPr>
              <a:t>preemptible</a:t>
            </a:r>
            <a:r>
              <a:rPr lang="en-US" sz="2800" b="1" dirty="0" smtClean="0">
                <a:solidFill>
                  <a:schemeClr val="tx1"/>
                </a:solidFill>
              </a:rPr>
              <a:t> section</a:t>
            </a:r>
            <a:r>
              <a:rPr lang="en-US" sz="2800" dirty="0" smtClean="0">
                <a:solidFill>
                  <a:schemeClr val="tx1"/>
                </a:solidFill>
              </a:rPr>
              <a:t>, and the cost of preemption is negligible.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i="1" dirty="0" smtClean="0"/>
              <a:t/>
            </a:r>
            <a:br>
              <a:rPr lang="en-US" sz="4000" b="1" i="1" dirty="0" smtClean="0"/>
            </a:br>
            <a:r>
              <a:rPr lang="en-US" sz="4000" b="1" i="1" dirty="0" smtClean="0"/>
              <a:t>Task Characteristics of a Real Workload </a:t>
            </a:r>
            <a:endParaRPr lang="en-US" sz="4000" dirty="0" smtClean="0"/>
          </a:p>
        </p:txBody>
      </p:sp>
      <p:sp>
        <p:nvSpPr>
          <p:cNvPr id="3" name="Subtitle 2"/>
          <p:cNvSpPr>
            <a:spLocks noGrp="1"/>
          </p:cNvSpPr>
          <p:nvPr>
            <p:ph type="subTitle" idx="1"/>
          </p:nvPr>
        </p:nvSpPr>
        <p:spPr>
          <a:xfrm>
            <a:off x="152400" y="990600"/>
            <a:ext cx="8801100" cy="5943600"/>
          </a:xfrm>
        </p:spPr>
        <p:txBody>
          <a:bodyPr>
            <a:noAutofit/>
          </a:bodyPr>
          <a:lstStyle/>
          <a:p>
            <a:pPr lvl="0" algn="l"/>
            <a:r>
              <a:rPr lang="en-US" sz="2800" dirty="0" smtClean="0">
                <a:solidFill>
                  <a:schemeClr val="tx1"/>
                </a:solidFill>
              </a:rPr>
              <a:t>Only </a:t>
            </a:r>
            <a:r>
              <a:rPr lang="en-US" sz="2800" b="1" dirty="0" smtClean="0">
                <a:solidFill>
                  <a:schemeClr val="tx1"/>
                </a:solidFill>
              </a:rPr>
              <a:t>processing requirements are significant</a:t>
            </a:r>
            <a:r>
              <a:rPr lang="en-US" sz="2800" dirty="0" smtClean="0">
                <a:solidFill>
                  <a:schemeClr val="tx1"/>
                </a:solidFill>
              </a:rPr>
              <a:t>; memory and I/O requirements are negligible.</a:t>
            </a:r>
          </a:p>
          <a:p>
            <a:pPr algn="l"/>
            <a:endParaRPr lang="en-US" sz="2800" dirty="0" smtClean="0">
              <a:solidFill>
                <a:schemeClr val="tx1"/>
              </a:solidFill>
            </a:endParaRPr>
          </a:p>
          <a:p>
            <a:pPr algn="l"/>
            <a:r>
              <a:rPr lang="en-US" sz="2800" dirty="0" smtClean="0">
                <a:solidFill>
                  <a:schemeClr val="tx1"/>
                </a:solidFill>
              </a:rPr>
              <a:t>For real-time systems, it is of the utmost importance that the </a:t>
            </a:r>
            <a:r>
              <a:rPr lang="en-US" sz="2800" b="1" dirty="0" smtClean="0">
                <a:solidFill>
                  <a:schemeClr val="tx1"/>
                </a:solidFill>
              </a:rPr>
              <a:t>scheduling algorithm produces a predictable schedule</a:t>
            </a:r>
            <a:r>
              <a:rPr lang="en-US" sz="2800" dirty="0" smtClean="0">
                <a:solidFill>
                  <a:schemeClr val="tx1"/>
                </a:solidFill>
              </a:rPr>
              <a:t>,  that is, at all times it is known which task is going to execute next. </a:t>
            </a:r>
          </a:p>
          <a:p>
            <a:pPr algn="l"/>
            <a:endParaRPr lang="en-US" sz="2800" dirty="0" smtClean="0">
              <a:solidFill>
                <a:schemeClr val="tx1"/>
              </a:solidFill>
            </a:endParaRPr>
          </a:p>
          <a:p>
            <a:pPr algn="l"/>
            <a:r>
              <a:rPr lang="en-US" sz="2800" dirty="0" smtClean="0">
                <a:solidFill>
                  <a:schemeClr val="tx1"/>
                </a:solidFill>
              </a:rPr>
              <a:t>Many RTOS use a round-robin scheduling policy because it is simple and predictable.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Round-Robin Scheduling</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 a round-robin system </a:t>
            </a:r>
            <a:r>
              <a:rPr lang="en-US" sz="2800" b="1" dirty="0" smtClean="0">
                <a:solidFill>
                  <a:schemeClr val="tx1"/>
                </a:solidFill>
              </a:rPr>
              <a:t>several processes are executed sequentially to completion</a:t>
            </a:r>
            <a:r>
              <a:rPr lang="en-US" sz="2800" dirty="0" smtClean="0">
                <a:solidFill>
                  <a:schemeClr val="tx1"/>
                </a:solidFill>
              </a:rPr>
              <a:t>, often in conjunction with a cyclic executive. </a:t>
            </a:r>
          </a:p>
          <a:p>
            <a:pPr algn="just"/>
            <a:endParaRPr lang="en-US" sz="2800" dirty="0" smtClean="0">
              <a:solidFill>
                <a:schemeClr val="tx1"/>
              </a:solidFill>
            </a:endParaRPr>
          </a:p>
          <a:p>
            <a:pPr algn="just"/>
            <a:r>
              <a:rPr lang="en-US" sz="2800" dirty="0" smtClean="0">
                <a:solidFill>
                  <a:schemeClr val="tx1"/>
                </a:solidFill>
              </a:rPr>
              <a:t>In round-robin systems with time slicing, </a:t>
            </a:r>
            <a:r>
              <a:rPr lang="en-US" sz="2800" b="1" dirty="0" smtClean="0">
                <a:solidFill>
                  <a:schemeClr val="tx1"/>
                </a:solidFill>
              </a:rPr>
              <a:t>each executable task is assigned a fixed-time quantum </a:t>
            </a:r>
            <a:r>
              <a:rPr lang="en-US" sz="2800" dirty="0" smtClean="0">
                <a:solidFill>
                  <a:schemeClr val="tx1"/>
                </a:solidFill>
              </a:rPr>
              <a:t>called a time slice in which to execute. </a:t>
            </a:r>
          </a:p>
          <a:p>
            <a:pPr algn="just"/>
            <a:endParaRPr lang="en-US" sz="2800" dirty="0" smtClean="0">
              <a:solidFill>
                <a:schemeClr val="tx1"/>
              </a:solidFill>
            </a:endParaRPr>
          </a:p>
          <a:p>
            <a:pPr algn="just"/>
            <a:r>
              <a:rPr lang="en-US" sz="2800" dirty="0" smtClean="0">
                <a:solidFill>
                  <a:schemeClr val="tx1"/>
                </a:solidFill>
              </a:rPr>
              <a:t>A fixed-rate clock is used to </a:t>
            </a:r>
            <a:r>
              <a:rPr lang="en-US" sz="2800" b="1" dirty="0" smtClean="0">
                <a:solidFill>
                  <a:schemeClr val="tx1"/>
                </a:solidFill>
              </a:rPr>
              <a:t>initiate an interrupt</a:t>
            </a:r>
            <a:r>
              <a:rPr lang="en-US" sz="2800" dirty="0" smtClean="0">
                <a:solidFill>
                  <a:schemeClr val="tx1"/>
                </a:solidFill>
              </a:rPr>
              <a:t> at a rate corresponding to the time slice.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Round-Robin Scheduling</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l"/>
            <a:r>
              <a:rPr lang="en-US" sz="2800" dirty="0" smtClean="0">
                <a:solidFill>
                  <a:schemeClr val="tx1"/>
                </a:solidFill>
              </a:rPr>
              <a:t>The task executes </a:t>
            </a:r>
            <a:r>
              <a:rPr lang="en-US" sz="2800" b="1" dirty="0" smtClean="0">
                <a:solidFill>
                  <a:schemeClr val="tx1"/>
                </a:solidFill>
              </a:rPr>
              <a:t>until it completes </a:t>
            </a:r>
            <a:r>
              <a:rPr lang="en-US" sz="2800" dirty="0" smtClean="0">
                <a:solidFill>
                  <a:schemeClr val="tx1"/>
                </a:solidFill>
              </a:rPr>
              <a:t>or</a:t>
            </a:r>
            <a:r>
              <a:rPr lang="en-US" sz="2800" b="1" dirty="0" smtClean="0">
                <a:solidFill>
                  <a:schemeClr val="tx1"/>
                </a:solidFill>
              </a:rPr>
              <a:t> its execution time expires</a:t>
            </a:r>
            <a:r>
              <a:rPr lang="en-US" sz="2800" dirty="0" smtClean="0">
                <a:solidFill>
                  <a:schemeClr val="tx1"/>
                </a:solidFill>
              </a:rPr>
              <a:t>, as indicated by the clock interrupt. </a:t>
            </a:r>
          </a:p>
          <a:p>
            <a:pPr algn="l"/>
            <a:endParaRPr lang="en-US" sz="2800" dirty="0" smtClean="0">
              <a:solidFill>
                <a:schemeClr val="tx1"/>
              </a:solidFill>
            </a:endParaRPr>
          </a:p>
          <a:p>
            <a:pPr algn="l"/>
            <a:r>
              <a:rPr lang="en-US" sz="2800" dirty="0" smtClean="0">
                <a:solidFill>
                  <a:schemeClr val="tx1"/>
                </a:solidFill>
              </a:rPr>
              <a:t>If the task does not execute to completion, its </a:t>
            </a:r>
            <a:r>
              <a:rPr lang="en-US" sz="2800" b="1" dirty="0" smtClean="0">
                <a:solidFill>
                  <a:schemeClr val="tx1"/>
                </a:solidFill>
              </a:rPr>
              <a:t>context must be saved</a:t>
            </a:r>
            <a:r>
              <a:rPr lang="en-US" sz="2800" dirty="0" smtClean="0">
                <a:solidFill>
                  <a:schemeClr val="tx1"/>
                </a:solidFill>
              </a:rPr>
              <a:t> and the task is placed at the end of the executable list. </a:t>
            </a:r>
          </a:p>
          <a:p>
            <a:pPr algn="l"/>
            <a:endParaRPr lang="en-US" sz="2800" dirty="0" smtClean="0">
              <a:solidFill>
                <a:schemeClr val="tx1"/>
              </a:solidFill>
            </a:endParaRPr>
          </a:p>
          <a:p>
            <a:pPr algn="l"/>
            <a:r>
              <a:rPr lang="en-US" sz="2800" dirty="0" smtClean="0">
                <a:solidFill>
                  <a:schemeClr val="tx1"/>
                </a:solidFill>
              </a:rPr>
              <a:t>The context of the next executable task in the list is restored, and it resumes execution. </a:t>
            </a:r>
          </a:p>
          <a:p>
            <a:pPr algn="l"/>
            <a:endParaRPr lang="en-US" sz="2800" dirty="0" smtClean="0">
              <a:solidFill>
                <a:schemeClr val="tx1"/>
              </a:solidFill>
            </a:endParaRPr>
          </a:p>
          <a:p>
            <a:pPr algn="l"/>
            <a:r>
              <a:rPr lang="en-US" sz="2800" dirty="0" smtClean="0">
                <a:solidFill>
                  <a:schemeClr val="tx1"/>
                </a:solidFill>
              </a:rPr>
              <a:t>Round-robin scheduling achieves fair allocation of the CPU to tasks of the same priority by time multiplexing.</a:t>
            </a:r>
          </a:p>
          <a:p>
            <a:pPr algn="l"/>
            <a:r>
              <a:rPr lang="en-US" sz="2800"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Synchronized Polled Loop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fontScale="92500" lnSpcReduction="20000"/>
          </a:bodyPr>
          <a:lstStyle/>
          <a:p>
            <a:pPr algn="just"/>
            <a:r>
              <a:rPr lang="en-US" dirty="0" smtClean="0">
                <a:solidFill>
                  <a:schemeClr val="tx1"/>
                </a:solidFill>
              </a:rPr>
              <a:t>A variation on the polled loop </a:t>
            </a:r>
            <a:r>
              <a:rPr lang="en-US" b="1" dirty="0" smtClean="0">
                <a:solidFill>
                  <a:schemeClr val="tx1"/>
                </a:solidFill>
              </a:rPr>
              <a:t>uses a fixed clock interrupt to pause </a:t>
            </a:r>
            <a:r>
              <a:rPr lang="en-US" dirty="0" smtClean="0">
                <a:solidFill>
                  <a:schemeClr val="tx1"/>
                </a:solidFill>
              </a:rPr>
              <a:t>between the time when the </a:t>
            </a:r>
            <a:r>
              <a:rPr lang="en-US" b="1" dirty="0" smtClean="0">
                <a:solidFill>
                  <a:schemeClr val="tx1"/>
                </a:solidFill>
              </a:rPr>
              <a:t>signaling event is triggered </a:t>
            </a:r>
            <a:r>
              <a:rPr lang="en-US" dirty="0" smtClean="0">
                <a:solidFill>
                  <a:schemeClr val="tx1"/>
                </a:solidFill>
              </a:rPr>
              <a:t>and</a:t>
            </a:r>
            <a:r>
              <a:rPr lang="en-US" b="1" dirty="0" smtClean="0">
                <a:solidFill>
                  <a:schemeClr val="tx1"/>
                </a:solidFill>
              </a:rPr>
              <a:t> then reset</a:t>
            </a:r>
            <a:r>
              <a:rPr lang="en-US" dirty="0" smtClean="0">
                <a:solidFill>
                  <a:schemeClr val="tx1"/>
                </a:solidFill>
              </a:rPr>
              <a:t>. </a:t>
            </a:r>
          </a:p>
          <a:p>
            <a:pPr algn="just"/>
            <a:r>
              <a:rPr lang="en-US" dirty="0" smtClean="0">
                <a:solidFill>
                  <a:schemeClr val="tx1"/>
                </a:solidFill>
              </a:rPr>
              <a:t>Such a system is used to treat events that exhibit </a:t>
            </a:r>
            <a:r>
              <a:rPr lang="en-US" b="1" dirty="0" smtClean="0">
                <a:solidFill>
                  <a:schemeClr val="tx1"/>
                </a:solidFill>
              </a:rPr>
              <a:t>switch bounce.</a:t>
            </a:r>
            <a:r>
              <a:rPr lang="en-US" dirty="0" smtClean="0">
                <a:solidFill>
                  <a:schemeClr val="tx1"/>
                </a:solidFill>
              </a:rPr>
              <a:t> </a:t>
            </a:r>
          </a:p>
          <a:p>
            <a:pPr algn="just"/>
            <a:r>
              <a:rPr lang="en-US" dirty="0" smtClean="0">
                <a:solidFill>
                  <a:schemeClr val="tx1"/>
                </a:solidFill>
              </a:rPr>
              <a:t>Switch bounce is a phenomenon that occurs because it is impossible to build a switch, whether mechanical or electrical, </a:t>
            </a:r>
            <a:r>
              <a:rPr lang="en-US" b="1" dirty="0" smtClean="0">
                <a:solidFill>
                  <a:schemeClr val="tx1"/>
                </a:solidFill>
              </a:rPr>
              <a:t>that can change state instantaneously.</a:t>
            </a:r>
            <a:r>
              <a:rPr lang="en-US" dirty="0" smtClean="0">
                <a:solidFill>
                  <a:schemeClr val="tx1"/>
                </a:solidFill>
              </a:rPr>
              <a:t> </a:t>
            </a:r>
          </a:p>
          <a:p>
            <a:pPr algn="just"/>
            <a:r>
              <a:rPr lang="en-US" dirty="0" smtClean="0">
                <a:solidFill>
                  <a:schemeClr val="tx1"/>
                </a:solidFill>
              </a:rPr>
              <a:t>Events triggered by switches, levers, and buttons all exhibit this phenomenon. </a:t>
            </a:r>
          </a:p>
          <a:p>
            <a:pPr algn="just"/>
            <a:r>
              <a:rPr lang="en-US" dirty="0" smtClean="0">
                <a:solidFill>
                  <a:schemeClr val="tx1"/>
                </a:solidFill>
              </a:rPr>
              <a:t>If, however, a sufficient delay occurs between the initial triggering of the event and the reset, </a:t>
            </a:r>
            <a:r>
              <a:rPr lang="en-US" b="1" dirty="0" smtClean="0">
                <a:solidFill>
                  <a:schemeClr val="tx1"/>
                </a:solidFill>
              </a:rPr>
              <a:t>the system will avoid interpreting the settling oscillations as events</a:t>
            </a:r>
            <a:r>
              <a:rPr lang="en-US" dirty="0" smtClean="0">
                <a:solidFill>
                  <a:schemeClr val="tx1"/>
                </a:solidFill>
              </a:rPr>
              <a:t>. </a:t>
            </a:r>
            <a:endParaRPr lang="en-US" dirty="0">
              <a:solidFill>
                <a:schemeClr val="tx1"/>
              </a:solidFill>
            </a:endParaRPr>
          </a:p>
        </p:txBody>
      </p:sp>
      <p:sp>
        <p:nvSpPr>
          <p:cNvPr id="5" name="Rectangle 4"/>
          <p:cNvSpPr/>
          <p:nvPr/>
        </p:nvSpPr>
        <p:spPr>
          <a:xfrm>
            <a:off x="0" y="3048000"/>
            <a:ext cx="91440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Round-Robin Scheduling</a:t>
            </a:r>
            <a:endParaRPr lang="en-US" sz="4000" dirty="0" smtClean="0"/>
          </a:p>
        </p:txBody>
      </p:sp>
      <p:pic>
        <p:nvPicPr>
          <p:cNvPr id="4" name="Picture 3"/>
          <p:cNvPicPr/>
          <p:nvPr/>
        </p:nvPicPr>
        <p:blipFill>
          <a:blip r:embed="rId2"/>
          <a:srcRect/>
          <a:stretch>
            <a:fillRect/>
          </a:stretch>
        </p:blipFill>
        <p:spPr bwMode="auto">
          <a:xfrm>
            <a:off x="762000" y="1752600"/>
            <a:ext cx="7696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Round-Robin Scheduling</a:t>
            </a: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Round-robin systems </a:t>
            </a:r>
            <a:r>
              <a:rPr lang="en-US" sz="2800" b="1" dirty="0" smtClean="0">
                <a:solidFill>
                  <a:schemeClr val="tx1"/>
                </a:solidFill>
              </a:rPr>
              <a:t>can be combined with preemptive priority systems</a:t>
            </a:r>
            <a:r>
              <a:rPr lang="en-US" sz="2800" dirty="0" smtClean="0">
                <a:solidFill>
                  <a:schemeClr val="tx1"/>
                </a:solidFill>
              </a:rPr>
              <a:t>, yielding a kind of mixed system. Here processes A and C are of the same priority, whereas process B is of higher priority. </a:t>
            </a:r>
          </a:p>
          <a:p>
            <a:pPr algn="just"/>
            <a:endParaRPr lang="en-US" sz="2800" dirty="0" smtClean="0">
              <a:solidFill>
                <a:schemeClr val="tx1"/>
              </a:solidFill>
            </a:endParaRPr>
          </a:p>
          <a:p>
            <a:pPr algn="just"/>
            <a:r>
              <a:rPr lang="en-US" sz="2800" dirty="0" smtClean="0">
                <a:solidFill>
                  <a:schemeClr val="tx1"/>
                </a:solidFill>
              </a:rPr>
              <a:t>Process A is executing for some time when it is preempted by task B, which executes until completion. </a:t>
            </a:r>
          </a:p>
          <a:p>
            <a:pPr algn="just"/>
            <a:endParaRPr lang="en-US" sz="2800" dirty="0" smtClean="0">
              <a:solidFill>
                <a:schemeClr val="tx1"/>
              </a:solidFill>
            </a:endParaRPr>
          </a:p>
          <a:p>
            <a:pPr algn="just"/>
            <a:r>
              <a:rPr lang="en-US" sz="2800" dirty="0" smtClean="0">
                <a:solidFill>
                  <a:schemeClr val="tx1"/>
                </a:solidFill>
              </a:rPr>
              <a:t>When process A resumes, it continues until its time slice expires, at which time context is switched to process C, which begins executing.</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The cyclic-executive (CE) approach is very popular, as it is simple and generates a </a:t>
            </a:r>
            <a:r>
              <a:rPr lang="en-US" sz="2800" b="1" dirty="0" smtClean="0">
                <a:solidFill>
                  <a:schemeClr val="tx1"/>
                </a:solidFill>
              </a:rPr>
              <a:t>complete and highly predictable schedule. </a:t>
            </a:r>
          </a:p>
          <a:p>
            <a:pPr algn="just"/>
            <a:endParaRPr lang="en-US" sz="1000" dirty="0" smtClean="0">
              <a:solidFill>
                <a:schemeClr val="tx1"/>
              </a:solidFill>
            </a:endParaRPr>
          </a:p>
          <a:p>
            <a:pPr algn="just"/>
            <a:r>
              <a:rPr lang="en-US" sz="2800" dirty="0" smtClean="0">
                <a:solidFill>
                  <a:schemeClr val="tx1"/>
                </a:solidFill>
              </a:rPr>
              <a:t>The CE refers to a scheduler that </a:t>
            </a:r>
            <a:r>
              <a:rPr lang="en-US" sz="2800" b="1" dirty="0" smtClean="0">
                <a:solidFill>
                  <a:schemeClr val="tx1"/>
                </a:solidFill>
              </a:rPr>
              <a:t>deterministically interleaves</a:t>
            </a:r>
            <a:r>
              <a:rPr lang="en-US" sz="2800" dirty="0" smtClean="0">
                <a:solidFill>
                  <a:schemeClr val="tx1"/>
                </a:solidFill>
              </a:rPr>
              <a:t> and </a:t>
            </a:r>
            <a:r>
              <a:rPr lang="en-US" sz="2800" dirty="0" err="1" smtClean="0">
                <a:solidFill>
                  <a:schemeClr val="tx1"/>
                </a:solidFill>
              </a:rPr>
              <a:t>sequentializes</a:t>
            </a:r>
            <a:r>
              <a:rPr lang="en-US" sz="2800" dirty="0" smtClean="0">
                <a:solidFill>
                  <a:schemeClr val="tx1"/>
                </a:solidFill>
              </a:rPr>
              <a:t> the execution of periodic tasks on a processor </a:t>
            </a:r>
            <a:r>
              <a:rPr lang="en-US" sz="2800" b="1" dirty="0" smtClean="0">
                <a:solidFill>
                  <a:schemeClr val="tx1"/>
                </a:solidFill>
              </a:rPr>
              <a:t>according to a pre-run-time schedule. </a:t>
            </a:r>
          </a:p>
          <a:p>
            <a:pPr algn="just"/>
            <a:endParaRPr lang="en-US" sz="1050" dirty="0" smtClean="0">
              <a:solidFill>
                <a:schemeClr val="tx1"/>
              </a:solidFill>
            </a:endParaRPr>
          </a:p>
          <a:p>
            <a:pPr algn="just"/>
            <a:r>
              <a:rPr lang="en-US" sz="2800" dirty="0" smtClean="0">
                <a:solidFill>
                  <a:schemeClr val="tx1"/>
                </a:solidFill>
              </a:rPr>
              <a:t>In general terms, the CE is a table of procedure calls, where </a:t>
            </a:r>
            <a:r>
              <a:rPr lang="en-US" sz="2800" b="1" dirty="0" smtClean="0">
                <a:solidFill>
                  <a:schemeClr val="tx1"/>
                </a:solidFill>
              </a:rPr>
              <a:t>each</a:t>
            </a:r>
            <a:r>
              <a:rPr lang="en-US" sz="2800" dirty="0" smtClean="0">
                <a:solidFill>
                  <a:schemeClr val="tx1"/>
                </a:solidFill>
              </a:rPr>
              <a:t> </a:t>
            </a:r>
            <a:r>
              <a:rPr lang="en-US" sz="2800" b="1" dirty="0" smtClean="0">
                <a:solidFill>
                  <a:schemeClr val="tx1"/>
                </a:solidFill>
              </a:rPr>
              <a:t>task is a procedure</a:t>
            </a:r>
            <a:r>
              <a:rPr lang="en-US" sz="2800" dirty="0" smtClean="0">
                <a:solidFill>
                  <a:schemeClr val="tx1"/>
                </a:solidFill>
              </a:rPr>
              <a:t>,</a:t>
            </a:r>
            <a:r>
              <a:rPr lang="en-US" sz="2800" b="1" dirty="0" smtClean="0">
                <a:solidFill>
                  <a:schemeClr val="tx1"/>
                </a:solidFill>
              </a:rPr>
              <a:t> within a single do loop</a:t>
            </a:r>
            <a:r>
              <a:rPr lang="en-US" sz="2800" dirty="0" smtClean="0">
                <a:solidFill>
                  <a:schemeClr val="tx1"/>
                </a:solidFill>
              </a:rPr>
              <a:t>.</a:t>
            </a:r>
          </a:p>
          <a:p>
            <a:pPr algn="just"/>
            <a:endParaRPr lang="en-US" sz="1000" dirty="0" smtClean="0">
              <a:solidFill>
                <a:schemeClr val="tx1"/>
              </a:solidFill>
            </a:endParaRPr>
          </a:p>
          <a:p>
            <a:pPr algn="just"/>
            <a:r>
              <a:rPr lang="en-US" sz="2800" dirty="0" smtClean="0">
                <a:solidFill>
                  <a:schemeClr val="tx1"/>
                </a:solidFill>
              </a:rPr>
              <a:t>In the CE approach, </a:t>
            </a:r>
            <a:r>
              <a:rPr lang="en-US" sz="2800" b="1" dirty="0" smtClean="0">
                <a:solidFill>
                  <a:schemeClr val="tx1"/>
                </a:solidFill>
              </a:rPr>
              <a:t>scheduling decisions are made periodically</a:t>
            </a:r>
            <a:r>
              <a:rPr lang="en-US" sz="2800" dirty="0" smtClean="0">
                <a:solidFill>
                  <a:schemeClr val="tx1"/>
                </a:solidFill>
              </a:rPr>
              <a:t>, rather than at arbitrary times.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endParaRPr lang="en-US" sz="2800" dirty="0" smtClean="0">
              <a:solidFill>
                <a:schemeClr val="tx1"/>
              </a:solidFill>
            </a:endParaRPr>
          </a:p>
          <a:p>
            <a:pPr algn="just"/>
            <a:r>
              <a:rPr lang="en-US" sz="2800" dirty="0" smtClean="0">
                <a:solidFill>
                  <a:schemeClr val="tx1"/>
                </a:solidFill>
              </a:rPr>
              <a:t>Time intervals during scheduling decision points are referred to as </a:t>
            </a:r>
            <a:r>
              <a:rPr lang="en-US" sz="2800" b="1" dirty="0" smtClean="0">
                <a:solidFill>
                  <a:schemeClr val="tx1"/>
                </a:solidFill>
              </a:rPr>
              <a:t>frames</a:t>
            </a:r>
            <a:r>
              <a:rPr lang="en-US" sz="2800" dirty="0" smtClean="0">
                <a:solidFill>
                  <a:schemeClr val="tx1"/>
                </a:solidFill>
              </a:rPr>
              <a:t> or minor cycles, and every frame has a length, </a:t>
            </a:r>
            <a:r>
              <a:rPr lang="en-US" sz="2800" i="1" dirty="0" smtClean="0">
                <a:solidFill>
                  <a:schemeClr val="tx1"/>
                </a:solidFill>
              </a:rPr>
              <a:t>f </a:t>
            </a:r>
            <a:r>
              <a:rPr lang="en-US" sz="2800" dirty="0" smtClean="0">
                <a:solidFill>
                  <a:schemeClr val="tx1"/>
                </a:solidFill>
              </a:rPr>
              <a:t>, called the </a:t>
            </a:r>
            <a:r>
              <a:rPr lang="en-US" sz="2800" b="1" dirty="0" smtClean="0">
                <a:solidFill>
                  <a:schemeClr val="tx1"/>
                </a:solidFill>
              </a:rPr>
              <a:t>frame size</a:t>
            </a:r>
            <a:r>
              <a:rPr lang="en-US" sz="2800" dirty="0" smtClean="0">
                <a:solidFill>
                  <a:schemeClr val="tx1"/>
                </a:solidFill>
              </a:rPr>
              <a:t>. </a:t>
            </a:r>
          </a:p>
          <a:p>
            <a:pPr algn="just"/>
            <a:endParaRPr lang="en-US" sz="2800" dirty="0" smtClean="0">
              <a:solidFill>
                <a:schemeClr val="tx1"/>
              </a:solidFill>
            </a:endParaRPr>
          </a:p>
          <a:p>
            <a:pPr algn="just"/>
            <a:r>
              <a:rPr lang="en-US" sz="2800" dirty="0" smtClean="0">
                <a:solidFill>
                  <a:schemeClr val="tx1"/>
                </a:solidFill>
              </a:rPr>
              <a:t>The major cycle is the minimum time required to execute tasks allocated to the processor, ensuring that the deadlines and periods of all processes are met. </a:t>
            </a:r>
          </a:p>
          <a:p>
            <a:pPr algn="just"/>
            <a:endParaRPr lang="en-US" sz="2800" dirty="0" smtClean="0">
              <a:solidFill>
                <a:schemeClr val="tx1"/>
              </a:solidFill>
            </a:endParaRPr>
          </a:p>
          <a:p>
            <a:pPr algn="just"/>
            <a:r>
              <a:rPr lang="en-US" sz="2800" dirty="0" smtClean="0">
                <a:solidFill>
                  <a:schemeClr val="tx1"/>
                </a:solidFill>
              </a:rPr>
              <a:t>The major cycle or the </a:t>
            </a:r>
            <a:r>
              <a:rPr lang="en-US" sz="2800" dirty="0" err="1" smtClean="0">
                <a:solidFill>
                  <a:schemeClr val="tx1"/>
                </a:solidFill>
              </a:rPr>
              <a:t>hyperperiod</a:t>
            </a:r>
            <a:r>
              <a:rPr lang="en-US" sz="2800" dirty="0" smtClean="0">
                <a:solidFill>
                  <a:schemeClr val="tx1"/>
                </a:solidFill>
              </a:rPr>
              <a:t> is equal to the least common multiple (lcm) of the periods, that is, </a:t>
            </a:r>
          </a:p>
          <a:p>
            <a:pPr algn="just"/>
            <a:r>
              <a:rPr lang="en-US" sz="2800" dirty="0" smtClean="0">
                <a:solidFill>
                  <a:schemeClr val="tx1"/>
                </a:solidFill>
              </a:rPr>
              <a:t>			lcm</a:t>
            </a:r>
            <a:r>
              <a:rPr lang="en-US" sz="2800" i="1" dirty="0" smtClean="0">
                <a:solidFill>
                  <a:schemeClr val="tx1"/>
                </a:solidFill>
              </a:rPr>
              <a:t>(p</a:t>
            </a:r>
            <a:r>
              <a:rPr lang="en-US" sz="2800" dirty="0" smtClean="0">
                <a:solidFill>
                  <a:schemeClr val="tx1"/>
                </a:solidFill>
              </a:rPr>
              <a:t>1</a:t>
            </a:r>
            <a:r>
              <a:rPr lang="en-US" sz="2800" i="1" dirty="0" smtClean="0">
                <a:solidFill>
                  <a:schemeClr val="tx1"/>
                </a:solidFill>
              </a:rPr>
              <a:t>, . . . </a:t>
            </a:r>
            <a:r>
              <a:rPr lang="en-US" sz="2800" i="1" dirty="0" err="1" smtClean="0">
                <a:solidFill>
                  <a:schemeClr val="tx1"/>
                </a:solidFill>
              </a:rPr>
              <a:t>pn</a:t>
            </a:r>
            <a:r>
              <a:rPr lang="en-US" sz="2800" i="1" dirty="0" smtClean="0">
                <a:solidFill>
                  <a:schemeClr val="tx1"/>
                </a:solidFill>
              </a:rPr>
              <a:t>)</a:t>
            </a:r>
            <a:r>
              <a:rPr lang="en-US" sz="2800" dirty="0" smtClean="0">
                <a:solidFill>
                  <a:schemeClr val="tx1"/>
                </a:solidFill>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As scheduling decisions are made only at the beginning of every frame, there is </a:t>
            </a:r>
            <a:r>
              <a:rPr lang="en-US" sz="2800" b="1" dirty="0" smtClean="0">
                <a:solidFill>
                  <a:schemeClr val="tx1"/>
                </a:solidFill>
              </a:rPr>
              <a:t>no preemption within each frame. </a:t>
            </a:r>
          </a:p>
          <a:p>
            <a:pPr algn="just"/>
            <a:r>
              <a:rPr lang="en-US" sz="2800" dirty="0" smtClean="0">
                <a:solidFill>
                  <a:schemeClr val="tx1"/>
                </a:solidFill>
              </a:rPr>
              <a:t>The phase of each periodic task is a nonnegative integer multiple of the frame size. </a:t>
            </a:r>
          </a:p>
          <a:p>
            <a:pPr algn="just"/>
            <a:r>
              <a:rPr lang="en-US" sz="2800" dirty="0" smtClean="0">
                <a:solidFill>
                  <a:schemeClr val="tx1"/>
                </a:solidFill>
              </a:rPr>
              <a:t>It is assumed that the scheduler carries out </a:t>
            </a:r>
            <a:r>
              <a:rPr lang="en-US" sz="2800" b="1" dirty="0" smtClean="0">
                <a:solidFill>
                  <a:schemeClr val="tx1"/>
                </a:solidFill>
              </a:rPr>
              <a:t>monitoring</a:t>
            </a:r>
            <a:r>
              <a:rPr lang="en-US" sz="2800" dirty="0" smtClean="0">
                <a:solidFill>
                  <a:schemeClr val="tx1"/>
                </a:solidFill>
              </a:rPr>
              <a:t> and enforcement actions at the beginning of each frame </a:t>
            </a:r>
          </a:p>
          <a:p>
            <a:pPr algn="just"/>
            <a:endParaRPr lang="en-US" sz="2800" dirty="0" smtClean="0">
              <a:solidFill>
                <a:schemeClr val="tx1"/>
              </a:solidFill>
            </a:endParaRPr>
          </a:p>
          <a:p>
            <a:pPr algn="just"/>
            <a:r>
              <a:rPr lang="en-US" sz="2800" dirty="0" smtClean="0">
                <a:solidFill>
                  <a:schemeClr val="tx1"/>
                </a:solidFill>
              </a:rPr>
              <a:t>Frames must be sufficiently long so that </a:t>
            </a:r>
            <a:r>
              <a:rPr lang="en-US" sz="2800" b="1" dirty="0" smtClean="0">
                <a:solidFill>
                  <a:schemeClr val="tx1"/>
                </a:solidFill>
              </a:rPr>
              <a:t>every task can start and complete with a single frame</a:t>
            </a:r>
            <a:r>
              <a:rPr lang="en-US" sz="2800" dirty="0" smtClean="0">
                <a:solidFill>
                  <a:schemeClr val="tx1"/>
                </a:solidFill>
              </a:rPr>
              <a:t>. This implies that the frame size, </a:t>
            </a:r>
            <a:r>
              <a:rPr lang="en-US" sz="2800" i="1" dirty="0" smtClean="0">
                <a:solidFill>
                  <a:schemeClr val="tx1"/>
                </a:solidFill>
              </a:rPr>
              <a:t>f </a:t>
            </a:r>
            <a:r>
              <a:rPr lang="en-US" sz="2800" dirty="0" smtClean="0">
                <a:solidFill>
                  <a:schemeClr val="tx1"/>
                </a:solidFill>
              </a:rPr>
              <a:t>, is to be larger than the execution time, </a:t>
            </a:r>
            <a:r>
              <a:rPr lang="en-US" sz="2800" i="1" dirty="0" err="1" smtClean="0">
                <a:solidFill>
                  <a:schemeClr val="tx1"/>
                </a:solidFill>
              </a:rPr>
              <a:t>ei</a:t>
            </a:r>
            <a:r>
              <a:rPr lang="en-US" sz="2800" dirty="0" smtClean="0">
                <a:solidFill>
                  <a:schemeClr val="tx1"/>
                </a:solidFill>
              </a:rPr>
              <a:t>, of every task, </a:t>
            </a:r>
            <a:r>
              <a:rPr lang="en-US" sz="2800" i="1" dirty="0" smtClean="0">
                <a:solidFill>
                  <a:schemeClr val="tx1"/>
                </a:solidFill>
              </a:rPr>
              <a:t>Ti</a:t>
            </a:r>
            <a:r>
              <a:rPr lang="en-US" sz="2800" dirty="0" smtClean="0">
                <a:solidFill>
                  <a:schemeClr val="tx1"/>
                </a:solidFill>
              </a:rPr>
              <a:t>, that is,</a:t>
            </a:r>
          </a:p>
          <a:p>
            <a:pPr algn="just"/>
            <a:endParaRPr lang="en-US" sz="2800" dirty="0" smtClean="0">
              <a:solidFill>
                <a:schemeClr val="tx1"/>
              </a:solidFill>
            </a:endParaRPr>
          </a:p>
          <a:p>
            <a:pPr algn="just"/>
            <a:r>
              <a:rPr lang="en-US" sz="2800" dirty="0" smtClean="0">
                <a:solidFill>
                  <a:schemeClr val="tx1"/>
                </a:solidFill>
              </a:rPr>
              <a:t> </a:t>
            </a:r>
          </a:p>
        </p:txBody>
      </p:sp>
      <p:pic>
        <p:nvPicPr>
          <p:cNvPr id="5" name="Picture 4"/>
          <p:cNvPicPr/>
          <p:nvPr/>
        </p:nvPicPr>
        <p:blipFill>
          <a:blip r:embed="rId2"/>
          <a:srcRect/>
          <a:stretch>
            <a:fillRect/>
          </a:stretch>
        </p:blipFill>
        <p:spPr bwMode="auto">
          <a:xfrm>
            <a:off x="3124200" y="6187440"/>
            <a:ext cx="2664460" cy="67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Autofit/>
          </a:bodyPr>
          <a:lstStyle/>
          <a:p>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Cyclic Executives: </a:t>
            </a:r>
            <a:r>
              <a:rPr lang="en-US" sz="2800" dirty="0" smtClean="0"/>
              <a:t>Constraints on the value of frame</a:t>
            </a:r>
            <a:r>
              <a:rPr lang="en-US" sz="2400" dirty="0" smtClean="0"/>
              <a:t> size.</a:t>
            </a:r>
            <a:br>
              <a:rPr lang="en-US" sz="2400" dirty="0" smtClean="0"/>
            </a:br>
            <a:r>
              <a:rPr lang="en-US" sz="2800" dirty="0" smtClean="0"/>
              <a:t/>
            </a:r>
            <a:br>
              <a:rPr lang="en-US" sz="2800" dirty="0" smtClean="0"/>
            </a:br>
            <a:endParaRPr lang="en-US" sz="28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To keep length of the cyclic schedule as short as possible, the frame size, </a:t>
            </a:r>
            <a:r>
              <a:rPr lang="en-US" sz="2800" i="1" dirty="0" smtClean="0">
                <a:solidFill>
                  <a:schemeClr val="tx1"/>
                </a:solidFill>
              </a:rPr>
              <a:t>f </a:t>
            </a:r>
            <a:r>
              <a:rPr lang="en-US" sz="2800" dirty="0" smtClean="0">
                <a:solidFill>
                  <a:schemeClr val="tx1"/>
                </a:solidFill>
              </a:rPr>
              <a:t>, should be chosen so that the </a:t>
            </a:r>
            <a:r>
              <a:rPr lang="en-US" sz="2800" b="1" dirty="0" err="1" smtClean="0">
                <a:solidFill>
                  <a:schemeClr val="tx1"/>
                </a:solidFill>
              </a:rPr>
              <a:t>hyperperiod</a:t>
            </a:r>
            <a:r>
              <a:rPr lang="en-US" sz="2800" b="1" dirty="0" smtClean="0">
                <a:solidFill>
                  <a:schemeClr val="tx1"/>
                </a:solidFill>
              </a:rPr>
              <a:t> has an integer number of frames</a:t>
            </a:r>
            <a:r>
              <a:rPr lang="en-US" sz="2800" dirty="0" smtClean="0">
                <a:solidFill>
                  <a:schemeClr val="tx1"/>
                </a:solidFill>
              </a:rPr>
              <a:t>:</a:t>
            </a:r>
          </a:p>
          <a:p>
            <a:pPr algn="just"/>
            <a:endParaRPr lang="en-US" sz="2800" dirty="0" smtClean="0">
              <a:solidFill>
                <a:schemeClr val="tx1"/>
              </a:solidFill>
            </a:endParaRPr>
          </a:p>
          <a:p>
            <a:pPr algn="just"/>
            <a:r>
              <a:rPr lang="en-US" sz="2800" b="1" dirty="0" smtClean="0">
                <a:solidFill>
                  <a:schemeClr val="tx1"/>
                </a:solidFill>
              </a:rPr>
              <a:t>To ensure that every task completes by its deadline, frames must be small so that between the release time and deadline of every task, there is at least one frame. </a:t>
            </a:r>
          </a:p>
          <a:p>
            <a:pPr algn="just"/>
            <a:r>
              <a:rPr lang="en-US" sz="2800" dirty="0" smtClean="0">
                <a:solidFill>
                  <a:schemeClr val="tx1"/>
                </a:solidFill>
              </a:rPr>
              <a:t>The following relation is derived for a worst-case scenario, which occurs when the </a:t>
            </a:r>
            <a:r>
              <a:rPr lang="en-US" sz="2800" b="1" dirty="0" smtClean="0">
                <a:solidFill>
                  <a:schemeClr val="tx1"/>
                </a:solidFill>
              </a:rPr>
              <a:t>period of a process starts just after the beginning of a frame </a:t>
            </a:r>
            <a:r>
              <a:rPr lang="en-US" sz="2800" dirty="0" smtClean="0">
                <a:solidFill>
                  <a:schemeClr val="tx1"/>
                </a:solidFill>
              </a:rPr>
              <a:t>and, consequently, the process cannot be released until the next frame.</a:t>
            </a:r>
          </a:p>
          <a:p>
            <a:pPr algn="just"/>
            <a:endParaRPr lang="en-US" sz="2800" dirty="0" smtClean="0">
              <a:solidFill>
                <a:schemeClr val="tx1"/>
              </a:solidFill>
            </a:endParaRPr>
          </a:p>
          <a:p>
            <a:pPr algn="just"/>
            <a:endParaRPr lang="en-US" sz="2800" dirty="0">
              <a:solidFill>
                <a:schemeClr val="tx1"/>
              </a:solidFill>
            </a:endParaRPr>
          </a:p>
        </p:txBody>
      </p:sp>
      <p:pic>
        <p:nvPicPr>
          <p:cNvPr id="5" name="Picture 4"/>
          <p:cNvPicPr/>
          <p:nvPr/>
        </p:nvPicPr>
        <p:blipFill>
          <a:blip r:embed="rId2"/>
          <a:srcRect/>
          <a:stretch>
            <a:fillRect/>
          </a:stretch>
        </p:blipFill>
        <p:spPr bwMode="auto">
          <a:xfrm>
            <a:off x="2743200" y="5943600"/>
            <a:ext cx="3657600" cy="5334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438400" y="2286001"/>
            <a:ext cx="29718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pic>
        <p:nvPicPr>
          <p:cNvPr id="4" name="Picture 3"/>
          <p:cNvPicPr/>
          <p:nvPr/>
        </p:nvPicPr>
        <p:blipFill>
          <a:blip r:embed="rId2"/>
          <a:srcRect/>
          <a:stretch>
            <a:fillRect/>
          </a:stretch>
        </p:blipFill>
        <p:spPr bwMode="auto">
          <a:xfrm>
            <a:off x="2743200" y="4053840"/>
            <a:ext cx="2664460" cy="89916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98908" y="2667000"/>
            <a:ext cx="7746183" cy="1461492"/>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2743200" y="4800600"/>
            <a:ext cx="3048000" cy="575945"/>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2743200" y="5486400"/>
            <a:ext cx="36576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sp>
        <p:nvSpPr>
          <p:cNvPr id="3" name="Subtitle 2"/>
          <p:cNvSpPr>
            <a:spLocks noGrp="1"/>
          </p:cNvSpPr>
          <p:nvPr>
            <p:ph type="subTitle" idx="1"/>
          </p:nvPr>
        </p:nvSpPr>
        <p:spPr>
          <a:xfrm>
            <a:off x="342900" y="762000"/>
            <a:ext cx="8458200" cy="5943600"/>
          </a:xfrm>
        </p:spPr>
        <p:txBody>
          <a:bodyPr>
            <a:noAutofit/>
          </a:bodyPr>
          <a:lstStyle/>
          <a:p>
            <a:pPr algn="l"/>
            <a:r>
              <a:rPr lang="en-US" sz="2800" dirty="0" smtClean="0">
                <a:solidFill>
                  <a:schemeClr val="tx1"/>
                </a:solidFill>
              </a:rPr>
              <a:t>The </a:t>
            </a:r>
            <a:r>
              <a:rPr lang="en-US" sz="2800" dirty="0" err="1" smtClean="0">
                <a:solidFill>
                  <a:schemeClr val="tx1"/>
                </a:solidFill>
              </a:rPr>
              <a:t>hyperperiod</a:t>
            </a:r>
            <a:r>
              <a:rPr lang="en-US" sz="2800" dirty="0" smtClean="0">
                <a:solidFill>
                  <a:schemeClr val="tx1"/>
                </a:solidFill>
              </a:rPr>
              <a:t> is equal to 660, since the least common multiple of 15, 20, and 22 is 660. The three conditions, </a:t>
            </a:r>
            <a:r>
              <a:rPr lang="en-US" sz="2800" i="1" dirty="0" smtClean="0">
                <a:solidFill>
                  <a:schemeClr val="tx1"/>
                </a:solidFill>
              </a:rPr>
              <a:t>C</a:t>
            </a:r>
            <a:r>
              <a:rPr lang="en-US" sz="2800" dirty="0" smtClean="0">
                <a:solidFill>
                  <a:schemeClr val="tx1"/>
                </a:solidFill>
              </a:rPr>
              <a:t>1, </a:t>
            </a:r>
            <a:r>
              <a:rPr lang="en-US" sz="2800" i="1" dirty="0" smtClean="0">
                <a:solidFill>
                  <a:schemeClr val="tx1"/>
                </a:solidFill>
              </a:rPr>
              <a:t>C</a:t>
            </a:r>
            <a:r>
              <a:rPr lang="en-US" sz="2800" dirty="0" smtClean="0">
                <a:solidFill>
                  <a:schemeClr val="tx1"/>
                </a:solidFill>
              </a:rPr>
              <a:t>2 and </a:t>
            </a:r>
            <a:r>
              <a:rPr lang="en-US" sz="2800" i="1" dirty="0" smtClean="0">
                <a:solidFill>
                  <a:schemeClr val="tx1"/>
                </a:solidFill>
              </a:rPr>
              <a:t>C</a:t>
            </a:r>
            <a:r>
              <a:rPr lang="en-US" sz="2800" dirty="0" smtClean="0">
                <a:solidFill>
                  <a:schemeClr val="tx1"/>
                </a:solidFill>
              </a:rPr>
              <a:t>3 are evaluated as follows:</a:t>
            </a:r>
          </a:p>
          <a:p>
            <a:pPr algn="l"/>
            <a:r>
              <a:rPr lang="en-US" sz="2800" dirty="0" smtClean="0">
                <a:solidFill>
                  <a:schemeClr val="tx1"/>
                </a:solidFill>
              </a:rPr>
              <a:t>From these three conditions, it can be inferred that a possible value for </a:t>
            </a:r>
            <a:r>
              <a:rPr lang="en-US" sz="2800" i="1" dirty="0" smtClean="0">
                <a:solidFill>
                  <a:schemeClr val="tx1"/>
                </a:solidFill>
              </a:rPr>
              <a:t>f </a:t>
            </a:r>
            <a:r>
              <a:rPr lang="en-US" sz="2800" dirty="0" smtClean="0">
                <a:solidFill>
                  <a:schemeClr val="tx1"/>
                </a:solidFill>
              </a:rPr>
              <a:t>could be any one of the values of 3, 4, or 5.</a:t>
            </a:r>
            <a:endParaRPr lang="en-US" sz="2800" dirty="0">
              <a:solidFill>
                <a:schemeClr val="tx1"/>
              </a:solidFill>
            </a:endParaRPr>
          </a:p>
        </p:txBody>
      </p:sp>
      <p:pic>
        <p:nvPicPr>
          <p:cNvPr id="8" name="Picture 7"/>
          <p:cNvPicPr/>
          <p:nvPr/>
        </p:nvPicPr>
        <p:blipFill>
          <a:blip r:embed="rId2"/>
          <a:srcRect/>
          <a:stretch>
            <a:fillRect/>
          </a:stretch>
        </p:blipFill>
        <p:spPr bwMode="auto">
          <a:xfrm>
            <a:off x="1447800" y="4166870"/>
            <a:ext cx="6019800" cy="17005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3200" b="1" dirty="0" smtClean="0"/>
              <a:t/>
            </a:r>
            <a:br>
              <a:rPr lang="en-US" sz="3200" b="1" dirty="0" smtClean="0"/>
            </a:br>
            <a:r>
              <a:rPr lang="en-US" sz="3200" b="1" dirty="0" smtClean="0"/>
              <a:t>Fixed-Priority Scheduling–Rate-Monotonic Approach</a:t>
            </a:r>
            <a:endParaRPr lang="en-US" sz="32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dirty="0" smtClean="0">
                <a:solidFill>
                  <a:schemeClr val="tx1"/>
                </a:solidFill>
              </a:rPr>
              <a:t>In the fixed-priority scheduling policy, the </a:t>
            </a:r>
            <a:r>
              <a:rPr lang="en-US" sz="2800" b="1" dirty="0" smtClean="0">
                <a:solidFill>
                  <a:schemeClr val="tx1"/>
                </a:solidFill>
              </a:rPr>
              <a:t>priority of each periodic task is fixed relative to other tasks</a:t>
            </a:r>
            <a:r>
              <a:rPr lang="en-US" sz="2800" dirty="0" smtClean="0">
                <a:solidFill>
                  <a:schemeClr val="tx1"/>
                </a:solidFill>
              </a:rPr>
              <a:t>. </a:t>
            </a:r>
          </a:p>
          <a:p>
            <a:pPr algn="just"/>
            <a:r>
              <a:rPr lang="en-US" sz="2800" dirty="0" smtClean="0">
                <a:solidFill>
                  <a:schemeClr val="tx1"/>
                </a:solidFill>
              </a:rPr>
              <a:t>A seminal fixed-priority algorithm is the rate-monotonic (RM) algorithm. </a:t>
            </a:r>
          </a:p>
          <a:p>
            <a:pPr algn="just"/>
            <a:r>
              <a:rPr lang="en-US" sz="2800" dirty="0" smtClean="0">
                <a:solidFill>
                  <a:schemeClr val="tx1"/>
                </a:solidFill>
              </a:rPr>
              <a:t>It is an optimal static priority algorithm for the task model, in which a </a:t>
            </a:r>
            <a:r>
              <a:rPr lang="en-US" sz="2800" b="1" dirty="0" smtClean="0">
                <a:solidFill>
                  <a:schemeClr val="tx1"/>
                </a:solidFill>
              </a:rPr>
              <a:t>task with a shorter period is given a higher priority</a:t>
            </a:r>
            <a:r>
              <a:rPr lang="en-US" sz="2800" dirty="0" smtClean="0">
                <a:solidFill>
                  <a:schemeClr val="tx1"/>
                </a:solidFill>
              </a:rPr>
              <a:t> than a task with a longer period. </a:t>
            </a:r>
          </a:p>
          <a:p>
            <a:pPr algn="just"/>
            <a:r>
              <a:rPr lang="en-US" sz="2800" b="1" dirty="0" smtClean="0">
                <a:solidFill>
                  <a:schemeClr val="tx1"/>
                </a:solidFill>
              </a:rPr>
              <a:t> </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3200" b="1" dirty="0" smtClean="0"/>
              <a:t/>
            </a:r>
            <a:br>
              <a:rPr lang="en-US" sz="3200" b="1" dirty="0" smtClean="0"/>
            </a:br>
            <a:r>
              <a:rPr lang="en-US" sz="3200" b="1" dirty="0" smtClean="0"/>
              <a:t>Fixed-Priority Scheduling–Rate-Monotonic Approach</a:t>
            </a:r>
            <a:endParaRPr lang="en-US" sz="32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b="1" dirty="0" smtClean="0">
                <a:solidFill>
                  <a:schemeClr val="tx1"/>
                </a:solidFill>
              </a:rPr>
              <a:t>Given a set of periodic tasks and preemptive priority scheduling, then assigning priorities such that the tasks with shorter periods have higher priorities (rate-monotonic), yields an optimal scheduling algorithm. </a:t>
            </a:r>
            <a:endParaRPr lang="en-US" sz="2800" dirty="0" smtClean="0">
              <a:solidFill>
                <a:schemeClr val="tx1"/>
              </a:solidFill>
            </a:endParaRPr>
          </a:p>
          <a:p>
            <a:pPr algn="just"/>
            <a:r>
              <a:rPr lang="en-US" sz="2800" dirty="0" smtClean="0">
                <a:solidFill>
                  <a:schemeClr val="tx1"/>
                </a:solidFill>
              </a:rPr>
              <a:t>In other words, optimality of RM implies that if a schedule that meets all the deadlines exists with fixed priorities, then RM will produce a feasible schedule. </a:t>
            </a:r>
          </a:p>
          <a:p>
            <a:pPr algn="just"/>
            <a:r>
              <a:rPr lang="en-US" sz="2800" b="1" dirty="0" smtClean="0">
                <a:solidFill>
                  <a:schemeClr val="tx1"/>
                </a:solidFill>
              </a:rPr>
              <a:t>An inductive argument .</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err="1" smtClean="0"/>
              <a:t>Pseudokernels</a:t>
            </a:r>
            <a:r>
              <a:rPr lang="en-US" b="1" dirty="0" smtClean="0"/>
              <a:t>: </a:t>
            </a:r>
            <a:r>
              <a:rPr lang="en-US" b="1" i="1" dirty="0" smtClean="0"/>
              <a:t>Synchronized Polled Loop </a:t>
            </a:r>
            <a:r>
              <a:rPr lang="en-US" dirty="0" smtClean="0"/>
              <a:t/>
            </a:r>
            <a:br>
              <a:rPr lang="en-US" dirty="0" smtClean="0"/>
            </a:br>
            <a:r>
              <a:rPr lang="en-US" b="1" i="1" dirty="0" smtClean="0"/>
              <a:t> </a:t>
            </a:r>
            <a:endParaRPr lang="en-US" dirty="0"/>
          </a:p>
        </p:txBody>
      </p:sp>
      <p:sp>
        <p:nvSpPr>
          <p:cNvPr id="3" name="Subtitle 2"/>
          <p:cNvSpPr>
            <a:spLocks noGrp="1"/>
          </p:cNvSpPr>
          <p:nvPr>
            <p:ph type="subTitle" idx="1"/>
          </p:nvPr>
        </p:nvSpPr>
        <p:spPr>
          <a:xfrm>
            <a:off x="342900" y="990600"/>
            <a:ext cx="8458200" cy="5715000"/>
          </a:xfrm>
        </p:spPr>
        <p:txBody>
          <a:bodyPr>
            <a:normAutofit/>
          </a:bodyPr>
          <a:lstStyle/>
          <a:p>
            <a:pPr algn="just"/>
            <a:r>
              <a:rPr lang="en-US" dirty="0" smtClean="0">
                <a:solidFill>
                  <a:schemeClr val="tx1"/>
                </a:solidFill>
              </a:rPr>
              <a:t>These are </a:t>
            </a:r>
            <a:r>
              <a:rPr lang="en-US" b="1" dirty="0" smtClean="0">
                <a:solidFill>
                  <a:schemeClr val="tx1"/>
                </a:solidFill>
              </a:rPr>
              <a:t>fake events</a:t>
            </a:r>
            <a:r>
              <a:rPr lang="en-US" dirty="0" smtClean="0">
                <a:solidFill>
                  <a:schemeClr val="tx1"/>
                </a:solidFill>
              </a:rPr>
              <a:t> that would surely overwhelm any polled loop service. </a:t>
            </a:r>
          </a:p>
          <a:p>
            <a:pPr algn="just"/>
            <a:endParaRPr lang="en-US" sz="1100" dirty="0" smtClean="0">
              <a:solidFill>
                <a:schemeClr val="tx1"/>
              </a:solidFill>
            </a:endParaRPr>
          </a:p>
          <a:p>
            <a:pPr algn="just"/>
            <a:r>
              <a:rPr lang="en-US" dirty="0" smtClean="0">
                <a:solidFill>
                  <a:schemeClr val="tx1"/>
                </a:solidFill>
              </a:rPr>
              <a:t>For instance, suppose a polled-loop system is used to handle an event that occurs randomly, but no more than once per second. </a:t>
            </a:r>
          </a:p>
          <a:p>
            <a:pPr algn="just"/>
            <a:endParaRPr lang="en-US" sz="1050" dirty="0" smtClean="0">
              <a:solidFill>
                <a:schemeClr val="tx1"/>
              </a:solidFill>
            </a:endParaRPr>
          </a:p>
          <a:p>
            <a:pPr algn="just"/>
            <a:r>
              <a:rPr lang="en-US" dirty="0" smtClean="0">
                <a:solidFill>
                  <a:schemeClr val="tx1"/>
                </a:solidFill>
              </a:rPr>
              <a:t>The event is known to exhibit a switch-bounce effect that disappears after 20 milliseconds. </a:t>
            </a:r>
          </a:p>
          <a:p>
            <a:pPr algn="just"/>
            <a:endParaRPr lang="en-US" sz="1000" dirty="0" smtClean="0">
              <a:solidFill>
                <a:schemeClr val="tx1"/>
              </a:solidFill>
            </a:endParaRPr>
          </a:p>
          <a:p>
            <a:pPr algn="just"/>
            <a:r>
              <a:rPr lang="en-US" dirty="0" smtClean="0">
                <a:solidFill>
                  <a:schemeClr val="tx1"/>
                </a:solidFill>
              </a:rPr>
              <a:t>A 10-millisecond fixed-rate interrupt is available for synchronization.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An inductive argument </a:t>
            </a:r>
            <a:endParaRPr lang="en-US" sz="4000" dirty="0" smtClean="0"/>
          </a:p>
        </p:txBody>
      </p:sp>
      <p:sp>
        <p:nvSpPr>
          <p:cNvPr id="3" name="Subtitle 2"/>
          <p:cNvSpPr>
            <a:spLocks noGrp="1"/>
          </p:cNvSpPr>
          <p:nvPr>
            <p:ph type="subTitle" idx="1"/>
          </p:nvPr>
        </p:nvSpPr>
        <p:spPr>
          <a:xfrm>
            <a:off x="342900" y="457200"/>
            <a:ext cx="8458200" cy="5943600"/>
          </a:xfrm>
        </p:spPr>
        <p:txBody>
          <a:bodyPr>
            <a:noAutofit/>
          </a:bodyPr>
          <a:lstStyle/>
          <a:p>
            <a:pPr algn="just"/>
            <a:r>
              <a:rPr lang="en-US" sz="2800" i="1" dirty="0" smtClean="0">
                <a:solidFill>
                  <a:schemeClr val="tx1"/>
                </a:solidFill>
              </a:rPr>
              <a:t>Basis Step </a:t>
            </a:r>
            <a:endParaRPr lang="en-US" sz="2800" dirty="0" smtClean="0">
              <a:solidFill>
                <a:schemeClr val="tx1"/>
              </a:solidFill>
            </a:endParaRPr>
          </a:p>
          <a:p>
            <a:pPr algn="just"/>
            <a:r>
              <a:rPr lang="en-US" sz="2800" dirty="0" smtClean="0">
                <a:solidFill>
                  <a:schemeClr val="tx1"/>
                </a:solidFill>
              </a:rPr>
              <a:t>Consider two fixed but non-RM priority tasks </a:t>
            </a:r>
            <a:r>
              <a:rPr lang="en-US" sz="2800" i="1" dirty="0" smtClean="0">
                <a:solidFill>
                  <a:schemeClr val="tx1"/>
                </a:solidFill>
              </a:rPr>
              <a:t>τ</a:t>
            </a:r>
            <a:r>
              <a:rPr lang="en-US" sz="2800" dirty="0" smtClean="0">
                <a:solidFill>
                  <a:schemeClr val="tx1"/>
                </a:solidFill>
              </a:rPr>
              <a:t>1 = </a:t>
            </a:r>
            <a:r>
              <a:rPr lang="en-US" sz="2800" i="1" dirty="0" smtClean="0">
                <a:solidFill>
                  <a:schemeClr val="tx1"/>
                </a:solidFill>
              </a:rPr>
              <a:t>(e</a:t>
            </a:r>
            <a:r>
              <a:rPr lang="en-US" sz="2800" baseline="-25000" dirty="0" smtClean="0">
                <a:solidFill>
                  <a:schemeClr val="tx1"/>
                </a:solidFill>
              </a:rPr>
              <a:t>1</a:t>
            </a:r>
            <a:r>
              <a:rPr lang="en-US" sz="2800" i="1" dirty="0" smtClean="0">
                <a:solidFill>
                  <a:schemeClr val="tx1"/>
                </a:solidFill>
              </a:rPr>
              <a:t>, p</a:t>
            </a:r>
            <a:r>
              <a:rPr lang="en-US" sz="2800" baseline="-25000" dirty="0" smtClean="0">
                <a:solidFill>
                  <a:schemeClr val="tx1"/>
                </a:solidFill>
              </a:rPr>
              <a:t>1</a:t>
            </a:r>
            <a:r>
              <a:rPr lang="en-US" sz="2800" i="1" dirty="0" smtClean="0">
                <a:solidFill>
                  <a:schemeClr val="tx1"/>
                </a:solidFill>
              </a:rPr>
              <a:t>, d</a:t>
            </a:r>
            <a:r>
              <a:rPr lang="en-US" sz="2800" baseline="-25000" dirty="0" smtClean="0">
                <a:solidFill>
                  <a:schemeClr val="tx1"/>
                </a:solidFill>
              </a:rPr>
              <a:t>1</a:t>
            </a:r>
            <a:r>
              <a:rPr lang="en-US" sz="2800" i="1" dirty="0" smtClean="0">
                <a:solidFill>
                  <a:schemeClr val="tx1"/>
                </a:solidFill>
              </a:rPr>
              <a:t>) </a:t>
            </a:r>
            <a:r>
              <a:rPr lang="en-US" sz="2800" dirty="0" smtClean="0">
                <a:solidFill>
                  <a:schemeClr val="tx1"/>
                </a:solidFill>
              </a:rPr>
              <a:t>and </a:t>
            </a:r>
            <a:r>
              <a:rPr lang="en-US" sz="2800" i="1" dirty="0" smtClean="0">
                <a:solidFill>
                  <a:schemeClr val="tx1"/>
                </a:solidFill>
              </a:rPr>
              <a:t>τ</a:t>
            </a:r>
            <a:r>
              <a:rPr lang="en-US" sz="2800" baseline="-25000" dirty="0" smtClean="0">
                <a:solidFill>
                  <a:schemeClr val="tx1"/>
                </a:solidFill>
              </a:rPr>
              <a:t>2</a:t>
            </a:r>
            <a:r>
              <a:rPr lang="en-US" sz="2800" dirty="0" smtClean="0">
                <a:solidFill>
                  <a:schemeClr val="tx1"/>
                </a:solidFill>
              </a:rPr>
              <a:t> = </a:t>
            </a:r>
            <a:r>
              <a:rPr lang="en-US" sz="2800" i="1" dirty="0" smtClean="0">
                <a:solidFill>
                  <a:schemeClr val="tx1"/>
                </a:solidFill>
              </a:rPr>
              <a:t>(e</a:t>
            </a:r>
            <a:r>
              <a:rPr lang="en-US" sz="2800" baseline="-25000" dirty="0" smtClean="0">
                <a:solidFill>
                  <a:schemeClr val="tx1"/>
                </a:solidFill>
              </a:rPr>
              <a:t>2</a:t>
            </a:r>
            <a:r>
              <a:rPr lang="en-US" sz="2800" i="1" dirty="0" smtClean="0">
                <a:solidFill>
                  <a:schemeClr val="tx1"/>
                </a:solidFill>
              </a:rPr>
              <a:t>, p</a:t>
            </a:r>
            <a:r>
              <a:rPr lang="en-US" sz="2800" baseline="-25000" dirty="0" smtClean="0">
                <a:solidFill>
                  <a:schemeClr val="tx1"/>
                </a:solidFill>
              </a:rPr>
              <a:t>2</a:t>
            </a:r>
            <a:r>
              <a:rPr lang="en-US" sz="2800" i="1" dirty="0" smtClean="0">
                <a:solidFill>
                  <a:schemeClr val="tx1"/>
                </a:solidFill>
              </a:rPr>
              <a:t>, d</a:t>
            </a:r>
            <a:r>
              <a:rPr lang="en-US" sz="2800" baseline="-25000" dirty="0" smtClean="0">
                <a:solidFill>
                  <a:schemeClr val="tx1"/>
                </a:solidFill>
              </a:rPr>
              <a:t>2</a:t>
            </a:r>
            <a:r>
              <a:rPr lang="en-US" sz="2800" i="1" dirty="0" smtClean="0">
                <a:solidFill>
                  <a:schemeClr val="tx1"/>
                </a:solidFill>
              </a:rPr>
              <a:t>) </a:t>
            </a:r>
            <a:r>
              <a:rPr lang="en-US" sz="2800" dirty="0" smtClean="0">
                <a:solidFill>
                  <a:schemeClr val="tx1"/>
                </a:solidFill>
              </a:rPr>
              <a:t>where </a:t>
            </a:r>
            <a:r>
              <a:rPr lang="en-US" sz="2800" i="1" dirty="0" smtClean="0">
                <a:solidFill>
                  <a:schemeClr val="tx1"/>
                </a:solidFill>
              </a:rPr>
              <a:t>τ</a:t>
            </a:r>
            <a:r>
              <a:rPr lang="en-US" sz="2800" baseline="-25000" dirty="0" smtClean="0">
                <a:solidFill>
                  <a:schemeClr val="tx1"/>
                </a:solidFill>
              </a:rPr>
              <a:t>2</a:t>
            </a:r>
            <a:r>
              <a:rPr lang="en-US" sz="2800" dirty="0" smtClean="0">
                <a:solidFill>
                  <a:schemeClr val="tx1"/>
                </a:solidFill>
              </a:rPr>
              <a:t> has the highest priority, and </a:t>
            </a:r>
            <a:r>
              <a:rPr lang="en-US" sz="2800" i="1" dirty="0" smtClean="0">
                <a:solidFill>
                  <a:schemeClr val="tx1"/>
                </a:solidFill>
              </a:rPr>
              <a:t>p</a:t>
            </a:r>
            <a:r>
              <a:rPr lang="en-US" sz="2800" baseline="-25000" dirty="0" smtClean="0">
                <a:solidFill>
                  <a:schemeClr val="tx1"/>
                </a:solidFill>
              </a:rPr>
              <a:t>1</a:t>
            </a:r>
            <a:r>
              <a:rPr lang="en-US" sz="2800" dirty="0" smtClean="0">
                <a:solidFill>
                  <a:schemeClr val="tx1"/>
                </a:solidFill>
              </a:rPr>
              <a:t> </a:t>
            </a:r>
            <a:r>
              <a:rPr lang="en-US" sz="2800" i="1" dirty="0" smtClean="0">
                <a:solidFill>
                  <a:schemeClr val="tx1"/>
                </a:solidFill>
              </a:rPr>
              <a:t>&lt; p</a:t>
            </a:r>
            <a:r>
              <a:rPr lang="en-US" sz="2800" baseline="-25000" dirty="0" smtClean="0">
                <a:solidFill>
                  <a:schemeClr val="tx1"/>
                </a:solidFill>
              </a:rPr>
              <a:t>2</a:t>
            </a:r>
            <a:r>
              <a:rPr lang="en-US" sz="2800" dirty="0" smtClean="0">
                <a:solidFill>
                  <a:schemeClr val="tx1"/>
                </a:solidFill>
              </a:rPr>
              <a:t>. Suppose both processes are released at the same time. It is clear that this leads to the worst-case response time for </a:t>
            </a:r>
            <a:r>
              <a:rPr lang="en-US" sz="2800" i="1" dirty="0" smtClean="0">
                <a:solidFill>
                  <a:schemeClr val="tx1"/>
                </a:solidFill>
              </a:rPr>
              <a:t>τ</a:t>
            </a:r>
            <a:r>
              <a:rPr lang="en-US" sz="2800" baseline="-25000" dirty="0" smtClean="0">
                <a:solidFill>
                  <a:schemeClr val="tx1"/>
                </a:solidFill>
              </a:rPr>
              <a:t>1</a:t>
            </a:r>
            <a:r>
              <a:rPr lang="en-US" sz="2800" dirty="0" smtClean="0">
                <a:solidFill>
                  <a:schemeClr val="tx1"/>
                </a:solidFill>
              </a:rPr>
              <a:t>. However, at this point, in order for both processes to be schedulable, it is necessary that </a:t>
            </a:r>
            <a:r>
              <a:rPr lang="en-US" sz="2800" i="1" dirty="0" smtClean="0">
                <a:solidFill>
                  <a:schemeClr val="tx1"/>
                </a:solidFill>
              </a:rPr>
              <a:t>e</a:t>
            </a:r>
            <a:r>
              <a:rPr lang="en-US" sz="2800" baseline="-25000" dirty="0" smtClean="0">
                <a:solidFill>
                  <a:schemeClr val="tx1"/>
                </a:solidFill>
              </a:rPr>
              <a:t>1</a:t>
            </a:r>
            <a:r>
              <a:rPr lang="en-US" sz="2800" dirty="0" smtClean="0">
                <a:solidFill>
                  <a:schemeClr val="tx1"/>
                </a:solidFill>
              </a:rPr>
              <a:t> + </a:t>
            </a:r>
            <a:r>
              <a:rPr lang="en-US" sz="2800" i="1" dirty="0" smtClean="0">
                <a:solidFill>
                  <a:schemeClr val="tx1"/>
                </a:solidFill>
              </a:rPr>
              <a:t>e</a:t>
            </a:r>
            <a:r>
              <a:rPr lang="en-US" sz="2800" baseline="-25000" dirty="0" smtClean="0">
                <a:solidFill>
                  <a:schemeClr val="tx1"/>
                </a:solidFill>
              </a:rPr>
              <a:t>2</a:t>
            </a:r>
            <a:r>
              <a:rPr lang="en-US" sz="2800" dirty="0" smtClean="0">
                <a:solidFill>
                  <a:schemeClr val="tx1"/>
                </a:solidFill>
              </a:rPr>
              <a:t> ≤ </a:t>
            </a:r>
            <a:r>
              <a:rPr lang="en-US" sz="2800" i="1" dirty="0" smtClean="0">
                <a:solidFill>
                  <a:schemeClr val="tx1"/>
                </a:solidFill>
              </a:rPr>
              <a:t>p</a:t>
            </a:r>
            <a:r>
              <a:rPr lang="en-US" sz="2800" i="1" baseline="-25000" dirty="0" smtClean="0">
                <a:solidFill>
                  <a:schemeClr val="tx1"/>
                </a:solidFill>
              </a:rPr>
              <a:t>i</a:t>
            </a:r>
            <a:r>
              <a:rPr lang="en-US" sz="2800" dirty="0" smtClean="0">
                <a:solidFill>
                  <a:schemeClr val="tx1"/>
                </a:solidFill>
              </a:rPr>
              <a:t>; otherwise, </a:t>
            </a:r>
            <a:r>
              <a:rPr lang="en-US" sz="2800" i="1" dirty="0" smtClean="0">
                <a:solidFill>
                  <a:schemeClr val="tx1"/>
                </a:solidFill>
              </a:rPr>
              <a:t>τ</a:t>
            </a:r>
            <a:r>
              <a:rPr lang="en-US" sz="2800" baseline="-25000" dirty="0" smtClean="0">
                <a:solidFill>
                  <a:schemeClr val="tx1"/>
                </a:solidFill>
              </a:rPr>
              <a:t>1</a:t>
            </a:r>
            <a:r>
              <a:rPr lang="en-US" sz="2800" dirty="0" smtClean="0">
                <a:solidFill>
                  <a:schemeClr val="tx1"/>
                </a:solidFill>
              </a:rPr>
              <a:t> could not meet its period or deadlines. Because of this relation</a:t>
            </a:r>
          </a:p>
          <a:p>
            <a:pPr algn="just"/>
            <a:r>
              <a:rPr lang="en-US" sz="2800" dirty="0" smtClean="0">
                <a:solidFill>
                  <a:schemeClr val="tx1"/>
                </a:solidFill>
              </a:rPr>
              <a:t>between the compute times and the period (deadline) of </a:t>
            </a:r>
            <a:r>
              <a:rPr lang="en-US" sz="2800" i="1" dirty="0" smtClean="0">
                <a:solidFill>
                  <a:schemeClr val="tx1"/>
                </a:solidFill>
              </a:rPr>
              <a:t>τ</a:t>
            </a:r>
            <a:r>
              <a:rPr lang="en-US" sz="2800" baseline="-25000" dirty="0" smtClean="0">
                <a:solidFill>
                  <a:schemeClr val="tx1"/>
                </a:solidFill>
              </a:rPr>
              <a:t>2</a:t>
            </a:r>
            <a:r>
              <a:rPr lang="en-US" sz="2800" dirty="0" smtClean="0">
                <a:solidFill>
                  <a:schemeClr val="tx1"/>
                </a:solidFill>
              </a:rPr>
              <a:t>, we can obtain a feasible schedule by reversing priorities, thereby scheduling </a:t>
            </a:r>
            <a:r>
              <a:rPr lang="en-US" sz="2800" i="1" dirty="0" smtClean="0">
                <a:solidFill>
                  <a:schemeClr val="tx1"/>
                </a:solidFill>
              </a:rPr>
              <a:t>τ</a:t>
            </a:r>
            <a:r>
              <a:rPr lang="en-US" sz="2800" baseline="-25000" dirty="0" smtClean="0">
                <a:solidFill>
                  <a:schemeClr val="tx1"/>
                </a:solidFill>
              </a:rPr>
              <a:t>1</a:t>
            </a:r>
            <a:r>
              <a:rPr lang="en-US" sz="2800" dirty="0" smtClean="0">
                <a:solidFill>
                  <a:schemeClr val="tx1"/>
                </a:solidFill>
              </a:rPr>
              <a:t> first, that is with RM assignment.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3200" b="1" dirty="0" smtClean="0"/>
              <a:t/>
            </a:r>
            <a:br>
              <a:rPr lang="en-US" sz="3200" b="1" dirty="0" smtClean="0"/>
            </a:br>
            <a:r>
              <a:rPr lang="en-US" sz="3200" b="1" dirty="0" smtClean="0"/>
              <a:t>Fixed-Priority Scheduling–Rate-Monotonic Approach</a:t>
            </a:r>
            <a:endParaRPr lang="en-US" sz="3200" dirty="0" smtClean="0"/>
          </a:p>
        </p:txBody>
      </p:sp>
      <p:sp>
        <p:nvSpPr>
          <p:cNvPr id="3" name="Subtitle 2"/>
          <p:cNvSpPr>
            <a:spLocks noGrp="1"/>
          </p:cNvSpPr>
          <p:nvPr>
            <p:ph type="subTitle" idx="1"/>
          </p:nvPr>
        </p:nvSpPr>
        <p:spPr>
          <a:xfrm>
            <a:off x="342900" y="762000"/>
            <a:ext cx="8458200" cy="5943600"/>
          </a:xfrm>
        </p:spPr>
        <p:txBody>
          <a:bodyPr>
            <a:noAutofit/>
          </a:bodyPr>
          <a:lstStyle/>
          <a:p>
            <a:pPr algn="just"/>
            <a:r>
              <a:rPr lang="en-US" sz="2800" i="1" dirty="0" smtClean="0">
                <a:solidFill>
                  <a:schemeClr val="tx1"/>
                </a:solidFill>
              </a:rPr>
              <a:t>Induction Step </a:t>
            </a:r>
            <a:endParaRPr lang="en-US" sz="2800" dirty="0" smtClean="0">
              <a:solidFill>
                <a:schemeClr val="tx1"/>
              </a:solidFill>
            </a:endParaRPr>
          </a:p>
          <a:p>
            <a:pPr algn="just"/>
            <a:r>
              <a:rPr lang="en-US" sz="2800" dirty="0" smtClean="0">
                <a:solidFill>
                  <a:schemeClr val="tx1"/>
                </a:solidFill>
              </a:rPr>
              <a:t>Suppose that </a:t>
            </a:r>
            <a:r>
              <a:rPr lang="en-US" sz="2800" i="1" dirty="0" smtClean="0">
                <a:solidFill>
                  <a:schemeClr val="tx1"/>
                </a:solidFill>
              </a:rPr>
              <a:t>τ</a:t>
            </a:r>
            <a:r>
              <a:rPr lang="en-US" sz="2800" baseline="-25000" dirty="0" smtClean="0">
                <a:solidFill>
                  <a:schemeClr val="tx1"/>
                </a:solidFill>
              </a:rPr>
              <a:t>1</a:t>
            </a:r>
            <a:r>
              <a:rPr lang="en-US" sz="2800" i="1" dirty="0" smtClean="0">
                <a:solidFill>
                  <a:schemeClr val="tx1"/>
                </a:solidFill>
              </a:rPr>
              <a:t>, . . . , </a:t>
            </a:r>
            <a:r>
              <a:rPr lang="en-US" sz="2800" i="1" dirty="0" err="1" smtClean="0">
                <a:solidFill>
                  <a:schemeClr val="tx1"/>
                </a:solidFill>
              </a:rPr>
              <a:t>τ</a:t>
            </a:r>
            <a:r>
              <a:rPr lang="en-US" sz="2800" i="1" baseline="-25000" dirty="0" err="1" smtClean="0">
                <a:solidFill>
                  <a:schemeClr val="tx1"/>
                </a:solidFill>
              </a:rPr>
              <a:t>n</a:t>
            </a:r>
            <a:r>
              <a:rPr lang="en-US" sz="2800" i="1" dirty="0" smtClean="0">
                <a:solidFill>
                  <a:schemeClr val="tx1"/>
                </a:solidFill>
              </a:rPr>
              <a:t> </a:t>
            </a:r>
            <a:r>
              <a:rPr lang="en-US" sz="2800" dirty="0" smtClean="0">
                <a:solidFill>
                  <a:schemeClr val="tx1"/>
                </a:solidFill>
              </a:rPr>
              <a:t>are schedulable according to RM, with priorities in ascending order, but the assignment is not RM. Let </a:t>
            </a:r>
            <a:r>
              <a:rPr lang="en-US" sz="2800" i="1" dirty="0" err="1" smtClean="0">
                <a:solidFill>
                  <a:schemeClr val="tx1"/>
                </a:solidFill>
              </a:rPr>
              <a:t>τ</a:t>
            </a:r>
            <a:r>
              <a:rPr lang="en-US" sz="2800" i="1" baseline="-25000" dirty="0" err="1" smtClean="0">
                <a:solidFill>
                  <a:schemeClr val="tx1"/>
                </a:solidFill>
              </a:rPr>
              <a:t>i</a:t>
            </a:r>
            <a:r>
              <a:rPr lang="en-US" sz="2800" i="1" dirty="0" smtClean="0">
                <a:solidFill>
                  <a:schemeClr val="tx1"/>
                </a:solidFill>
              </a:rPr>
              <a:t> </a:t>
            </a:r>
            <a:r>
              <a:rPr lang="en-US" sz="2800" dirty="0" smtClean="0">
                <a:solidFill>
                  <a:schemeClr val="tx1"/>
                </a:solidFill>
              </a:rPr>
              <a:t>and </a:t>
            </a:r>
            <a:r>
              <a:rPr lang="en-US" sz="2800" i="1" dirty="0" smtClean="0">
                <a:solidFill>
                  <a:schemeClr val="tx1"/>
                </a:solidFill>
              </a:rPr>
              <a:t>τ</a:t>
            </a:r>
            <a:r>
              <a:rPr lang="en-US" sz="2800" i="1" baseline="-25000" dirty="0" smtClean="0">
                <a:solidFill>
                  <a:schemeClr val="tx1"/>
                </a:solidFill>
              </a:rPr>
              <a:t>i</a:t>
            </a:r>
            <a:r>
              <a:rPr lang="en-US" sz="2800" baseline="-25000" dirty="0" smtClean="0">
                <a:solidFill>
                  <a:schemeClr val="tx1"/>
                </a:solidFill>
              </a:rPr>
              <a:t>+1</a:t>
            </a:r>
            <a:r>
              <a:rPr lang="en-US" sz="2800" i="1" dirty="0" smtClean="0">
                <a:solidFill>
                  <a:schemeClr val="tx1"/>
                </a:solidFill>
              </a:rPr>
              <a:t>, </a:t>
            </a:r>
            <a:r>
              <a:rPr lang="en-US" sz="2800" dirty="0" smtClean="0">
                <a:solidFill>
                  <a:schemeClr val="tx1"/>
                </a:solidFill>
              </a:rPr>
              <a:t>1 ≤ </a:t>
            </a:r>
            <a:r>
              <a:rPr lang="en-US" sz="2800" i="1" dirty="0" err="1" smtClean="0">
                <a:solidFill>
                  <a:schemeClr val="tx1"/>
                </a:solidFill>
              </a:rPr>
              <a:t>i</a:t>
            </a:r>
            <a:r>
              <a:rPr lang="en-US" sz="2800" i="1" dirty="0" smtClean="0">
                <a:solidFill>
                  <a:schemeClr val="tx1"/>
                </a:solidFill>
              </a:rPr>
              <a:t> &lt; n</a:t>
            </a:r>
            <a:r>
              <a:rPr lang="en-US" sz="2800" dirty="0" smtClean="0">
                <a:solidFill>
                  <a:schemeClr val="tx1"/>
                </a:solidFill>
              </a:rPr>
              <a:t>, be the first two tasks with non-RM priorities. That is, </a:t>
            </a:r>
            <a:r>
              <a:rPr lang="en-US" sz="2800" i="1" dirty="0" smtClean="0">
                <a:solidFill>
                  <a:schemeClr val="tx1"/>
                </a:solidFill>
              </a:rPr>
              <a:t>p</a:t>
            </a:r>
            <a:r>
              <a:rPr lang="en-US" sz="2800" i="1" baseline="-25000" dirty="0" smtClean="0">
                <a:solidFill>
                  <a:schemeClr val="tx1"/>
                </a:solidFill>
              </a:rPr>
              <a:t>i</a:t>
            </a:r>
            <a:r>
              <a:rPr lang="en-US" sz="2800" i="1" dirty="0" smtClean="0">
                <a:solidFill>
                  <a:schemeClr val="tx1"/>
                </a:solidFill>
              </a:rPr>
              <a:t> &lt; p</a:t>
            </a:r>
            <a:r>
              <a:rPr lang="en-US" sz="2800" i="1" baseline="-25000" dirty="0" smtClean="0">
                <a:solidFill>
                  <a:schemeClr val="tx1"/>
                </a:solidFill>
              </a:rPr>
              <a:t>i</a:t>
            </a:r>
            <a:r>
              <a:rPr lang="en-US" sz="2800" baseline="-25000" dirty="0" smtClean="0">
                <a:solidFill>
                  <a:schemeClr val="tx1"/>
                </a:solidFill>
              </a:rPr>
              <a:t>+1</a:t>
            </a:r>
            <a:r>
              <a:rPr lang="en-US" sz="2800" dirty="0" smtClean="0">
                <a:solidFill>
                  <a:schemeClr val="tx1"/>
                </a:solidFill>
              </a:rPr>
              <a:t>. The “proof” proceeds by interchanging the priorities of these two processes and showing the set is still schedulable using the </a:t>
            </a:r>
            <a:r>
              <a:rPr lang="en-US" sz="2800" i="1" dirty="0" smtClean="0">
                <a:solidFill>
                  <a:schemeClr val="tx1"/>
                </a:solidFill>
              </a:rPr>
              <a:t>n </a:t>
            </a:r>
            <a:r>
              <a:rPr lang="en-US" sz="2800" dirty="0" smtClean="0">
                <a:solidFill>
                  <a:schemeClr val="tx1"/>
                </a:solidFill>
              </a:rPr>
              <a:t>= 2 result. The proof continues by interchanging non-RM pairs in this fashion until the assignment is RM. Therefore if a fixed-priority assignment can produce a feasible schedule, so can RM assignment.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3200" b="1" dirty="0" smtClean="0"/>
              <a:t/>
            </a:r>
            <a:br>
              <a:rPr lang="en-US" sz="3200" b="1" dirty="0" smtClean="0"/>
            </a:br>
            <a:r>
              <a:rPr lang="en-US" sz="3200" b="1" dirty="0" smtClean="0"/>
              <a:t>Fixed-Priority Scheduling–Rate-Monotonic Approach</a:t>
            </a:r>
            <a:endParaRPr lang="en-US" sz="3200" dirty="0" smtClean="0"/>
          </a:p>
        </p:txBody>
      </p:sp>
      <p:sp>
        <p:nvSpPr>
          <p:cNvPr id="4" name="Subtitle 3"/>
          <p:cNvSpPr>
            <a:spLocks noGrp="1"/>
          </p:cNvSpPr>
          <p:nvPr>
            <p:ph type="subTitle" idx="1"/>
          </p:nvPr>
        </p:nvSpPr>
        <p:spPr>
          <a:xfrm>
            <a:off x="0" y="5486400"/>
            <a:ext cx="9144000" cy="1752600"/>
          </a:xfrm>
        </p:spPr>
        <p:txBody>
          <a:bodyPr>
            <a:normAutofit fontScale="70000" lnSpcReduction="20000"/>
          </a:bodyPr>
          <a:lstStyle/>
          <a:p>
            <a:pPr algn="just"/>
            <a:r>
              <a:rPr lang="en-US" i="1" dirty="0" smtClean="0">
                <a:solidFill>
                  <a:schemeClr val="tx1"/>
                </a:solidFill>
              </a:rPr>
              <a:t>Here utilization, </a:t>
            </a:r>
            <a:r>
              <a:rPr lang="en-US" i="1" dirty="0" err="1" smtClean="0">
                <a:solidFill>
                  <a:schemeClr val="tx1"/>
                </a:solidFill>
              </a:rPr>
              <a:t>ui</a:t>
            </a:r>
            <a:r>
              <a:rPr lang="en-US" i="1" dirty="0" smtClean="0">
                <a:solidFill>
                  <a:schemeClr val="tx1"/>
                </a:solidFill>
              </a:rPr>
              <a:t> , is equal to the fraction of time a task with period pi and</a:t>
            </a:r>
          </a:p>
          <a:p>
            <a:pPr algn="just"/>
            <a:r>
              <a:rPr lang="en-US" i="1" dirty="0" smtClean="0">
                <a:solidFill>
                  <a:schemeClr val="tx1"/>
                </a:solidFill>
              </a:rPr>
              <a:t>execution time </a:t>
            </a:r>
            <a:r>
              <a:rPr lang="en-US" i="1" dirty="0" err="1" smtClean="0">
                <a:solidFill>
                  <a:schemeClr val="tx1"/>
                </a:solidFill>
              </a:rPr>
              <a:t>ei</a:t>
            </a:r>
            <a:r>
              <a:rPr lang="en-US" i="1" dirty="0" smtClean="0">
                <a:solidFill>
                  <a:schemeClr val="tx1"/>
                </a:solidFill>
              </a:rPr>
              <a:t> keeps a processor busy. Recall that the processor utilization of</a:t>
            </a:r>
          </a:p>
          <a:p>
            <a:pPr algn="just"/>
            <a:r>
              <a:rPr lang="en-US" i="1" dirty="0" smtClean="0">
                <a:solidFill>
                  <a:schemeClr val="tx1"/>
                </a:solidFill>
              </a:rPr>
              <a:t>n tasks is given by </a:t>
            </a:r>
            <a:endParaRPr lang="en-US" i="1" dirty="0">
              <a:solidFill>
                <a:schemeClr val="tx1"/>
              </a:solidFill>
            </a:endParaRPr>
          </a:p>
        </p:txBody>
      </p:sp>
      <p:pic>
        <p:nvPicPr>
          <p:cNvPr id="101379" name="Picture 6"/>
          <p:cNvPicPr>
            <a:picLocks noChangeAspect="1" noChangeArrowheads="1"/>
          </p:cNvPicPr>
          <p:nvPr/>
        </p:nvPicPr>
        <p:blipFill>
          <a:blip r:embed="rId2"/>
          <a:srcRect/>
          <a:stretch>
            <a:fillRect/>
          </a:stretch>
        </p:blipFill>
        <p:spPr bwMode="auto">
          <a:xfrm>
            <a:off x="1447800" y="533400"/>
            <a:ext cx="5994400" cy="2438400"/>
          </a:xfrm>
          <a:prstGeom prst="rect">
            <a:avLst/>
          </a:prstGeom>
          <a:noFill/>
        </p:spPr>
      </p:pic>
      <p:pic>
        <p:nvPicPr>
          <p:cNvPr id="101378" name="Picture 7"/>
          <p:cNvPicPr>
            <a:picLocks noChangeAspect="1" noChangeArrowheads="1"/>
          </p:cNvPicPr>
          <p:nvPr/>
        </p:nvPicPr>
        <p:blipFill>
          <a:blip r:embed="rId3"/>
          <a:srcRect/>
          <a:stretch>
            <a:fillRect/>
          </a:stretch>
        </p:blipFill>
        <p:spPr bwMode="auto">
          <a:xfrm>
            <a:off x="838200" y="3429436"/>
            <a:ext cx="7543800" cy="1828364"/>
          </a:xfrm>
          <a:prstGeom prst="rect">
            <a:avLst/>
          </a:prstGeom>
          <a:noFill/>
        </p:spPr>
      </p:pic>
      <p:pic>
        <p:nvPicPr>
          <p:cNvPr id="101377" name="Picture 8"/>
          <p:cNvPicPr>
            <a:picLocks noChangeAspect="1" noChangeArrowheads="1"/>
          </p:cNvPicPr>
          <p:nvPr/>
        </p:nvPicPr>
        <p:blipFill>
          <a:blip r:embed="rId4"/>
          <a:srcRect/>
          <a:stretch>
            <a:fillRect/>
          </a:stretch>
        </p:blipFill>
        <p:spPr bwMode="auto">
          <a:xfrm>
            <a:off x="2312894" y="6248400"/>
            <a:ext cx="1344706" cy="304800"/>
          </a:xfrm>
          <a:prstGeom prst="rect">
            <a:avLst/>
          </a:prstGeom>
          <a:noFill/>
        </p:spPr>
      </p:pic>
      <p:sp>
        <p:nvSpPr>
          <p:cNvPr id="9" name="Rectangular Callout 8"/>
          <p:cNvSpPr/>
          <p:nvPr/>
        </p:nvSpPr>
        <p:spPr>
          <a:xfrm>
            <a:off x="1676400" y="2057400"/>
            <a:ext cx="5791200" cy="1828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RM-schedule for the task set. All tasks are released</a:t>
            </a:r>
          </a:p>
          <a:p>
            <a:pPr algn="just"/>
            <a:r>
              <a:rPr lang="en-US" dirty="0" smtClean="0">
                <a:solidFill>
                  <a:schemeClr val="tx1"/>
                </a:solidFill>
              </a:rPr>
              <a:t>at time 0. Since task </a:t>
            </a:r>
            <a:r>
              <a:rPr lang="en-US" i="1" dirty="0" smtClean="0">
                <a:solidFill>
                  <a:schemeClr val="tx1"/>
                </a:solidFill>
              </a:rPr>
              <a:t>τ1 has the smallest period, it is the highest priority task </a:t>
            </a:r>
            <a:r>
              <a:rPr lang="en-US" i="1" dirty="0" smtClean="0">
                <a:solidFill>
                  <a:schemeClr val="tx1"/>
                </a:solidFill>
              </a:rPr>
              <a:t>and </a:t>
            </a:r>
            <a:r>
              <a:rPr lang="en-US" dirty="0" smtClean="0">
                <a:solidFill>
                  <a:schemeClr val="tx1"/>
                </a:solidFill>
              </a:rPr>
              <a:t>is </a:t>
            </a:r>
            <a:r>
              <a:rPr lang="en-US" dirty="0" smtClean="0">
                <a:solidFill>
                  <a:schemeClr val="tx1"/>
                </a:solidFill>
              </a:rPr>
              <a:t>scheduled first. Note that at time 4 the second instance of task </a:t>
            </a:r>
            <a:r>
              <a:rPr lang="en-US" i="1" dirty="0" smtClean="0">
                <a:solidFill>
                  <a:schemeClr val="tx1"/>
                </a:solidFill>
              </a:rPr>
              <a:t>τ1 </a:t>
            </a:r>
            <a:r>
              <a:rPr lang="en-US" i="1" smtClean="0">
                <a:solidFill>
                  <a:schemeClr val="tx1"/>
                </a:solidFill>
              </a:rPr>
              <a:t>is </a:t>
            </a:r>
            <a:r>
              <a:rPr lang="en-US" i="1" smtClean="0">
                <a:solidFill>
                  <a:schemeClr val="tx1"/>
                </a:solidFill>
              </a:rPr>
              <a:t>released </a:t>
            </a:r>
            <a:r>
              <a:rPr lang="en-US" smtClean="0">
                <a:solidFill>
                  <a:schemeClr val="tx1"/>
                </a:solidFill>
              </a:rPr>
              <a:t>and </a:t>
            </a:r>
            <a:r>
              <a:rPr lang="en-US" dirty="0" smtClean="0">
                <a:solidFill>
                  <a:schemeClr val="tx1"/>
                </a:solidFill>
              </a:rPr>
              <a:t>it preempts the currently running task </a:t>
            </a:r>
            <a:r>
              <a:rPr lang="en-US" i="1" dirty="0" smtClean="0">
                <a:solidFill>
                  <a:schemeClr val="tx1"/>
                </a:solidFill>
              </a:rPr>
              <a:t>τ3, which has the lowest priority.</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Theorem (RMA Bound)</a:t>
            </a:r>
            <a:endParaRPr lang="en-US" sz="4000" dirty="0" smtClean="0"/>
          </a:p>
        </p:txBody>
      </p:sp>
      <p:sp>
        <p:nvSpPr>
          <p:cNvPr id="4" name="Subtitle 3"/>
          <p:cNvSpPr>
            <a:spLocks noGrp="1"/>
          </p:cNvSpPr>
          <p:nvPr>
            <p:ph type="subTitle" idx="1"/>
          </p:nvPr>
        </p:nvSpPr>
        <p:spPr/>
        <p:txBody>
          <a:bodyPr/>
          <a:lstStyle/>
          <a:p>
            <a:endParaRPr lang="en-US"/>
          </a:p>
        </p:txBody>
      </p:sp>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pPr algn="just"/>
            <a:r>
              <a:rPr lang="en-US" sz="2800" dirty="0" smtClean="0"/>
              <a:t>Any set of </a:t>
            </a:r>
            <a:r>
              <a:rPr lang="en-US" sz="2800" i="1" dirty="0" smtClean="0"/>
              <a:t>n </a:t>
            </a:r>
            <a:r>
              <a:rPr lang="en-US" sz="2800" dirty="0" smtClean="0"/>
              <a:t>periodic tasks is RM schedulable if the processor utilization, </a:t>
            </a:r>
            <a:r>
              <a:rPr lang="en-US" sz="2800" i="1" dirty="0" smtClean="0"/>
              <a:t>U</a:t>
            </a:r>
            <a:r>
              <a:rPr lang="en-US" sz="2800" dirty="0" smtClean="0"/>
              <a:t>, is no greater than </a:t>
            </a:r>
            <a:r>
              <a:rPr lang="en-US" sz="2800" i="1" dirty="0" smtClean="0"/>
              <a:t>n(</a:t>
            </a:r>
            <a:r>
              <a:rPr lang="en-US" sz="2800" dirty="0" smtClean="0"/>
              <a:t>2</a:t>
            </a:r>
            <a:r>
              <a:rPr lang="en-US" sz="2800" baseline="30000" dirty="0" smtClean="0"/>
              <a:t>1</a:t>
            </a:r>
            <a:r>
              <a:rPr lang="en-US" sz="2800" i="1" baseline="30000" dirty="0" smtClean="0"/>
              <a:t>/n</a:t>
            </a:r>
            <a:r>
              <a:rPr lang="en-US" sz="2800" i="1" dirty="0" smtClean="0"/>
              <a:t> </a:t>
            </a:r>
            <a:r>
              <a:rPr lang="en-US" sz="2800" dirty="0" smtClean="0"/>
              <a:t>− 1</a:t>
            </a:r>
            <a:r>
              <a:rPr lang="en-US" sz="2800" i="1" dirty="0" smtClean="0"/>
              <a:t>)</a:t>
            </a:r>
            <a:r>
              <a:rPr lang="en-US" sz="2800" dirty="0" smtClean="0"/>
              <a:t>.</a:t>
            </a:r>
          </a:p>
          <a:p>
            <a:pPr algn="just"/>
            <a:r>
              <a:rPr lang="en-US" sz="2800" dirty="0" smtClean="0"/>
              <a:t>This means that whenever </a:t>
            </a:r>
            <a:r>
              <a:rPr lang="en-US" sz="2800" i="1" dirty="0" smtClean="0"/>
              <a:t>U </a:t>
            </a:r>
            <a:r>
              <a:rPr lang="en-US" sz="2800" dirty="0" smtClean="0"/>
              <a:t>is at or below the given utilization bound, a schedule can be constructed with RM. In the limit when the number of tasks </a:t>
            </a:r>
            <a:r>
              <a:rPr lang="en-US" sz="2800" i="1" dirty="0" smtClean="0"/>
              <a:t>n</a:t>
            </a:r>
            <a:r>
              <a:rPr lang="en-US" sz="2800" dirty="0" smtClean="0"/>
              <a:t>=∞, the maximum utilization limit </a:t>
            </a:r>
          </a:p>
          <a:p>
            <a:pPr algn="just"/>
            <a:endParaRPr lang="en-US" sz="2800" dirty="0" smtClean="0"/>
          </a:p>
          <a:p>
            <a:pPr algn="just"/>
            <a:endParaRPr lang="en-US" sz="2800" dirty="0" smtClean="0"/>
          </a:p>
        </p:txBody>
      </p:sp>
      <p:pic>
        <p:nvPicPr>
          <p:cNvPr id="1026" name="Picture 2"/>
          <p:cNvPicPr>
            <a:picLocks noChangeAspect="1" noChangeArrowheads="1"/>
          </p:cNvPicPr>
          <p:nvPr/>
        </p:nvPicPr>
        <p:blipFill>
          <a:blip r:embed="rId2"/>
          <a:srcRect/>
          <a:stretch>
            <a:fillRect/>
          </a:stretch>
        </p:blipFill>
        <p:spPr bwMode="auto">
          <a:xfrm>
            <a:off x="2343150" y="3886200"/>
            <a:ext cx="4457700"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sz="4000" b="1" dirty="0" smtClean="0"/>
              <a:t/>
            </a:r>
            <a:br>
              <a:rPr lang="en-US" sz="4000" b="1" dirty="0" smtClean="0"/>
            </a:br>
            <a:r>
              <a:rPr lang="en-US" sz="4000" b="1" dirty="0" smtClean="0"/>
              <a:t/>
            </a:r>
            <a:br>
              <a:rPr lang="en-US" sz="4000" b="1" dirty="0" smtClean="0"/>
            </a:br>
            <a:r>
              <a:rPr lang="en-US" sz="4000" b="1" dirty="0" smtClean="0"/>
              <a:t>Cyclic Executives</a:t>
            </a:r>
            <a:r>
              <a:rPr lang="en-US" sz="4000" dirty="0" smtClean="0"/>
              <a:t/>
            </a:r>
            <a:br>
              <a:rPr lang="en-US" sz="4000" dirty="0" smtClean="0"/>
            </a:br>
            <a:endParaRPr lang="en-US" sz="4000" dirty="0" smtClean="0"/>
          </a:p>
        </p:txBody>
      </p:sp>
      <p:sp>
        <p:nvSpPr>
          <p:cNvPr id="4" name="Subtitle 3"/>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78320" y="1252537"/>
            <a:ext cx="7956080" cy="3929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2400" b="1" dirty="0" smtClean="0"/>
              <a:t/>
            </a:r>
            <a:br>
              <a:rPr lang="en-US" sz="2400" b="1" dirty="0" smtClean="0"/>
            </a:br>
            <a:r>
              <a:rPr lang="en-US" sz="2400" b="1" dirty="0" smtClean="0"/>
              <a:t> Dynamic-Priority Scheduling: Earliest-Deadline–First Approach</a:t>
            </a:r>
            <a:endParaRPr lang="en-US" sz="2400" dirty="0" smtClean="0"/>
          </a:p>
        </p:txBody>
      </p:sp>
      <p:sp>
        <p:nvSpPr>
          <p:cNvPr id="4" name="Subtitle 3"/>
          <p:cNvSpPr>
            <a:spLocks noGrp="1"/>
          </p:cNvSpPr>
          <p:nvPr>
            <p:ph type="subTitle" idx="1"/>
          </p:nvPr>
        </p:nvSpPr>
        <p:spPr/>
        <p:txBody>
          <a:bodyPr/>
          <a:lstStyle/>
          <a:p>
            <a:endParaRPr lang="en-US"/>
          </a:p>
        </p:txBody>
      </p:sp>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pPr algn="just"/>
            <a:r>
              <a:rPr lang="en-US" sz="2800" dirty="0" smtClean="0"/>
              <a:t>In dynamic-priority schemes the priority of the task with respect to that of the other tasks changes as tasks are released and  completed. </a:t>
            </a:r>
          </a:p>
          <a:p>
            <a:pPr algn="just"/>
            <a:r>
              <a:rPr lang="en-US" sz="2800" dirty="0" smtClean="0"/>
              <a:t>One of the most well-known dynamic algorithms, </a:t>
            </a:r>
            <a:r>
              <a:rPr lang="en-US" sz="2800" b="1" dirty="0" smtClean="0"/>
              <a:t>earliest-deadline first</a:t>
            </a:r>
            <a:r>
              <a:rPr lang="en-US" sz="2800" dirty="0" smtClean="0"/>
              <a:t> (EDF), </a:t>
            </a:r>
            <a:r>
              <a:rPr lang="en-US" sz="2800" b="1" dirty="0" smtClean="0"/>
              <a:t>deals with deadlines </a:t>
            </a:r>
            <a:r>
              <a:rPr lang="en-US" sz="2800" dirty="0" smtClean="0"/>
              <a:t>rather than execution times. </a:t>
            </a:r>
          </a:p>
          <a:p>
            <a:pPr algn="just"/>
            <a:r>
              <a:rPr lang="en-US" sz="2800" dirty="0" smtClean="0"/>
              <a:t>The </a:t>
            </a:r>
            <a:r>
              <a:rPr lang="en-US" sz="2800" b="1" dirty="0" smtClean="0"/>
              <a:t>ready task with the earliest deadline </a:t>
            </a:r>
            <a:r>
              <a:rPr lang="en-US" sz="2800" dirty="0" smtClean="0"/>
              <a:t>has the highest priority at any point of time.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Basic Results of EDF Policy</a:t>
            </a:r>
            <a:endParaRPr lang="en-US" sz="4000" dirty="0" smtClean="0"/>
          </a:p>
        </p:txBody>
      </p:sp>
      <p:sp>
        <p:nvSpPr>
          <p:cNvPr id="4" name="Subtitle 3"/>
          <p:cNvSpPr>
            <a:spLocks noGrp="1"/>
          </p:cNvSpPr>
          <p:nvPr>
            <p:ph type="subTitle" idx="1"/>
          </p:nvPr>
        </p:nvSpPr>
        <p:spPr/>
        <p:txBody>
          <a:bodyPr/>
          <a:lstStyle/>
          <a:p>
            <a:endParaRPr lang="en-US"/>
          </a:p>
        </p:txBody>
      </p:sp>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pPr algn="just"/>
            <a:r>
              <a:rPr lang="en-US" sz="2800" dirty="0" smtClean="0"/>
              <a:t>EDF is </a:t>
            </a:r>
            <a:r>
              <a:rPr lang="en-US" sz="2800" b="1" dirty="0" smtClean="0"/>
              <a:t>optimal for a </a:t>
            </a:r>
            <a:r>
              <a:rPr lang="en-US" sz="2800" b="1" dirty="0" err="1" smtClean="0"/>
              <a:t>uniprocessor</a:t>
            </a:r>
            <a:r>
              <a:rPr lang="en-US" sz="2800" b="1" dirty="0" smtClean="0"/>
              <a:t>, with task preemption being allowed</a:t>
            </a:r>
            <a:r>
              <a:rPr lang="en-US" sz="2800" dirty="0" smtClean="0"/>
              <a:t>. </a:t>
            </a:r>
          </a:p>
          <a:p>
            <a:pPr algn="just"/>
            <a:r>
              <a:rPr lang="en-US" sz="2800" dirty="0" smtClean="0"/>
              <a:t>In other words, if a feasible schedule exists, then the EDF policy will also produce a feasible schedule. </a:t>
            </a:r>
          </a:p>
          <a:p>
            <a:pPr algn="just"/>
            <a:r>
              <a:rPr lang="en-US" sz="2800" dirty="0" smtClean="0"/>
              <a:t>There is never a processor idling prior to a missed deadline.</a:t>
            </a:r>
            <a:endParaRPr lang="en-US" sz="2800" dirty="0"/>
          </a:p>
        </p:txBody>
      </p:sp>
      <p:pic>
        <p:nvPicPr>
          <p:cNvPr id="3075" name="Picture 3"/>
          <p:cNvPicPr>
            <a:picLocks noChangeAspect="1" noChangeArrowheads="1"/>
          </p:cNvPicPr>
          <p:nvPr/>
        </p:nvPicPr>
        <p:blipFill>
          <a:blip r:embed="rId2"/>
          <a:srcRect/>
          <a:stretch>
            <a:fillRect/>
          </a:stretch>
        </p:blipFill>
        <p:spPr bwMode="auto">
          <a:xfrm>
            <a:off x="1042988" y="5000625"/>
            <a:ext cx="7058025" cy="17049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328863" y="3505200"/>
            <a:ext cx="4486275" cy="140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EDF Policies:</a:t>
            </a:r>
            <a:endParaRPr lang="en-US" sz="4000" dirty="0" smtClean="0"/>
          </a:p>
        </p:txBody>
      </p:sp>
      <p:sp>
        <p:nvSpPr>
          <p:cNvPr id="4" name="Subtitle 3"/>
          <p:cNvSpPr>
            <a:spLocks noGrp="1"/>
          </p:cNvSpPr>
          <p:nvPr>
            <p:ph type="subTitle" idx="1"/>
          </p:nvPr>
        </p:nvSpPr>
        <p:spPr/>
        <p:txBody>
          <a:bodyPr/>
          <a:lstStyle/>
          <a:p>
            <a:endParaRPr lang="en-US"/>
          </a:p>
        </p:txBody>
      </p:sp>
      <p:pic>
        <p:nvPicPr>
          <p:cNvPr id="101377" name="Picture 8"/>
          <p:cNvPicPr>
            <a:picLocks noChangeAspect="1" noChangeArrowheads="1"/>
          </p:cNvPicPr>
          <p:nvPr/>
        </p:nvPicPr>
        <p:blipFill>
          <a:blip r:embed="rId2"/>
          <a:srcRect/>
          <a:stretch>
            <a:fillRect/>
          </a:stretch>
        </p:blipFill>
        <p:spPr bwMode="auto">
          <a:xfrm>
            <a:off x="6477000" y="762000"/>
            <a:ext cx="1428750" cy="323850"/>
          </a:xfrm>
          <a:prstGeom prst="rect">
            <a:avLst/>
          </a:prstGeom>
          <a:noFill/>
        </p:spPr>
      </p:pic>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pPr algn="just"/>
            <a:r>
              <a:rPr lang="en-US" sz="2800" b="1" dirty="0" smtClean="0"/>
              <a:t>Schedulable utilization</a:t>
            </a:r>
            <a:r>
              <a:rPr lang="en-US" sz="2800" dirty="0" smtClean="0"/>
              <a:t> is a measure of performance of algorithms used to schedule periodic tasks. </a:t>
            </a:r>
          </a:p>
          <a:p>
            <a:pPr algn="just"/>
            <a:r>
              <a:rPr lang="en-US" sz="2800" dirty="0" smtClean="0"/>
              <a:t>EDF is </a:t>
            </a:r>
            <a:r>
              <a:rPr lang="en-US" sz="2800" b="1" dirty="0" smtClean="0"/>
              <a:t>more flexible </a:t>
            </a:r>
            <a:r>
              <a:rPr lang="en-US" sz="2800" dirty="0" smtClean="0"/>
              <a:t>and achieves</a:t>
            </a:r>
            <a:r>
              <a:rPr lang="en-US" sz="2800" b="1" dirty="0" smtClean="0"/>
              <a:t> better utilization</a:t>
            </a:r>
            <a:r>
              <a:rPr lang="en-US" sz="2800" dirty="0" smtClean="0"/>
              <a:t>. </a:t>
            </a:r>
          </a:p>
          <a:p>
            <a:pPr algn="just"/>
            <a:r>
              <a:rPr lang="en-US" sz="2800" dirty="0" smtClean="0"/>
              <a:t>In case of overloads, when tasks are scheduled using EDF, it is </a:t>
            </a:r>
            <a:r>
              <a:rPr lang="en-US" sz="2800" b="1" dirty="0" smtClean="0"/>
              <a:t>difficult to predict which tasks will miss their deadlines</a:t>
            </a:r>
            <a:r>
              <a:rPr lang="en-US" sz="2800" dirty="0" smtClean="0"/>
              <a:t> during overloads. </a:t>
            </a:r>
          </a:p>
          <a:p>
            <a:pPr algn="just"/>
            <a:r>
              <a:rPr lang="en-US" sz="2800" dirty="0" smtClean="0"/>
              <a:t>A  late task that has already missed its deadline has a higher priority than a task whose deadline is still in the future so if the execution of a late task is allowed to continue, this may cause many other tasks to be late. </a:t>
            </a:r>
          </a:p>
          <a:p>
            <a:pPr algn="just"/>
            <a:r>
              <a:rPr lang="en-US" sz="2800" dirty="0" smtClean="0"/>
              <a:t>A good overrun management scheme is needed for such dynamic-priority algorithms employed in systems where overload conditions cannot be avoided.</a:t>
            </a:r>
          </a:p>
          <a:p>
            <a:pPr algn="just"/>
            <a:r>
              <a:rPr lang="en-US" sz="2800" b="1" dirty="0" smtClean="0"/>
              <a:t> </a:t>
            </a:r>
            <a:endParaRPr lang="en-US" sz="28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RMA Policies:</a:t>
            </a:r>
            <a:endParaRPr lang="en-US" sz="4000" dirty="0" smtClean="0"/>
          </a:p>
        </p:txBody>
      </p:sp>
      <p:sp>
        <p:nvSpPr>
          <p:cNvPr id="4" name="Subtitle 3"/>
          <p:cNvSpPr>
            <a:spLocks noGrp="1"/>
          </p:cNvSpPr>
          <p:nvPr>
            <p:ph type="subTitle" idx="1"/>
          </p:nvPr>
        </p:nvSpPr>
        <p:spPr/>
        <p:txBody>
          <a:bodyPr/>
          <a:lstStyle/>
          <a:p>
            <a:endParaRPr lang="en-US"/>
          </a:p>
        </p:txBody>
      </p:sp>
      <p:pic>
        <p:nvPicPr>
          <p:cNvPr id="101377" name="Picture 8"/>
          <p:cNvPicPr>
            <a:picLocks noChangeAspect="1" noChangeArrowheads="1"/>
          </p:cNvPicPr>
          <p:nvPr/>
        </p:nvPicPr>
        <p:blipFill>
          <a:blip r:embed="rId2"/>
          <a:srcRect/>
          <a:stretch>
            <a:fillRect/>
          </a:stretch>
        </p:blipFill>
        <p:spPr bwMode="auto">
          <a:xfrm>
            <a:off x="4114800" y="5791200"/>
            <a:ext cx="1428750" cy="323850"/>
          </a:xfrm>
          <a:prstGeom prst="rect">
            <a:avLst/>
          </a:prstGeom>
          <a:noFill/>
        </p:spPr>
      </p:pic>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r>
              <a:rPr lang="en-US" sz="2800" dirty="0" smtClean="0"/>
              <a:t>The timing behavior of a system scheduled according to a fixed-priority algorithm is</a:t>
            </a:r>
            <a:r>
              <a:rPr lang="en-US" sz="2800" b="1" dirty="0" smtClean="0"/>
              <a:t> more predictable</a:t>
            </a:r>
            <a:r>
              <a:rPr lang="en-US" sz="2800" dirty="0" smtClean="0"/>
              <a:t> than that of a system scheduled according to a dynamic-priority algorithm. </a:t>
            </a:r>
          </a:p>
          <a:p>
            <a:endParaRPr lang="en-US" sz="2800" dirty="0" smtClean="0"/>
          </a:p>
          <a:p>
            <a:r>
              <a:rPr lang="en-US" sz="2800" dirty="0" smtClean="0"/>
              <a:t>In case of overloads, RM is stable in the presence of missed deadlines; the </a:t>
            </a:r>
            <a:r>
              <a:rPr lang="en-US" sz="2800" b="1" dirty="0" smtClean="0"/>
              <a:t>same lower-priority tasks miss deadlines every time, </a:t>
            </a:r>
            <a:r>
              <a:rPr lang="en-US" sz="2800" dirty="0" smtClean="0"/>
              <a:t>there is no effect on higher-priority tasks.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a:bodyPr>
          <a:lstStyle/>
          <a:p>
            <a:r>
              <a:rPr lang="en-US" sz="4000" b="1" dirty="0" smtClean="0"/>
              <a:t/>
            </a:r>
            <a:br>
              <a:rPr lang="en-US" sz="4000" b="1" dirty="0" smtClean="0"/>
            </a:br>
            <a:r>
              <a:rPr lang="en-US" sz="4000" b="1" dirty="0" smtClean="0"/>
              <a:t>RMA Policies:</a:t>
            </a:r>
            <a:endParaRPr lang="en-US" sz="4000" dirty="0" smtClean="0"/>
          </a:p>
        </p:txBody>
      </p:sp>
      <p:sp>
        <p:nvSpPr>
          <p:cNvPr id="4" name="Subtitle 3"/>
          <p:cNvSpPr>
            <a:spLocks noGrp="1"/>
          </p:cNvSpPr>
          <p:nvPr>
            <p:ph type="subTitle" idx="1"/>
          </p:nvPr>
        </p:nvSpPr>
        <p:spPr/>
        <p:txBody>
          <a:bodyPr/>
          <a:lstStyle/>
          <a:p>
            <a:endParaRPr lang="en-US"/>
          </a:p>
        </p:txBody>
      </p:sp>
      <p:pic>
        <p:nvPicPr>
          <p:cNvPr id="101377" name="Picture 8"/>
          <p:cNvPicPr>
            <a:picLocks noChangeAspect="1" noChangeArrowheads="1"/>
          </p:cNvPicPr>
          <p:nvPr/>
        </p:nvPicPr>
        <p:blipFill>
          <a:blip r:embed="rId2"/>
          <a:srcRect/>
          <a:stretch>
            <a:fillRect/>
          </a:stretch>
        </p:blipFill>
        <p:spPr bwMode="auto">
          <a:xfrm>
            <a:off x="457200" y="6172200"/>
            <a:ext cx="1428750" cy="323850"/>
          </a:xfrm>
          <a:prstGeom prst="rect">
            <a:avLst/>
          </a:prstGeom>
          <a:noFill/>
        </p:spPr>
      </p:pic>
      <p:sp>
        <p:nvSpPr>
          <p:cNvPr id="11" name="Subtitle 2"/>
          <p:cNvSpPr txBox="1">
            <a:spLocks/>
          </p:cNvSpPr>
          <p:nvPr/>
        </p:nvSpPr>
        <p:spPr>
          <a:xfrm>
            <a:off x="342900" y="762000"/>
            <a:ext cx="8458200" cy="5943600"/>
          </a:xfrm>
          <a:prstGeom prst="rect">
            <a:avLst/>
          </a:prstGeom>
        </p:spPr>
        <p:txBody>
          <a:bodyPr vert="horz" lIns="91440" tIns="45720" rIns="91440" bIns="45720" rtlCol="0">
            <a:noAutofit/>
          </a:bodyPr>
          <a:lstStyle/>
          <a:p>
            <a:r>
              <a:rPr lang="en-US" sz="2800" dirty="0" smtClean="0"/>
              <a:t>Example</a:t>
            </a:r>
          </a:p>
          <a:p>
            <a:r>
              <a:rPr lang="en-US" sz="2800" dirty="0" smtClean="0"/>
              <a:t>Although τ</a:t>
            </a:r>
            <a:r>
              <a:rPr lang="en-US" sz="2800" baseline="-25000" dirty="0" smtClean="0"/>
              <a:t>1</a:t>
            </a:r>
            <a:r>
              <a:rPr lang="en-US" sz="2800" dirty="0" smtClean="0"/>
              <a:t> and τ</a:t>
            </a:r>
            <a:r>
              <a:rPr lang="en-US" sz="2800" baseline="-25000" dirty="0" smtClean="0"/>
              <a:t>2</a:t>
            </a:r>
            <a:r>
              <a:rPr lang="en-US" sz="2800" dirty="0" smtClean="0"/>
              <a:t> release simultaneously, τ</a:t>
            </a:r>
            <a:r>
              <a:rPr lang="en-US" sz="2800" baseline="-25000" dirty="0" smtClean="0"/>
              <a:t>1</a:t>
            </a:r>
            <a:r>
              <a:rPr lang="en-US" sz="2800" dirty="0" smtClean="0"/>
              <a:t> executes first because its deadline is earliest. At </a:t>
            </a:r>
            <a:r>
              <a:rPr lang="en-US" sz="2800" i="1" dirty="0" smtClean="0"/>
              <a:t>t </a:t>
            </a:r>
            <a:r>
              <a:rPr lang="en-US" sz="2800" dirty="0" smtClean="0"/>
              <a:t>= 2</a:t>
            </a:r>
            <a:r>
              <a:rPr lang="en-US" sz="2800" i="1" dirty="0" smtClean="0"/>
              <a:t>, </a:t>
            </a:r>
            <a:r>
              <a:rPr lang="en-US" sz="2800" dirty="0" smtClean="0"/>
              <a:t>τ</a:t>
            </a:r>
            <a:r>
              <a:rPr lang="en-US" sz="2800" baseline="-25000" dirty="0" smtClean="0"/>
              <a:t>2</a:t>
            </a:r>
            <a:r>
              <a:rPr lang="en-US" sz="2800" dirty="0" smtClean="0"/>
              <a:t> can execute. Even though τ</a:t>
            </a:r>
            <a:r>
              <a:rPr lang="en-US" sz="2800" baseline="-25000" dirty="0" smtClean="0"/>
              <a:t>1</a:t>
            </a:r>
            <a:r>
              <a:rPr lang="en-US" sz="2800" dirty="0" smtClean="0"/>
              <a:t> releases again at </a:t>
            </a:r>
            <a:r>
              <a:rPr lang="en-US" sz="2800" i="1" dirty="0" smtClean="0"/>
              <a:t>t </a:t>
            </a:r>
            <a:r>
              <a:rPr lang="en-US" sz="2800" dirty="0" smtClean="0"/>
              <a:t>= 5, its deadline is not earlier than τ</a:t>
            </a:r>
            <a:r>
              <a:rPr lang="en-US" sz="2800" baseline="-25000" dirty="0" smtClean="0"/>
              <a:t>3</a:t>
            </a:r>
            <a:r>
              <a:rPr lang="en-US" sz="2800" dirty="0" smtClean="0"/>
              <a:t>. This sequence continues until time </a:t>
            </a:r>
            <a:r>
              <a:rPr lang="en-US" sz="2800" i="1" dirty="0" smtClean="0"/>
              <a:t>t </a:t>
            </a:r>
            <a:r>
              <a:rPr lang="en-US" sz="2800" dirty="0" smtClean="0"/>
              <a:t>= 15 when τ</a:t>
            </a:r>
            <a:r>
              <a:rPr lang="en-US" sz="2800" baseline="-25000" dirty="0" smtClean="0"/>
              <a:t>2</a:t>
            </a:r>
            <a:r>
              <a:rPr lang="en-US" sz="2800" dirty="0" smtClean="0"/>
              <a:t> is preempted, as its deadline is later </a:t>
            </a:r>
            <a:r>
              <a:rPr lang="en-US" sz="2800" i="1" dirty="0" smtClean="0"/>
              <a:t>(t </a:t>
            </a:r>
            <a:r>
              <a:rPr lang="en-US" sz="2800" dirty="0" smtClean="0"/>
              <a:t>= 21</a:t>
            </a:r>
            <a:r>
              <a:rPr lang="en-US" sz="2800" i="1" dirty="0" smtClean="0"/>
              <a:t>) </a:t>
            </a:r>
            <a:r>
              <a:rPr lang="en-US" sz="2800" dirty="0" smtClean="0"/>
              <a:t>than τ</a:t>
            </a:r>
            <a:r>
              <a:rPr lang="en-US" sz="2800" baseline="-25000" dirty="0" smtClean="0"/>
              <a:t>1 </a:t>
            </a:r>
            <a:r>
              <a:rPr lang="en-US" sz="2800" i="1" dirty="0" smtClean="0"/>
              <a:t>(t </a:t>
            </a:r>
            <a:r>
              <a:rPr lang="en-US" sz="2800" dirty="0" smtClean="0"/>
              <a:t>= 20</a:t>
            </a:r>
            <a:r>
              <a:rPr lang="en-US" sz="2800" i="1" dirty="0" smtClean="0"/>
              <a:t>)</a:t>
            </a:r>
            <a:r>
              <a:rPr lang="en-US" sz="2800" dirty="0" smtClean="0"/>
              <a:t>; </a:t>
            </a:r>
            <a:r>
              <a:rPr lang="en-US" sz="2800" i="1" dirty="0" smtClean="0"/>
              <a:t>τ</a:t>
            </a:r>
            <a:r>
              <a:rPr lang="en-US" sz="2800" dirty="0" smtClean="0"/>
              <a:t>2 resumes when τ</a:t>
            </a:r>
            <a:r>
              <a:rPr lang="en-US" sz="2800" baseline="-25000" dirty="0" smtClean="0"/>
              <a:t>1</a:t>
            </a:r>
            <a:r>
              <a:rPr lang="en-US" sz="2800" dirty="0" smtClean="0"/>
              <a:t> completes.</a:t>
            </a:r>
          </a:p>
          <a:p>
            <a:r>
              <a:rPr lang="en-US" sz="2800" dirty="0" smtClean="0"/>
              <a:t> </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TotalTime>
  <Words>6836</Words>
  <Application>Microsoft Office PowerPoint</Application>
  <PresentationFormat>On-screen Show (4:3)</PresentationFormat>
  <Paragraphs>727</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REAL-TIME KERNELS </vt:lpstr>
      <vt:lpstr>REAL-TIME KERNELS </vt:lpstr>
      <vt:lpstr>REAL-TIME KERNELS </vt:lpstr>
      <vt:lpstr>REAL-TIME KERNELS </vt:lpstr>
      <vt:lpstr>REAL-TIME KERNELS </vt:lpstr>
      <vt:lpstr>Pseudokernels: Polled Loop </vt:lpstr>
      <vt:lpstr>Pseudokernels: Polled Loop </vt:lpstr>
      <vt:lpstr>Pseudokernels: Synchronized Polled Loop   </vt:lpstr>
      <vt:lpstr>Pseudokernels: Synchronized Polled Loop   </vt:lpstr>
      <vt:lpstr>Pseudokernels: Synchronized Polled Loop   </vt:lpstr>
      <vt:lpstr>Pseudokernels: Synchronized Polled Loop   </vt:lpstr>
      <vt:lpstr>Pseudokernels: Cyclic Executives    </vt:lpstr>
      <vt:lpstr>Pseudokernels: Cyclic Executives    </vt:lpstr>
      <vt:lpstr>Pseudokernels: Cyclic Executives    </vt:lpstr>
      <vt:lpstr>Pseudokernels: Cyclic Executives    </vt:lpstr>
      <vt:lpstr> Pseudokernels: State-Driven Code     </vt:lpstr>
      <vt:lpstr>Pseudokernels: Coroutines   </vt:lpstr>
      <vt:lpstr>Pseudokernels: Coroutines   </vt:lpstr>
      <vt:lpstr>Pseudokernels: Coroutines   </vt:lpstr>
      <vt:lpstr>Pseudokernels: Coroutines   </vt:lpstr>
      <vt:lpstr>Pseudokernels: Coroutines   </vt:lpstr>
      <vt:lpstr>Interrupt-Driven Systems</vt:lpstr>
      <vt:lpstr>Interrupt-Driven Systems</vt:lpstr>
      <vt:lpstr>Interrupt-Driven Systems</vt:lpstr>
      <vt:lpstr>  Interrupt-Driven Systems:  Interrupt Service Routines  </vt:lpstr>
      <vt:lpstr>  Interrupt-Driven Systems:  Interrupt Service Routines  </vt:lpstr>
      <vt:lpstr>Slide 27</vt:lpstr>
      <vt:lpstr>Slide 28</vt:lpstr>
      <vt:lpstr>  Interrupt-Driven Systems:  Interrupt Service Routines  </vt:lpstr>
      <vt:lpstr>  Interrupt-Driven Systems:  Interrupt Service Routines  </vt:lpstr>
      <vt:lpstr>   Interrupt-Driven Systems:  Context Switching   </vt:lpstr>
      <vt:lpstr>   Interrupt-Driven Systems:  Context Switching   </vt:lpstr>
      <vt:lpstr>   Interrupt-Driven Systems:  Context Switching   </vt:lpstr>
      <vt:lpstr>   Interrupt-Driven Systems:  Context Switching   </vt:lpstr>
      <vt:lpstr>   Interrupt-Driven Systems:  Context Switching   </vt:lpstr>
      <vt:lpstr>   Interrupt-Driven Systems:  Context Switching   </vt:lpstr>
      <vt:lpstr> Preemptive-Priority Systems</vt:lpstr>
      <vt:lpstr> Preemptive-Priority Systems</vt:lpstr>
      <vt:lpstr> Preemptive-Priority Systems</vt:lpstr>
      <vt:lpstr> Hybrid Systems</vt:lpstr>
      <vt:lpstr> Hybrid Systems</vt:lpstr>
      <vt:lpstr>  Hybrid Systems: Foreground/Background Systems  </vt:lpstr>
      <vt:lpstr>  Hybrid Systems: Foreground/Background Systems  </vt:lpstr>
      <vt:lpstr>  Hybrid Systems: Foreground/Background Systems  </vt:lpstr>
      <vt:lpstr>  Hybrid Systems: Foreground/Background Systems  </vt:lpstr>
      <vt:lpstr>   Hybrid Systems: Background Processing    </vt:lpstr>
      <vt:lpstr>   Hybrid Systems: Background Processing    </vt:lpstr>
      <vt:lpstr>   Hybrid Systems: Background Processing    </vt:lpstr>
      <vt:lpstr>   Hybrid Systems: Initialization    </vt:lpstr>
      <vt:lpstr>   Hybrid Systems: Initialization    </vt:lpstr>
      <vt:lpstr>   Hybrid Systems: Real-Time Operation      </vt:lpstr>
      <vt:lpstr>   Hybrid Systems: Real-Time Operation      </vt:lpstr>
      <vt:lpstr>   Hybrid Systems: Real-Time Operation      </vt:lpstr>
      <vt:lpstr>   Hybrid Systems: Real-Time Operation      </vt:lpstr>
      <vt:lpstr>   Hybrid Systems: Real-Time Operation      </vt:lpstr>
      <vt:lpstr>    Hybrid Systems: Full-Featured Real-Time Operating Systems        </vt:lpstr>
      <vt:lpstr> The Task-Control Block Model</vt:lpstr>
      <vt:lpstr> The Task-Control Block Model</vt:lpstr>
      <vt:lpstr> The Task-Control Block Model: Task States </vt:lpstr>
      <vt:lpstr> The Task-Control Block Model: Task States </vt:lpstr>
      <vt:lpstr> The Task-Control Block Model: Task States </vt:lpstr>
      <vt:lpstr>  The Task-Control Block Model: Task Management   </vt:lpstr>
      <vt:lpstr>  The Task-Control Block Model: Task Management   </vt:lpstr>
      <vt:lpstr>  The Task-Control Block Model: Task Management   </vt:lpstr>
      <vt:lpstr>   The Task-Control Block Model: Resource Management    </vt:lpstr>
      <vt:lpstr>   The Task-Control Block Model: Resource Management    </vt:lpstr>
      <vt:lpstr>   The Task-Control Block Model: Resource Management    </vt:lpstr>
      <vt:lpstr>   The Task-Control Block Model: Resource Management    </vt:lpstr>
      <vt:lpstr>  THEORETICAL FOUNDATIONS OF REAL-TIME OPERATING SYSTEMS</vt:lpstr>
      <vt:lpstr>  Process Scheduling </vt:lpstr>
      <vt:lpstr>  Process Scheduling </vt:lpstr>
      <vt:lpstr>  Process Scheduling </vt:lpstr>
      <vt:lpstr> Task Characteristics of a Real Workload </vt:lpstr>
      <vt:lpstr> Task Characteristics of a Real Workload </vt:lpstr>
      <vt:lpstr> Task Characteristics of a Real Workload </vt:lpstr>
      <vt:lpstr> Typical Task Model </vt:lpstr>
      <vt:lpstr> Task Characteristics of a Real Workload </vt:lpstr>
      <vt:lpstr> Round-Robin Scheduling</vt:lpstr>
      <vt:lpstr> Round-Robin Scheduling</vt:lpstr>
      <vt:lpstr> Round-Robin Scheduling</vt:lpstr>
      <vt:lpstr> Round-Robin Scheduling</vt:lpstr>
      <vt:lpstr>  Cyclic Executives </vt:lpstr>
      <vt:lpstr>  Cyclic Executives </vt:lpstr>
      <vt:lpstr>  Cyclic Executives </vt:lpstr>
      <vt:lpstr>   Cyclic Executives: Constraints on the value of frame size.  </vt:lpstr>
      <vt:lpstr>  Cyclic Executives </vt:lpstr>
      <vt:lpstr>  Cyclic Executives </vt:lpstr>
      <vt:lpstr> Fixed-Priority Scheduling–Rate-Monotonic Approach</vt:lpstr>
      <vt:lpstr> Fixed-Priority Scheduling–Rate-Monotonic Approach</vt:lpstr>
      <vt:lpstr> An inductive argument </vt:lpstr>
      <vt:lpstr> Fixed-Priority Scheduling–Rate-Monotonic Approach</vt:lpstr>
      <vt:lpstr> Fixed-Priority Scheduling–Rate-Monotonic Approach</vt:lpstr>
      <vt:lpstr> Theorem (RMA Bound)</vt:lpstr>
      <vt:lpstr>  Cyclic Executives </vt:lpstr>
      <vt:lpstr>  Dynamic-Priority Scheduling: Earliest-Deadline–First Approach</vt:lpstr>
      <vt:lpstr> Basic Results of EDF Policy</vt:lpstr>
      <vt:lpstr> EDF Policies:</vt:lpstr>
      <vt:lpstr> RMA Policies:</vt:lpstr>
      <vt:lpstr> RMA Policies:</vt:lpstr>
      <vt:lpstr>Slide 100</vt:lpstr>
      <vt:lpstr> Draw Execution Trace Timeline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KERNELS</dc:title>
  <dc:creator>saroj</dc:creator>
  <cp:lastModifiedBy>saroj</cp:lastModifiedBy>
  <cp:revision>29</cp:revision>
  <dcterms:created xsi:type="dcterms:W3CDTF">2016-03-21T05:04:59Z</dcterms:created>
  <dcterms:modified xsi:type="dcterms:W3CDTF">2000-02-13T01:34:42Z</dcterms:modified>
</cp:coreProperties>
</file>