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58" r:id="rId6"/>
    <p:sldId id="259" r:id="rId7"/>
    <p:sldId id="283" r:id="rId8"/>
    <p:sldId id="277" r:id="rId9"/>
    <p:sldId id="284" r:id="rId10"/>
    <p:sldId id="260" r:id="rId11"/>
    <p:sldId id="261" r:id="rId12"/>
    <p:sldId id="263" r:id="rId13"/>
    <p:sldId id="264" r:id="rId14"/>
    <p:sldId id="265" r:id="rId15"/>
    <p:sldId id="266" r:id="rId16"/>
    <p:sldId id="267" r:id="rId17"/>
    <p:sldId id="279" r:id="rId18"/>
    <p:sldId id="268" r:id="rId19"/>
    <p:sldId id="286" r:id="rId20"/>
    <p:sldId id="269" r:id="rId21"/>
    <p:sldId id="280" r:id="rId22"/>
    <p:sldId id="271" r:id="rId23"/>
    <p:sldId id="282" r:id="rId24"/>
    <p:sldId id="281" r:id="rId25"/>
    <p:sldId id="270" r:id="rId26"/>
    <p:sldId id="272" r:id="rId27"/>
    <p:sldId id="274"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E5291B-FD84-4DB0-BEA8-DFEFF113299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5291B-FD84-4DB0-BEA8-DFEFF113299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5291B-FD84-4DB0-BEA8-DFEFF113299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5291B-FD84-4DB0-BEA8-DFEFF113299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5291B-FD84-4DB0-BEA8-DFEFF113299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E5291B-FD84-4DB0-BEA8-DFEFF113299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E5291B-FD84-4DB0-BEA8-DFEFF1132990}" type="datetimeFigureOut">
              <a:rPr lang="en-US" smtClean="0"/>
              <a:pPr/>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E5291B-FD84-4DB0-BEA8-DFEFF1132990}" type="datetimeFigureOut">
              <a:rPr lang="en-US" smtClean="0"/>
              <a:pPr/>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5291B-FD84-4DB0-BEA8-DFEFF1132990}" type="datetimeFigureOut">
              <a:rPr lang="en-US" smtClean="0"/>
              <a:pPr/>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5291B-FD84-4DB0-BEA8-DFEFF113299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5291B-FD84-4DB0-BEA8-DFEFF113299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5291B-FD84-4DB0-BEA8-DFEFF1132990}" type="datetimeFigureOut">
              <a:rPr lang="en-US" smtClean="0"/>
              <a:pPr/>
              <a:t>5/25/2016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09A51-7E32-4460-8E45-1DF5A2535B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smtClean="0">
                <a:solidFill>
                  <a:schemeClr val="tx1"/>
                </a:solidFill>
              </a:rPr>
              <a:t> Challenges in Analyzing Real-Time Systems</a:t>
            </a:r>
            <a:r>
              <a:rPr lang="en-US" sz="3600" dirty="0" smtClean="0">
                <a:solidFill>
                  <a:schemeClr val="tx1"/>
                </a:solidFill>
              </a:rPr>
              <a:t/>
            </a:r>
            <a:br>
              <a:rPr lang="en-US" sz="3600" dirty="0" smtClean="0">
                <a:solidFill>
                  <a:schemeClr val="tx1"/>
                </a:solidFill>
              </a:rPr>
            </a:br>
            <a:endParaRPr lang="en-US" sz="3600" dirty="0"/>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400" dirty="0" smtClean="0">
                <a:solidFill>
                  <a:schemeClr val="tx1"/>
                </a:solidFill>
              </a:rPr>
              <a:t>Problems </a:t>
            </a:r>
            <a:r>
              <a:rPr lang="en-US" sz="2400" dirty="0">
                <a:solidFill>
                  <a:schemeClr val="tx1"/>
                </a:solidFill>
              </a:rPr>
              <a:t>in real-time scheduling require either excessive practical constraints to be solved or are NP-complete or NP-hard:</a:t>
            </a:r>
          </a:p>
          <a:p>
            <a:pPr marL="457200" indent="-457200" algn="just"/>
            <a:r>
              <a:rPr lang="en-US" sz="2400" dirty="0" smtClean="0">
                <a:solidFill>
                  <a:schemeClr val="tx1"/>
                </a:solidFill>
              </a:rPr>
              <a:t>1.  When </a:t>
            </a:r>
            <a:r>
              <a:rPr lang="en-US" sz="2400" dirty="0">
                <a:solidFill>
                  <a:schemeClr val="tx1"/>
                </a:solidFill>
              </a:rPr>
              <a:t>there are mutual exclusion constraints, it is </a:t>
            </a:r>
            <a:r>
              <a:rPr lang="en-US" sz="2400" b="1" dirty="0">
                <a:solidFill>
                  <a:schemeClr val="tx1"/>
                </a:solidFill>
              </a:rPr>
              <a:t>impossible to </a:t>
            </a:r>
            <a:endParaRPr lang="en-US" sz="2400" b="1" dirty="0" smtClean="0">
              <a:solidFill>
                <a:schemeClr val="tx1"/>
              </a:solidFill>
            </a:endParaRPr>
          </a:p>
          <a:p>
            <a:pPr marL="457200" indent="-457200" algn="just"/>
            <a:r>
              <a:rPr lang="en-US" sz="2400" b="1" dirty="0" smtClean="0">
                <a:solidFill>
                  <a:schemeClr val="tx1"/>
                </a:solidFill>
              </a:rPr>
              <a:t>     find </a:t>
            </a:r>
            <a:r>
              <a:rPr lang="en-US" sz="2400" b="1" dirty="0">
                <a:solidFill>
                  <a:schemeClr val="tx1"/>
                </a:solidFill>
              </a:rPr>
              <a:t>a </a:t>
            </a:r>
            <a:r>
              <a:rPr lang="en-US" sz="2400" b="1" dirty="0" smtClean="0">
                <a:solidFill>
                  <a:schemeClr val="tx1"/>
                </a:solidFill>
              </a:rPr>
              <a:t> totally </a:t>
            </a:r>
            <a:r>
              <a:rPr lang="en-US" sz="2400" b="1" dirty="0">
                <a:solidFill>
                  <a:schemeClr val="tx1"/>
                </a:solidFill>
              </a:rPr>
              <a:t>on-line optimal run-time scheduler</a:t>
            </a:r>
            <a:r>
              <a:rPr lang="en-US" sz="2400" dirty="0">
                <a:solidFill>
                  <a:schemeClr val="tx1"/>
                </a:solidFill>
              </a:rPr>
              <a:t>.</a:t>
            </a:r>
          </a:p>
          <a:p>
            <a:pPr algn="just"/>
            <a:r>
              <a:rPr lang="en-US" sz="2400" dirty="0">
                <a:solidFill>
                  <a:schemeClr val="tx1"/>
                </a:solidFill>
              </a:rPr>
              <a:t>2. </a:t>
            </a:r>
            <a:r>
              <a:rPr lang="en-US" sz="2400" dirty="0" smtClean="0">
                <a:solidFill>
                  <a:schemeClr val="tx1"/>
                </a:solidFill>
              </a:rPr>
              <a:t> The </a:t>
            </a:r>
            <a:r>
              <a:rPr lang="en-US" sz="2400" dirty="0">
                <a:solidFill>
                  <a:schemeClr val="tx1"/>
                </a:solidFill>
              </a:rPr>
              <a:t>problem of deciding whether it is possible to </a:t>
            </a:r>
            <a:r>
              <a:rPr lang="en-US" sz="2400" b="1" dirty="0">
                <a:solidFill>
                  <a:schemeClr val="tx1"/>
                </a:solidFill>
              </a:rPr>
              <a:t>schedule a set </a:t>
            </a:r>
            <a:endParaRPr lang="en-US" sz="2400" b="1" dirty="0" smtClean="0">
              <a:solidFill>
                <a:schemeClr val="tx1"/>
              </a:solidFill>
            </a:endParaRPr>
          </a:p>
          <a:p>
            <a:pPr algn="just"/>
            <a:r>
              <a:rPr lang="en-US" sz="2400" b="1" dirty="0" smtClean="0">
                <a:solidFill>
                  <a:schemeClr val="tx1"/>
                </a:solidFill>
              </a:rPr>
              <a:t>     of  </a:t>
            </a:r>
            <a:r>
              <a:rPr lang="en-US" sz="2400" b="1" dirty="0">
                <a:solidFill>
                  <a:schemeClr val="tx1"/>
                </a:solidFill>
              </a:rPr>
              <a:t>p</a:t>
            </a:r>
            <a:r>
              <a:rPr lang="en-US" sz="2400" b="1" dirty="0" smtClean="0">
                <a:solidFill>
                  <a:schemeClr val="tx1"/>
                </a:solidFill>
              </a:rPr>
              <a:t>eriodic </a:t>
            </a:r>
            <a:r>
              <a:rPr lang="en-US" sz="2400" b="1" dirty="0">
                <a:solidFill>
                  <a:schemeClr val="tx1"/>
                </a:solidFill>
              </a:rPr>
              <a:t>processes that use semaphores </a:t>
            </a:r>
            <a:r>
              <a:rPr lang="en-US" sz="2400" dirty="0">
                <a:solidFill>
                  <a:schemeClr val="tx1"/>
                </a:solidFill>
              </a:rPr>
              <a:t>only </a:t>
            </a:r>
            <a:r>
              <a:rPr lang="en-US" sz="2400" dirty="0" smtClean="0">
                <a:solidFill>
                  <a:schemeClr val="tx1"/>
                </a:solidFill>
              </a:rPr>
              <a:t>to enforce </a:t>
            </a:r>
          </a:p>
          <a:p>
            <a:pPr algn="just"/>
            <a:r>
              <a:rPr lang="en-US" sz="2400" dirty="0" smtClean="0">
                <a:solidFill>
                  <a:schemeClr val="tx1"/>
                </a:solidFill>
              </a:rPr>
              <a:t>     mutual exclusion </a:t>
            </a:r>
            <a:r>
              <a:rPr lang="en-US" sz="2400" dirty="0">
                <a:solidFill>
                  <a:schemeClr val="tx1"/>
                </a:solidFill>
              </a:rPr>
              <a:t>is NP-hard.</a:t>
            </a:r>
          </a:p>
          <a:p>
            <a:pPr algn="just"/>
            <a:r>
              <a:rPr lang="en-US" sz="2400" dirty="0" smtClean="0">
                <a:solidFill>
                  <a:schemeClr val="tx1"/>
                </a:solidFill>
              </a:rPr>
              <a:t>3.  The </a:t>
            </a:r>
            <a:r>
              <a:rPr lang="en-US" sz="2400" dirty="0">
                <a:solidFill>
                  <a:schemeClr val="tx1"/>
                </a:solidFill>
              </a:rPr>
              <a:t>multiprocessor scheduling problem with two processors, no </a:t>
            </a:r>
            <a:r>
              <a:rPr lang="en-US" sz="2400" dirty="0" smtClean="0">
                <a:solidFill>
                  <a:schemeClr val="tx1"/>
                </a:solidFill>
              </a:rPr>
              <a:t>   </a:t>
            </a:r>
          </a:p>
          <a:p>
            <a:pPr algn="just"/>
            <a:r>
              <a:rPr lang="en-US" sz="2400" dirty="0" smtClean="0">
                <a:solidFill>
                  <a:schemeClr val="tx1"/>
                </a:solidFill>
              </a:rPr>
              <a:t>      resources</a:t>
            </a:r>
            <a:r>
              <a:rPr lang="en-US" sz="2400" dirty="0">
                <a:solidFill>
                  <a:schemeClr val="tx1"/>
                </a:solidFill>
              </a:rPr>
              <a:t>, arbitrary partial-order relations, and </a:t>
            </a:r>
            <a:r>
              <a:rPr lang="en-US" sz="2400" b="1" dirty="0">
                <a:solidFill>
                  <a:schemeClr val="tx1"/>
                </a:solidFill>
              </a:rPr>
              <a:t>every </a:t>
            </a:r>
            <a:r>
              <a:rPr lang="en-US" sz="2400" b="1" dirty="0" smtClean="0">
                <a:solidFill>
                  <a:schemeClr val="tx1"/>
                </a:solidFill>
              </a:rPr>
              <a:t> </a:t>
            </a:r>
            <a:r>
              <a:rPr lang="en-US" sz="2400" b="1" dirty="0">
                <a:solidFill>
                  <a:schemeClr val="tx1"/>
                </a:solidFill>
              </a:rPr>
              <a:t>task </a:t>
            </a:r>
            <a:endParaRPr lang="en-US" sz="2400" b="1" dirty="0" smtClean="0">
              <a:solidFill>
                <a:schemeClr val="tx1"/>
              </a:solidFill>
            </a:endParaRPr>
          </a:p>
          <a:p>
            <a:pPr algn="just"/>
            <a:r>
              <a:rPr lang="en-US" sz="2400" b="1" dirty="0" smtClean="0">
                <a:solidFill>
                  <a:schemeClr val="tx1"/>
                </a:solidFill>
              </a:rPr>
              <a:t>      having </a:t>
            </a:r>
            <a:r>
              <a:rPr lang="en-US" sz="2400" b="1" dirty="0">
                <a:solidFill>
                  <a:schemeClr val="tx1"/>
                </a:solidFill>
              </a:rPr>
              <a:t>unit </a:t>
            </a:r>
            <a:r>
              <a:rPr lang="en-US" sz="2400" b="1" dirty="0" smtClean="0">
                <a:solidFill>
                  <a:schemeClr val="tx1"/>
                </a:solidFill>
              </a:rPr>
              <a:t>computation </a:t>
            </a:r>
            <a:r>
              <a:rPr lang="en-US" sz="2400" b="1" dirty="0">
                <a:solidFill>
                  <a:schemeClr val="tx1"/>
                </a:solidFill>
              </a:rPr>
              <a:t>time is polynomial. </a:t>
            </a:r>
            <a:endParaRPr lang="en-US" sz="2400" b="1" dirty="0" smtClean="0">
              <a:solidFill>
                <a:schemeClr val="tx1"/>
              </a:solidFill>
            </a:endParaRPr>
          </a:p>
          <a:p>
            <a:pPr algn="just"/>
            <a:r>
              <a:rPr lang="en-US" sz="2000" dirty="0" smtClean="0">
                <a:solidFill>
                  <a:schemeClr val="tx1"/>
                </a:solidFill>
              </a:rPr>
              <a:t>A partial-order relation </a:t>
            </a:r>
            <a:r>
              <a:rPr lang="en-US" sz="2000" dirty="0">
                <a:solidFill>
                  <a:schemeClr val="tx1"/>
                </a:solidFill>
              </a:rPr>
              <a:t>indicates that </a:t>
            </a:r>
            <a:r>
              <a:rPr lang="en-US" sz="2000" dirty="0" smtClean="0">
                <a:solidFill>
                  <a:schemeClr val="tx1"/>
                </a:solidFill>
              </a:rPr>
              <a:t>any </a:t>
            </a:r>
            <a:r>
              <a:rPr lang="en-US" sz="2000" dirty="0">
                <a:solidFill>
                  <a:schemeClr val="tx1"/>
                </a:solidFill>
              </a:rPr>
              <a:t>process can call itself </a:t>
            </a:r>
            <a:r>
              <a:rPr lang="en-US" sz="2000" dirty="0" smtClean="0">
                <a:solidFill>
                  <a:schemeClr val="tx1"/>
                </a:solidFill>
              </a:rPr>
              <a:t>(</a:t>
            </a:r>
            <a:r>
              <a:rPr lang="en-US" sz="2000" dirty="0">
                <a:solidFill>
                  <a:schemeClr val="tx1"/>
                </a:solidFill>
              </a:rPr>
              <a:t>reflexivity), if process </a:t>
            </a:r>
            <a:r>
              <a:rPr lang="en-US" sz="2000" i="1" dirty="0">
                <a:solidFill>
                  <a:schemeClr val="tx1"/>
                </a:solidFill>
              </a:rPr>
              <a:t>A </a:t>
            </a:r>
            <a:r>
              <a:rPr lang="en-US" sz="2000" dirty="0">
                <a:solidFill>
                  <a:schemeClr val="tx1"/>
                </a:solidFill>
              </a:rPr>
              <a:t>calls process </a:t>
            </a:r>
            <a:r>
              <a:rPr lang="en-US" sz="2000" i="1" dirty="0">
                <a:solidFill>
                  <a:schemeClr val="tx1"/>
                </a:solidFill>
              </a:rPr>
              <a:t>B</a:t>
            </a:r>
            <a:r>
              <a:rPr lang="en-US" sz="2000" dirty="0">
                <a:solidFill>
                  <a:schemeClr val="tx1"/>
                </a:solidFill>
              </a:rPr>
              <a:t>, </a:t>
            </a:r>
            <a:r>
              <a:rPr lang="en-US" sz="2000" dirty="0" smtClean="0">
                <a:solidFill>
                  <a:schemeClr val="tx1"/>
                </a:solidFill>
              </a:rPr>
              <a:t>then the </a:t>
            </a:r>
            <a:r>
              <a:rPr lang="en-US" sz="2000" dirty="0">
                <a:solidFill>
                  <a:schemeClr val="tx1"/>
                </a:solidFill>
              </a:rPr>
              <a:t>reverse is not possible </a:t>
            </a:r>
            <a:r>
              <a:rPr lang="en-US" sz="2000">
                <a:solidFill>
                  <a:schemeClr val="tx1"/>
                </a:solidFill>
              </a:rPr>
              <a:t>(</a:t>
            </a:r>
            <a:r>
              <a:rPr lang="en-US" sz="2000" smtClean="0">
                <a:solidFill>
                  <a:schemeClr val="tx1"/>
                </a:solidFill>
              </a:rPr>
              <a:t>anti symmetry</a:t>
            </a:r>
            <a:r>
              <a:rPr lang="en-US" sz="2000" dirty="0">
                <a:solidFill>
                  <a:schemeClr val="tx1"/>
                </a:solidFill>
              </a:rPr>
              <a:t>), and if process </a:t>
            </a:r>
            <a:r>
              <a:rPr lang="en-US" sz="2000" i="1" dirty="0">
                <a:solidFill>
                  <a:schemeClr val="tx1"/>
                </a:solidFill>
              </a:rPr>
              <a:t>A </a:t>
            </a:r>
            <a:r>
              <a:rPr lang="en-US" sz="2000" dirty="0">
                <a:solidFill>
                  <a:schemeClr val="tx1"/>
                </a:solidFill>
              </a:rPr>
              <a:t>calls </a:t>
            </a:r>
            <a:r>
              <a:rPr lang="en-US" sz="2000" dirty="0" smtClean="0">
                <a:solidFill>
                  <a:schemeClr val="tx1"/>
                </a:solidFill>
              </a:rPr>
              <a:t> process  </a:t>
            </a:r>
            <a:r>
              <a:rPr lang="en-US" sz="2000" i="1" dirty="0" smtClean="0">
                <a:solidFill>
                  <a:schemeClr val="tx1"/>
                </a:solidFill>
              </a:rPr>
              <a:t>B </a:t>
            </a:r>
            <a:r>
              <a:rPr lang="en-US" sz="2000" dirty="0">
                <a:solidFill>
                  <a:schemeClr val="tx1"/>
                </a:solidFill>
              </a:rPr>
              <a:t>and process </a:t>
            </a:r>
            <a:r>
              <a:rPr lang="en-US" sz="2000" i="1" dirty="0">
                <a:solidFill>
                  <a:schemeClr val="tx1"/>
                </a:solidFill>
              </a:rPr>
              <a:t>B </a:t>
            </a:r>
            <a:r>
              <a:rPr lang="en-US" sz="2000" dirty="0">
                <a:solidFill>
                  <a:schemeClr val="tx1"/>
                </a:solidFill>
              </a:rPr>
              <a:t>calls process </a:t>
            </a:r>
            <a:r>
              <a:rPr lang="en-US" sz="2000" i="1" dirty="0">
                <a:solidFill>
                  <a:schemeClr val="tx1"/>
                </a:solidFill>
              </a:rPr>
              <a:t>C</a:t>
            </a:r>
            <a:r>
              <a:rPr lang="en-US" sz="2000" dirty="0">
                <a:solidFill>
                  <a:schemeClr val="tx1"/>
                </a:solidFill>
              </a:rPr>
              <a:t>, than process </a:t>
            </a:r>
            <a:r>
              <a:rPr lang="en-US" sz="2000" i="1" dirty="0">
                <a:solidFill>
                  <a:schemeClr val="tx1"/>
                </a:solidFill>
              </a:rPr>
              <a:t>A </a:t>
            </a:r>
            <a:r>
              <a:rPr lang="en-US" sz="2000" dirty="0">
                <a:solidFill>
                  <a:schemeClr val="tx1"/>
                </a:solidFill>
              </a:rPr>
              <a:t>can call </a:t>
            </a:r>
            <a:r>
              <a:rPr lang="en-US" sz="2000" dirty="0" smtClean="0">
                <a:solidFill>
                  <a:schemeClr val="tx1"/>
                </a:solidFill>
              </a:rPr>
              <a:t>process </a:t>
            </a:r>
            <a:r>
              <a:rPr lang="en-US" sz="2000" i="1" dirty="0" smtClean="0">
                <a:solidFill>
                  <a:schemeClr val="tx1"/>
                </a:solidFill>
              </a:rPr>
              <a:t>  C </a:t>
            </a:r>
            <a:r>
              <a:rPr lang="en-US" sz="2000" dirty="0">
                <a:solidFill>
                  <a:schemeClr val="tx1"/>
                </a:solidFill>
              </a:rPr>
              <a:t>(transitivity</a:t>
            </a:r>
            <a:r>
              <a:rPr lang="en-US" sz="2000" dirty="0" smtClean="0">
                <a:solidFill>
                  <a:schemeClr val="tx1"/>
                </a:solidFill>
              </a:rPr>
              <a:t>).</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3200" b="1" dirty="0" smtClean="0">
                <a:solidFill>
                  <a:schemeClr val="tx1"/>
                </a:solidFill>
              </a:rPr>
              <a:t> Response-Time Analysis for Fixed-Period Systems</a:t>
            </a:r>
            <a:endParaRPr lang="en-US" sz="32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70000" lnSpcReduction="20000"/>
          </a:bodyPr>
          <a:lstStyle/>
          <a:p>
            <a:pPr algn="just"/>
            <a:r>
              <a:rPr lang="en-US" dirty="0" smtClean="0">
                <a:solidFill>
                  <a:schemeClr val="tx1"/>
                </a:solidFill>
              </a:rPr>
              <a:t>In </a:t>
            </a:r>
            <a:r>
              <a:rPr lang="en-US" dirty="0">
                <a:solidFill>
                  <a:schemeClr val="tx1"/>
                </a:solidFill>
              </a:rPr>
              <a:t>general, </a:t>
            </a:r>
            <a:r>
              <a:rPr lang="en-US" b="1" dirty="0">
                <a:solidFill>
                  <a:schemeClr val="tx1"/>
                </a:solidFill>
              </a:rPr>
              <a:t>utilization-based tests are not exact</a:t>
            </a:r>
            <a:r>
              <a:rPr lang="en-US" dirty="0">
                <a:solidFill>
                  <a:schemeClr val="tx1"/>
                </a:solidFill>
              </a:rPr>
              <a:t> and provide good estimates for a very simplified task model. </a:t>
            </a:r>
          </a:p>
          <a:p>
            <a:pPr algn="just"/>
            <a:r>
              <a:rPr lang="en-US" dirty="0">
                <a:solidFill>
                  <a:schemeClr val="tx1"/>
                </a:solidFill>
              </a:rPr>
              <a:t>A necessary and sufficient condition for </a:t>
            </a:r>
            <a:r>
              <a:rPr lang="en-US" dirty="0" err="1">
                <a:solidFill>
                  <a:schemeClr val="tx1"/>
                </a:solidFill>
              </a:rPr>
              <a:t>schedulability</a:t>
            </a:r>
            <a:r>
              <a:rPr lang="en-US" dirty="0">
                <a:solidFill>
                  <a:schemeClr val="tx1"/>
                </a:solidFill>
              </a:rPr>
              <a:t> based on worst-case response time calculation:</a:t>
            </a:r>
          </a:p>
          <a:p>
            <a:pPr algn="just"/>
            <a:r>
              <a:rPr lang="en-US" dirty="0">
                <a:solidFill>
                  <a:schemeClr val="tx1"/>
                </a:solidFill>
              </a:rPr>
              <a:t>For the highest-priority task, its worst-case response time evidently will be </a:t>
            </a:r>
            <a:r>
              <a:rPr lang="en-US" b="1" dirty="0">
                <a:solidFill>
                  <a:schemeClr val="tx1"/>
                </a:solidFill>
              </a:rPr>
              <a:t>equal to its own execution time.</a:t>
            </a:r>
            <a:r>
              <a:rPr lang="en-US" dirty="0">
                <a:solidFill>
                  <a:schemeClr val="tx1"/>
                </a:solidFill>
              </a:rPr>
              <a:t> </a:t>
            </a:r>
          </a:p>
          <a:p>
            <a:pPr algn="just"/>
            <a:r>
              <a:rPr lang="en-US" dirty="0">
                <a:solidFill>
                  <a:schemeClr val="tx1"/>
                </a:solidFill>
              </a:rPr>
              <a:t>Other tasks running on the system are </a:t>
            </a:r>
            <a:r>
              <a:rPr lang="en-US" b="1" dirty="0">
                <a:solidFill>
                  <a:schemeClr val="tx1"/>
                </a:solidFill>
              </a:rPr>
              <a:t>subjected to interference </a:t>
            </a:r>
            <a:r>
              <a:rPr lang="en-US" dirty="0">
                <a:solidFill>
                  <a:schemeClr val="tx1"/>
                </a:solidFill>
              </a:rPr>
              <a:t>caused by execution of higher-priority tasks. </a:t>
            </a:r>
          </a:p>
          <a:p>
            <a:pPr algn="just"/>
            <a:endParaRPr lang="en-US" dirty="0" smtClean="0">
              <a:solidFill>
                <a:schemeClr val="tx1"/>
              </a:solidFill>
            </a:endParaRPr>
          </a:p>
          <a:p>
            <a:pPr algn="just"/>
            <a:r>
              <a:rPr lang="en-US" dirty="0" smtClean="0">
                <a:solidFill>
                  <a:schemeClr val="tx1"/>
                </a:solidFill>
              </a:rPr>
              <a:t>For </a:t>
            </a:r>
            <a:r>
              <a:rPr lang="en-US" dirty="0">
                <a:solidFill>
                  <a:schemeClr val="tx1"/>
                </a:solidFill>
              </a:rPr>
              <a:t>a general task </a:t>
            </a:r>
            <a:r>
              <a:rPr lang="en-US" i="1" dirty="0" err="1">
                <a:solidFill>
                  <a:schemeClr val="tx1"/>
                </a:solidFill>
              </a:rPr>
              <a:t>τi</a:t>
            </a:r>
            <a:r>
              <a:rPr lang="en-US" i="1" dirty="0">
                <a:solidFill>
                  <a:schemeClr val="tx1"/>
                </a:solidFill>
              </a:rPr>
              <a:t> </a:t>
            </a:r>
            <a:r>
              <a:rPr lang="en-US" dirty="0">
                <a:solidFill>
                  <a:schemeClr val="tx1"/>
                </a:solidFill>
              </a:rPr>
              <a:t>, response time, </a:t>
            </a:r>
            <a:r>
              <a:rPr lang="en-US" i="1" dirty="0" err="1">
                <a:solidFill>
                  <a:schemeClr val="tx1"/>
                </a:solidFill>
              </a:rPr>
              <a:t>Ri</a:t>
            </a:r>
            <a:r>
              <a:rPr lang="en-US" dirty="0">
                <a:solidFill>
                  <a:schemeClr val="tx1"/>
                </a:solidFill>
              </a:rPr>
              <a:t>, is given as</a:t>
            </a:r>
          </a:p>
          <a:p>
            <a:pPr algn="just"/>
            <a:r>
              <a:rPr lang="en-US" dirty="0" smtClean="0">
                <a:solidFill>
                  <a:schemeClr val="tx1"/>
                </a:solidFill>
              </a:rPr>
              <a:t>	</a:t>
            </a:r>
            <a:r>
              <a:rPr lang="en-US" dirty="0" err="1" smtClean="0">
                <a:solidFill>
                  <a:schemeClr val="tx1"/>
                </a:solidFill>
              </a:rPr>
              <a:t>Ri</a:t>
            </a:r>
            <a:r>
              <a:rPr lang="en-US" dirty="0" smtClean="0">
                <a:solidFill>
                  <a:schemeClr val="tx1"/>
                </a:solidFill>
              </a:rPr>
              <a:t> </a:t>
            </a:r>
            <a:r>
              <a:rPr lang="en-US" dirty="0">
                <a:solidFill>
                  <a:schemeClr val="tx1"/>
                </a:solidFill>
              </a:rPr>
              <a:t>= </a:t>
            </a:r>
            <a:r>
              <a:rPr lang="en-US" dirty="0" err="1">
                <a:solidFill>
                  <a:schemeClr val="tx1"/>
                </a:solidFill>
              </a:rPr>
              <a:t>ei</a:t>
            </a:r>
            <a:r>
              <a:rPr lang="en-US" dirty="0">
                <a:solidFill>
                  <a:schemeClr val="tx1"/>
                </a:solidFill>
              </a:rPr>
              <a:t> + Ii </a:t>
            </a:r>
          </a:p>
          <a:p>
            <a:pPr lvl="2" algn="just"/>
            <a:r>
              <a:rPr lang="en-US" dirty="0">
                <a:solidFill>
                  <a:schemeClr val="tx1"/>
                </a:solidFill>
              </a:rPr>
              <a:t>where </a:t>
            </a:r>
            <a:r>
              <a:rPr lang="en-US" i="1" dirty="0">
                <a:solidFill>
                  <a:schemeClr val="tx1"/>
                </a:solidFill>
              </a:rPr>
              <a:t>Ii </a:t>
            </a:r>
            <a:r>
              <a:rPr lang="en-US" dirty="0">
                <a:solidFill>
                  <a:schemeClr val="tx1"/>
                </a:solidFill>
              </a:rPr>
              <a:t>is the maximum amount of delay in execution, caused by higher priority tasks, that task </a:t>
            </a:r>
            <a:r>
              <a:rPr lang="en-US" i="1" dirty="0" err="1">
                <a:solidFill>
                  <a:schemeClr val="tx1"/>
                </a:solidFill>
              </a:rPr>
              <a:t>τi</a:t>
            </a:r>
            <a:r>
              <a:rPr lang="en-US" i="1" dirty="0">
                <a:solidFill>
                  <a:schemeClr val="tx1"/>
                </a:solidFill>
              </a:rPr>
              <a:t> </a:t>
            </a:r>
            <a:r>
              <a:rPr lang="en-US" dirty="0">
                <a:solidFill>
                  <a:schemeClr val="tx1"/>
                </a:solidFill>
              </a:rPr>
              <a:t>is going to experience in any time interval [</a:t>
            </a:r>
            <a:r>
              <a:rPr lang="en-US" i="1" dirty="0">
                <a:solidFill>
                  <a:schemeClr val="tx1"/>
                </a:solidFill>
              </a:rPr>
              <a:t>t, t </a:t>
            </a:r>
            <a:r>
              <a:rPr lang="en-US" dirty="0">
                <a:solidFill>
                  <a:schemeClr val="tx1"/>
                </a:solidFill>
              </a:rPr>
              <a:t>+ </a:t>
            </a:r>
            <a:r>
              <a:rPr lang="en-US" i="1" dirty="0" err="1">
                <a:solidFill>
                  <a:schemeClr val="tx1"/>
                </a:solidFill>
              </a:rPr>
              <a:t>Ri</a:t>
            </a:r>
            <a:r>
              <a:rPr lang="en-US" i="1" dirty="0">
                <a:solidFill>
                  <a:schemeClr val="tx1"/>
                </a:solidFill>
              </a:rPr>
              <a:t>)</a:t>
            </a:r>
            <a:r>
              <a:rPr lang="en-US" dirty="0">
                <a:solidFill>
                  <a:schemeClr val="tx1"/>
                </a:solidFill>
              </a:rPr>
              <a:t>. </a:t>
            </a:r>
            <a:endParaRPr lang="en-US" dirty="0" smtClean="0">
              <a:solidFill>
                <a:schemeClr val="tx1"/>
              </a:solidFill>
            </a:endParaRPr>
          </a:p>
          <a:p>
            <a:pPr algn="just"/>
            <a:r>
              <a:rPr lang="en-US" dirty="0" smtClean="0">
                <a:solidFill>
                  <a:schemeClr val="tx1"/>
                </a:solidFill>
              </a:rPr>
              <a:t>At </a:t>
            </a:r>
            <a:r>
              <a:rPr lang="en-US" dirty="0">
                <a:solidFill>
                  <a:schemeClr val="tx1"/>
                </a:solidFill>
              </a:rPr>
              <a:t>a critical instant </a:t>
            </a:r>
            <a:r>
              <a:rPr lang="en-US" i="1" dirty="0">
                <a:solidFill>
                  <a:schemeClr val="tx1"/>
                </a:solidFill>
              </a:rPr>
              <a:t>Ii </a:t>
            </a:r>
            <a:r>
              <a:rPr lang="en-US" dirty="0">
                <a:solidFill>
                  <a:schemeClr val="tx1"/>
                </a:solidFill>
              </a:rPr>
              <a:t>will be maximum, that is, the time at which all higher-priority tasks are released along with task </a:t>
            </a:r>
            <a:r>
              <a:rPr lang="en-US" i="1" dirty="0" err="1">
                <a:solidFill>
                  <a:schemeClr val="tx1"/>
                </a:solidFill>
              </a:rPr>
              <a:t>τi</a:t>
            </a:r>
            <a:r>
              <a:rPr lang="en-US" i="1" dirty="0">
                <a:solidFill>
                  <a:schemeClr val="tx1"/>
                </a:solidFill>
              </a:rPr>
              <a:t> </a:t>
            </a:r>
            <a:r>
              <a:rPr lang="en-US" dirty="0">
                <a:solidFill>
                  <a:schemeClr val="tx1"/>
                </a:solidFill>
              </a:rPr>
              <a:t>.</a:t>
            </a:r>
          </a:p>
          <a:p>
            <a:pPr algn="just"/>
            <a:r>
              <a:rPr lang="en-US" dirty="0">
                <a:solidFill>
                  <a:schemeClr val="tx1"/>
                </a:solidFill>
              </a:rPr>
              <a:t>Consider a task </a:t>
            </a:r>
            <a:r>
              <a:rPr lang="en-US" i="1" dirty="0" err="1">
                <a:solidFill>
                  <a:schemeClr val="tx1"/>
                </a:solidFill>
              </a:rPr>
              <a:t>τj</a:t>
            </a:r>
            <a:r>
              <a:rPr lang="en-US" i="1" dirty="0">
                <a:solidFill>
                  <a:schemeClr val="tx1"/>
                </a:solidFill>
              </a:rPr>
              <a:t> </a:t>
            </a:r>
            <a:r>
              <a:rPr lang="en-US" dirty="0">
                <a:solidFill>
                  <a:schemeClr val="tx1"/>
                </a:solidFill>
              </a:rPr>
              <a:t>of higher priority than </a:t>
            </a:r>
            <a:r>
              <a:rPr lang="en-US" i="1" dirty="0" err="1">
                <a:solidFill>
                  <a:schemeClr val="tx1"/>
                </a:solidFill>
              </a:rPr>
              <a:t>τi</a:t>
            </a:r>
            <a:r>
              <a:rPr lang="en-US" i="1" dirty="0">
                <a:solidFill>
                  <a:schemeClr val="tx1"/>
                </a:solidFill>
              </a:rPr>
              <a:t> </a:t>
            </a:r>
            <a:r>
              <a:rPr lang="en-US" dirty="0">
                <a:solidFill>
                  <a:schemeClr val="tx1"/>
                </a:solidFill>
              </a:rPr>
              <a:t>.Within the interval [0</a:t>
            </a:r>
            <a:r>
              <a:rPr lang="en-US" i="1" dirty="0">
                <a:solidFill>
                  <a:schemeClr val="tx1"/>
                </a:solidFill>
              </a:rPr>
              <a:t>,Ri )</a:t>
            </a:r>
            <a:r>
              <a:rPr lang="en-US" dirty="0">
                <a:solidFill>
                  <a:schemeClr val="tx1"/>
                </a:solidFill>
              </a:rPr>
              <a:t>, the time of release of </a:t>
            </a:r>
            <a:r>
              <a:rPr lang="en-US" i="1" dirty="0" err="1">
                <a:solidFill>
                  <a:schemeClr val="tx1"/>
                </a:solidFill>
              </a:rPr>
              <a:t>τj</a:t>
            </a:r>
            <a:r>
              <a:rPr lang="en-US" i="1" dirty="0">
                <a:solidFill>
                  <a:schemeClr val="tx1"/>
                </a:solidFill>
              </a:rPr>
              <a:t> </a:t>
            </a:r>
            <a:r>
              <a:rPr lang="en-US" dirty="0">
                <a:solidFill>
                  <a:schemeClr val="tx1"/>
                </a:solidFill>
              </a:rPr>
              <a:t>will be </a:t>
            </a:r>
            <a:r>
              <a:rPr lang="en-US" i="1" dirty="0" err="1">
                <a:solidFill>
                  <a:schemeClr val="tx1"/>
                </a:solidFill>
              </a:rPr>
              <a:t>Ri</a:t>
            </a:r>
            <a:r>
              <a:rPr lang="en-US" i="1" dirty="0">
                <a:solidFill>
                  <a:schemeClr val="tx1"/>
                </a:solidFill>
              </a:rPr>
              <a:t>/</a:t>
            </a:r>
            <a:r>
              <a:rPr lang="en-US" i="1" dirty="0" err="1">
                <a:solidFill>
                  <a:schemeClr val="tx1"/>
                </a:solidFill>
              </a:rPr>
              <a:t>pj</a:t>
            </a:r>
            <a:endParaRPr lang="en-US" dirty="0">
              <a:solidFill>
                <a:schemeClr val="tx1"/>
              </a:solidFill>
            </a:endParaRPr>
          </a:p>
          <a:p>
            <a:pPr algn="just"/>
            <a:r>
              <a:rPr lang="en-US" dirty="0">
                <a:solidFill>
                  <a:schemeClr val="tx1"/>
                </a:solidFill>
              </a:rPr>
              <a:t> </a:t>
            </a:r>
          </a:p>
        </p:txBody>
      </p:sp>
      <p:grpSp>
        <p:nvGrpSpPr>
          <p:cNvPr id="2050" name="Group 2"/>
          <p:cNvGrpSpPr>
            <a:grpSpLocks/>
          </p:cNvGrpSpPr>
          <p:nvPr/>
        </p:nvGrpSpPr>
        <p:grpSpPr bwMode="auto">
          <a:xfrm>
            <a:off x="3429000" y="5638800"/>
            <a:ext cx="609600" cy="457200"/>
            <a:chOff x="9320" y="13617"/>
            <a:chExt cx="253" cy="391"/>
          </a:xfrm>
        </p:grpSpPr>
        <p:grpSp>
          <p:nvGrpSpPr>
            <p:cNvPr id="2051" name="Group 3"/>
            <p:cNvGrpSpPr>
              <a:grpSpLocks/>
            </p:cNvGrpSpPr>
            <p:nvPr/>
          </p:nvGrpSpPr>
          <p:grpSpPr bwMode="auto">
            <a:xfrm>
              <a:off x="9320" y="13617"/>
              <a:ext cx="69" cy="391"/>
              <a:chOff x="9320" y="13617"/>
              <a:chExt cx="69" cy="391"/>
            </a:xfrm>
          </p:grpSpPr>
          <p:cxnSp>
            <p:nvCxnSpPr>
              <p:cNvPr id="2052" name="AutoShape 4"/>
              <p:cNvCxnSpPr>
                <a:cxnSpLocks noChangeShapeType="1"/>
              </p:cNvCxnSpPr>
              <p:nvPr/>
            </p:nvCxnSpPr>
            <p:spPr bwMode="auto">
              <a:xfrm>
                <a:off x="9320" y="13617"/>
                <a:ext cx="0" cy="391"/>
              </a:xfrm>
              <a:prstGeom prst="straightConnector1">
                <a:avLst/>
              </a:prstGeom>
              <a:noFill/>
              <a:ln w="9525">
                <a:solidFill>
                  <a:srgbClr val="000000"/>
                </a:solidFill>
                <a:round/>
                <a:headEnd/>
                <a:tailEnd/>
              </a:ln>
            </p:spPr>
          </p:cxnSp>
          <p:cxnSp>
            <p:nvCxnSpPr>
              <p:cNvPr id="2053" name="AutoShape 5"/>
              <p:cNvCxnSpPr>
                <a:cxnSpLocks noChangeShapeType="1"/>
              </p:cNvCxnSpPr>
              <p:nvPr/>
            </p:nvCxnSpPr>
            <p:spPr bwMode="auto">
              <a:xfrm>
                <a:off x="9320" y="13617"/>
                <a:ext cx="69" cy="0"/>
              </a:xfrm>
              <a:prstGeom prst="straightConnector1">
                <a:avLst/>
              </a:prstGeom>
              <a:noFill/>
              <a:ln w="9525">
                <a:solidFill>
                  <a:srgbClr val="000000"/>
                </a:solidFill>
                <a:round/>
                <a:headEnd/>
                <a:tailEnd/>
              </a:ln>
            </p:spPr>
          </p:cxnSp>
        </p:grpSp>
        <p:grpSp>
          <p:nvGrpSpPr>
            <p:cNvPr id="2054" name="Group 6"/>
            <p:cNvGrpSpPr>
              <a:grpSpLocks/>
            </p:cNvGrpSpPr>
            <p:nvPr/>
          </p:nvGrpSpPr>
          <p:grpSpPr bwMode="auto">
            <a:xfrm>
              <a:off x="9492" y="13617"/>
              <a:ext cx="81" cy="391"/>
              <a:chOff x="9492" y="13617"/>
              <a:chExt cx="81" cy="391"/>
            </a:xfrm>
          </p:grpSpPr>
          <p:cxnSp>
            <p:nvCxnSpPr>
              <p:cNvPr id="2055" name="AutoShape 7"/>
              <p:cNvCxnSpPr>
                <a:cxnSpLocks noChangeShapeType="1"/>
              </p:cNvCxnSpPr>
              <p:nvPr/>
            </p:nvCxnSpPr>
            <p:spPr bwMode="auto">
              <a:xfrm flipV="1">
                <a:off x="9573" y="13617"/>
                <a:ext cx="0" cy="391"/>
              </a:xfrm>
              <a:prstGeom prst="straightConnector1">
                <a:avLst/>
              </a:prstGeom>
              <a:noFill/>
              <a:ln w="9525">
                <a:solidFill>
                  <a:srgbClr val="000000"/>
                </a:solidFill>
                <a:round/>
                <a:headEnd/>
                <a:tailEnd/>
              </a:ln>
            </p:spPr>
          </p:cxnSp>
          <p:cxnSp>
            <p:nvCxnSpPr>
              <p:cNvPr id="2056" name="AutoShape 8"/>
              <p:cNvCxnSpPr>
                <a:cxnSpLocks noChangeShapeType="1"/>
              </p:cNvCxnSpPr>
              <p:nvPr/>
            </p:nvCxnSpPr>
            <p:spPr bwMode="auto">
              <a:xfrm flipH="1">
                <a:off x="9492" y="13617"/>
                <a:ext cx="81" cy="0"/>
              </a:xfrm>
              <a:prstGeom prst="straightConnector1">
                <a:avLst/>
              </a:prstGeom>
              <a:noFill/>
              <a:ln w="9525">
                <a:solidFill>
                  <a:srgbClr val="000000"/>
                </a:solidFill>
                <a:round/>
                <a:headEnd/>
                <a:tailEnd/>
              </a:ln>
            </p:spPr>
          </p:cxn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3200" b="1" dirty="0" smtClean="0">
                <a:solidFill>
                  <a:schemeClr val="tx1"/>
                </a:solidFill>
              </a:rPr>
              <a:t> Response-Time Analysis for Fixed-Period Systems</a:t>
            </a:r>
            <a:endParaRPr lang="en-US" sz="32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47500" lnSpcReduction="20000"/>
          </a:bodyPr>
          <a:lstStyle/>
          <a:p>
            <a:pPr algn="just"/>
            <a:r>
              <a:rPr lang="en-US" b="1" dirty="0" smtClean="0">
                <a:solidFill>
                  <a:schemeClr val="tx1"/>
                </a:solidFill>
              </a:rPr>
              <a:t>Each </a:t>
            </a:r>
            <a:r>
              <a:rPr lang="en-US" b="1" dirty="0">
                <a:solidFill>
                  <a:schemeClr val="tx1"/>
                </a:solidFill>
              </a:rPr>
              <a:t>release of task </a:t>
            </a:r>
            <a:r>
              <a:rPr lang="en-US" b="1" i="1" dirty="0" err="1">
                <a:solidFill>
                  <a:schemeClr val="tx1"/>
                </a:solidFill>
              </a:rPr>
              <a:t>τj</a:t>
            </a:r>
            <a:r>
              <a:rPr lang="en-US" b="1" i="1" dirty="0">
                <a:solidFill>
                  <a:schemeClr val="tx1"/>
                </a:solidFill>
              </a:rPr>
              <a:t> </a:t>
            </a:r>
            <a:r>
              <a:rPr lang="en-US" b="1" dirty="0">
                <a:solidFill>
                  <a:schemeClr val="tx1"/>
                </a:solidFill>
              </a:rPr>
              <a:t>is going to contribute to the amount of interference</a:t>
            </a:r>
            <a:r>
              <a:rPr lang="en-US" dirty="0">
                <a:solidFill>
                  <a:schemeClr val="tx1"/>
                </a:solidFill>
              </a:rPr>
              <a:t> </a:t>
            </a:r>
            <a:r>
              <a:rPr lang="en-US" i="1" dirty="0" err="1">
                <a:solidFill>
                  <a:schemeClr val="tx1"/>
                </a:solidFill>
              </a:rPr>
              <a:t>τ</a:t>
            </a:r>
            <a:r>
              <a:rPr lang="en-US" i="1" baseline="-25000" dirty="0" err="1">
                <a:solidFill>
                  <a:schemeClr val="tx1"/>
                </a:solidFill>
              </a:rPr>
              <a:t>i</a:t>
            </a:r>
            <a:r>
              <a:rPr lang="en-US" i="1" dirty="0">
                <a:solidFill>
                  <a:schemeClr val="tx1"/>
                </a:solidFill>
              </a:rPr>
              <a:t> </a:t>
            </a:r>
            <a:r>
              <a:rPr lang="en-US" dirty="0">
                <a:solidFill>
                  <a:schemeClr val="tx1"/>
                </a:solidFill>
              </a:rPr>
              <a:t>is going to face, and is expressed as</a:t>
            </a:r>
            <a:r>
              <a:rPr lang="en-US" dirty="0" smtClean="0">
                <a:solidFill>
                  <a:schemeClr val="tx1"/>
                </a:solidFill>
              </a:rPr>
              <a:t>:</a:t>
            </a:r>
          </a:p>
          <a:p>
            <a:pPr algn="just"/>
            <a:endParaRPr lang="en-US" dirty="0" smtClean="0">
              <a:solidFill>
                <a:schemeClr val="tx1"/>
              </a:solidFill>
            </a:endParaRPr>
          </a:p>
          <a:p>
            <a:pPr algn="just"/>
            <a:endParaRPr lang="en-US" dirty="0">
              <a:solidFill>
                <a:schemeClr val="tx1"/>
              </a:solidFill>
            </a:endParaRPr>
          </a:p>
          <a:p>
            <a:pPr algn="just"/>
            <a:r>
              <a:rPr lang="en-US" dirty="0">
                <a:solidFill>
                  <a:schemeClr val="tx1"/>
                </a:solidFill>
              </a:rPr>
              <a:t>Each task of higher priority is interfering with task </a:t>
            </a:r>
            <a:r>
              <a:rPr lang="en-US" i="1" dirty="0" err="1">
                <a:solidFill>
                  <a:schemeClr val="tx1"/>
                </a:solidFill>
              </a:rPr>
              <a:t>τ</a:t>
            </a:r>
            <a:r>
              <a:rPr lang="en-US" i="1" baseline="-25000" dirty="0" err="1">
                <a:solidFill>
                  <a:schemeClr val="tx1"/>
                </a:solidFill>
              </a:rPr>
              <a:t>i</a:t>
            </a:r>
            <a:r>
              <a:rPr lang="en-US" dirty="0">
                <a:solidFill>
                  <a:schemeClr val="tx1"/>
                </a:solidFill>
              </a:rPr>
              <a:t>. So</a:t>
            </a:r>
            <a:r>
              <a:rPr lang="en-US" dirty="0" smtClean="0">
                <a:solidFill>
                  <a:schemeClr val="tx1"/>
                </a:solidFill>
              </a:rPr>
              <a:t>,</a:t>
            </a:r>
          </a:p>
          <a:p>
            <a:pPr algn="just"/>
            <a:endParaRPr lang="en-US" dirty="0" smtClean="0">
              <a:solidFill>
                <a:schemeClr val="tx1"/>
              </a:solidFill>
            </a:endParaRPr>
          </a:p>
          <a:p>
            <a:pPr algn="just"/>
            <a:endParaRPr lang="en-US" dirty="0">
              <a:solidFill>
                <a:schemeClr val="tx1"/>
              </a:solidFill>
            </a:endParaRPr>
          </a:p>
          <a:p>
            <a:pPr algn="just"/>
            <a:r>
              <a:rPr lang="en-US" dirty="0">
                <a:solidFill>
                  <a:schemeClr val="tx1"/>
                </a:solidFill>
              </a:rPr>
              <a:t>where </a:t>
            </a:r>
            <a:r>
              <a:rPr lang="en-US" i="1" dirty="0">
                <a:solidFill>
                  <a:schemeClr val="tx1"/>
                </a:solidFill>
              </a:rPr>
              <a:t>hp</a:t>
            </a:r>
            <a:r>
              <a:rPr lang="en-US" dirty="0">
                <a:solidFill>
                  <a:schemeClr val="tx1"/>
                </a:solidFill>
              </a:rPr>
              <a:t>(</a:t>
            </a:r>
            <a:r>
              <a:rPr lang="en-US" i="1" dirty="0" err="1">
                <a:solidFill>
                  <a:schemeClr val="tx1"/>
                </a:solidFill>
              </a:rPr>
              <a:t>i</a:t>
            </a:r>
            <a:r>
              <a:rPr lang="en-US" dirty="0">
                <a:solidFill>
                  <a:schemeClr val="tx1"/>
                </a:solidFill>
              </a:rPr>
              <a:t>) is the set of higher-priority tasks with respect to </a:t>
            </a:r>
            <a:r>
              <a:rPr lang="en-US" i="1" dirty="0" err="1">
                <a:solidFill>
                  <a:schemeClr val="tx1"/>
                </a:solidFill>
              </a:rPr>
              <a:t>τi</a:t>
            </a:r>
            <a:r>
              <a:rPr lang="en-US" i="1" dirty="0">
                <a:solidFill>
                  <a:schemeClr val="tx1"/>
                </a:solidFill>
              </a:rPr>
              <a:t> </a:t>
            </a:r>
            <a:r>
              <a:rPr lang="en-US" dirty="0">
                <a:solidFill>
                  <a:schemeClr val="tx1"/>
                </a:solidFill>
              </a:rPr>
              <a:t>. </a:t>
            </a:r>
          </a:p>
          <a:p>
            <a:pPr algn="just"/>
            <a:r>
              <a:rPr lang="en-US" dirty="0">
                <a:solidFill>
                  <a:schemeClr val="tx1"/>
                </a:solidFill>
              </a:rPr>
              <a:t>Substituting this value in </a:t>
            </a:r>
            <a:r>
              <a:rPr lang="en-US" dirty="0" err="1">
                <a:solidFill>
                  <a:schemeClr val="tx1"/>
                </a:solidFill>
              </a:rPr>
              <a:t>R</a:t>
            </a:r>
            <a:r>
              <a:rPr lang="en-US" baseline="-25000" dirty="0" err="1">
                <a:solidFill>
                  <a:schemeClr val="tx1"/>
                </a:solidFill>
              </a:rPr>
              <a:t>i</a:t>
            </a:r>
            <a:r>
              <a:rPr lang="en-US" dirty="0">
                <a:solidFill>
                  <a:schemeClr val="tx1"/>
                </a:solidFill>
              </a:rPr>
              <a:t> = </a:t>
            </a:r>
            <a:r>
              <a:rPr lang="en-US" dirty="0" err="1">
                <a:solidFill>
                  <a:schemeClr val="tx1"/>
                </a:solidFill>
              </a:rPr>
              <a:t>e</a:t>
            </a:r>
            <a:r>
              <a:rPr lang="en-US" baseline="-25000" dirty="0" err="1">
                <a:solidFill>
                  <a:schemeClr val="tx1"/>
                </a:solidFill>
              </a:rPr>
              <a:t>i</a:t>
            </a:r>
            <a:r>
              <a:rPr lang="en-US" dirty="0">
                <a:solidFill>
                  <a:schemeClr val="tx1"/>
                </a:solidFill>
              </a:rPr>
              <a:t> + I</a:t>
            </a:r>
            <a:r>
              <a:rPr lang="en-US" baseline="-25000" dirty="0">
                <a:solidFill>
                  <a:schemeClr val="tx1"/>
                </a:solidFill>
              </a:rPr>
              <a:t>i</a:t>
            </a:r>
            <a:r>
              <a:rPr lang="en-US" i="1" dirty="0">
                <a:solidFill>
                  <a:schemeClr val="tx1"/>
                </a:solidFill>
              </a:rPr>
              <a:t>  </a:t>
            </a:r>
            <a:r>
              <a:rPr lang="en-US" dirty="0" smtClean="0">
                <a:solidFill>
                  <a:schemeClr val="tx1"/>
                </a:solidFill>
              </a:rPr>
              <a:t>yields</a:t>
            </a:r>
          </a:p>
          <a:p>
            <a:pPr algn="just"/>
            <a:endParaRPr lang="en-US" dirty="0" smtClean="0">
              <a:solidFill>
                <a:schemeClr val="tx1"/>
              </a:solidFill>
            </a:endParaRPr>
          </a:p>
          <a:p>
            <a:pPr algn="just"/>
            <a:endParaRPr lang="en-US" dirty="0">
              <a:solidFill>
                <a:schemeClr val="tx1"/>
              </a:solidFill>
            </a:endParaRPr>
          </a:p>
          <a:p>
            <a:pPr algn="just"/>
            <a:r>
              <a:rPr lang="en-US" dirty="0">
                <a:solidFill>
                  <a:schemeClr val="tx1"/>
                </a:solidFill>
              </a:rPr>
              <a:t>Due to the ceiling functions, it is difficult to solve for </a:t>
            </a:r>
            <a:r>
              <a:rPr lang="en-US" dirty="0" err="1">
                <a:solidFill>
                  <a:schemeClr val="tx1"/>
                </a:solidFill>
              </a:rPr>
              <a:t>R</a:t>
            </a:r>
            <a:r>
              <a:rPr lang="en-US" baseline="-25000" dirty="0" err="1">
                <a:solidFill>
                  <a:schemeClr val="tx1"/>
                </a:solidFill>
              </a:rPr>
              <a:t>i</a:t>
            </a:r>
            <a:r>
              <a:rPr lang="en-US" i="1" dirty="0">
                <a:solidFill>
                  <a:schemeClr val="tx1"/>
                </a:solidFill>
              </a:rPr>
              <a:t> </a:t>
            </a:r>
            <a:r>
              <a:rPr lang="en-US" dirty="0">
                <a:solidFill>
                  <a:schemeClr val="tx1"/>
                </a:solidFill>
              </a:rPr>
              <a:t>. Without getting into details, a solution is provided where the function </a:t>
            </a:r>
            <a:r>
              <a:rPr lang="en-US" i="1" dirty="0">
                <a:solidFill>
                  <a:schemeClr val="tx1"/>
                </a:solidFill>
              </a:rPr>
              <a:t>R </a:t>
            </a:r>
            <a:r>
              <a:rPr lang="en-US" dirty="0">
                <a:solidFill>
                  <a:schemeClr val="tx1"/>
                </a:solidFill>
              </a:rPr>
              <a:t>is evaluated by rewriting it as a recurrence </a:t>
            </a:r>
            <a:r>
              <a:rPr lang="en-US" dirty="0" smtClean="0">
                <a:solidFill>
                  <a:schemeClr val="tx1"/>
                </a:solidFill>
              </a:rPr>
              <a:t>relation</a:t>
            </a:r>
          </a:p>
          <a:p>
            <a:pPr algn="just"/>
            <a:endParaRPr lang="en-US" dirty="0" smtClean="0">
              <a:solidFill>
                <a:schemeClr val="tx1"/>
              </a:solidFill>
            </a:endParaRPr>
          </a:p>
          <a:p>
            <a:pPr algn="just"/>
            <a:endParaRPr lang="en-US" dirty="0">
              <a:solidFill>
                <a:schemeClr val="tx1"/>
              </a:solidFill>
            </a:endParaRPr>
          </a:p>
          <a:p>
            <a:pPr algn="just"/>
            <a:r>
              <a:rPr lang="en-US" dirty="0">
                <a:solidFill>
                  <a:schemeClr val="tx1"/>
                </a:solidFill>
              </a:rPr>
              <a:t>where </a:t>
            </a:r>
            <a:r>
              <a:rPr lang="en-US" i="1" dirty="0" err="1">
                <a:solidFill>
                  <a:schemeClr val="tx1"/>
                </a:solidFill>
              </a:rPr>
              <a:t>R</a:t>
            </a:r>
            <a:r>
              <a:rPr lang="en-US" i="1" baseline="30000" dirty="0" err="1">
                <a:solidFill>
                  <a:schemeClr val="tx1"/>
                </a:solidFill>
              </a:rPr>
              <a:t>n</a:t>
            </a:r>
            <a:r>
              <a:rPr lang="en-US" i="1" baseline="-25000" dirty="0" err="1">
                <a:solidFill>
                  <a:schemeClr val="tx1"/>
                </a:solidFill>
              </a:rPr>
              <a:t>i</a:t>
            </a:r>
            <a:r>
              <a:rPr lang="en-US" i="1" dirty="0">
                <a:solidFill>
                  <a:schemeClr val="tx1"/>
                </a:solidFill>
              </a:rPr>
              <a:t> </a:t>
            </a:r>
            <a:r>
              <a:rPr lang="en-US" dirty="0">
                <a:solidFill>
                  <a:schemeClr val="tx1"/>
                </a:solidFill>
              </a:rPr>
              <a:t>is the response in the </a:t>
            </a:r>
            <a:r>
              <a:rPr lang="en-US" i="1" dirty="0">
                <a:solidFill>
                  <a:schemeClr val="tx1"/>
                </a:solidFill>
              </a:rPr>
              <a:t>n</a:t>
            </a:r>
            <a:r>
              <a:rPr lang="en-US" dirty="0">
                <a:solidFill>
                  <a:schemeClr val="tx1"/>
                </a:solidFill>
              </a:rPr>
              <a:t>th iteration.</a:t>
            </a:r>
          </a:p>
          <a:p>
            <a:pPr algn="just"/>
            <a:r>
              <a:rPr lang="en-US" dirty="0">
                <a:solidFill>
                  <a:schemeClr val="tx1"/>
                </a:solidFill>
              </a:rPr>
              <a:t>To use the recurrence relation to find response times, it is necessary to compute </a:t>
            </a:r>
            <a:r>
              <a:rPr lang="en-US" i="1" dirty="0">
                <a:solidFill>
                  <a:schemeClr val="tx1"/>
                </a:solidFill>
              </a:rPr>
              <a:t>R</a:t>
            </a:r>
            <a:r>
              <a:rPr lang="en-US" i="1" baseline="30000" dirty="0">
                <a:solidFill>
                  <a:schemeClr val="tx1"/>
                </a:solidFill>
              </a:rPr>
              <a:t>n+1</a:t>
            </a:r>
            <a:r>
              <a:rPr lang="en-US" i="1" baseline="-25000" dirty="0">
                <a:solidFill>
                  <a:schemeClr val="tx1"/>
                </a:solidFill>
              </a:rPr>
              <a:t>i</a:t>
            </a:r>
            <a:r>
              <a:rPr lang="en-US" i="1" dirty="0">
                <a:solidFill>
                  <a:schemeClr val="tx1"/>
                </a:solidFill>
              </a:rPr>
              <a:t> </a:t>
            </a:r>
            <a:r>
              <a:rPr lang="en-US" dirty="0">
                <a:solidFill>
                  <a:schemeClr val="tx1"/>
                </a:solidFill>
              </a:rPr>
              <a:t>iteratively until the first value </a:t>
            </a:r>
            <a:r>
              <a:rPr lang="en-US" i="1" dirty="0">
                <a:solidFill>
                  <a:schemeClr val="tx1"/>
                </a:solidFill>
              </a:rPr>
              <a:t>m </a:t>
            </a:r>
            <a:r>
              <a:rPr lang="en-US" dirty="0">
                <a:solidFill>
                  <a:schemeClr val="tx1"/>
                </a:solidFill>
              </a:rPr>
              <a:t>is found such that </a:t>
            </a:r>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r>
              <a:rPr lang="en-US" i="1" dirty="0">
                <a:solidFill>
                  <a:schemeClr val="tx1"/>
                </a:solidFill>
              </a:rPr>
              <a:t> </a:t>
            </a:r>
            <a:r>
              <a:rPr lang="en-US" dirty="0">
                <a:solidFill>
                  <a:schemeClr val="tx1"/>
                </a:solidFill>
              </a:rPr>
              <a:t>is then the response time </a:t>
            </a:r>
            <a:r>
              <a:rPr lang="en-US" i="1" dirty="0" err="1">
                <a:solidFill>
                  <a:schemeClr val="tx1"/>
                </a:solidFill>
              </a:rPr>
              <a:t>R</a:t>
            </a:r>
            <a:r>
              <a:rPr lang="en-US" i="1" baseline="-25000" dirty="0" err="1">
                <a:solidFill>
                  <a:schemeClr val="tx1"/>
                </a:solidFill>
              </a:rPr>
              <a:t>i</a:t>
            </a:r>
            <a:r>
              <a:rPr lang="en-US" i="1" dirty="0">
                <a:solidFill>
                  <a:schemeClr val="tx1"/>
                </a:solidFill>
              </a:rPr>
              <a:t> </a:t>
            </a:r>
            <a:r>
              <a:rPr lang="en-US" dirty="0">
                <a:solidFill>
                  <a:schemeClr val="tx1"/>
                </a:solidFill>
              </a:rPr>
              <a:t>. It is important to note that if the equation does not have a solution, then the value of </a:t>
            </a:r>
            <a:r>
              <a:rPr lang="en-US" i="1" dirty="0" err="1">
                <a:solidFill>
                  <a:schemeClr val="tx1"/>
                </a:solidFill>
              </a:rPr>
              <a:t>R</a:t>
            </a:r>
            <a:r>
              <a:rPr lang="en-US" i="1" baseline="-25000" dirty="0" err="1">
                <a:solidFill>
                  <a:schemeClr val="tx1"/>
                </a:solidFill>
              </a:rPr>
              <a:t>i</a:t>
            </a:r>
            <a:r>
              <a:rPr lang="en-US" i="1" dirty="0">
                <a:solidFill>
                  <a:schemeClr val="tx1"/>
                </a:solidFill>
              </a:rPr>
              <a:t> </a:t>
            </a:r>
            <a:r>
              <a:rPr lang="en-US" dirty="0">
                <a:solidFill>
                  <a:schemeClr val="tx1"/>
                </a:solidFill>
              </a:rPr>
              <a:t>will continue to rise, as in the case when a task  set has a utilization greater than 100%.</a:t>
            </a:r>
          </a:p>
        </p:txBody>
      </p:sp>
      <p:pic>
        <p:nvPicPr>
          <p:cNvPr id="4" name="Picture 3"/>
          <p:cNvPicPr/>
          <p:nvPr/>
        </p:nvPicPr>
        <p:blipFill>
          <a:blip r:embed="rId2"/>
          <a:srcRect/>
          <a:stretch>
            <a:fillRect/>
          </a:stretch>
        </p:blipFill>
        <p:spPr bwMode="auto">
          <a:xfrm>
            <a:off x="2895600" y="1116665"/>
            <a:ext cx="2513554" cy="48353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971800" y="1925782"/>
            <a:ext cx="1888764" cy="516331"/>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2993886" y="2819400"/>
            <a:ext cx="2340114" cy="548442"/>
          </a:xfrm>
          <a:prstGeom prst="rect">
            <a:avLst/>
          </a:prstGeom>
          <a:noFill/>
          <a:ln w="9525">
            <a:noFill/>
            <a:miter lim="800000"/>
            <a:headEnd/>
            <a:tailEnd/>
          </a:ln>
        </p:spPr>
      </p:pic>
      <p:pic>
        <p:nvPicPr>
          <p:cNvPr id="7" name="Picture 6"/>
          <p:cNvPicPr/>
          <p:nvPr/>
        </p:nvPicPr>
        <p:blipFill>
          <a:blip r:embed="rId5"/>
          <a:srcRect/>
          <a:stretch>
            <a:fillRect/>
          </a:stretch>
        </p:blipFill>
        <p:spPr bwMode="auto">
          <a:xfrm>
            <a:off x="2807437" y="3754582"/>
            <a:ext cx="2678963" cy="457200"/>
          </a:xfrm>
          <a:prstGeom prst="rect">
            <a:avLst/>
          </a:prstGeom>
          <a:noFill/>
          <a:ln w="9525">
            <a:noFill/>
            <a:miter lim="800000"/>
            <a:headEnd/>
            <a:tailEnd/>
          </a:ln>
        </p:spPr>
      </p:pic>
      <p:pic>
        <p:nvPicPr>
          <p:cNvPr id="1026" name="Picture 2"/>
          <p:cNvPicPr>
            <a:picLocks noChangeAspect="1" noChangeArrowheads="1"/>
          </p:cNvPicPr>
          <p:nvPr/>
        </p:nvPicPr>
        <p:blipFill>
          <a:blip r:embed="rId6"/>
          <a:srcRect/>
          <a:stretch>
            <a:fillRect/>
          </a:stretch>
        </p:blipFill>
        <p:spPr bwMode="auto">
          <a:xfrm>
            <a:off x="3248025" y="4857750"/>
            <a:ext cx="1400175" cy="400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3200" b="1" dirty="0" smtClean="0">
                <a:solidFill>
                  <a:schemeClr val="tx1"/>
                </a:solidFill>
              </a:rPr>
              <a:t> Response-Time Analysis: RMA Example</a:t>
            </a:r>
            <a:endParaRPr lang="en-US" sz="32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62500" lnSpcReduction="20000"/>
          </a:bodyPr>
          <a:lstStyle/>
          <a:p>
            <a:pPr algn="just"/>
            <a:r>
              <a:rPr lang="en-US" dirty="0" smtClean="0">
                <a:solidFill>
                  <a:schemeClr val="tx1"/>
                </a:solidFill>
              </a:rPr>
              <a:t>Calculation </a:t>
            </a:r>
            <a:r>
              <a:rPr lang="en-US" dirty="0">
                <a:solidFill>
                  <a:schemeClr val="tx1"/>
                </a:solidFill>
              </a:rPr>
              <a:t>of response-time analysis for a fixed-priority scheduling scheme </a:t>
            </a:r>
          </a:p>
          <a:p>
            <a:pPr algn="just"/>
            <a:r>
              <a:rPr lang="en-US" dirty="0">
                <a:solidFill>
                  <a:schemeClr val="tx1"/>
                </a:solidFill>
              </a:rPr>
              <a:t>Consider the task set to be scheduled rate monotonically, as shown below</a:t>
            </a:r>
            <a:r>
              <a:rPr lang="en-US" dirty="0" smtClean="0">
                <a:solidFill>
                  <a:schemeClr val="tx1"/>
                </a:solidFill>
              </a:rPr>
              <a:t>:</a:t>
            </a:r>
          </a:p>
          <a:p>
            <a:pPr algn="just"/>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r>
              <a:rPr lang="en-US" dirty="0">
                <a:solidFill>
                  <a:schemeClr val="tx1"/>
                </a:solidFill>
              </a:rPr>
              <a:t>The highest priority task </a:t>
            </a:r>
            <a:r>
              <a:rPr lang="en-US" i="1" dirty="0">
                <a:solidFill>
                  <a:schemeClr val="tx1"/>
                </a:solidFill>
              </a:rPr>
              <a:t>τ</a:t>
            </a:r>
            <a:r>
              <a:rPr lang="en-US" baseline="-25000" dirty="0">
                <a:solidFill>
                  <a:schemeClr val="tx1"/>
                </a:solidFill>
              </a:rPr>
              <a:t>1</a:t>
            </a:r>
            <a:r>
              <a:rPr lang="en-US" dirty="0">
                <a:solidFill>
                  <a:schemeClr val="tx1"/>
                </a:solidFill>
              </a:rPr>
              <a:t> will have a response time equal to its execution time, so </a:t>
            </a:r>
            <a:r>
              <a:rPr lang="en-US" i="1" dirty="0">
                <a:solidFill>
                  <a:schemeClr val="tx1"/>
                </a:solidFill>
              </a:rPr>
              <a:t>R</a:t>
            </a:r>
            <a:r>
              <a:rPr lang="en-US" baseline="-25000" dirty="0">
                <a:solidFill>
                  <a:schemeClr val="tx1"/>
                </a:solidFill>
              </a:rPr>
              <a:t>1</a:t>
            </a:r>
            <a:r>
              <a:rPr lang="en-US" dirty="0">
                <a:solidFill>
                  <a:schemeClr val="tx1"/>
                </a:solidFill>
              </a:rPr>
              <a:t> = 3.</a:t>
            </a:r>
          </a:p>
          <a:p>
            <a:pPr algn="just"/>
            <a:r>
              <a:rPr lang="en-US" dirty="0">
                <a:solidFill>
                  <a:schemeClr val="tx1"/>
                </a:solidFill>
              </a:rPr>
              <a:t>The next highest priority task, </a:t>
            </a:r>
            <a:r>
              <a:rPr lang="en-US" i="1" dirty="0">
                <a:solidFill>
                  <a:schemeClr val="tx1"/>
                </a:solidFill>
              </a:rPr>
              <a:t>τ</a:t>
            </a:r>
            <a:r>
              <a:rPr lang="en-US" baseline="-25000" dirty="0">
                <a:solidFill>
                  <a:schemeClr val="tx1"/>
                </a:solidFill>
              </a:rPr>
              <a:t>2</a:t>
            </a:r>
            <a:r>
              <a:rPr lang="en-US" dirty="0">
                <a:solidFill>
                  <a:schemeClr val="tx1"/>
                </a:solidFill>
              </a:rPr>
              <a:t> will have its response time calculated as follows. First, </a:t>
            </a:r>
            <a:r>
              <a:rPr lang="en-US" i="1" dirty="0">
                <a:solidFill>
                  <a:schemeClr val="tx1"/>
                </a:solidFill>
              </a:rPr>
              <a:t>R</a:t>
            </a:r>
            <a:r>
              <a:rPr lang="en-US" baseline="-25000" dirty="0">
                <a:solidFill>
                  <a:schemeClr val="tx1"/>
                </a:solidFill>
              </a:rPr>
              <a:t>2</a:t>
            </a:r>
            <a:r>
              <a:rPr lang="en-US" dirty="0">
                <a:solidFill>
                  <a:schemeClr val="tx1"/>
                </a:solidFill>
              </a:rPr>
              <a:t> = 4. </a:t>
            </a:r>
          </a:p>
          <a:p>
            <a:pPr algn="just"/>
            <a:r>
              <a:rPr lang="en-US" dirty="0">
                <a:solidFill>
                  <a:schemeClr val="tx1"/>
                </a:solidFill>
              </a:rPr>
              <a:t>The </a:t>
            </a:r>
            <a:r>
              <a:rPr lang="en-US" dirty="0" smtClean="0">
                <a:solidFill>
                  <a:schemeClr val="tx1"/>
                </a:solidFill>
              </a:rPr>
              <a:t>recursive </a:t>
            </a:r>
            <a:r>
              <a:rPr lang="en-US" dirty="0">
                <a:solidFill>
                  <a:schemeClr val="tx1"/>
                </a:solidFill>
              </a:rPr>
              <a:t>values </a:t>
            </a:r>
            <a:r>
              <a:rPr lang="en-US" dirty="0" smtClean="0">
                <a:solidFill>
                  <a:schemeClr val="tx1"/>
                </a:solidFill>
              </a:rPr>
              <a:t>following </a:t>
            </a:r>
            <a:r>
              <a:rPr lang="en-US" i="1" dirty="0" smtClean="0">
                <a:solidFill>
                  <a:schemeClr val="tx1"/>
                </a:solidFill>
              </a:rPr>
              <a:t>R</a:t>
            </a:r>
            <a:r>
              <a:rPr lang="en-US" baseline="30000" dirty="0" smtClean="0"/>
              <a:t>0</a:t>
            </a:r>
            <a:r>
              <a:rPr lang="en-US" baseline="-25000" dirty="0" smtClean="0">
                <a:solidFill>
                  <a:schemeClr val="tx1"/>
                </a:solidFill>
              </a:rPr>
              <a:t>2</a:t>
            </a:r>
            <a:r>
              <a:rPr lang="en-US" dirty="0" smtClean="0">
                <a:solidFill>
                  <a:schemeClr val="tx1"/>
                </a:solidFill>
              </a:rPr>
              <a:t> </a:t>
            </a:r>
            <a:r>
              <a:rPr lang="en-US" dirty="0">
                <a:solidFill>
                  <a:schemeClr val="tx1"/>
                </a:solidFill>
              </a:rPr>
              <a:t>are derived as:	</a:t>
            </a:r>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r>
              <a:rPr lang="en-US" dirty="0">
                <a:solidFill>
                  <a:schemeClr val="tx1"/>
                </a:solidFill>
              </a:rPr>
              <a:t>Since, R</a:t>
            </a:r>
            <a:r>
              <a:rPr lang="en-US" baseline="30000" dirty="0">
                <a:solidFill>
                  <a:schemeClr val="tx1"/>
                </a:solidFill>
              </a:rPr>
              <a:t>1</a:t>
            </a:r>
            <a:r>
              <a:rPr lang="en-US" baseline="-25000" dirty="0">
                <a:solidFill>
                  <a:schemeClr val="tx1"/>
                </a:solidFill>
              </a:rPr>
              <a:t>2</a:t>
            </a:r>
            <a:r>
              <a:rPr lang="en-US" dirty="0">
                <a:solidFill>
                  <a:schemeClr val="tx1"/>
                </a:solidFill>
              </a:rPr>
              <a:t> = R</a:t>
            </a:r>
            <a:r>
              <a:rPr lang="en-US" baseline="30000" dirty="0">
                <a:solidFill>
                  <a:schemeClr val="tx1"/>
                </a:solidFill>
              </a:rPr>
              <a:t>2</a:t>
            </a:r>
            <a:r>
              <a:rPr lang="en-US" baseline="-25000" dirty="0">
                <a:solidFill>
                  <a:schemeClr val="tx1"/>
                </a:solidFill>
              </a:rPr>
              <a:t>2</a:t>
            </a:r>
            <a:r>
              <a:rPr lang="en-US" dirty="0">
                <a:solidFill>
                  <a:schemeClr val="tx1"/>
                </a:solidFill>
              </a:rPr>
              <a:t>  it implies that the response time of task </a:t>
            </a:r>
            <a:r>
              <a:rPr lang="en-US" i="1" dirty="0">
                <a:solidFill>
                  <a:schemeClr val="tx1"/>
                </a:solidFill>
              </a:rPr>
              <a:t>τ</a:t>
            </a:r>
            <a:r>
              <a:rPr lang="en-US" baseline="-25000" dirty="0">
                <a:solidFill>
                  <a:schemeClr val="tx1"/>
                </a:solidFill>
              </a:rPr>
              <a:t>2</a:t>
            </a:r>
            <a:r>
              <a:rPr lang="en-US" i="1" dirty="0">
                <a:solidFill>
                  <a:schemeClr val="tx1"/>
                </a:solidFill>
              </a:rPr>
              <a:t>,R</a:t>
            </a:r>
            <a:r>
              <a:rPr lang="en-US" baseline="-25000" dirty="0">
                <a:solidFill>
                  <a:schemeClr val="tx1"/>
                </a:solidFill>
              </a:rPr>
              <a:t>2</a:t>
            </a:r>
            <a:r>
              <a:rPr lang="en-US" dirty="0">
                <a:solidFill>
                  <a:schemeClr val="tx1"/>
                </a:solidFill>
              </a:rPr>
              <a:t>, is 7.</a:t>
            </a:r>
          </a:p>
          <a:p>
            <a:pPr algn="just"/>
            <a:r>
              <a:rPr lang="en-US" dirty="0">
                <a:solidFill>
                  <a:schemeClr val="tx1"/>
                </a:solidFill>
              </a:rPr>
              <a:t>Similarly, the lowest priority task </a:t>
            </a:r>
            <a:r>
              <a:rPr lang="en-US" i="1" dirty="0">
                <a:solidFill>
                  <a:schemeClr val="tx1"/>
                </a:solidFill>
              </a:rPr>
              <a:t>τ</a:t>
            </a:r>
            <a:r>
              <a:rPr lang="en-US" baseline="-25000" dirty="0">
                <a:solidFill>
                  <a:schemeClr val="tx1"/>
                </a:solidFill>
              </a:rPr>
              <a:t>3</a:t>
            </a:r>
            <a:r>
              <a:rPr lang="en-US" dirty="0">
                <a:solidFill>
                  <a:schemeClr val="tx1"/>
                </a:solidFill>
              </a:rPr>
              <a:t> response is derived as follows. </a:t>
            </a:r>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r>
              <a:rPr lang="en-US" dirty="0" smtClean="0">
                <a:solidFill>
                  <a:schemeClr val="tx1"/>
                </a:solidFill>
              </a:rPr>
              <a:t>First</a:t>
            </a:r>
            <a:r>
              <a:rPr lang="en-US" dirty="0">
                <a:solidFill>
                  <a:schemeClr val="tx1"/>
                </a:solidFill>
              </a:rPr>
              <a:t>, R</a:t>
            </a:r>
            <a:r>
              <a:rPr lang="en-US" baseline="30000" dirty="0">
                <a:solidFill>
                  <a:schemeClr val="tx1"/>
                </a:solidFill>
              </a:rPr>
              <a:t>0</a:t>
            </a:r>
            <a:r>
              <a:rPr lang="en-US" baseline="-25000" dirty="0">
                <a:solidFill>
                  <a:schemeClr val="tx1"/>
                </a:solidFill>
              </a:rPr>
              <a:t>3</a:t>
            </a:r>
            <a:r>
              <a:rPr lang="en-US" dirty="0">
                <a:solidFill>
                  <a:schemeClr val="tx1"/>
                </a:solidFill>
              </a:rPr>
              <a:t> = </a:t>
            </a:r>
            <a:r>
              <a:rPr lang="en-US" dirty="0" smtClean="0">
                <a:solidFill>
                  <a:schemeClr val="tx1"/>
                </a:solidFill>
              </a:rPr>
              <a:t>2, </a:t>
            </a:r>
            <a:r>
              <a:rPr lang="en-US" dirty="0">
                <a:solidFill>
                  <a:schemeClr val="tx1"/>
                </a:solidFill>
              </a:rPr>
              <a:t>then the next values of </a:t>
            </a:r>
            <a:r>
              <a:rPr lang="en-US" i="1" dirty="0">
                <a:solidFill>
                  <a:schemeClr val="tx1"/>
                </a:solidFill>
              </a:rPr>
              <a:t>R</a:t>
            </a:r>
            <a:r>
              <a:rPr lang="en-US" baseline="-25000" dirty="0">
                <a:solidFill>
                  <a:schemeClr val="tx1"/>
                </a:solidFill>
              </a:rPr>
              <a:t>3</a:t>
            </a:r>
            <a:r>
              <a:rPr lang="en-US" dirty="0">
                <a:solidFill>
                  <a:schemeClr val="tx1"/>
                </a:solidFill>
              </a:rPr>
              <a:t>:</a:t>
            </a:r>
          </a:p>
          <a:p>
            <a:pPr algn="just"/>
            <a:r>
              <a:rPr lang="en-US" dirty="0">
                <a:solidFill>
                  <a:schemeClr val="tx1"/>
                </a:solidFill>
              </a:rPr>
              <a:t>Since, R</a:t>
            </a:r>
            <a:r>
              <a:rPr lang="en-US" baseline="30000" dirty="0">
                <a:solidFill>
                  <a:schemeClr val="tx1"/>
                </a:solidFill>
              </a:rPr>
              <a:t>1</a:t>
            </a:r>
            <a:r>
              <a:rPr lang="en-US" baseline="-25000" dirty="0">
                <a:solidFill>
                  <a:schemeClr val="tx1"/>
                </a:solidFill>
              </a:rPr>
              <a:t>3</a:t>
            </a:r>
            <a:r>
              <a:rPr lang="en-US" dirty="0">
                <a:solidFill>
                  <a:schemeClr val="tx1"/>
                </a:solidFill>
              </a:rPr>
              <a:t> = R</a:t>
            </a:r>
            <a:r>
              <a:rPr lang="en-US" baseline="30000" dirty="0">
                <a:solidFill>
                  <a:schemeClr val="tx1"/>
                </a:solidFill>
              </a:rPr>
              <a:t>2</a:t>
            </a:r>
            <a:r>
              <a:rPr lang="en-US" baseline="-25000" dirty="0">
                <a:solidFill>
                  <a:schemeClr val="tx1"/>
                </a:solidFill>
              </a:rPr>
              <a:t>3</a:t>
            </a:r>
            <a:r>
              <a:rPr lang="en-US" dirty="0">
                <a:solidFill>
                  <a:schemeClr val="tx1"/>
                </a:solidFill>
              </a:rPr>
              <a:t> , the response time of the lowest priority task is 9.</a:t>
            </a:r>
          </a:p>
        </p:txBody>
      </p:sp>
      <p:pic>
        <p:nvPicPr>
          <p:cNvPr id="4" name="Picture 3"/>
          <p:cNvPicPr/>
          <p:nvPr/>
        </p:nvPicPr>
        <p:blipFill>
          <a:blip r:embed="rId2"/>
          <a:srcRect/>
          <a:stretch>
            <a:fillRect/>
          </a:stretch>
        </p:blipFill>
        <p:spPr bwMode="auto">
          <a:xfrm>
            <a:off x="3726872" y="1427018"/>
            <a:ext cx="1447800" cy="9906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726180" y="3778231"/>
            <a:ext cx="1691640" cy="565169"/>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3733800" y="5067132"/>
            <a:ext cx="1752600" cy="724068"/>
          </a:xfrm>
          <a:prstGeom prst="rect">
            <a:avLst/>
          </a:prstGeom>
          <a:noFill/>
          <a:ln w="9525">
            <a:noFill/>
            <a:miter lim="800000"/>
            <a:headEnd/>
            <a:tailEnd/>
          </a:ln>
        </p:spPr>
      </p:pic>
      <p:sp>
        <p:nvSpPr>
          <p:cNvPr id="7" name="Rectangle 6"/>
          <p:cNvSpPr/>
          <p:nvPr/>
        </p:nvSpPr>
        <p:spPr>
          <a:xfrm>
            <a:off x="0" y="3810000"/>
            <a:ext cx="9144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0" y="5105400"/>
            <a:ext cx="9144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 Analysis of Sporadic and </a:t>
            </a:r>
            <a:r>
              <a:rPr lang="en-US" sz="2800" b="1" dirty="0" err="1" smtClean="0">
                <a:solidFill>
                  <a:schemeClr val="tx1"/>
                </a:solidFill>
              </a:rPr>
              <a:t>Aperiodic</a:t>
            </a:r>
            <a:r>
              <a:rPr lang="en-US" sz="2800" b="1" dirty="0" smtClean="0">
                <a:solidFill>
                  <a:schemeClr val="tx1"/>
                </a:solidFill>
              </a:rPr>
              <a:t> Interrupt Systems</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70000" lnSpcReduction="20000"/>
          </a:bodyPr>
          <a:lstStyle/>
          <a:p>
            <a:pPr algn="just"/>
            <a:r>
              <a:rPr lang="en-US" dirty="0" smtClean="0">
                <a:solidFill>
                  <a:schemeClr val="tx1"/>
                </a:solidFill>
              </a:rPr>
              <a:t>A </a:t>
            </a:r>
            <a:r>
              <a:rPr lang="en-US" dirty="0">
                <a:solidFill>
                  <a:schemeClr val="tx1"/>
                </a:solidFill>
              </a:rPr>
              <a:t>system having one or more </a:t>
            </a:r>
            <a:r>
              <a:rPr lang="en-US" dirty="0" err="1">
                <a:solidFill>
                  <a:schemeClr val="tx1"/>
                </a:solidFill>
              </a:rPr>
              <a:t>aperiodic</a:t>
            </a:r>
            <a:r>
              <a:rPr lang="en-US" dirty="0">
                <a:solidFill>
                  <a:schemeClr val="tx1"/>
                </a:solidFill>
              </a:rPr>
              <a:t> or sporadic cycles </a:t>
            </a:r>
            <a:r>
              <a:rPr lang="en-US" b="1" dirty="0">
                <a:solidFill>
                  <a:schemeClr val="tx1"/>
                </a:solidFill>
              </a:rPr>
              <a:t>should be modeled as a rate-monotonic system</a:t>
            </a:r>
            <a:r>
              <a:rPr lang="en-US" dirty="0">
                <a:solidFill>
                  <a:schemeClr val="tx1"/>
                </a:solidFill>
              </a:rPr>
              <a:t>, but with the </a:t>
            </a:r>
            <a:r>
              <a:rPr lang="en-US" dirty="0" err="1">
                <a:solidFill>
                  <a:schemeClr val="tx1"/>
                </a:solidFill>
              </a:rPr>
              <a:t>nonperiodic</a:t>
            </a:r>
            <a:r>
              <a:rPr lang="en-US" dirty="0">
                <a:solidFill>
                  <a:schemeClr val="tx1"/>
                </a:solidFill>
              </a:rPr>
              <a:t> tasks modeled as having a period equal to their worst-case expected </a:t>
            </a:r>
            <a:r>
              <a:rPr lang="en-US" dirty="0" smtClean="0">
                <a:solidFill>
                  <a:schemeClr val="tx1"/>
                </a:solidFill>
              </a:rPr>
              <a:t>inter-arrival </a:t>
            </a:r>
            <a:r>
              <a:rPr lang="en-US" dirty="0">
                <a:solidFill>
                  <a:schemeClr val="tx1"/>
                </a:solidFill>
              </a:rPr>
              <a:t>time. </a:t>
            </a:r>
          </a:p>
          <a:p>
            <a:pPr algn="just"/>
            <a:r>
              <a:rPr lang="en-US" dirty="0">
                <a:solidFill>
                  <a:schemeClr val="tx1"/>
                </a:solidFill>
              </a:rPr>
              <a:t>However, if this approximation leads to unacceptably high utilizations, it may be possible to use a heuristic analysis approach. </a:t>
            </a:r>
          </a:p>
          <a:p>
            <a:pPr algn="just"/>
            <a:r>
              <a:rPr lang="en-US" dirty="0">
                <a:solidFill>
                  <a:schemeClr val="tx1"/>
                </a:solidFill>
              </a:rPr>
              <a:t>The calculation of response times for interrupt systems is dependent on a variety of factors like:</a:t>
            </a:r>
          </a:p>
          <a:p>
            <a:pPr lvl="1" algn="just">
              <a:buFont typeface="Arial" pitchFamily="34" charset="0"/>
              <a:buChar char="•"/>
            </a:pPr>
            <a:r>
              <a:rPr lang="en-US" dirty="0" smtClean="0">
                <a:solidFill>
                  <a:schemeClr val="tx1"/>
                </a:solidFill>
              </a:rPr>
              <a:t> 	interrupt </a:t>
            </a:r>
            <a:r>
              <a:rPr lang="en-US" dirty="0">
                <a:solidFill>
                  <a:schemeClr val="tx1"/>
                </a:solidFill>
              </a:rPr>
              <a:t>latency</a:t>
            </a:r>
          </a:p>
          <a:p>
            <a:pPr lvl="1" algn="just">
              <a:buFont typeface="Arial" pitchFamily="34" charset="0"/>
              <a:buChar char="•"/>
            </a:pPr>
            <a:r>
              <a:rPr lang="en-US" dirty="0" smtClean="0">
                <a:solidFill>
                  <a:schemeClr val="tx1"/>
                </a:solidFill>
              </a:rPr>
              <a:t> 	scheduling/dispatching </a:t>
            </a:r>
            <a:r>
              <a:rPr lang="en-US" dirty="0">
                <a:solidFill>
                  <a:schemeClr val="tx1"/>
                </a:solidFill>
              </a:rPr>
              <a:t>times</a:t>
            </a:r>
          </a:p>
          <a:p>
            <a:pPr lvl="1" algn="just">
              <a:buFont typeface="Arial" pitchFamily="34" charset="0"/>
              <a:buChar char="•"/>
            </a:pPr>
            <a:r>
              <a:rPr lang="en-US" dirty="0" smtClean="0">
                <a:solidFill>
                  <a:schemeClr val="tx1"/>
                </a:solidFill>
              </a:rPr>
              <a:t> 	context </a:t>
            </a:r>
            <a:r>
              <a:rPr lang="en-US" dirty="0">
                <a:solidFill>
                  <a:schemeClr val="tx1"/>
                </a:solidFill>
              </a:rPr>
              <a:t>switch times. </a:t>
            </a:r>
          </a:p>
          <a:p>
            <a:pPr algn="just"/>
            <a:endParaRPr lang="en-US" dirty="0" smtClean="0">
              <a:solidFill>
                <a:schemeClr val="tx1"/>
              </a:solidFill>
            </a:endParaRPr>
          </a:p>
          <a:p>
            <a:pPr algn="just"/>
            <a:r>
              <a:rPr lang="en-US" dirty="0" smtClean="0">
                <a:solidFill>
                  <a:schemeClr val="tx1"/>
                </a:solidFill>
              </a:rPr>
              <a:t>Determination </a:t>
            </a:r>
            <a:r>
              <a:rPr lang="en-US" dirty="0">
                <a:solidFill>
                  <a:schemeClr val="tx1"/>
                </a:solidFill>
              </a:rPr>
              <a:t>of context save/restore times is the same as for any application code. </a:t>
            </a:r>
          </a:p>
          <a:p>
            <a:pPr algn="just"/>
            <a:r>
              <a:rPr lang="en-US" dirty="0">
                <a:solidFill>
                  <a:schemeClr val="tx1"/>
                </a:solidFill>
              </a:rPr>
              <a:t>The </a:t>
            </a:r>
            <a:r>
              <a:rPr lang="en-US" b="1" dirty="0">
                <a:solidFill>
                  <a:schemeClr val="tx1"/>
                </a:solidFill>
              </a:rPr>
              <a:t>schedule time is negligible</a:t>
            </a:r>
            <a:r>
              <a:rPr lang="en-US" dirty="0">
                <a:solidFill>
                  <a:schemeClr val="tx1"/>
                </a:solidFill>
              </a:rPr>
              <a:t> when the CPU uses an interrupt controller with multiple interrupts. </a:t>
            </a:r>
          </a:p>
          <a:p>
            <a:pPr algn="just"/>
            <a:r>
              <a:rPr lang="en-US" dirty="0">
                <a:solidFill>
                  <a:schemeClr val="tx1"/>
                </a:solidFill>
              </a:rPr>
              <a:t>When a single interrupt is supported in conjunction with an interrupt controller, it can be timed </a:t>
            </a:r>
            <a:r>
              <a:rPr lang="en-US" b="1" dirty="0">
                <a:solidFill>
                  <a:schemeClr val="tx1"/>
                </a:solidFill>
              </a:rPr>
              <a:t>using instruction counting</a:t>
            </a:r>
            <a:r>
              <a:rPr lang="en-US" dirty="0">
                <a:solidFill>
                  <a:schemeClr val="tx1"/>
                </a:solidFill>
              </a:rPr>
              <a:t>.</a:t>
            </a:r>
          </a:p>
        </p:txBody>
      </p:sp>
      <p:sp>
        <p:nvSpPr>
          <p:cNvPr id="4" name="Rectangle 3"/>
          <p:cNvSpPr/>
          <p:nvPr/>
        </p:nvSpPr>
        <p:spPr>
          <a:xfrm>
            <a:off x="0" y="4495800"/>
            <a:ext cx="91440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 Interrupt Latency </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400" dirty="0" smtClean="0">
                <a:solidFill>
                  <a:schemeClr val="tx1"/>
                </a:solidFill>
              </a:rPr>
              <a:t>Interrupt </a:t>
            </a:r>
            <a:r>
              <a:rPr lang="en-US" sz="2400" dirty="0">
                <a:solidFill>
                  <a:schemeClr val="tx1"/>
                </a:solidFill>
              </a:rPr>
              <a:t>latency is a component of response time, and is the </a:t>
            </a:r>
            <a:r>
              <a:rPr lang="en-US" sz="2400" b="1" dirty="0">
                <a:solidFill>
                  <a:schemeClr val="tx1"/>
                </a:solidFill>
              </a:rPr>
              <a:t>period between when a device requests an interrupt and when the  first instruction for the associated hardware interrupt service routine executes</a:t>
            </a:r>
            <a:r>
              <a:rPr lang="en-US" sz="2400" dirty="0">
                <a:solidFill>
                  <a:schemeClr val="tx1"/>
                </a:solidFill>
              </a:rPr>
              <a:t>. </a:t>
            </a:r>
          </a:p>
          <a:p>
            <a:pPr algn="just"/>
            <a:r>
              <a:rPr lang="en-US" sz="2400" dirty="0">
                <a:solidFill>
                  <a:schemeClr val="tx1"/>
                </a:solidFill>
              </a:rPr>
              <a:t>In the design of a real-time system, it is necessary to consider what </a:t>
            </a:r>
            <a:r>
              <a:rPr lang="en-US" sz="2400" b="1" dirty="0">
                <a:solidFill>
                  <a:schemeClr val="tx1"/>
                </a:solidFill>
              </a:rPr>
              <a:t>the worst-case interrupt latency</a:t>
            </a:r>
            <a:r>
              <a:rPr lang="en-US" sz="2400" dirty="0">
                <a:solidFill>
                  <a:schemeClr val="tx1"/>
                </a:solidFill>
              </a:rPr>
              <a:t> might be. </a:t>
            </a:r>
          </a:p>
          <a:p>
            <a:pPr algn="just"/>
            <a:r>
              <a:rPr lang="en-US" sz="2400" dirty="0">
                <a:solidFill>
                  <a:schemeClr val="tx1"/>
                </a:solidFill>
              </a:rPr>
              <a:t>Typically, it will occur when </a:t>
            </a:r>
            <a:r>
              <a:rPr lang="en-US" sz="2400" b="1" dirty="0">
                <a:solidFill>
                  <a:schemeClr val="tx1"/>
                </a:solidFill>
              </a:rPr>
              <a:t>all possible interrupts in the system are requested simultaneously</a:t>
            </a:r>
            <a:r>
              <a:rPr lang="en-US" sz="2400" dirty="0">
                <a:solidFill>
                  <a:schemeClr val="tx1"/>
                </a:solidFill>
              </a:rPr>
              <a:t>. </a:t>
            </a:r>
          </a:p>
          <a:p>
            <a:pPr algn="just"/>
            <a:r>
              <a:rPr lang="en-US" sz="2400" dirty="0">
                <a:solidFill>
                  <a:schemeClr val="tx1"/>
                </a:solidFill>
              </a:rPr>
              <a:t>The </a:t>
            </a:r>
            <a:r>
              <a:rPr lang="en-US" sz="2400" b="1" dirty="0">
                <a:solidFill>
                  <a:schemeClr val="tx1"/>
                </a:solidFill>
              </a:rPr>
              <a:t>number of threads or processes</a:t>
            </a:r>
            <a:r>
              <a:rPr lang="en-US" sz="2400" dirty="0">
                <a:solidFill>
                  <a:schemeClr val="tx1"/>
                </a:solidFill>
              </a:rPr>
              <a:t> also contribute to the worst-case latency. </a:t>
            </a:r>
            <a:r>
              <a:rPr lang="en-US" sz="2400" dirty="0" smtClean="0">
                <a:solidFill>
                  <a:schemeClr val="tx1"/>
                </a:solidFill>
              </a:rPr>
              <a:t>							</a:t>
            </a:r>
          </a:p>
          <a:p>
            <a:pPr algn="just"/>
            <a:r>
              <a:rPr lang="en-US" sz="2400" dirty="0" smtClean="0">
                <a:solidFill>
                  <a:schemeClr val="tx1"/>
                </a:solidFill>
              </a:rPr>
              <a:t>Real-time  </a:t>
            </a:r>
            <a:r>
              <a:rPr lang="en-US" sz="2400" dirty="0">
                <a:solidFill>
                  <a:schemeClr val="tx1"/>
                </a:solidFill>
              </a:rPr>
              <a:t>operating systems need to </a:t>
            </a:r>
            <a:r>
              <a:rPr lang="en-US" sz="2400" b="1" dirty="0">
                <a:solidFill>
                  <a:schemeClr val="tx1"/>
                </a:solidFill>
              </a:rPr>
              <a:t>disable interrupts </a:t>
            </a:r>
            <a:r>
              <a:rPr lang="en-US" sz="2400" dirty="0">
                <a:solidFill>
                  <a:schemeClr val="tx1"/>
                </a:solidFill>
              </a:rPr>
              <a:t>while it is processing lists of blocked or waiting threads. </a:t>
            </a:r>
          </a:p>
          <a:p>
            <a:pPr algn="just"/>
            <a:r>
              <a:rPr lang="en-US" sz="2400" dirty="0" smtClean="0">
                <a:solidFill>
                  <a:schemeClr val="tx1"/>
                </a:solidFill>
              </a:rPr>
              <a:t>If design </a:t>
            </a:r>
            <a:r>
              <a:rPr lang="en-US" sz="2400" dirty="0">
                <a:solidFill>
                  <a:schemeClr val="tx1"/>
                </a:solidFill>
              </a:rPr>
              <a:t>of </a:t>
            </a:r>
            <a:r>
              <a:rPr lang="en-US" sz="2400" dirty="0" smtClean="0">
                <a:solidFill>
                  <a:schemeClr val="tx1"/>
                </a:solidFill>
              </a:rPr>
              <a:t>system </a:t>
            </a:r>
            <a:r>
              <a:rPr lang="en-US" sz="2400" dirty="0">
                <a:solidFill>
                  <a:schemeClr val="tx1"/>
                </a:solidFill>
              </a:rPr>
              <a:t>requires a large number of threads or processes, </a:t>
            </a:r>
            <a:r>
              <a:rPr lang="en-US" sz="2400" dirty="0" smtClean="0">
                <a:solidFill>
                  <a:schemeClr val="tx1"/>
                </a:solidFill>
              </a:rPr>
              <a:t>latency </a:t>
            </a:r>
            <a:r>
              <a:rPr lang="en-US" sz="2400" dirty="0">
                <a:solidFill>
                  <a:schemeClr val="tx1"/>
                </a:solidFill>
              </a:rPr>
              <a:t>measurements </a:t>
            </a:r>
            <a:r>
              <a:rPr lang="en-US" sz="2400" dirty="0" smtClean="0">
                <a:solidFill>
                  <a:schemeClr val="tx1"/>
                </a:solidFill>
              </a:rPr>
              <a:t>should be performed to </a:t>
            </a:r>
            <a:r>
              <a:rPr lang="en-US" sz="2400" b="1" dirty="0">
                <a:solidFill>
                  <a:schemeClr val="tx1"/>
                </a:solidFill>
              </a:rPr>
              <a:t>check that </a:t>
            </a:r>
            <a:r>
              <a:rPr lang="en-US" sz="2400" b="1" dirty="0" smtClean="0">
                <a:solidFill>
                  <a:schemeClr val="tx1"/>
                </a:solidFill>
              </a:rPr>
              <a:t>scheduler </a:t>
            </a:r>
            <a:r>
              <a:rPr lang="en-US" sz="2400" b="1" dirty="0">
                <a:solidFill>
                  <a:schemeClr val="tx1"/>
                </a:solidFill>
              </a:rPr>
              <a:t>is not disabling interrupts </a:t>
            </a:r>
            <a:r>
              <a:rPr lang="en-US" sz="2400" b="1" dirty="0" smtClean="0">
                <a:solidFill>
                  <a:schemeClr val="tx1"/>
                </a:solidFill>
              </a:rPr>
              <a:t>for </a:t>
            </a:r>
            <a:r>
              <a:rPr lang="en-US" sz="2400" b="1" dirty="0">
                <a:solidFill>
                  <a:schemeClr val="tx1"/>
                </a:solidFill>
              </a:rPr>
              <a:t>unacceptably long time</a:t>
            </a:r>
            <a:r>
              <a:rPr lang="en-US" sz="2400" dirty="0">
                <a:solidFill>
                  <a:schemeClr val="tx1"/>
                </a:solidFill>
              </a:rPr>
              <a:t>.</a:t>
            </a:r>
          </a:p>
          <a:p>
            <a:pPr algn="just"/>
            <a:r>
              <a:rPr lang="en-US" sz="2400" b="1" dirty="0">
                <a:solidFill>
                  <a:schemeClr val="tx1"/>
                </a:solidFill>
              </a:rPr>
              <a:t> </a:t>
            </a:r>
            <a:endParaRPr lang="en-US" sz="2400" dirty="0">
              <a:solidFill>
                <a:schemeClr val="tx1"/>
              </a:solidFill>
            </a:endParaRPr>
          </a:p>
        </p:txBody>
      </p:sp>
      <p:sp>
        <p:nvSpPr>
          <p:cNvPr id="4" name="Rectangle 3"/>
          <p:cNvSpPr/>
          <p:nvPr/>
        </p:nvSpPr>
        <p:spPr>
          <a:xfrm>
            <a:off x="0" y="4038600"/>
            <a:ext cx="9144000" cy="28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t/>
            </a:r>
            <a:br>
              <a:rPr lang="en-US" sz="2800" b="1" dirty="0" smtClean="0"/>
            </a:br>
            <a:r>
              <a:rPr lang="en-US" sz="2800" b="1" dirty="0" smtClean="0"/>
              <a:t>1 PERFORMANCE OPTIMIZATION: Compute at Slowest Cycle</a:t>
            </a:r>
            <a:r>
              <a:rPr lang="en-US" sz="2800" dirty="0" smtClean="0"/>
              <a:t/>
            </a:r>
            <a:br>
              <a:rPr lang="en-US" sz="2800" dirty="0" smtClean="0"/>
            </a:b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85000" lnSpcReduction="20000"/>
          </a:bodyPr>
          <a:lstStyle/>
          <a:p>
            <a:pPr algn="just"/>
            <a:r>
              <a:rPr lang="en-US" dirty="0" smtClean="0">
                <a:solidFill>
                  <a:schemeClr val="tx1"/>
                </a:solidFill>
              </a:rPr>
              <a:t>Identifying </a:t>
            </a:r>
            <a:r>
              <a:rPr lang="en-US" dirty="0">
                <a:solidFill>
                  <a:schemeClr val="tx1"/>
                </a:solidFill>
              </a:rPr>
              <a:t>wasteful computation is a preliminary step in reducing code execution time, and hence, CPU utilization. </a:t>
            </a:r>
          </a:p>
          <a:p>
            <a:pPr algn="just"/>
            <a:r>
              <a:rPr lang="en-US" dirty="0">
                <a:solidFill>
                  <a:schemeClr val="tx1"/>
                </a:solidFill>
              </a:rPr>
              <a:t>Many approaches employed in compiler optimization can be used, but other methods have evolved that are specifically oriented toward real-time systems.</a:t>
            </a:r>
          </a:p>
          <a:p>
            <a:pPr algn="just"/>
            <a:r>
              <a:rPr lang="en-US" b="1" dirty="0">
                <a:solidFill>
                  <a:schemeClr val="tx1"/>
                </a:solidFill>
              </a:rPr>
              <a:t> </a:t>
            </a:r>
            <a:endParaRPr lang="en-US" b="1" dirty="0" smtClean="0">
              <a:solidFill>
                <a:schemeClr val="tx1"/>
              </a:solidFill>
            </a:endParaRPr>
          </a:p>
          <a:p>
            <a:pPr algn="just"/>
            <a:r>
              <a:rPr lang="en-US" dirty="0" smtClean="0">
                <a:solidFill>
                  <a:schemeClr val="tx1"/>
                </a:solidFill>
              </a:rPr>
              <a:t>All </a:t>
            </a:r>
            <a:r>
              <a:rPr lang="en-US" dirty="0">
                <a:solidFill>
                  <a:schemeClr val="tx1"/>
                </a:solidFill>
              </a:rPr>
              <a:t>processing should be done at the </a:t>
            </a:r>
            <a:r>
              <a:rPr lang="en-US" b="1" dirty="0">
                <a:solidFill>
                  <a:schemeClr val="tx1"/>
                </a:solidFill>
              </a:rPr>
              <a:t>slowest rate that can be tolerated</a:t>
            </a:r>
            <a:r>
              <a:rPr lang="en-US" dirty="0">
                <a:solidFill>
                  <a:schemeClr val="tx1"/>
                </a:solidFill>
              </a:rPr>
              <a:t>. </a:t>
            </a:r>
          </a:p>
          <a:p>
            <a:pPr algn="just"/>
            <a:r>
              <a:rPr lang="en-US" b="1" dirty="0">
                <a:solidFill>
                  <a:schemeClr val="tx1"/>
                </a:solidFill>
              </a:rPr>
              <a:t>Examples:</a:t>
            </a:r>
            <a:endParaRPr lang="en-US" dirty="0">
              <a:solidFill>
                <a:schemeClr val="tx1"/>
              </a:solidFill>
            </a:endParaRPr>
          </a:p>
          <a:p>
            <a:pPr algn="just"/>
            <a:r>
              <a:rPr lang="en-US" dirty="0">
                <a:solidFill>
                  <a:schemeClr val="tx1"/>
                </a:solidFill>
              </a:rPr>
              <a:t>Checking a discrete temperature for a large room at </a:t>
            </a:r>
            <a:r>
              <a:rPr lang="en-US" b="1" dirty="0">
                <a:solidFill>
                  <a:schemeClr val="tx1"/>
                </a:solidFill>
              </a:rPr>
              <a:t>faster than 1 second may be wasteful</a:t>
            </a:r>
            <a:r>
              <a:rPr lang="en-US" dirty="0">
                <a:solidFill>
                  <a:schemeClr val="tx1"/>
                </a:solidFill>
              </a:rPr>
              <a:t>, for temperature typically cannot change quickly owing to thermal inertia. </a:t>
            </a:r>
          </a:p>
          <a:p>
            <a:pPr algn="just"/>
            <a:r>
              <a:rPr lang="en-US" dirty="0" smtClean="0">
                <a:solidFill>
                  <a:schemeClr val="tx1"/>
                </a:solidFill>
              </a:rPr>
              <a:t>In </a:t>
            </a:r>
            <a:r>
              <a:rPr lang="en-US" dirty="0">
                <a:solidFill>
                  <a:schemeClr val="tx1"/>
                </a:solidFill>
              </a:rPr>
              <a:t>the nuclear plant example, a dedicated sensor is used to monitor the temperature, which then </a:t>
            </a:r>
            <a:r>
              <a:rPr lang="en-US" b="1" dirty="0">
                <a:solidFill>
                  <a:schemeClr val="tx1"/>
                </a:solidFill>
              </a:rPr>
              <a:t>issues a high-level priority if any over temperature is detected</a:t>
            </a:r>
            <a:r>
              <a:rPr lang="en-US" dirty="0">
                <a:solidFill>
                  <a:schemeClr val="tx1"/>
                </a:solidFill>
              </a:rPr>
              <a:t>.</a:t>
            </a:r>
          </a:p>
          <a:p>
            <a:pPr algn="just"/>
            <a:r>
              <a:rPr lang="en-US" b="1" dirty="0">
                <a:solidFill>
                  <a:schemeClr val="tx1"/>
                </a:solidFill>
              </a:rPr>
              <a:t> </a:t>
            </a:r>
            <a:endParaRPr lang="en-US" dirty="0">
              <a:solidFill>
                <a:schemeClr val="tx1"/>
              </a:solidFill>
            </a:endParaRPr>
          </a:p>
        </p:txBody>
      </p:sp>
      <p:sp>
        <p:nvSpPr>
          <p:cNvPr id="4" name="Rectangle 3"/>
          <p:cNvSpPr/>
          <p:nvPr/>
        </p:nvSpPr>
        <p:spPr>
          <a:xfrm>
            <a:off x="0" y="3810000"/>
            <a:ext cx="91440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2 PERFORMANCE </a:t>
            </a:r>
            <a:r>
              <a:rPr lang="en-US" sz="2800" b="1" dirty="0" smtClean="0"/>
              <a:t>OPTIMIZATION: Scaled Numbers</a:t>
            </a:r>
            <a:r>
              <a:rPr lang="en-US" sz="2800" dirty="0" smtClean="0"/>
              <a:t/>
            </a:r>
            <a:br>
              <a:rPr lang="en-US" sz="2800" dirty="0" smtClean="0"/>
            </a:br>
            <a:endParaRPr lang="en-US" sz="2800" dirty="0">
              <a:solidFill>
                <a:schemeClr val="tx1"/>
              </a:solidFill>
            </a:endParaRPr>
          </a:p>
        </p:txBody>
      </p:sp>
      <p:sp>
        <p:nvSpPr>
          <p:cNvPr id="3" name="Subtitle 2"/>
          <p:cNvSpPr>
            <a:spLocks noGrp="1"/>
          </p:cNvSpPr>
          <p:nvPr>
            <p:ph type="subTitle" idx="1"/>
          </p:nvPr>
        </p:nvSpPr>
        <p:spPr>
          <a:xfrm>
            <a:off x="304800" y="533400"/>
            <a:ext cx="8534400" cy="6324600"/>
          </a:xfrm>
        </p:spPr>
        <p:txBody>
          <a:bodyPr>
            <a:noAutofit/>
          </a:bodyPr>
          <a:lstStyle/>
          <a:p>
            <a:pPr algn="just"/>
            <a:r>
              <a:rPr lang="en-US" sz="2400" dirty="0" smtClean="0">
                <a:solidFill>
                  <a:schemeClr val="tx1"/>
                </a:solidFill>
              </a:rPr>
              <a:t>In computers, integer operations are faster than floating-point ones</a:t>
            </a:r>
          </a:p>
          <a:p>
            <a:pPr algn="just"/>
            <a:r>
              <a:rPr lang="en-US" sz="2400" dirty="0" smtClean="0">
                <a:solidFill>
                  <a:schemeClr val="tx1"/>
                </a:solidFill>
              </a:rPr>
              <a:t>This fact can be exploited by </a:t>
            </a:r>
            <a:r>
              <a:rPr lang="en-US" sz="2400" b="1" dirty="0" smtClean="0">
                <a:solidFill>
                  <a:schemeClr val="tx1"/>
                </a:solidFill>
              </a:rPr>
              <a:t>converting floating-point algorithms into scaled integer algorithms.</a:t>
            </a:r>
            <a:r>
              <a:rPr lang="en-US" sz="2400" dirty="0" smtClean="0">
                <a:solidFill>
                  <a:schemeClr val="tx1"/>
                </a:solidFill>
              </a:rPr>
              <a:t> </a:t>
            </a:r>
          </a:p>
          <a:p>
            <a:pPr algn="just"/>
            <a:r>
              <a:rPr lang="en-US" sz="2400" dirty="0" smtClean="0">
                <a:solidFill>
                  <a:schemeClr val="tx1"/>
                </a:solidFill>
              </a:rPr>
              <a:t>In the scaled numbers, </a:t>
            </a:r>
            <a:r>
              <a:rPr lang="en-US" sz="2400" b="1" dirty="0" smtClean="0">
                <a:solidFill>
                  <a:schemeClr val="tx1"/>
                </a:solidFill>
              </a:rPr>
              <a:t>the least significant bit (LSB) of an integer variable is assigned a real number scale factor</a:t>
            </a:r>
            <a:r>
              <a:rPr lang="en-US" sz="2400" dirty="0" smtClean="0">
                <a:solidFill>
                  <a:schemeClr val="tx1"/>
                </a:solidFill>
              </a:rPr>
              <a:t>. </a:t>
            </a:r>
          </a:p>
          <a:p>
            <a:pPr algn="just"/>
            <a:r>
              <a:rPr lang="en-US" sz="2400" dirty="0" smtClean="0">
                <a:solidFill>
                  <a:schemeClr val="tx1"/>
                </a:solidFill>
              </a:rPr>
              <a:t>Scaled numbers </a:t>
            </a:r>
            <a:r>
              <a:rPr lang="en-US" sz="2400" b="1" dirty="0" smtClean="0">
                <a:solidFill>
                  <a:schemeClr val="tx1"/>
                </a:solidFill>
              </a:rPr>
              <a:t>can be added and subtracted together and multiplied and divided by a constant</a:t>
            </a:r>
            <a:r>
              <a:rPr lang="en-US" sz="2400" dirty="0" smtClean="0">
                <a:solidFill>
                  <a:schemeClr val="tx1"/>
                </a:solidFill>
              </a:rPr>
              <a:t> </a:t>
            </a:r>
            <a:r>
              <a:rPr lang="en-US" sz="2000" dirty="0" smtClean="0">
                <a:solidFill>
                  <a:schemeClr val="tx1"/>
                </a:solidFill>
              </a:rPr>
              <a:t>(but not another scaled number)</a:t>
            </a:r>
            <a:r>
              <a:rPr lang="en-US" sz="2400" dirty="0" smtClean="0">
                <a:solidFill>
                  <a:schemeClr val="tx1"/>
                </a:solidFill>
              </a:rPr>
              <a:t>, </a:t>
            </a:r>
            <a:r>
              <a:rPr lang="en-US" sz="2400" b="1" dirty="0" smtClean="0">
                <a:solidFill>
                  <a:schemeClr val="tx1"/>
                </a:solidFill>
              </a:rPr>
              <a:t>the results are converted to floating point only at the last step</a:t>
            </a:r>
            <a:r>
              <a:rPr lang="en-US" sz="2400" dirty="0" smtClean="0">
                <a:solidFill>
                  <a:schemeClr val="tx1"/>
                </a:solidFill>
              </a:rPr>
              <a:t>, thus saving considerable time. </a:t>
            </a:r>
          </a:p>
          <a:p>
            <a:pPr algn="just"/>
            <a:r>
              <a:rPr lang="en-US" sz="2400" b="1" dirty="0" smtClean="0">
                <a:solidFill>
                  <a:schemeClr val="tx1"/>
                </a:solidFill>
              </a:rPr>
              <a:t>Analog-to-digital (A/D) converter converting accelerometer data:</a:t>
            </a:r>
          </a:p>
          <a:p>
            <a:pPr algn="just"/>
            <a:r>
              <a:rPr lang="en-US" sz="2400" dirty="0" smtClean="0">
                <a:solidFill>
                  <a:schemeClr val="tx1"/>
                </a:solidFill>
              </a:rPr>
              <a:t>If the least significant bit of the two’s complement 16-bit integer has value 0</a:t>
            </a:r>
            <a:r>
              <a:rPr lang="en-US" sz="2400" i="1" dirty="0" smtClean="0">
                <a:solidFill>
                  <a:schemeClr val="tx1"/>
                </a:solidFill>
              </a:rPr>
              <a:t>.</a:t>
            </a:r>
            <a:r>
              <a:rPr lang="en-US" sz="2400" dirty="0" smtClean="0">
                <a:solidFill>
                  <a:schemeClr val="tx1"/>
                </a:solidFill>
              </a:rPr>
              <a:t>0000153 ft/s</a:t>
            </a:r>
            <a:r>
              <a:rPr lang="en-US" sz="2400" baseline="30000" dirty="0" smtClean="0">
                <a:solidFill>
                  <a:schemeClr val="tx1"/>
                </a:solidFill>
              </a:rPr>
              <a:t>2</a:t>
            </a:r>
            <a:r>
              <a:rPr lang="en-US" sz="2400" dirty="0" smtClean="0">
                <a:solidFill>
                  <a:schemeClr val="tx1"/>
                </a:solidFill>
              </a:rPr>
              <a:t>, then any acceleration can be represented up to the maximum value of (2</a:t>
            </a:r>
            <a:r>
              <a:rPr lang="en-US" sz="2400" baseline="30000" dirty="0" smtClean="0">
                <a:solidFill>
                  <a:schemeClr val="tx1"/>
                </a:solidFill>
              </a:rPr>
              <a:t>15</a:t>
            </a:r>
            <a:r>
              <a:rPr lang="en-US" sz="2400" dirty="0" smtClean="0">
                <a:solidFill>
                  <a:schemeClr val="tx1"/>
                </a:solidFill>
              </a:rPr>
              <a:t> − 1)∗0</a:t>
            </a:r>
            <a:r>
              <a:rPr lang="en-US" sz="2400" i="1" dirty="0" smtClean="0">
                <a:solidFill>
                  <a:schemeClr val="tx1"/>
                </a:solidFill>
              </a:rPr>
              <a:t>.</a:t>
            </a:r>
            <a:r>
              <a:rPr lang="en-US" sz="2400" dirty="0" smtClean="0">
                <a:solidFill>
                  <a:schemeClr val="tx1"/>
                </a:solidFill>
              </a:rPr>
              <a:t>0000153 = 0</a:t>
            </a:r>
            <a:r>
              <a:rPr lang="en-US" sz="2400" i="1" dirty="0" smtClean="0">
                <a:solidFill>
                  <a:schemeClr val="tx1"/>
                </a:solidFill>
              </a:rPr>
              <a:t>.</a:t>
            </a:r>
            <a:r>
              <a:rPr lang="en-US" sz="2400" dirty="0" smtClean="0">
                <a:solidFill>
                  <a:schemeClr val="tx1"/>
                </a:solidFill>
              </a:rPr>
              <a:t>5013351 ft/s</a:t>
            </a:r>
            <a:r>
              <a:rPr lang="en-US" sz="2400" baseline="30000" dirty="0" smtClean="0">
                <a:solidFill>
                  <a:schemeClr val="tx1"/>
                </a:solidFill>
              </a:rPr>
              <a:t>2</a:t>
            </a:r>
            <a:r>
              <a:rPr lang="en-US" sz="2400" dirty="0" smtClean="0">
                <a:solidFill>
                  <a:schemeClr val="tx1"/>
                </a:solidFill>
              </a:rPr>
              <a:t>. </a:t>
            </a:r>
          </a:p>
          <a:p>
            <a:pPr algn="just"/>
            <a:r>
              <a:rPr lang="en-US" sz="2400" dirty="0" smtClean="0">
                <a:solidFill>
                  <a:schemeClr val="tx1"/>
                </a:solidFill>
              </a:rPr>
              <a:t>The 16-bit number 0000 0000 0001 011, for example, represents an acceleration of 0</a:t>
            </a:r>
            <a:r>
              <a:rPr lang="en-US" sz="2400" i="1" dirty="0" smtClean="0">
                <a:solidFill>
                  <a:schemeClr val="tx1"/>
                </a:solidFill>
              </a:rPr>
              <a:t>.</a:t>
            </a:r>
            <a:r>
              <a:rPr lang="en-US" sz="2400" dirty="0" smtClean="0">
                <a:solidFill>
                  <a:schemeClr val="tx1"/>
                </a:solidFill>
              </a:rPr>
              <a:t>0001683 ft/s</a:t>
            </a:r>
            <a:r>
              <a:rPr lang="en-US" sz="2400" baseline="30000" dirty="0" smtClean="0">
                <a:solidFill>
                  <a:schemeClr val="tx1"/>
                </a:solidFill>
              </a:rPr>
              <a:t>2</a:t>
            </a:r>
            <a:r>
              <a:rPr lang="en-US" sz="2400" dirty="0" smtClean="0">
                <a:solidFill>
                  <a:schemeClr val="tx1"/>
                </a:solidFill>
              </a:rPr>
              <a:t>.</a:t>
            </a:r>
          </a:p>
        </p:txBody>
      </p:sp>
      <p:sp>
        <p:nvSpPr>
          <p:cNvPr id="4" name="Rectangle 3"/>
          <p:cNvSpPr/>
          <p:nvPr/>
        </p:nvSpPr>
        <p:spPr>
          <a:xfrm>
            <a:off x="0" y="4191000"/>
            <a:ext cx="91440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2 PERFORMANCE </a:t>
            </a:r>
            <a:r>
              <a:rPr lang="en-US" sz="2800" b="1" dirty="0" smtClean="0"/>
              <a:t>OPTIMIZATION: Scaled Numbers</a:t>
            </a:r>
            <a:r>
              <a:rPr lang="en-US" sz="2800" dirty="0" smtClean="0"/>
              <a:t/>
            </a:r>
            <a:br>
              <a:rPr lang="en-US" sz="2800" dirty="0" smtClean="0"/>
            </a:br>
            <a:endParaRPr lang="en-US" sz="2800" dirty="0">
              <a:solidFill>
                <a:schemeClr val="tx1"/>
              </a:solidFill>
            </a:endParaRPr>
          </a:p>
        </p:txBody>
      </p:sp>
      <p:sp>
        <p:nvSpPr>
          <p:cNvPr id="3" name="Subtitle 2"/>
          <p:cNvSpPr>
            <a:spLocks noGrp="1"/>
          </p:cNvSpPr>
          <p:nvPr>
            <p:ph type="subTitle" idx="1"/>
          </p:nvPr>
        </p:nvSpPr>
        <p:spPr>
          <a:xfrm>
            <a:off x="304800" y="533400"/>
            <a:ext cx="8534400" cy="6324600"/>
          </a:xfrm>
        </p:spPr>
        <p:txBody>
          <a:bodyPr>
            <a:noAutofit/>
          </a:bodyPr>
          <a:lstStyle/>
          <a:p>
            <a:pPr algn="just"/>
            <a:r>
              <a:rPr lang="en-US" sz="2400" dirty="0" smtClean="0">
                <a:solidFill>
                  <a:schemeClr val="tx1"/>
                </a:solidFill>
              </a:rPr>
              <a:t>A common practice is to quickly convert the integer number into its floating point equivalent by </a:t>
            </a:r>
            <a:r>
              <a:rPr lang="en-US" sz="2400" dirty="0" err="1" smtClean="0">
                <a:solidFill>
                  <a:schemeClr val="tx1"/>
                </a:solidFill>
              </a:rPr>
              <a:t>xf</a:t>
            </a:r>
            <a:r>
              <a:rPr lang="en-US" sz="2400" i="1" dirty="0" smtClean="0">
                <a:solidFill>
                  <a:schemeClr val="tx1"/>
                </a:solidFill>
              </a:rPr>
              <a:t> </a:t>
            </a:r>
            <a:r>
              <a:rPr lang="en-US" sz="2400" dirty="0" smtClean="0">
                <a:solidFill>
                  <a:schemeClr val="tx1"/>
                </a:solidFill>
              </a:rPr>
              <a:t>= </a:t>
            </a:r>
            <a:r>
              <a:rPr lang="en-US" sz="2400" i="1" dirty="0" smtClean="0">
                <a:solidFill>
                  <a:schemeClr val="tx1"/>
                </a:solidFill>
              </a:rPr>
              <a:t>x </a:t>
            </a:r>
            <a:r>
              <a:rPr lang="en-US" sz="2400" dirty="0" smtClean="0">
                <a:solidFill>
                  <a:schemeClr val="tx1"/>
                </a:solidFill>
              </a:rPr>
              <a:t>· 0</a:t>
            </a:r>
            <a:r>
              <a:rPr lang="en-US" sz="2400" i="1" dirty="0" smtClean="0">
                <a:solidFill>
                  <a:schemeClr val="tx1"/>
                </a:solidFill>
              </a:rPr>
              <a:t>.</a:t>
            </a:r>
            <a:r>
              <a:rPr lang="en-US" sz="2400" dirty="0" smtClean="0">
                <a:solidFill>
                  <a:schemeClr val="tx1"/>
                </a:solidFill>
              </a:rPr>
              <a:t>0000153 and then proceed to use it in calculations directly with other converted numbers; </a:t>
            </a:r>
          </a:p>
          <a:p>
            <a:pPr algn="just"/>
            <a:r>
              <a:rPr lang="en-US" sz="2400" dirty="0" smtClean="0">
                <a:solidFill>
                  <a:schemeClr val="tx1"/>
                </a:solidFill>
              </a:rPr>
              <a:t>Example: </a:t>
            </a:r>
          </a:p>
          <a:p>
            <a:pPr algn="just"/>
            <a:r>
              <a:rPr lang="en-US" sz="2400" dirty="0" smtClean="0">
                <a:solidFill>
                  <a:schemeClr val="tx1"/>
                </a:solidFill>
              </a:rPr>
              <a:t>    diff = </a:t>
            </a:r>
            <a:r>
              <a:rPr lang="en-US" sz="2400" dirty="0" err="1" smtClean="0">
                <a:solidFill>
                  <a:schemeClr val="tx1"/>
                </a:solidFill>
              </a:rPr>
              <a:t>xf</a:t>
            </a:r>
            <a:r>
              <a:rPr lang="en-US" sz="2400" dirty="0" smtClean="0">
                <a:solidFill>
                  <a:schemeClr val="tx1"/>
                </a:solidFill>
              </a:rPr>
              <a:t> − </a:t>
            </a:r>
            <a:r>
              <a:rPr lang="en-US" sz="2400" dirty="0" err="1" smtClean="0">
                <a:solidFill>
                  <a:schemeClr val="tx1"/>
                </a:solidFill>
              </a:rPr>
              <a:t>zf</a:t>
            </a:r>
            <a:r>
              <a:rPr lang="en-US" sz="2400" dirty="0" smtClean="0">
                <a:solidFill>
                  <a:schemeClr val="tx1"/>
                </a:solidFill>
              </a:rPr>
              <a:t>, where </a:t>
            </a:r>
            <a:r>
              <a:rPr lang="en-US" sz="2400" dirty="0" err="1" smtClean="0">
                <a:solidFill>
                  <a:schemeClr val="tx1"/>
                </a:solidFill>
              </a:rPr>
              <a:t>zf</a:t>
            </a:r>
            <a:r>
              <a:rPr lang="en-US" sz="2400" i="1" dirty="0" smtClean="0">
                <a:solidFill>
                  <a:schemeClr val="tx1"/>
                </a:solidFill>
              </a:rPr>
              <a:t> </a:t>
            </a:r>
            <a:r>
              <a:rPr lang="en-US" sz="2400" dirty="0" smtClean="0">
                <a:solidFill>
                  <a:schemeClr val="tx1"/>
                </a:solidFill>
              </a:rPr>
              <a:t>is a converted floating-point number. </a:t>
            </a:r>
          </a:p>
          <a:p>
            <a:pPr algn="just"/>
            <a:r>
              <a:rPr lang="en-US" sz="2400" dirty="0" smtClean="0">
                <a:solidFill>
                  <a:schemeClr val="tx1"/>
                </a:solidFill>
              </a:rPr>
              <a:t>The calculation can be performed </a:t>
            </a:r>
            <a:r>
              <a:rPr lang="en-US" sz="2400" b="1" dirty="0" smtClean="0">
                <a:solidFill>
                  <a:schemeClr val="tx1"/>
                </a:solidFill>
              </a:rPr>
              <a:t>in integer form first </a:t>
            </a:r>
            <a:r>
              <a:rPr lang="en-US" sz="2400" dirty="0" smtClean="0">
                <a:solidFill>
                  <a:schemeClr val="tx1"/>
                </a:solidFill>
              </a:rPr>
              <a:t>and then </a:t>
            </a:r>
            <a:r>
              <a:rPr lang="en-US" sz="2400" b="1" dirty="0" smtClean="0">
                <a:solidFill>
                  <a:schemeClr val="tx1"/>
                </a:solidFill>
              </a:rPr>
              <a:t>converted to floating point</a:t>
            </a:r>
            <a:r>
              <a:rPr lang="en-US" sz="2400" dirty="0" smtClean="0">
                <a:solidFill>
                  <a:schemeClr val="tx1"/>
                </a:solidFill>
              </a:rPr>
              <a:t>: diff = (x − z)</a:t>
            </a:r>
            <a:r>
              <a:rPr lang="en-US" sz="2400" i="1" dirty="0" smtClean="0">
                <a:solidFill>
                  <a:schemeClr val="tx1"/>
                </a:solidFill>
              </a:rPr>
              <a:t> </a:t>
            </a:r>
            <a:r>
              <a:rPr lang="en-US" sz="2400" dirty="0" smtClean="0">
                <a:solidFill>
                  <a:schemeClr val="tx1"/>
                </a:solidFill>
              </a:rPr>
              <a:t>· 0</a:t>
            </a:r>
            <a:r>
              <a:rPr lang="en-US" sz="2400" i="1" dirty="0" smtClean="0">
                <a:solidFill>
                  <a:schemeClr val="tx1"/>
                </a:solidFill>
              </a:rPr>
              <a:t>.</a:t>
            </a:r>
            <a:r>
              <a:rPr lang="en-US" sz="2400" dirty="0" smtClean="0">
                <a:solidFill>
                  <a:schemeClr val="tx1"/>
                </a:solidFill>
              </a:rPr>
              <a:t>0000153.</a:t>
            </a:r>
          </a:p>
          <a:p>
            <a:pPr algn="just"/>
            <a:endParaRPr lang="en-US" sz="2400" dirty="0" smtClean="0">
              <a:solidFill>
                <a:schemeClr val="tx1"/>
              </a:solidFill>
            </a:endParaRPr>
          </a:p>
          <a:p>
            <a:pPr algn="just"/>
            <a:r>
              <a:rPr lang="en-US" sz="2400" dirty="0" smtClean="0">
                <a:solidFill>
                  <a:schemeClr val="tx1"/>
                </a:solidFill>
              </a:rPr>
              <a:t>For applications involving the numerous addition and subtraction of like data, scaled numbers can introduce significant savings. </a:t>
            </a:r>
          </a:p>
          <a:p>
            <a:pPr algn="just"/>
            <a:r>
              <a:rPr lang="en-US" sz="2400" dirty="0" smtClean="0">
                <a:solidFill>
                  <a:schemeClr val="tx1"/>
                </a:solidFill>
              </a:rPr>
              <a:t>Multiplication and division </a:t>
            </a:r>
            <a:r>
              <a:rPr lang="en-US" sz="2400" b="1" dirty="0" smtClean="0">
                <a:solidFill>
                  <a:schemeClr val="tx1"/>
                </a:solidFill>
              </a:rPr>
              <a:t>by another scaled number</a:t>
            </a:r>
            <a:r>
              <a:rPr lang="en-US" sz="2400" dirty="0" smtClean="0">
                <a:solidFill>
                  <a:schemeClr val="tx1"/>
                </a:solidFill>
              </a:rPr>
              <a:t> cannot be performed on a scaled number as </a:t>
            </a:r>
            <a:r>
              <a:rPr lang="en-US" sz="2400" b="1" dirty="0" smtClean="0">
                <a:solidFill>
                  <a:schemeClr val="tx1"/>
                </a:solidFill>
              </a:rPr>
              <a:t>those operations change the scale factor</a:t>
            </a:r>
            <a:r>
              <a:rPr lang="en-US" sz="2400" dirty="0" smtClean="0">
                <a:solidFill>
                  <a:schemeClr val="tx1"/>
                </a:solidFill>
              </a:rPr>
              <a:t>. </a:t>
            </a:r>
          </a:p>
          <a:p>
            <a:pPr algn="just"/>
            <a:r>
              <a:rPr lang="en-US" sz="2400" b="1" dirty="0" smtClean="0">
                <a:solidFill>
                  <a:schemeClr val="tx1"/>
                </a:solidFill>
              </a:rPr>
              <a:t>Accuracy is generally sacrificed </a:t>
            </a:r>
            <a:r>
              <a:rPr lang="en-US" sz="2400" dirty="0" smtClean="0">
                <a:solidFill>
                  <a:schemeClr val="tx1"/>
                </a:solidFill>
              </a:rPr>
              <a:t>by excessive use of scaled numbers.</a:t>
            </a:r>
          </a:p>
          <a:p>
            <a:pPr algn="just"/>
            <a:r>
              <a:rPr lang="en-US" sz="2400" b="1" dirty="0" smtClean="0">
                <a:solidFill>
                  <a:schemeClr val="tx1"/>
                </a:solidFill>
              </a:rPr>
              <a:t> </a:t>
            </a:r>
            <a:endParaRPr lang="en-US" sz="2400" dirty="0">
              <a:solidFill>
                <a:schemeClr val="tx1"/>
              </a:solidFill>
            </a:endParaRPr>
          </a:p>
        </p:txBody>
      </p:sp>
      <p:sp>
        <p:nvSpPr>
          <p:cNvPr id="4" name="Rectangle 3"/>
          <p:cNvSpPr/>
          <p:nvPr/>
        </p:nvSpPr>
        <p:spPr>
          <a:xfrm>
            <a:off x="0" y="3886200"/>
            <a:ext cx="91440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t>3 PERFORMANCE OPTIMIZATION:</a:t>
            </a:r>
            <a:r>
              <a:rPr lang="en-US" sz="2800" b="1" dirty="0" smtClean="0">
                <a:solidFill>
                  <a:schemeClr val="tx1"/>
                </a:solidFill>
              </a:rPr>
              <a:t> Binary Angular Measure</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a:bodyPr>
          <a:lstStyle/>
          <a:p>
            <a:pPr algn="just"/>
            <a:r>
              <a:rPr lang="en-US" sz="2800" b="1" dirty="0" smtClean="0">
                <a:solidFill>
                  <a:schemeClr val="tx1"/>
                </a:solidFill>
              </a:rPr>
              <a:t>Another </a:t>
            </a:r>
            <a:r>
              <a:rPr lang="en-US" sz="2800" b="1" dirty="0">
                <a:solidFill>
                  <a:schemeClr val="tx1"/>
                </a:solidFill>
              </a:rPr>
              <a:t>type of scaled number </a:t>
            </a:r>
            <a:r>
              <a:rPr lang="en-US" sz="2800" dirty="0">
                <a:solidFill>
                  <a:schemeClr val="tx1"/>
                </a:solidFill>
              </a:rPr>
              <a:t>is based on the property that adding 180◦ to any angle is analogous to taking its two’s complement , technique called binary angular measurement (BAM). </a:t>
            </a:r>
          </a:p>
          <a:p>
            <a:pPr algn="just"/>
            <a:r>
              <a:rPr lang="en-US" sz="2800" dirty="0">
                <a:solidFill>
                  <a:schemeClr val="tx1"/>
                </a:solidFill>
              </a:rPr>
              <a:t>Consider the LSB of an </a:t>
            </a:r>
            <a:r>
              <a:rPr lang="en-US" sz="2800" i="1" dirty="0">
                <a:solidFill>
                  <a:schemeClr val="tx1"/>
                </a:solidFill>
              </a:rPr>
              <a:t>n</a:t>
            </a:r>
            <a:r>
              <a:rPr lang="en-US" sz="2800" dirty="0">
                <a:solidFill>
                  <a:schemeClr val="tx1"/>
                </a:solidFill>
              </a:rPr>
              <a:t>-bit word to be </a:t>
            </a:r>
            <a:r>
              <a:rPr lang="en-US" sz="2800" dirty="0" smtClean="0">
                <a:solidFill>
                  <a:schemeClr val="tx1"/>
                </a:solidFill>
              </a:rPr>
              <a:t>2</a:t>
            </a:r>
            <a:r>
              <a:rPr lang="en-US" sz="2800" i="1" baseline="30000" dirty="0" smtClean="0">
                <a:solidFill>
                  <a:schemeClr val="tx1"/>
                </a:solidFill>
              </a:rPr>
              <a:t>-(n</a:t>
            </a:r>
            <a:r>
              <a:rPr lang="en-US" sz="2800" baseline="30000" dirty="0" smtClean="0">
                <a:solidFill>
                  <a:schemeClr val="tx1"/>
                </a:solidFill>
              </a:rPr>
              <a:t>−1)</a:t>
            </a:r>
            <a:r>
              <a:rPr lang="en-US" sz="2800" dirty="0" smtClean="0">
                <a:solidFill>
                  <a:schemeClr val="tx1"/>
                </a:solidFill>
              </a:rPr>
              <a:t>.</a:t>
            </a:r>
            <a:r>
              <a:rPr lang="en-US" sz="2800" dirty="0">
                <a:solidFill>
                  <a:schemeClr val="tx1"/>
                </a:solidFill>
              </a:rPr>
              <a:t>180 degrees with the most significant bit </a:t>
            </a:r>
            <a:r>
              <a:rPr lang="en-US" sz="2800" i="1" dirty="0">
                <a:solidFill>
                  <a:schemeClr val="tx1"/>
                </a:solidFill>
              </a:rPr>
              <a:t>(</a:t>
            </a:r>
            <a:r>
              <a:rPr lang="en-US" sz="2800" dirty="0">
                <a:solidFill>
                  <a:schemeClr val="tx1"/>
                </a:solidFill>
              </a:rPr>
              <a:t>MSB</a:t>
            </a:r>
            <a:r>
              <a:rPr lang="en-US" sz="2800" i="1" dirty="0">
                <a:solidFill>
                  <a:schemeClr val="tx1"/>
                </a:solidFill>
              </a:rPr>
              <a:t>) </a:t>
            </a:r>
            <a:r>
              <a:rPr lang="en-US" sz="2800" dirty="0">
                <a:solidFill>
                  <a:schemeClr val="tx1"/>
                </a:solidFill>
              </a:rPr>
              <a:t>= 180 degrees.</a:t>
            </a:r>
          </a:p>
          <a:p>
            <a:pPr algn="just"/>
            <a:r>
              <a:rPr lang="en-US" sz="2800" dirty="0">
                <a:solidFill>
                  <a:schemeClr val="tx1"/>
                </a:solidFill>
              </a:rPr>
              <a:t>The range of any angle </a:t>
            </a:r>
            <a:r>
              <a:rPr lang="en-US" sz="2800" i="1" dirty="0">
                <a:solidFill>
                  <a:schemeClr val="tx1"/>
                </a:solidFill>
              </a:rPr>
              <a:t>θ </a:t>
            </a:r>
            <a:r>
              <a:rPr lang="en-US" sz="2800" dirty="0">
                <a:solidFill>
                  <a:schemeClr val="tx1"/>
                </a:solidFill>
              </a:rPr>
              <a:t>represented this way is 0 ≤ </a:t>
            </a:r>
            <a:r>
              <a:rPr lang="en-US" sz="2800" i="1" dirty="0">
                <a:solidFill>
                  <a:schemeClr val="tx1"/>
                </a:solidFill>
              </a:rPr>
              <a:t>θ </a:t>
            </a:r>
            <a:r>
              <a:rPr lang="en-US" sz="2800" dirty="0">
                <a:solidFill>
                  <a:schemeClr val="tx1"/>
                </a:solidFill>
              </a:rPr>
              <a:t>≤ 360 − 180 · </a:t>
            </a:r>
            <a:r>
              <a:rPr lang="en-US" sz="2800" dirty="0" smtClean="0">
                <a:solidFill>
                  <a:schemeClr val="tx1"/>
                </a:solidFill>
              </a:rPr>
              <a:t>c</a:t>
            </a:r>
            <a:r>
              <a:rPr lang="en-US" sz="2800" i="1" dirty="0" smtClean="0">
                <a:solidFill>
                  <a:schemeClr val="tx1"/>
                </a:solidFill>
              </a:rPr>
              <a:t> </a:t>
            </a:r>
            <a:r>
              <a:rPr lang="en-US" sz="2800" dirty="0">
                <a:solidFill>
                  <a:schemeClr val="tx1"/>
                </a:solidFill>
              </a:rPr>
              <a:t>degrees. </a:t>
            </a:r>
          </a:p>
          <a:p>
            <a:pPr algn="just"/>
            <a:r>
              <a:rPr lang="en-US" sz="2800" dirty="0">
                <a:solidFill>
                  <a:schemeClr val="tx1"/>
                </a:solidFill>
              </a:rPr>
              <a:t>A 16-bit BAM </a:t>
            </a:r>
            <a:r>
              <a:rPr lang="en-US" sz="2800" dirty="0" smtClean="0">
                <a:solidFill>
                  <a:schemeClr val="tx1"/>
                </a:solidFill>
              </a:rPr>
              <a:t>word </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752600" y="5334000"/>
            <a:ext cx="5086350" cy="93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t>3 PERFORMANCE OPTIMIZATION:</a:t>
            </a:r>
            <a:r>
              <a:rPr lang="en-US" sz="2800" b="1" dirty="0" smtClean="0">
                <a:solidFill>
                  <a:schemeClr val="tx1"/>
                </a:solidFill>
              </a:rPr>
              <a:t> Binary Angular Measure</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77500" lnSpcReduction="20000"/>
          </a:bodyPr>
          <a:lstStyle/>
          <a:p>
            <a:pPr algn="just"/>
            <a:r>
              <a:rPr lang="en-US" dirty="0" smtClean="0">
                <a:solidFill>
                  <a:schemeClr val="tx1"/>
                </a:solidFill>
              </a:rPr>
              <a:t>For </a:t>
            </a:r>
            <a:r>
              <a:rPr lang="en-US" dirty="0">
                <a:solidFill>
                  <a:schemeClr val="tx1"/>
                </a:solidFill>
              </a:rPr>
              <a:t>more accuracy, BAM can be extended to two more words. Each </a:t>
            </a:r>
            <a:r>
              <a:rPr lang="en-US" i="1" dirty="0">
                <a:solidFill>
                  <a:schemeClr val="tx1"/>
                </a:solidFill>
              </a:rPr>
              <a:t>n</a:t>
            </a:r>
            <a:r>
              <a:rPr lang="en-US" dirty="0">
                <a:solidFill>
                  <a:schemeClr val="tx1"/>
                </a:solidFill>
              </a:rPr>
              <a:t>-bit word has a maximum value of </a:t>
            </a:r>
            <a:r>
              <a:rPr lang="en-US" dirty="0" smtClean="0">
                <a:solidFill>
                  <a:schemeClr val="tx1"/>
                </a:solidFill>
              </a:rPr>
              <a:t>2 - 2</a:t>
            </a:r>
            <a:r>
              <a:rPr lang="en-US" i="1" baseline="30000" dirty="0" smtClean="0">
                <a:solidFill>
                  <a:schemeClr val="tx1"/>
                </a:solidFill>
              </a:rPr>
              <a:t>-(n</a:t>
            </a:r>
            <a:r>
              <a:rPr lang="en-US" baseline="30000" dirty="0" smtClean="0">
                <a:solidFill>
                  <a:schemeClr val="tx1"/>
                </a:solidFill>
              </a:rPr>
              <a:t>−1)</a:t>
            </a:r>
            <a:r>
              <a:rPr lang="en-US" i="1" dirty="0" smtClean="0">
                <a:solidFill>
                  <a:schemeClr val="tx1"/>
                </a:solidFill>
              </a:rPr>
              <a:t> </a:t>
            </a:r>
            <a:r>
              <a:rPr lang="en-US" dirty="0" smtClean="0">
                <a:solidFill>
                  <a:schemeClr val="tx1"/>
                </a:solidFill>
              </a:rPr>
              <a:t>· </a:t>
            </a:r>
            <a:r>
              <a:rPr lang="en-US" dirty="0">
                <a:solidFill>
                  <a:schemeClr val="tx1"/>
                </a:solidFill>
              </a:rPr>
              <a:t>180◦ = 360◦ − LSB </a:t>
            </a:r>
            <a:r>
              <a:rPr lang="en-US" dirty="0" smtClean="0">
                <a:solidFill>
                  <a:schemeClr val="tx1"/>
                </a:solidFill>
              </a:rPr>
              <a:t>with </a:t>
            </a:r>
            <a:r>
              <a:rPr lang="en-US" dirty="0">
                <a:solidFill>
                  <a:schemeClr val="tx1"/>
                </a:solidFill>
              </a:rPr>
              <a:t>granularity</a:t>
            </a:r>
          </a:p>
          <a:p>
            <a:pPr algn="just"/>
            <a:r>
              <a:rPr lang="en-US" dirty="0" smtClean="0">
                <a:solidFill>
                  <a:schemeClr val="tx1"/>
                </a:solidFill>
              </a:rPr>
              <a:t>                                       2</a:t>
            </a:r>
            <a:r>
              <a:rPr lang="en-US" i="1" baseline="30000" dirty="0" smtClean="0">
                <a:solidFill>
                  <a:schemeClr val="tx1"/>
                </a:solidFill>
              </a:rPr>
              <a:t>-(n</a:t>
            </a:r>
            <a:r>
              <a:rPr lang="en-US" baseline="30000" dirty="0" smtClean="0">
                <a:solidFill>
                  <a:schemeClr val="tx1"/>
                </a:solidFill>
              </a:rPr>
              <a:t>−1)</a:t>
            </a:r>
            <a:r>
              <a:rPr lang="en-US" dirty="0" smtClean="0">
                <a:solidFill>
                  <a:schemeClr val="tx1"/>
                </a:solidFill>
              </a:rPr>
              <a:t>· </a:t>
            </a:r>
            <a:r>
              <a:rPr lang="en-US" dirty="0">
                <a:solidFill>
                  <a:schemeClr val="tx1"/>
                </a:solidFill>
              </a:rPr>
              <a:t>180◦ = LSB </a:t>
            </a:r>
          </a:p>
          <a:p>
            <a:pPr algn="just"/>
            <a:r>
              <a:rPr lang="en-US" dirty="0">
                <a:solidFill>
                  <a:schemeClr val="tx1"/>
                </a:solidFill>
              </a:rPr>
              <a:t>Consider the 16-bit BAM word:  0000 0000 10100 110</a:t>
            </a:r>
          </a:p>
          <a:p>
            <a:pPr algn="just"/>
            <a:r>
              <a:rPr lang="en-US" dirty="0">
                <a:solidFill>
                  <a:schemeClr val="tx1"/>
                </a:solidFill>
              </a:rPr>
              <a:t>Its binary angular measurement is 166 · 180◦ </a:t>
            </a:r>
            <a:r>
              <a:rPr lang="en-US" dirty="0" smtClean="0">
                <a:solidFill>
                  <a:schemeClr val="tx1"/>
                </a:solidFill>
              </a:rPr>
              <a:t>· 2</a:t>
            </a:r>
            <a:r>
              <a:rPr lang="en-US" i="1" baseline="30000" dirty="0" smtClean="0">
                <a:solidFill>
                  <a:schemeClr val="tx1"/>
                </a:solidFill>
              </a:rPr>
              <a:t>-15</a:t>
            </a:r>
            <a:r>
              <a:rPr lang="en-US" dirty="0" smtClean="0">
                <a:solidFill>
                  <a:schemeClr val="tx1"/>
                </a:solidFill>
              </a:rPr>
              <a:t> </a:t>
            </a:r>
            <a:r>
              <a:rPr lang="en-US" dirty="0">
                <a:solidFill>
                  <a:schemeClr val="tx1"/>
                </a:solidFill>
              </a:rPr>
              <a:t>= 0</a:t>
            </a:r>
            <a:r>
              <a:rPr lang="en-US" i="1" dirty="0">
                <a:solidFill>
                  <a:schemeClr val="tx1"/>
                </a:solidFill>
              </a:rPr>
              <a:t>.</a:t>
            </a:r>
            <a:r>
              <a:rPr lang="en-US" dirty="0">
                <a:solidFill>
                  <a:schemeClr val="tx1"/>
                </a:solidFill>
              </a:rPr>
              <a:t>9118◦.</a:t>
            </a:r>
          </a:p>
          <a:p>
            <a:pPr algn="just"/>
            <a:r>
              <a:rPr lang="en-US" dirty="0">
                <a:solidFill>
                  <a:schemeClr val="tx1"/>
                </a:solidFill>
              </a:rPr>
              <a:t>180 </a:t>
            </a:r>
            <a:r>
              <a:rPr lang="en-US" dirty="0" smtClean="0">
                <a:solidFill>
                  <a:schemeClr val="tx1"/>
                </a:solidFill>
              </a:rPr>
              <a:t>  90   45   22.5 </a:t>
            </a:r>
            <a:r>
              <a:rPr lang="en-US" dirty="0">
                <a:solidFill>
                  <a:schemeClr val="tx1"/>
                </a:solidFill>
              </a:rPr>
              <a:t>… … … … … … … … … … </a:t>
            </a:r>
            <a:r>
              <a:rPr lang="en-US" dirty="0" smtClean="0">
                <a:solidFill>
                  <a:schemeClr val="tx1"/>
                </a:solidFill>
              </a:rPr>
              <a:t>180·2</a:t>
            </a:r>
            <a:r>
              <a:rPr lang="en-US" baseline="30000" dirty="0" smtClean="0">
                <a:solidFill>
                  <a:schemeClr val="tx1"/>
                </a:solidFill>
              </a:rPr>
              <a:t>−14</a:t>
            </a:r>
            <a:r>
              <a:rPr lang="en-US" dirty="0" smtClean="0">
                <a:solidFill>
                  <a:schemeClr val="tx1"/>
                </a:solidFill>
              </a:rPr>
              <a:t>  180·2</a:t>
            </a:r>
            <a:r>
              <a:rPr lang="en-US" baseline="30000" dirty="0" smtClean="0">
                <a:solidFill>
                  <a:schemeClr val="tx1"/>
                </a:solidFill>
              </a:rPr>
              <a:t>−15</a:t>
            </a:r>
            <a:endParaRPr lang="en-US" dirty="0">
              <a:solidFill>
                <a:schemeClr val="tx1"/>
              </a:solidFill>
            </a:endParaRPr>
          </a:p>
          <a:p>
            <a:pPr algn="just"/>
            <a:endParaRPr lang="en-US" dirty="0">
              <a:solidFill>
                <a:schemeClr val="tx1"/>
              </a:solidFill>
            </a:endParaRPr>
          </a:p>
          <a:p>
            <a:pPr algn="just"/>
            <a:r>
              <a:rPr lang="en-US" dirty="0" smtClean="0">
                <a:solidFill>
                  <a:schemeClr val="tx1"/>
                </a:solidFill>
              </a:rPr>
              <a:t>BAM </a:t>
            </a:r>
            <a:r>
              <a:rPr lang="en-US" dirty="0">
                <a:solidFill>
                  <a:schemeClr val="tx1"/>
                </a:solidFill>
              </a:rPr>
              <a:t>can be added and subtracted together and multiplied and divided by constants as if they were unsigned integers, and converted at the last stage to produce floating-point results. It is easy to show that the overflow condition for BAM numbers presents no problem as the angle simply wraps around to 0. BAM is frequently used in navigation software, robotic control, and in conjunction with digitizing imaging devices.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smtClean="0">
                <a:solidFill>
                  <a:schemeClr val="tx1"/>
                </a:solidFill>
              </a:rPr>
              <a:t> Challenges in Analyzing Real-Time Systems</a:t>
            </a:r>
            <a:r>
              <a:rPr lang="en-US" sz="3600" dirty="0" smtClean="0">
                <a:solidFill>
                  <a:schemeClr val="tx1"/>
                </a:solidFill>
              </a:rPr>
              <a:t/>
            </a:r>
            <a:br>
              <a:rPr lang="en-US" sz="3600" dirty="0" smtClean="0">
                <a:solidFill>
                  <a:schemeClr val="tx1"/>
                </a:solidFill>
              </a:rPr>
            </a:br>
            <a:endParaRPr lang="en-US" sz="3600" dirty="0"/>
          </a:p>
        </p:txBody>
      </p:sp>
      <p:sp>
        <p:nvSpPr>
          <p:cNvPr id="3" name="Subtitle 2"/>
          <p:cNvSpPr>
            <a:spLocks noGrp="1"/>
          </p:cNvSpPr>
          <p:nvPr>
            <p:ph type="subTitle" idx="1"/>
          </p:nvPr>
        </p:nvSpPr>
        <p:spPr>
          <a:xfrm>
            <a:off x="304800" y="685800"/>
            <a:ext cx="8534400" cy="6019800"/>
          </a:xfrm>
        </p:spPr>
        <p:txBody>
          <a:bodyPr>
            <a:noAutofit/>
          </a:bodyPr>
          <a:lstStyle/>
          <a:p>
            <a:pPr algn="just"/>
            <a:r>
              <a:rPr lang="en-US" sz="2400" dirty="0" smtClean="0">
                <a:solidFill>
                  <a:schemeClr val="tx1"/>
                </a:solidFill>
              </a:rPr>
              <a:t>4. The multiprocessor scheduling problem with two processors, no </a:t>
            </a:r>
          </a:p>
          <a:p>
            <a:pPr algn="just"/>
            <a:r>
              <a:rPr lang="en-US" sz="2400" dirty="0" smtClean="0">
                <a:solidFill>
                  <a:schemeClr val="tx1"/>
                </a:solidFill>
              </a:rPr>
              <a:t>     resources,  independent tasks,  and </a:t>
            </a:r>
            <a:r>
              <a:rPr lang="en-US" sz="2400" b="1" dirty="0" smtClean="0">
                <a:solidFill>
                  <a:schemeClr val="tx1"/>
                </a:solidFill>
              </a:rPr>
              <a:t>arbitrary computation  </a:t>
            </a:r>
          </a:p>
          <a:p>
            <a:pPr algn="just"/>
            <a:r>
              <a:rPr lang="en-US" sz="2400" b="1" dirty="0" smtClean="0">
                <a:solidFill>
                  <a:schemeClr val="tx1"/>
                </a:solidFill>
              </a:rPr>
              <a:t>     times is NP-complete. </a:t>
            </a:r>
          </a:p>
          <a:p>
            <a:pPr algn="just"/>
            <a:r>
              <a:rPr lang="en-US" sz="2400" dirty="0" smtClean="0">
                <a:solidFill>
                  <a:schemeClr val="tx1"/>
                </a:solidFill>
              </a:rPr>
              <a:t>5. The multiprocessor scheduling problem with two processors, no </a:t>
            </a:r>
          </a:p>
          <a:p>
            <a:pPr algn="just"/>
            <a:r>
              <a:rPr lang="en-US" sz="2400" dirty="0" smtClean="0">
                <a:solidFill>
                  <a:schemeClr val="tx1"/>
                </a:solidFill>
              </a:rPr>
              <a:t>     resources, independent tasks, </a:t>
            </a:r>
            <a:r>
              <a:rPr lang="en-US" sz="2400" b="1" dirty="0" smtClean="0">
                <a:solidFill>
                  <a:schemeClr val="tx1"/>
                </a:solidFill>
              </a:rPr>
              <a:t>arbitrary partial order, and task </a:t>
            </a:r>
          </a:p>
          <a:p>
            <a:pPr algn="just"/>
            <a:r>
              <a:rPr lang="en-US" sz="2400" b="1" dirty="0" smtClean="0">
                <a:solidFill>
                  <a:schemeClr val="tx1"/>
                </a:solidFill>
              </a:rPr>
              <a:t>     computation times of either 1 or 2 units of time is NP-  </a:t>
            </a:r>
          </a:p>
          <a:p>
            <a:pPr algn="just"/>
            <a:r>
              <a:rPr lang="en-US" sz="2400" b="1" dirty="0" smtClean="0">
                <a:solidFill>
                  <a:schemeClr val="tx1"/>
                </a:solidFill>
              </a:rPr>
              <a:t>     complete</a:t>
            </a:r>
            <a:r>
              <a:rPr lang="en-US" sz="2400" dirty="0" smtClean="0">
                <a:solidFill>
                  <a:schemeClr val="tx1"/>
                </a:solidFill>
              </a:rPr>
              <a:t>.</a:t>
            </a:r>
          </a:p>
          <a:p>
            <a:pPr algn="just"/>
            <a:r>
              <a:rPr lang="en-US" sz="2400" dirty="0" smtClean="0">
                <a:solidFill>
                  <a:schemeClr val="tx1"/>
                </a:solidFill>
              </a:rPr>
              <a:t>6. The multiprocessor scheduling problem with two processors, </a:t>
            </a:r>
          </a:p>
          <a:p>
            <a:pPr algn="just"/>
            <a:r>
              <a:rPr lang="en-US" sz="2400" dirty="0" smtClean="0">
                <a:solidFill>
                  <a:schemeClr val="tx1"/>
                </a:solidFill>
              </a:rPr>
              <a:t>     one resource, </a:t>
            </a:r>
            <a:r>
              <a:rPr lang="en-US" sz="2400" b="1" dirty="0" smtClean="0">
                <a:solidFill>
                  <a:schemeClr val="tx1"/>
                </a:solidFill>
              </a:rPr>
              <a:t>a forest partial order (partial order on each </a:t>
            </a:r>
          </a:p>
          <a:p>
            <a:pPr algn="just"/>
            <a:r>
              <a:rPr lang="en-US" sz="2400" b="1" dirty="0" smtClean="0">
                <a:solidFill>
                  <a:schemeClr val="tx1"/>
                </a:solidFill>
              </a:rPr>
              <a:t>     processor), and each computation  time of every task equal to </a:t>
            </a:r>
          </a:p>
          <a:p>
            <a:pPr algn="just"/>
            <a:r>
              <a:rPr lang="en-US" sz="2400" b="1" dirty="0" smtClean="0">
                <a:solidFill>
                  <a:schemeClr val="tx1"/>
                </a:solidFill>
              </a:rPr>
              <a:t>    1  is NP-complete</a:t>
            </a:r>
            <a:r>
              <a:rPr lang="en-US" sz="2400" dirty="0" smtClean="0">
                <a:solidFill>
                  <a:schemeClr val="tx1"/>
                </a:solidFill>
              </a:rPr>
              <a:t>.</a:t>
            </a:r>
          </a:p>
          <a:p>
            <a:pPr algn="just"/>
            <a:r>
              <a:rPr lang="en-US" sz="2400" dirty="0" smtClean="0">
                <a:solidFill>
                  <a:schemeClr val="tx1"/>
                </a:solidFill>
              </a:rPr>
              <a:t>7. The multiprocessor scheduling problem with </a:t>
            </a:r>
            <a:r>
              <a:rPr lang="en-US" sz="2400" b="1" dirty="0" smtClean="0">
                <a:solidFill>
                  <a:schemeClr val="tx1"/>
                </a:solidFill>
              </a:rPr>
              <a:t>three or more </a:t>
            </a:r>
          </a:p>
          <a:p>
            <a:pPr algn="just"/>
            <a:r>
              <a:rPr lang="en-US" sz="2400" b="1" dirty="0" smtClean="0">
                <a:solidFill>
                  <a:schemeClr val="tx1"/>
                </a:solidFill>
              </a:rPr>
              <a:t>     processors</a:t>
            </a:r>
            <a:r>
              <a:rPr lang="en-US" sz="2400" dirty="0" smtClean="0">
                <a:solidFill>
                  <a:schemeClr val="tx1"/>
                </a:solidFill>
              </a:rPr>
              <a:t>, one resource, all independent tasks, and each </a:t>
            </a:r>
          </a:p>
          <a:p>
            <a:pPr algn="just"/>
            <a:r>
              <a:rPr lang="en-US" sz="2400" dirty="0" smtClean="0">
                <a:solidFill>
                  <a:schemeClr val="tx1"/>
                </a:solidFill>
              </a:rPr>
              <a:t>     computation time of every task equal to 1 is </a:t>
            </a:r>
            <a:r>
              <a:rPr lang="en-US" sz="2400" b="1" dirty="0" smtClean="0">
                <a:solidFill>
                  <a:schemeClr val="tx1"/>
                </a:solidFill>
              </a:rPr>
              <a:t>NP-complete</a:t>
            </a:r>
            <a:r>
              <a:rPr lang="en-US" sz="2400" dirty="0" smtClean="0">
                <a:solidFill>
                  <a:schemeClr val="tx1"/>
                </a:solidFill>
              </a:rPr>
              <a:t>.</a:t>
            </a:r>
          </a:p>
        </p:txBody>
      </p:sp>
      <p:sp>
        <p:nvSpPr>
          <p:cNvPr id="4" name="Rectangle 3"/>
          <p:cNvSpPr/>
          <p:nvPr/>
        </p:nvSpPr>
        <p:spPr>
          <a:xfrm>
            <a:off x="0" y="37338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Optimizing Memory Usage</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800" dirty="0" smtClean="0">
                <a:solidFill>
                  <a:schemeClr val="tx1"/>
                </a:solidFill>
              </a:rPr>
              <a:t>In </a:t>
            </a:r>
            <a:r>
              <a:rPr lang="en-US" sz="2800" dirty="0">
                <a:solidFill>
                  <a:schemeClr val="tx1"/>
                </a:solidFill>
              </a:rPr>
              <a:t>embedded applications or in legacy systems </a:t>
            </a:r>
            <a:r>
              <a:rPr lang="en-US" sz="2800" dirty="0" smtClean="0">
                <a:solidFill>
                  <a:schemeClr val="tx1"/>
                </a:solidFill>
              </a:rPr>
              <a:t>often </a:t>
            </a:r>
            <a:r>
              <a:rPr lang="en-US" sz="2800" dirty="0">
                <a:solidFill>
                  <a:schemeClr val="tx1"/>
                </a:solidFill>
              </a:rPr>
              <a:t>the real-time systems engineer is </a:t>
            </a:r>
            <a:r>
              <a:rPr lang="en-US" sz="2800" b="1" dirty="0">
                <a:solidFill>
                  <a:schemeClr val="tx1"/>
                </a:solidFill>
              </a:rPr>
              <a:t>faced with restrictions on the amount of memory available</a:t>
            </a:r>
            <a:r>
              <a:rPr lang="en-US" sz="2800" dirty="0">
                <a:solidFill>
                  <a:schemeClr val="tx1"/>
                </a:solidFill>
              </a:rPr>
              <a:t> for program storage or for scratchpad calculations, dynamic allocation. </a:t>
            </a:r>
          </a:p>
          <a:p>
            <a:pPr algn="just"/>
            <a:endParaRPr lang="en-US" sz="2800" dirty="0" smtClean="0">
              <a:solidFill>
                <a:schemeClr val="tx1"/>
              </a:solidFill>
            </a:endParaRPr>
          </a:p>
          <a:p>
            <a:pPr algn="just"/>
            <a:r>
              <a:rPr lang="en-US" sz="2800" dirty="0" smtClean="0">
                <a:solidFill>
                  <a:schemeClr val="tx1"/>
                </a:solidFill>
              </a:rPr>
              <a:t>Since </a:t>
            </a:r>
            <a:r>
              <a:rPr lang="en-US" sz="2800" dirty="0">
                <a:solidFill>
                  <a:schemeClr val="tx1"/>
                </a:solidFill>
              </a:rPr>
              <a:t>there is a fundamental </a:t>
            </a:r>
            <a:r>
              <a:rPr lang="en-US" sz="2800" b="1" dirty="0">
                <a:solidFill>
                  <a:schemeClr val="tx1"/>
                </a:solidFill>
              </a:rPr>
              <a:t>trade-off between memory usage and CPU </a:t>
            </a:r>
            <a:r>
              <a:rPr lang="en-US" sz="2800" b="1" dirty="0" smtClean="0">
                <a:solidFill>
                  <a:schemeClr val="tx1"/>
                </a:solidFill>
              </a:rPr>
              <a:t>utilization</a:t>
            </a:r>
            <a:r>
              <a:rPr lang="en-US" sz="2800" dirty="0" smtClean="0">
                <a:solidFill>
                  <a:schemeClr val="tx1"/>
                </a:solidFill>
              </a:rPr>
              <a:t>, </a:t>
            </a:r>
            <a:r>
              <a:rPr lang="en-US" sz="2800" dirty="0">
                <a:solidFill>
                  <a:schemeClr val="tx1"/>
                </a:solidFill>
              </a:rPr>
              <a:t>when it is desired to optimize for memory usage, it is necessary to </a:t>
            </a:r>
            <a:r>
              <a:rPr lang="en-US" sz="2800" b="1" dirty="0">
                <a:solidFill>
                  <a:schemeClr val="tx1"/>
                </a:solidFill>
              </a:rPr>
              <a:t>trade performance to save memory</a:t>
            </a:r>
            <a:r>
              <a:rPr lang="en-US" sz="2800" dirty="0">
                <a:solidFill>
                  <a:schemeClr val="tx1"/>
                </a:solidFill>
              </a:rPr>
              <a:t>. </a:t>
            </a:r>
          </a:p>
          <a:p>
            <a:pPr algn="just"/>
            <a:endParaRPr lang="en-US" sz="2800" dirty="0" smtClean="0">
              <a:solidFill>
                <a:schemeClr val="tx1"/>
              </a:solidFill>
            </a:endParaRPr>
          </a:p>
          <a:p>
            <a:pPr algn="just"/>
            <a:r>
              <a:rPr lang="en-US" sz="2800" dirty="0" smtClean="0">
                <a:solidFill>
                  <a:schemeClr val="tx1"/>
                </a:solidFill>
              </a:rPr>
              <a:t>It </a:t>
            </a:r>
            <a:r>
              <a:rPr lang="en-US" sz="2800" dirty="0">
                <a:solidFill>
                  <a:schemeClr val="tx1"/>
                </a:solidFill>
              </a:rPr>
              <a:t>is important to </a:t>
            </a:r>
            <a:r>
              <a:rPr lang="en-US" sz="2800" b="1" dirty="0">
                <a:solidFill>
                  <a:schemeClr val="tx1"/>
                </a:solidFill>
              </a:rPr>
              <a:t>match the real-time processing algorithms </a:t>
            </a:r>
            <a:r>
              <a:rPr lang="en-US" sz="2800" dirty="0">
                <a:solidFill>
                  <a:schemeClr val="tx1"/>
                </a:solidFill>
              </a:rPr>
              <a:t>to the underlying architecture.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 Optimizing Memory Usage</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800" dirty="0" smtClean="0">
                <a:solidFill>
                  <a:schemeClr val="tx1"/>
                </a:solidFill>
              </a:rPr>
              <a:t>In the case of the von Neumann architecture, it is helpful to recognize the effects of such features as </a:t>
            </a:r>
            <a:r>
              <a:rPr lang="en-US" sz="2800" b="1" dirty="0" smtClean="0">
                <a:solidFill>
                  <a:schemeClr val="tx1"/>
                </a:solidFill>
              </a:rPr>
              <a:t>cache size </a:t>
            </a:r>
            <a:r>
              <a:rPr lang="en-US" sz="2800" dirty="0" smtClean="0">
                <a:solidFill>
                  <a:schemeClr val="tx1"/>
                </a:solidFill>
              </a:rPr>
              <a:t>and</a:t>
            </a:r>
            <a:r>
              <a:rPr lang="en-US" sz="2800" b="1" dirty="0" smtClean="0">
                <a:solidFill>
                  <a:schemeClr val="tx1"/>
                </a:solidFill>
              </a:rPr>
              <a:t> pipeline characteristics. </a:t>
            </a:r>
            <a:endParaRPr lang="en-US" sz="2800" dirty="0" smtClean="0">
              <a:solidFill>
                <a:schemeClr val="tx1"/>
              </a:solidFill>
            </a:endParaRPr>
          </a:p>
          <a:p>
            <a:pPr algn="just"/>
            <a:endParaRPr lang="en-US" sz="2800" dirty="0" smtClean="0">
              <a:solidFill>
                <a:schemeClr val="tx1"/>
              </a:solidFill>
            </a:endParaRPr>
          </a:p>
          <a:p>
            <a:pPr algn="just"/>
            <a:r>
              <a:rPr lang="en-US" sz="2800" dirty="0" smtClean="0">
                <a:solidFill>
                  <a:schemeClr val="tx1"/>
                </a:solidFill>
              </a:rPr>
              <a:t>In the case of cache size, the algorithm should be chosen to </a:t>
            </a:r>
            <a:r>
              <a:rPr lang="en-US" sz="2800" b="1" dirty="0" smtClean="0">
                <a:solidFill>
                  <a:schemeClr val="tx1"/>
                </a:solidFill>
              </a:rPr>
              <a:t>optimize the cache hit ratio</a:t>
            </a:r>
            <a:r>
              <a:rPr lang="en-US" sz="2800" dirty="0" smtClean="0">
                <a:solidFill>
                  <a:schemeClr val="tx1"/>
                </a:solidFill>
              </a:rPr>
              <a:t>, the percentage of time that data are found in the cache. </a:t>
            </a:r>
          </a:p>
          <a:p>
            <a:pPr algn="just"/>
            <a:endParaRPr lang="en-US" sz="2800" dirty="0" smtClean="0">
              <a:solidFill>
                <a:schemeClr val="tx1"/>
              </a:solidFill>
            </a:endParaRPr>
          </a:p>
          <a:p>
            <a:pPr algn="just"/>
            <a:r>
              <a:rPr lang="en-US" sz="2800" dirty="0" smtClean="0">
                <a:solidFill>
                  <a:schemeClr val="tx1"/>
                </a:solidFill>
              </a:rPr>
              <a:t>In the case of pipelines, </a:t>
            </a:r>
            <a:r>
              <a:rPr lang="en-US" sz="2800" b="1" dirty="0" smtClean="0">
                <a:solidFill>
                  <a:schemeClr val="tx1"/>
                </a:solidFill>
              </a:rPr>
              <a:t>increasing the code locality of reference</a:t>
            </a:r>
            <a:r>
              <a:rPr lang="en-US" sz="2800" dirty="0" smtClean="0">
                <a:solidFill>
                  <a:schemeClr val="tx1"/>
                </a:solidFill>
              </a:rPr>
              <a:t> can reduce the amount of deleterious pipeline flushing.</a:t>
            </a:r>
          </a:p>
          <a:p>
            <a:pPr algn="just"/>
            <a:r>
              <a:rPr lang="en-US" sz="2800" b="1" dirty="0" smtClean="0">
                <a:solidFill>
                  <a:schemeClr val="tx1"/>
                </a:solidFill>
              </a:rPr>
              <a:t> </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ANALYSIS OF MEMORY REQUIREMENTS</a:t>
            </a:r>
            <a:endParaRPr lang="en-US" sz="2800" dirty="0">
              <a:solidFill>
                <a:schemeClr val="tx1"/>
              </a:solidFill>
            </a:endParaRPr>
          </a:p>
        </p:txBody>
      </p:sp>
      <p:sp>
        <p:nvSpPr>
          <p:cNvPr id="3" name="Subtitle 2"/>
          <p:cNvSpPr>
            <a:spLocks noGrp="1"/>
          </p:cNvSpPr>
          <p:nvPr>
            <p:ph type="subTitle" idx="1"/>
          </p:nvPr>
        </p:nvSpPr>
        <p:spPr>
          <a:xfrm>
            <a:off x="304800" y="609600"/>
            <a:ext cx="8534400" cy="6019800"/>
          </a:xfrm>
        </p:spPr>
        <p:txBody>
          <a:bodyPr>
            <a:noAutofit/>
          </a:bodyPr>
          <a:lstStyle/>
          <a:p>
            <a:pPr algn="just"/>
            <a:r>
              <a:rPr lang="en-US" sz="2800" dirty="0" smtClean="0">
                <a:solidFill>
                  <a:schemeClr val="tx1"/>
                </a:solidFill>
              </a:rPr>
              <a:t>With </a:t>
            </a:r>
            <a:r>
              <a:rPr lang="en-US" sz="2800" dirty="0">
                <a:solidFill>
                  <a:schemeClr val="tx1"/>
                </a:solidFill>
              </a:rPr>
              <a:t>memory becoming denser and cheaper, memory </a:t>
            </a:r>
            <a:r>
              <a:rPr lang="en-US" sz="2800" b="1" dirty="0">
                <a:solidFill>
                  <a:schemeClr val="tx1"/>
                </a:solidFill>
              </a:rPr>
              <a:t>utilization analysis has become less of a concern. </a:t>
            </a:r>
          </a:p>
          <a:p>
            <a:pPr algn="just"/>
            <a:r>
              <a:rPr lang="en-US" sz="2800" dirty="0">
                <a:solidFill>
                  <a:schemeClr val="tx1"/>
                </a:solidFill>
              </a:rPr>
              <a:t>Efficient use of memory is important in small embedded systems and air and space applications where </a:t>
            </a:r>
            <a:r>
              <a:rPr lang="en-US" sz="2800" b="1" dirty="0">
                <a:solidFill>
                  <a:schemeClr val="tx1"/>
                </a:solidFill>
              </a:rPr>
              <a:t>savings in size, power consumption, and cost are desirable</a:t>
            </a:r>
            <a:r>
              <a:rPr lang="en-US" sz="2800" dirty="0">
                <a:solidFill>
                  <a:schemeClr val="tx1"/>
                </a:solidFill>
              </a:rPr>
              <a:t>.</a:t>
            </a:r>
          </a:p>
          <a:p>
            <a:pPr algn="just"/>
            <a:endParaRPr lang="en-US" sz="2800" dirty="0" smtClean="0">
              <a:solidFill>
                <a:schemeClr val="tx1"/>
              </a:solidFill>
            </a:endParaRPr>
          </a:p>
          <a:p>
            <a:pPr algn="just"/>
            <a:r>
              <a:rPr lang="en-US" sz="2800" dirty="0" smtClean="0">
                <a:solidFill>
                  <a:schemeClr val="tx1"/>
                </a:solidFill>
              </a:rPr>
              <a:t>The </a:t>
            </a:r>
            <a:r>
              <a:rPr lang="en-US" sz="2800" dirty="0">
                <a:solidFill>
                  <a:schemeClr val="tx1"/>
                </a:solidFill>
              </a:rPr>
              <a:t>total memory utilization is typically </a:t>
            </a:r>
            <a:r>
              <a:rPr lang="en-US" sz="2800" b="1" dirty="0">
                <a:solidFill>
                  <a:schemeClr val="tx1"/>
                </a:solidFill>
              </a:rPr>
              <a:t>the sum of the individual memory utilization </a:t>
            </a:r>
            <a:r>
              <a:rPr lang="en-US" sz="2800" dirty="0">
                <a:solidFill>
                  <a:schemeClr val="tx1"/>
                </a:solidFill>
              </a:rPr>
              <a:t>for each of the memory areas. Suppose that the memory consists of the program, stack, and RAM areas. </a:t>
            </a:r>
          </a:p>
          <a:p>
            <a:pPr algn="just"/>
            <a:r>
              <a:rPr lang="en-US" sz="2800" dirty="0">
                <a:solidFill>
                  <a:schemeClr val="tx1"/>
                </a:solidFill>
              </a:rPr>
              <a:t> </a:t>
            </a:r>
            <a:r>
              <a:rPr lang="en-US" sz="2800" dirty="0" smtClean="0">
                <a:solidFill>
                  <a:schemeClr val="tx1"/>
                </a:solidFill>
              </a:rPr>
              <a:t>	M</a:t>
            </a:r>
            <a:r>
              <a:rPr lang="en-US" sz="2800" baseline="-25000" dirty="0" smtClean="0">
                <a:solidFill>
                  <a:schemeClr val="tx1"/>
                </a:solidFill>
              </a:rPr>
              <a:t>T</a:t>
            </a:r>
            <a:r>
              <a:rPr lang="en-US" sz="2800" dirty="0" smtClean="0">
                <a:solidFill>
                  <a:schemeClr val="tx1"/>
                </a:solidFill>
              </a:rPr>
              <a:t> </a:t>
            </a:r>
            <a:r>
              <a:rPr lang="en-US" sz="2800" dirty="0">
                <a:solidFill>
                  <a:schemeClr val="tx1"/>
                </a:solidFill>
              </a:rPr>
              <a:t>= M</a:t>
            </a:r>
            <a:r>
              <a:rPr lang="en-US" sz="2800" baseline="-25000" dirty="0">
                <a:solidFill>
                  <a:schemeClr val="tx1"/>
                </a:solidFill>
              </a:rPr>
              <a:t>P</a:t>
            </a:r>
            <a:r>
              <a:rPr lang="en-US" sz="2800" dirty="0">
                <a:solidFill>
                  <a:schemeClr val="tx1"/>
                </a:solidFill>
              </a:rPr>
              <a:t> · P</a:t>
            </a:r>
            <a:r>
              <a:rPr lang="en-US" sz="2800" baseline="-25000" dirty="0">
                <a:solidFill>
                  <a:schemeClr val="tx1"/>
                </a:solidFill>
              </a:rPr>
              <a:t>P</a:t>
            </a:r>
            <a:r>
              <a:rPr lang="en-US" sz="2800" dirty="0">
                <a:solidFill>
                  <a:schemeClr val="tx1"/>
                </a:solidFill>
              </a:rPr>
              <a:t> +M</a:t>
            </a:r>
            <a:r>
              <a:rPr lang="en-US" sz="2800" baseline="-25000" dirty="0">
                <a:solidFill>
                  <a:schemeClr val="tx1"/>
                </a:solidFill>
              </a:rPr>
              <a:t>R</a:t>
            </a:r>
            <a:r>
              <a:rPr lang="en-US" sz="2800" dirty="0">
                <a:solidFill>
                  <a:schemeClr val="tx1"/>
                </a:solidFill>
              </a:rPr>
              <a:t> · P</a:t>
            </a:r>
            <a:r>
              <a:rPr lang="en-US" sz="2800" baseline="-25000" dirty="0">
                <a:solidFill>
                  <a:schemeClr val="tx1"/>
                </a:solidFill>
              </a:rPr>
              <a:t>R</a:t>
            </a:r>
            <a:r>
              <a:rPr lang="en-US" sz="2800" dirty="0">
                <a:solidFill>
                  <a:schemeClr val="tx1"/>
                </a:solidFill>
              </a:rPr>
              <a:t> +M</a:t>
            </a:r>
            <a:r>
              <a:rPr lang="en-US" sz="2800" baseline="-25000" dirty="0">
                <a:solidFill>
                  <a:schemeClr val="tx1"/>
                </a:solidFill>
              </a:rPr>
              <a:t>S</a:t>
            </a:r>
            <a:r>
              <a:rPr lang="en-US" sz="2800" dirty="0">
                <a:solidFill>
                  <a:schemeClr val="tx1"/>
                </a:solidFill>
              </a:rPr>
              <a:t> · P</a:t>
            </a:r>
            <a:r>
              <a:rPr lang="en-US" sz="2800" baseline="-25000" dirty="0">
                <a:solidFill>
                  <a:schemeClr val="tx1"/>
                </a:solidFill>
              </a:rPr>
              <a:t>S</a:t>
            </a:r>
            <a:endParaRPr lang="en-US" sz="2800" dirty="0">
              <a:solidFill>
                <a:schemeClr val="tx1"/>
              </a:solidFill>
            </a:endParaRPr>
          </a:p>
          <a:p>
            <a:pPr lvl="3" algn="just"/>
            <a:r>
              <a:rPr lang="en-US" sz="1600" dirty="0">
                <a:solidFill>
                  <a:schemeClr val="tx1"/>
                </a:solidFill>
              </a:rPr>
              <a:t>where M</a:t>
            </a:r>
            <a:r>
              <a:rPr lang="en-US" sz="1600" baseline="-25000" dirty="0">
                <a:solidFill>
                  <a:schemeClr val="tx1"/>
                </a:solidFill>
              </a:rPr>
              <a:t>T</a:t>
            </a:r>
            <a:r>
              <a:rPr lang="en-US" sz="1600" i="1" dirty="0">
                <a:solidFill>
                  <a:schemeClr val="tx1"/>
                </a:solidFill>
              </a:rPr>
              <a:t> </a:t>
            </a:r>
            <a:r>
              <a:rPr lang="en-US" sz="1600" dirty="0">
                <a:solidFill>
                  <a:schemeClr val="tx1"/>
                </a:solidFill>
              </a:rPr>
              <a:t>is the total memory utilization, M</a:t>
            </a:r>
            <a:r>
              <a:rPr lang="en-US" sz="1600" baseline="-25000" dirty="0">
                <a:solidFill>
                  <a:schemeClr val="tx1"/>
                </a:solidFill>
              </a:rPr>
              <a:t>P</a:t>
            </a:r>
            <a:r>
              <a:rPr lang="en-US" sz="1600" dirty="0">
                <a:solidFill>
                  <a:schemeClr val="tx1"/>
                </a:solidFill>
              </a:rPr>
              <a:t>,M</a:t>
            </a:r>
            <a:r>
              <a:rPr lang="en-US" sz="1600" baseline="-25000" dirty="0">
                <a:solidFill>
                  <a:schemeClr val="tx1"/>
                </a:solidFill>
              </a:rPr>
              <a:t>R</a:t>
            </a:r>
            <a:r>
              <a:rPr lang="en-US" sz="1600" dirty="0">
                <a:solidFill>
                  <a:schemeClr val="tx1"/>
                </a:solidFill>
              </a:rPr>
              <a:t>, and M</a:t>
            </a:r>
            <a:r>
              <a:rPr lang="en-US" sz="1600" baseline="-25000" dirty="0">
                <a:solidFill>
                  <a:schemeClr val="tx1"/>
                </a:solidFill>
              </a:rPr>
              <a:t>S</a:t>
            </a:r>
            <a:r>
              <a:rPr lang="en-US" sz="1600" i="1" dirty="0">
                <a:solidFill>
                  <a:schemeClr val="tx1"/>
                </a:solidFill>
              </a:rPr>
              <a:t> </a:t>
            </a:r>
            <a:r>
              <a:rPr lang="en-US" sz="1600" dirty="0">
                <a:solidFill>
                  <a:schemeClr val="tx1"/>
                </a:solidFill>
              </a:rPr>
              <a:t>are the memory utilization for the program, RAM, and stack areas, respectively, and P</a:t>
            </a:r>
            <a:r>
              <a:rPr lang="en-US" sz="1600" baseline="-25000" dirty="0">
                <a:solidFill>
                  <a:schemeClr val="tx1"/>
                </a:solidFill>
              </a:rPr>
              <a:t>P</a:t>
            </a:r>
            <a:r>
              <a:rPr lang="en-US" sz="1600" dirty="0">
                <a:solidFill>
                  <a:schemeClr val="tx1"/>
                </a:solidFill>
              </a:rPr>
              <a:t> P</a:t>
            </a:r>
            <a:r>
              <a:rPr lang="en-US" sz="1600" baseline="-25000" dirty="0">
                <a:solidFill>
                  <a:schemeClr val="tx1"/>
                </a:solidFill>
              </a:rPr>
              <a:t>R</a:t>
            </a:r>
            <a:r>
              <a:rPr lang="en-US" sz="1600" dirty="0">
                <a:solidFill>
                  <a:schemeClr val="tx1"/>
                </a:solidFill>
              </a:rPr>
              <a:t>  P</a:t>
            </a:r>
            <a:r>
              <a:rPr lang="en-US" sz="1600" baseline="-25000" dirty="0">
                <a:solidFill>
                  <a:schemeClr val="tx1"/>
                </a:solidFill>
              </a:rPr>
              <a:t>S</a:t>
            </a:r>
            <a:r>
              <a:rPr lang="en-US" sz="1600" i="1" dirty="0">
                <a:solidFill>
                  <a:schemeClr val="tx1"/>
                </a:solidFill>
              </a:rPr>
              <a:t> </a:t>
            </a:r>
            <a:r>
              <a:rPr lang="en-US" sz="1600" dirty="0">
                <a:solidFill>
                  <a:schemeClr val="tx1"/>
                </a:solidFill>
              </a:rPr>
              <a:t>are percentages of total memory allocated for the program, RAM, and stack areas, respectively.</a:t>
            </a:r>
          </a:p>
          <a:p>
            <a:pPr lvl="2" algn="just"/>
            <a:r>
              <a:rPr lang="en-US" sz="1600" dirty="0">
                <a:solidFill>
                  <a:schemeClr val="tx1"/>
                </a:solidFill>
              </a:rPr>
              <a:t/>
            </a:r>
            <a:br>
              <a:rPr lang="en-US" sz="1600" dirty="0">
                <a:solidFill>
                  <a:schemeClr val="tx1"/>
                </a:solidFill>
              </a:rPr>
            </a:br>
            <a:endParaRPr lang="en-US" sz="1600" dirty="0" smtClean="0">
              <a:solidFill>
                <a:schemeClr val="tx1"/>
              </a:solidFill>
            </a:endParaRPr>
          </a:p>
        </p:txBody>
      </p:sp>
      <p:sp>
        <p:nvSpPr>
          <p:cNvPr id="4" name="Rectangle 3"/>
          <p:cNvSpPr/>
          <p:nvPr/>
        </p:nvSpPr>
        <p:spPr>
          <a:xfrm>
            <a:off x="0" y="3429000"/>
            <a:ext cx="91440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 ANALYSIS OF MEMORY REQUIREMENTS</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400" dirty="0" smtClean="0">
                <a:solidFill>
                  <a:schemeClr val="tx1"/>
                </a:solidFill>
              </a:rPr>
              <a:t>Memory-mapped </a:t>
            </a:r>
            <a:r>
              <a:rPr lang="en-US" sz="2400" dirty="0">
                <a:solidFill>
                  <a:schemeClr val="tx1"/>
                </a:solidFill>
              </a:rPr>
              <a:t>I/O and DMA memory are </a:t>
            </a:r>
            <a:r>
              <a:rPr lang="en-US" sz="2400" b="1" dirty="0">
                <a:solidFill>
                  <a:schemeClr val="tx1"/>
                </a:solidFill>
              </a:rPr>
              <a:t>not included</a:t>
            </a:r>
            <a:r>
              <a:rPr lang="en-US" sz="2400" dirty="0">
                <a:solidFill>
                  <a:schemeClr val="tx1"/>
                </a:solidFill>
              </a:rPr>
              <a:t> in the memory-utilization equation , since they</a:t>
            </a:r>
            <a:r>
              <a:rPr lang="en-US" sz="2400" b="1" dirty="0">
                <a:solidFill>
                  <a:schemeClr val="tx1"/>
                </a:solidFill>
              </a:rPr>
              <a:t> are fixed in hardware</a:t>
            </a:r>
            <a:r>
              <a:rPr lang="en-US" sz="2400" dirty="0">
                <a:solidFill>
                  <a:schemeClr val="tx1"/>
                </a:solidFill>
              </a:rPr>
              <a:t>.</a:t>
            </a:r>
          </a:p>
          <a:p>
            <a:pPr algn="just"/>
            <a:r>
              <a:rPr lang="en-US" sz="2400" b="1" dirty="0">
                <a:solidFill>
                  <a:schemeClr val="tx1"/>
                </a:solidFill>
              </a:rPr>
              <a:t>The program area of memory is generally ROM</a:t>
            </a:r>
            <a:r>
              <a:rPr lang="en-US" sz="2400" dirty="0">
                <a:solidFill>
                  <a:schemeClr val="tx1"/>
                </a:solidFill>
              </a:rPr>
              <a:t>, which contains the executable code of the real-time program, including the operating system and applications software. </a:t>
            </a:r>
          </a:p>
          <a:p>
            <a:pPr algn="just"/>
            <a:endParaRPr lang="en-US" sz="2400" dirty="0" smtClean="0">
              <a:solidFill>
                <a:schemeClr val="tx1"/>
              </a:solidFill>
            </a:endParaRPr>
          </a:p>
          <a:p>
            <a:pPr algn="just"/>
            <a:r>
              <a:rPr lang="en-US" sz="2400" dirty="0" smtClean="0">
                <a:solidFill>
                  <a:schemeClr val="tx1"/>
                </a:solidFill>
              </a:rPr>
              <a:t>In </a:t>
            </a:r>
            <a:r>
              <a:rPr lang="en-US" sz="2400" dirty="0">
                <a:solidFill>
                  <a:schemeClr val="tx1"/>
                </a:solidFill>
              </a:rPr>
              <a:t>addition, fixed constants can be stored in this area. Here memory utilization is calculated simply by </a:t>
            </a:r>
            <a:r>
              <a:rPr lang="en-US" sz="2400" b="1" dirty="0">
                <a:solidFill>
                  <a:schemeClr val="tx1"/>
                </a:solidFill>
              </a:rPr>
              <a:t>dividing the number of used locations in the program area by the allowable locations</a:t>
            </a:r>
            <a:r>
              <a:rPr lang="en-US" sz="2400" dirty="0">
                <a:solidFill>
                  <a:schemeClr val="tx1"/>
                </a:solidFill>
              </a:rPr>
              <a:t>.</a:t>
            </a:r>
          </a:p>
          <a:p>
            <a:pPr algn="just"/>
            <a:r>
              <a:rPr lang="en-US" sz="2400" dirty="0">
                <a:solidFill>
                  <a:schemeClr val="tx1"/>
                </a:solidFill>
              </a:rPr>
              <a:t>M</a:t>
            </a:r>
            <a:r>
              <a:rPr lang="en-US" sz="2400" baseline="-25000" dirty="0">
                <a:solidFill>
                  <a:schemeClr val="tx1"/>
                </a:solidFill>
              </a:rPr>
              <a:t>P</a:t>
            </a:r>
            <a:r>
              <a:rPr lang="en-US" sz="2400" dirty="0">
                <a:solidFill>
                  <a:schemeClr val="tx1"/>
                </a:solidFill>
              </a:rPr>
              <a:t> = U</a:t>
            </a:r>
            <a:r>
              <a:rPr lang="en-US" sz="2400" baseline="-25000" dirty="0">
                <a:solidFill>
                  <a:schemeClr val="tx1"/>
                </a:solidFill>
              </a:rPr>
              <a:t>P </a:t>
            </a:r>
            <a:r>
              <a:rPr lang="en-US" sz="2400" dirty="0">
                <a:solidFill>
                  <a:schemeClr val="tx1"/>
                </a:solidFill>
              </a:rPr>
              <a:t>/</a:t>
            </a:r>
            <a:r>
              <a:rPr lang="en-US" sz="2400" baseline="-25000" dirty="0">
                <a:solidFill>
                  <a:schemeClr val="tx1"/>
                </a:solidFill>
              </a:rPr>
              <a:t> </a:t>
            </a:r>
            <a:r>
              <a:rPr lang="en-US" sz="2400" dirty="0">
                <a:solidFill>
                  <a:schemeClr val="tx1"/>
                </a:solidFill>
              </a:rPr>
              <a:t>T</a:t>
            </a:r>
            <a:r>
              <a:rPr lang="en-US" sz="2400" baseline="-25000" dirty="0">
                <a:solidFill>
                  <a:schemeClr val="tx1"/>
                </a:solidFill>
              </a:rPr>
              <a:t>P</a:t>
            </a:r>
            <a:endParaRPr lang="en-US" sz="2400" dirty="0">
              <a:solidFill>
                <a:schemeClr val="tx1"/>
              </a:solidFill>
            </a:endParaRPr>
          </a:p>
          <a:p>
            <a:pPr lvl="2" algn="just"/>
            <a:r>
              <a:rPr lang="en-US" sz="1600" dirty="0">
                <a:solidFill>
                  <a:schemeClr val="tx1"/>
                </a:solidFill>
              </a:rPr>
              <a:t>where </a:t>
            </a:r>
            <a:r>
              <a:rPr lang="en-US" sz="1600" i="1" dirty="0">
                <a:solidFill>
                  <a:schemeClr val="tx1"/>
                </a:solidFill>
              </a:rPr>
              <a:t>M</a:t>
            </a:r>
            <a:r>
              <a:rPr lang="en-US" sz="1600" i="1" baseline="-25000" dirty="0">
                <a:solidFill>
                  <a:schemeClr val="tx1"/>
                </a:solidFill>
              </a:rPr>
              <a:t>P</a:t>
            </a:r>
            <a:r>
              <a:rPr lang="en-US" sz="1600" i="1" dirty="0">
                <a:solidFill>
                  <a:schemeClr val="tx1"/>
                </a:solidFill>
              </a:rPr>
              <a:t> </a:t>
            </a:r>
            <a:r>
              <a:rPr lang="en-US" sz="1600" dirty="0">
                <a:solidFill>
                  <a:schemeClr val="tx1"/>
                </a:solidFill>
              </a:rPr>
              <a:t>is the memory utilization for the program area, </a:t>
            </a:r>
            <a:r>
              <a:rPr lang="en-US" sz="1600" i="1" dirty="0">
                <a:solidFill>
                  <a:schemeClr val="tx1"/>
                </a:solidFill>
              </a:rPr>
              <a:t>U</a:t>
            </a:r>
            <a:r>
              <a:rPr lang="en-US" sz="1600" i="1" baseline="-25000" dirty="0">
                <a:solidFill>
                  <a:schemeClr val="tx1"/>
                </a:solidFill>
              </a:rPr>
              <a:t>P</a:t>
            </a:r>
            <a:r>
              <a:rPr lang="en-US" sz="1600" i="1" dirty="0">
                <a:solidFill>
                  <a:schemeClr val="tx1"/>
                </a:solidFill>
              </a:rPr>
              <a:t> </a:t>
            </a:r>
            <a:r>
              <a:rPr lang="en-US" sz="1600" dirty="0">
                <a:solidFill>
                  <a:schemeClr val="tx1"/>
                </a:solidFill>
              </a:rPr>
              <a:t>is the number of locations used in the program area, and T</a:t>
            </a:r>
            <a:r>
              <a:rPr lang="en-US" sz="1600" i="1" baseline="-25000" dirty="0">
                <a:solidFill>
                  <a:schemeClr val="tx1"/>
                </a:solidFill>
              </a:rPr>
              <a:t>P</a:t>
            </a:r>
            <a:r>
              <a:rPr lang="en-US" sz="1600" i="1" dirty="0">
                <a:solidFill>
                  <a:schemeClr val="tx1"/>
                </a:solidFill>
              </a:rPr>
              <a:t> </a:t>
            </a:r>
            <a:r>
              <a:rPr lang="en-US" sz="1600" dirty="0">
                <a:solidFill>
                  <a:schemeClr val="tx1"/>
                </a:solidFill>
              </a:rPr>
              <a:t>is the total available locations in the program area. </a:t>
            </a:r>
          </a:p>
          <a:p>
            <a:pPr algn="just"/>
            <a:r>
              <a:rPr lang="en-US" sz="2400" dirty="0">
                <a:solidFill>
                  <a:schemeClr val="tx1"/>
                </a:solidFill>
              </a:rPr>
              <a:t>These numbers are available as </a:t>
            </a:r>
            <a:r>
              <a:rPr lang="en-US" sz="2400" b="1" dirty="0">
                <a:solidFill>
                  <a:schemeClr val="tx1"/>
                </a:solidFill>
              </a:rPr>
              <a:t>output from the linker</a:t>
            </a:r>
            <a:r>
              <a:rPr lang="en-US" sz="2400" dirty="0">
                <a:solidFill>
                  <a:schemeClr val="tx1"/>
                </a:solidFill>
              </a:rPr>
              <a:t>. </a:t>
            </a:r>
          </a:p>
          <a:p>
            <a:pPr algn="just"/>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ANALYSIS OF MEMORY REQUIREMENTS</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92500" lnSpcReduction="10000"/>
          </a:bodyPr>
          <a:lstStyle/>
          <a:p>
            <a:pPr algn="just"/>
            <a:r>
              <a:rPr lang="en-US" dirty="0" smtClean="0">
                <a:solidFill>
                  <a:schemeClr val="tx1"/>
                </a:solidFill>
              </a:rPr>
              <a:t>Although the program instructions may be stored in RAM instead of ROM for increased fetching speed and modifiability, </a:t>
            </a:r>
            <a:r>
              <a:rPr lang="en-US" b="1" dirty="0" smtClean="0">
                <a:solidFill>
                  <a:schemeClr val="tx1"/>
                </a:solidFill>
              </a:rPr>
              <a:t>all global variables should be stored in RAM</a:t>
            </a:r>
            <a:r>
              <a:rPr lang="en-US" dirty="0" smtClean="0">
                <a:solidFill>
                  <a:schemeClr val="tx1"/>
                </a:solidFill>
              </a:rPr>
              <a:t>. </a:t>
            </a:r>
          </a:p>
          <a:p>
            <a:pPr algn="just"/>
            <a:r>
              <a:rPr lang="en-US" dirty="0" smtClean="0">
                <a:solidFill>
                  <a:schemeClr val="tx1"/>
                </a:solidFill>
              </a:rPr>
              <a:t>The size of this area is determined at system design time but the </a:t>
            </a:r>
            <a:r>
              <a:rPr lang="en-US" b="1" dirty="0" smtClean="0">
                <a:solidFill>
                  <a:schemeClr val="tx1"/>
                </a:solidFill>
              </a:rPr>
              <a:t>loading factor for this area is not determined </a:t>
            </a:r>
            <a:r>
              <a:rPr lang="en-US" dirty="0" smtClean="0">
                <a:solidFill>
                  <a:schemeClr val="tx1"/>
                </a:solidFill>
              </a:rPr>
              <a:t>until the application programs have been completed. </a:t>
            </a:r>
          </a:p>
          <a:p>
            <a:pPr algn="just"/>
            <a:r>
              <a:rPr lang="en-US" dirty="0" smtClean="0">
                <a:solidFill>
                  <a:schemeClr val="tx1"/>
                </a:solidFill>
              </a:rPr>
              <a:t>In any case, the memory utilization factor can be computed as	</a:t>
            </a:r>
            <a:r>
              <a:rPr lang="en-US" sz="2600" dirty="0" smtClean="0">
                <a:solidFill>
                  <a:schemeClr val="tx1"/>
                </a:solidFill>
              </a:rPr>
              <a:t>M</a:t>
            </a:r>
            <a:r>
              <a:rPr lang="en-US" sz="2600" i="1" baseline="-25000" dirty="0" smtClean="0">
                <a:solidFill>
                  <a:schemeClr val="tx1"/>
                </a:solidFill>
              </a:rPr>
              <a:t>R</a:t>
            </a:r>
            <a:r>
              <a:rPr lang="en-US" sz="2600" i="1" dirty="0" smtClean="0">
                <a:solidFill>
                  <a:schemeClr val="tx1"/>
                </a:solidFill>
              </a:rPr>
              <a:t>  </a:t>
            </a:r>
            <a:r>
              <a:rPr lang="en-US" sz="2600" dirty="0" smtClean="0">
                <a:solidFill>
                  <a:schemeClr val="tx1"/>
                </a:solidFill>
              </a:rPr>
              <a:t>= U</a:t>
            </a:r>
            <a:r>
              <a:rPr lang="en-US" sz="2600" i="1" baseline="-25000" dirty="0" smtClean="0">
                <a:solidFill>
                  <a:schemeClr val="tx1"/>
                </a:solidFill>
              </a:rPr>
              <a:t>R</a:t>
            </a:r>
            <a:r>
              <a:rPr lang="en-US" sz="2600" i="1" dirty="0" smtClean="0">
                <a:solidFill>
                  <a:schemeClr val="tx1"/>
                </a:solidFill>
              </a:rPr>
              <a:t> /  </a:t>
            </a:r>
            <a:r>
              <a:rPr lang="en-US" sz="2600" dirty="0" smtClean="0">
                <a:solidFill>
                  <a:schemeClr val="tx1"/>
                </a:solidFill>
              </a:rPr>
              <a:t>T</a:t>
            </a:r>
            <a:r>
              <a:rPr lang="en-US" sz="2600" i="1" baseline="-25000" dirty="0" smtClean="0">
                <a:solidFill>
                  <a:schemeClr val="tx1"/>
                </a:solidFill>
              </a:rPr>
              <a:t>R</a:t>
            </a:r>
            <a:r>
              <a:rPr lang="en-US" sz="2600" i="1" dirty="0" smtClean="0">
                <a:solidFill>
                  <a:schemeClr val="tx1"/>
                </a:solidFill>
              </a:rPr>
              <a:t> </a:t>
            </a:r>
            <a:endParaRPr lang="en-US" dirty="0" smtClean="0">
              <a:solidFill>
                <a:schemeClr val="tx1"/>
              </a:solidFill>
            </a:endParaRPr>
          </a:p>
          <a:p>
            <a:pPr lvl="2" algn="just"/>
            <a:r>
              <a:rPr lang="en-US" sz="1400" dirty="0" smtClean="0">
                <a:solidFill>
                  <a:schemeClr val="tx1"/>
                </a:solidFill>
              </a:rPr>
              <a:t>where M</a:t>
            </a:r>
            <a:r>
              <a:rPr lang="en-US" sz="1400" i="1" baseline="-25000" dirty="0" smtClean="0">
                <a:solidFill>
                  <a:schemeClr val="tx1"/>
                </a:solidFill>
              </a:rPr>
              <a:t>R</a:t>
            </a:r>
            <a:r>
              <a:rPr lang="en-US" sz="1400" dirty="0" smtClean="0">
                <a:solidFill>
                  <a:schemeClr val="tx1"/>
                </a:solidFill>
              </a:rPr>
              <a:t>, is the memory utilization for the RAM area, U</a:t>
            </a:r>
            <a:r>
              <a:rPr lang="en-US" sz="1400" i="1" baseline="-25000" dirty="0" smtClean="0">
                <a:solidFill>
                  <a:schemeClr val="tx1"/>
                </a:solidFill>
              </a:rPr>
              <a:t>R</a:t>
            </a:r>
            <a:r>
              <a:rPr lang="en-US" sz="1400" i="1" dirty="0" smtClean="0">
                <a:solidFill>
                  <a:schemeClr val="tx1"/>
                </a:solidFill>
              </a:rPr>
              <a:t> </a:t>
            </a:r>
            <a:r>
              <a:rPr lang="en-US" sz="1400" dirty="0" smtClean="0">
                <a:solidFill>
                  <a:schemeClr val="tx1"/>
                </a:solidFill>
              </a:rPr>
              <a:t>is the number of locations used in the RAM area, and T</a:t>
            </a:r>
            <a:r>
              <a:rPr lang="en-US" sz="1400" i="1" baseline="-25000" dirty="0" smtClean="0">
                <a:solidFill>
                  <a:schemeClr val="tx1"/>
                </a:solidFill>
              </a:rPr>
              <a:t>R</a:t>
            </a:r>
            <a:r>
              <a:rPr lang="en-US" sz="1400" i="1" dirty="0" smtClean="0">
                <a:solidFill>
                  <a:schemeClr val="tx1"/>
                </a:solidFill>
              </a:rPr>
              <a:t>  </a:t>
            </a:r>
            <a:r>
              <a:rPr lang="en-US" sz="1400" dirty="0" smtClean="0">
                <a:solidFill>
                  <a:schemeClr val="tx1"/>
                </a:solidFill>
              </a:rPr>
              <a:t>is the total available locations in the RAM area.</a:t>
            </a:r>
            <a:r>
              <a:rPr lang="en-US" sz="2200" dirty="0" smtClean="0">
                <a:solidFill>
                  <a:schemeClr val="tx1"/>
                </a:solidFill>
              </a:rPr>
              <a:t> </a:t>
            </a:r>
          </a:p>
          <a:p>
            <a:pPr algn="just"/>
            <a:r>
              <a:rPr lang="en-US" dirty="0" smtClean="0">
                <a:solidFill>
                  <a:schemeClr val="tx1"/>
                </a:solidFill>
              </a:rPr>
              <a:t>These numbers are available as </a:t>
            </a:r>
            <a:r>
              <a:rPr lang="en-US" b="1" dirty="0" smtClean="0">
                <a:solidFill>
                  <a:schemeClr val="tx1"/>
                </a:solidFill>
              </a:rPr>
              <a:t>output from the linker. </a:t>
            </a:r>
          </a:p>
          <a:p>
            <a:pPr algn="just"/>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 ANALYSIS OF MEMORY REQUIREMENTS</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a:bodyPr>
          <a:lstStyle/>
          <a:p>
            <a:pPr algn="just"/>
            <a:r>
              <a:rPr lang="en-US" dirty="0" smtClean="0">
                <a:solidFill>
                  <a:schemeClr val="tx1"/>
                </a:solidFill>
              </a:rPr>
              <a:t>For the stack area the memory utilization factor can be computed as</a:t>
            </a:r>
          </a:p>
          <a:p>
            <a:pPr algn="just"/>
            <a:r>
              <a:rPr lang="en-US" sz="2400" dirty="0" smtClean="0">
                <a:solidFill>
                  <a:schemeClr val="tx1"/>
                </a:solidFill>
              </a:rPr>
              <a:t>		M</a:t>
            </a:r>
            <a:r>
              <a:rPr lang="en-US" sz="2400" i="1" baseline="-25000" dirty="0" smtClean="0">
                <a:solidFill>
                  <a:schemeClr val="tx1"/>
                </a:solidFill>
              </a:rPr>
              <a:t>S</a:t>
            </a:r>
            <a:r>
              <a:rPr lang="en-US" sz="2400" i="1" dirty="0" smtClean="0">
                <a:solidFill>
                  <a:schemeClr val="tx1"/>
                </a:solidFill>
              </a:rPr>
              <a:t>  </a:t>
            </a:r>
            <a:r>
              <a:rPr lang="en-US" sz="2400" dirty="0" smtClean="0">
                <a:solidFill>
                  <a:schemeClr val="tx1"/>
                </a:solidFill>
              </a:rPr>
              <a:t>= U</a:t>
            </a:r>
            <a:r>
              <a:rPr lang="en-US" sz="2400" i="1" baseline="-25000" dirty="0" smtClean="0">
                <a:solidFill>
                  <a:schemeClr val="tx1"/>
                </a:solidFill>
              </a:rPr>
              <a:t>S</a:t>
            </a:r>
            <a:r>
              <a:rPr lang="en-US" sz="2400" i="1" dirty="0" smtClean="0">
                <a:solidFill>
                  <a:schemeClr val="tx1"/>
                </a:solidFill>
              </a:rPr>
              <a:t>  / </a:t>
            </a:r>
            <a:r>
              <a:rPr lang="en-US" sz="2400" dirty="0" smtClean="0">
                <a:solidFill>
                  <a:schemeClr val="tx1"/>
                </a:solidFill>
              </a:rPr>
              <a:t>T</a:t>
            </a:r>
            <a:r>
              <a:rPr lang="en-US" sz="2400" i="1" baseline="-25000" dirty="0" smtClean="0">
                <a:solidFill>
                  <a:schemeClr val="tx1"/>
                </a:solidFill>
              </a:rPr>
              <a:t>S</a:t>
            </a:r>
            <a:endParaRPr lang="en-US" sz="2400" dirty="0" smtClean="0">
              <a:solidFill>
                <a:schemeClr val="tx1"/>
              </a:solidFill>
            </a:endParaRPr>
          </a:p>
          <a:p>
            <a:pPr lvl="3" algn="just"/>
            <a:r>
              <a:rPr lang="en-US" sz="1600" dirty="0" smtClean="0">
                <a:solidFill>
                  <a:schemeClr val="tx1"/>
                </a:solidFill>
              </a:rPr>
              <a:t>where </a:t>
            </a:r>
            <a:r>
              <a:rPr lang="en-US" sz="1600" i="1" dirty="0" smtClean="0">
                <a:solidFill>
                  <a:schemeClr val="tx1"/>
                </a:solidFill>
              </a:rPr>
              <a:t> </a:t>
            </a:r>
            <a:r>
              <a:rPr lang="en-US" sz="1600" dirty="0" smtClean="0">
                <a:solidFill>
                  <a:schemeClr val="tx1"/>
                </a:solidFill>
              </a:rPr>
              <a:t>M</a:t>
            </a:r>
            <a:r>
              <a:rPr lang="en-US" sz="1600" i="1" baseline="-25000" dirty="0" smtClean="0">
                <a:solidFill>
                  <a:schemeClr val="tx1"/>
                </a:solidFill>
              </a:rPr>
              <a:t>S</a:t>
            </a:r>
            <a:r>
              <a:rPr lang="en-US" sz="1600" i="1" dirty="0" smtClean="0">
                <a:solidFill>
                  <a:schemeClr val="tx1"/>
                </a:solidFill>
              </a:rPr>
              <a:t>  </a:t>
            </a:r>
            <a:r>
              <a:rPr lang="en-US" sz="1600" dirty="0" smtClean="0">
                <a:solidFill>
                  <a:schemeClr val="tx1"/>
                </a:solidFill>
              </a:rPr>
              <a:t>is the memory utilization for the stack area, U</a:t>
            </a:r>
            <a:r>
              <a:rPr lang="en-US" sz="1600" baseline="-25000" dirty="0" smtClean="0">
                <a:solidFill>
                  <a:schemeClr val="tx1"/>
                </a:solidFill>
              </a:rPr>
              <a:t>S</a:t>
            </a:r>
            <a:r>
              <a:rPr lang="en-US" sz="1600" i="1" dirty="0" smtClean="0">
                <a:solidFill>
                  <a:schemeClr val="tx1"/>
                </a:solidFill>
              </a:rPr>
              <a:t> </a:t>
            </a:r>
            <a:r>
              <a:rPr lang="en-US" sz="1600" dirty="0" smtClean="0">
                <a:solidFill>
                  <a:schemeClr val="tx1"/>
                </a:solidFill>
              </a:rPr>
              <a:t>is the number of locations used in the stack area, and T</a:t>
            </a:r>
            <a:r>
              <a:rPr lang="en-US" sz="1600" baseline="-25000" dirty="0" smtClean="0">
                <a:solidFill>
                  <a:schemeClr val="tx1"/>
                </a:solidFill>
              </a:rPr>
              <a:t>S</a:t>
            </a:r>
            <a:r>
              <a:rPr lang="en-US" sz="1600" i="1" dirty="0" smtClean="0">
                <a:solidFill>
                  <a:schemeClr val="tx1"/>
                </a:solidFill>
              </a:rPr>
              <a:t> </a:t>
            </a:r>
            <a:r>
              <a:rPr lang="en-US" sz="1600" dirty="0" smtClean="0">
                <a:solidFill>
                  <a:schemeClr val="tx1"/>
                </a:solidFill>
              </a:rPr>
              <a:t>is the total available locations in the stack area. </a:t>
            </a:r>
          </a:p>
          <a:p>
            <a:pPr algn="just"/>
            <a:endParaRPr lang="en-US" sz="2800" dirty="0" smtClean="0">
              <a:solidFill>
                <a:schemeClr val="tx1"/>
              </a:solidFill>
            </a:endParaRPr>
          </a:p>
          <a:p>
            <a:pPr algn="just"/>
            <a:r>
              <a:rPr lang="en-US" sz="2800" dirty="0" smtClean="0">
                <a:solidFill>
                  <a:schemeClr val="tx1"/>
                </a:solidFill>
              </a:rPr>
              <a:t>For example, a computer system has 64 megabytes of program memory that is loaded at 75%, 24 megabytes of RAM area that is loaded at 25%, and 12 megabytes of stack area that is loaded at 50%. The total memory utilization is</a:t>
            </a:r>
          </a:p>
          <a:p>
            <a:pPr algn="just"/>
            <a:endParaRPr lang="en-US" sz="2800" dirty="0" smtClean="0">
              <a:solidFill>
                <a:schemeClr val="tx1"/>
              </a:solidFill>
            </a:endParaRPr>
          </a:p>
        </p:txBody>
      </p:sp>
      <p:pic>
        <p:nvPicPr>
          <p:cNvPr id="2051" name="Picture 3"/>
          <p:cNvPicPr>
            <a:picLocks noChangeAspect="1" noChangeArrowheads="1"/>
          </p:cNvPicPr>
          <p:nvPr/>
        </p:nvPicPr>
        <p:blipFill>
          <a:blip r:embed="rId2"/>
          <a:srcRect/>
          <a:stretch>
            <a:fillRect/>
          </a:stretch>
        </p:blipFill>
        <p:spPr bwMode="auto">
          <a:xfrm>
            <a:off x="1204341" y="5562600"/>
            <a:ext cx="7330059" cy="1152525"/>
          </a:xfrm>
          <a:prstGeom prst="rect">
            <a:avLst/>
          </a:prstGeom>
          <a:noFill/>
          <a:ln w="9525">
            <a:noFill/>
            <a:miter lim="800000"/>
            <a:headEnd/>
            <a:tailEnd/>
          </a:ln>
          <a:effectLst/>
        </p:spPr>
      </p:pic>
      <p:sp>
        <p:nvSpPr>
          <p:cNvPr id="6" name="Right Brace 5"/>
          <p:cNvSpPr/>
          <p:nvPr/>
        </p:nvSpPr>
        <p:spPr>
          <a:xfrm rot="5400000" flipV="1">
            <a:off x="2800350" y="6076950"/>
            <a:ext cx="266700" cy="685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v</a:t>
            </a:r>
            <a:endParaRPr lang="en-US" dirty="0"/>
          </a:p>
        </p:txBody>
      </p:sp>
      <p:sp>
        <p:nvSpPr>
          <p:cNvPr id="7" name="Right Brace 6"/>
          <p:cNvSpPr/>
          <p:nvPr/>
        </p:nvSpPr>
        <p:spPr>
          <a:xfrm rot="5400000" flipV="1">
            <a:off x="4648200" y="5791200"/>
            <a:ext cx="342900" cy="11811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v</a:t>
            </a:r>
            <a:endParaRPr lang="en-US" dirty="0"/>
          </a:p>
        </p:txBody>
      </p:sp>
      <p:sp>
        <p:nvSpPr>
          <p:cNvPr id="8" name="Right Brace 7"/>
          <p:cNvSpPr/>
          <p:nvPr/>
        </p:nvSpPr>
        <p:spPr>
          <a:xfrm rot="5400000" flipV="1">
            <a:off x="6667500" y="5829300"/>
            <a:ext cx="228600" cy="1066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v</a:t>
            </a:r>
            <a:endParaRPr lang="en-US" dirty="0"/>
          </a:p>
        </p:txBody>
      </p:sp>
      <p:sp>
        <p:nvSpPr>
          <p:cNvPr id="9" name="Rectangle 8"/>
          <p:cNvSpPr/>
          <p:nvPr/>
        </p:nvSpPr>
        <p:spPr>
          <a:xfrm>
            <a:off x="0" y="3505200"/>
            <a:ext cx="9144000"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REDUCING MEMORY UTILIZATION</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85000" lnSpcReduction="20000"/>
          </a:bodyPr>
          <a:lstStyle/>
          <a:p>
            <a:pPr algn="just"/>
            <a:r>
              <a:rPr lang="en-US" dirty="0" smtClean="0">
                <a:solidFill>
                  <a:schemeClr val="tx1"/>
                </a:solidFill>
              </a:rPr>
              <a:t>Memory utilization </a:t>
            </a:r>
            <a:r>
              <a:rPr lang="en-US" dirty="0">
                <a:solidFill>
                  <a:schemeClr val="tx1"/>
                </a:solidFill>
              </a:rPr>
              <a:t>is less of a problem than it has been in the past, but occasionally a system needs to be designed in which the </a:t>
            </a:r>
            <a:r>
              <a:rPr lang="en-US" b="1" dirty="0">
                <a:solidFill>
                  <a:schemeClr val="tx1"/>
                </a:solidFill>
              </a:rPr>
              <a:t>available main memory is small in relation to the program size</a:t>
            </a:r>
            <a:r>
              <a:rPr lang="en-US" dirty="0">
                <a:solidFill>
                  <a:schemeClr val="tx1"/>
                </a:solidFill>
              </a:rPr>
              <a:t>. </a:t>
            </a:r>
          </a:p>
          <a:p>
            <a:pPr algn="just"/>
            <a:endParaRPr lang="en-US" dirty="0" smtClean="0">
              <a:solidFill>
                <a:schemeClr val="tx1"/>
              </a:solidFill>
            </a:endParaRPr>
          </a:p>
          <a:p>
            <a:pPr algn="just"/>
            <a:r>
              <a:rPr lang="en-US" dirty="0" smtClean="0">
                <a:solidFill>
                  <a:schemeClr val="tx1"/>
                </a:solidFill>
              </a:rPr>
              <a:t>It </a:t>
            </a:r>
            <a:r>
              <a:rPr lang="en-US" dirty="0">
                <a:solidFill>
                  <a:schemeClr val="tx1"/>
                </a:solidFill>
              </a:rPr>
              <a:t>is expected that this situation will arise more frequently in the future, as ubiquitous and mobile computing applications call for </a:t>
            </a:r>
            <a:r>
              <a:rPr lang="en-US" b="1" dirty="0">
                <a:solidFill>
                  <a:schemeClr val="tx1"/>
                </a:solidFill>
              </a:rPr>
              <a:t>very small processors with tiny memories. </a:t>
            </a:r>
          </a:p>
          <a:p>
            <a:pPr algn="just"/>
            <a:endParaRPr lang="en-US" dirty="0" smtClean="0">
              <a:solidFill>
                <a:schemeClr val="tx1"/>
              </a:solidFill>
            </a:endParaRPr>
          </a:p>
          <a:p>
            <a:pPr algn="just"/>
            <a:r>
              <a:rPr lang="en-US" dirty="0" smtClean="0">
                <a:solidFill>
                  <a:schemeClr val="tx1"/>
                </a:solidFill>
              </a:rPr>
              <a:t>Most </a:t>
            </a:r>
            <a:r>
              <a:rPr lang="en-US" dirty="0">
                <a:solidFill>
                  <a:schemeClr val="tx1"/>
                </a:solidFill>
              </a:rPr>
              <a:t>of the approaches developed to reduce memory utilization date from a </a:t>
            </a:r>
            <a:r>
              <a:rPr lang="en-US" dirty="0" smtClean="0">
                <a:solidFill>
                  <a:schemeClr val="tx1"/>
                </a:solidFill>
              </a:rPr>
              <a:t>time </a:t>
            </a:r>
            <a:r>
              <a:rPr lang="en-US" b="1" dirty="0" smtClean="0">
                <a:solidFill>
                  <a:schemeClr val="tx1"/>
                </a:solidFill>
              </a:rPr>
              <a:t>when </a:t>
            </a:r>
            <a:r>
              <a:rPr lang="en-US" b="1" dirty="0">
                <a:solidFill>
                  <a:schemeClr val="tx1"/>
                </a:solidFill>
              </a:rPr>
              <a:t>memory was at a premium</a:t>
            </a:r>
            <a:r>
              <a:rPr lang="en-US" dirty="0">
                <a:solidFill>
                  <a:schemeClr val="tx1"/>
                </a:solidFill>
              </a:rPr>
              <a:t> and might violate the principles of software engineering. Thus, they should be used with caution.</a:t>
            </a:r>
          </a:p>
          <a:p>
            <a:pPr algn="just"/>
            <a:r>
              <a:rPr lang="en-US" b="1" dirty="0">
                <a:solidFill>
                  <a:schemeClr val="tx1"/>
                </a:solidFill>
              </a:rPr>
              <a:t>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solidFill>
                  <a:schemeClr val="tx1"/>
                </a:solidFill>
              </a:rPr>
              <a:t>1 Variable Selection</a:t>
            </a:r>
            <a:endParaRPr lang="en-US" sz="2800" dirty="0" smtClean="0">
              <a:solidFill>
                <a:schemeClr val="tx1"/>
              </a:solidFill>
            </a:endParaRPr>
          </a:p>
        </p:txBody>
      </p:sp>
      <p:sp>
        <p:nvSpPr>
          <p:cNvPr id="3" name="Subtitle 2"/>
          <p:cNvSpPr>
            <a:spLocks noGrp="1"/>
          </p:cNvSpPr>
          <p:nvPr>
            <p:ph type="subTitle" idx="1"/>
          </p:nvPr>
        </p:nvSpPr>
        <p:spPr>
          <a:xfrm>
            <a:off x="304800" y="533400"/>
            <a:ext cx="8534400" cy="6324600"/>
          </a:xfrm>
        </p:spPr>
        <p:txBody>
          <a:bodyPr>
            <a:noAutofit/>
          </a:bodyPr>
          <a:lstStyle/>
          <a:p>
            <a:pPr algn="just"/>
            <a:r>
              <a:rPr lang="en-US" sz="2000" dirty="0" smtClean="0">
                <a:solidFill>
                  <a:schemeClr val="tx1"/>
                </a:solidFill>
              </a:rPr>
              <a:t>Memory utilization in one area can be </a:t>
            </a:r>
            <a:r>
              <a:rPr lang="en-US" sz="2000" b="1" dirty="0" smtClean="0">
                <a:solidFill>
                  <a:schemeClr val="tx1"/>
                </a:solidFill>
              </a:rPr>
              <a:t>reduced at the expense of another</a:t>
            </a:r>
            <a:r>
              <a:rPr lang="en-US" sz="2000" dirty="0" smtClean="0">
                <a:solidFill>
                  <a:schemeClr val="tx1"/>
                </a:solidFill>
              </a:rPr>
              <a:t>. </a:t>
            </a:r>
          </a:p>
          <a:p>
            <a:pPr algn="just"/>
            <a:r>
              <a:rPr lang="en-US" sz="2000" dirty="0" smtClean="0">
                <a:solidFill>
                  <a:schemeClr val="tx1"/>
                </a:solidFill>
              </a:rPr>
              <a:t>For example, all </a:t>
            </a:r>
            <a:r>
              <a:rPr lang="en-US" sz="2000" b="1" dirty="0" smtClean="0">
                <a:solidFill>
                  <a:schemeClr val="tx1"/>
                </a:solidFill>
              </a:rPr>
              <a:t>automatic variables</a:t>
            </a:r>
            <a:r>
              <a:rPr lang="en-US" sz="2000" dirty="0" smtClean="0">
                <a:solidFill>
                  <a:schemeClr val="tx1"/>
                </a:solidFill>
              </a:rPr>
              <a:t> (variables that are local to procedures) </a:t>
            </a:r>
            <a:r>
              <a:rPr lang="en-US" sz="2000" b="1" dirty="0" smtClean="0">
                <a:solidFill>
                  <a:schemeClr val="tx1"/>
                </a:solidFill>
              </a:rPr>
              <a:t>increase the loading in the stack area </a:t>
            </a:r>
            <a:r>
              <a:rPr lang="en-US" sz="2000" dirty="0" smtClean="0">
                <a:solidFill>
                  <a:schemeClr val="tx1"/>
                </a:solidFill>
              </a:rPr>
              <a:t>of memory, whereas </a:t>
            </a:r>
            <a:r>
              <a:rPr lang="en-US" sz="2000" b="1" dirty="0" smtClean="0">
                <a:solidFill>
                  <a:schemeClr val="tx1"/>
                </a:solidFill>
              </a:rPr>
              <a:t>global variables appear in the RAM area</a:t>
            </a:r>
            <a:r>
              <a:rPr lang="en-US" sz="2000" dirty="0" smtClean="0">
                <a:solidFill>
                  <a:schemeClr val="tx1"/>
                </a:solidFill>
              </a:rPr>
              <a:t>. </a:t>
            </a:r>
          </a:p>
          <a:p>
            <a:pPr algn="just"/>
            <a:r>
              <a:rPr lang="en-US" sz="2000" dirty="0" smtClean="0">
                <a:solidFill>
                  <a:schemeClr val="tx1"/>
                </a:solidFill>
              </a:rPr>
              <a:t>By </a:t>
            </a:r>
            <a:r>
              <a:rPr lang="en-US" sz="2000" b="1" dirty="0" smtClean="0">
                <a:solidFill>
                  <a:schemeClr val="tx1"/>
                </a:solidFill>
              </a:rPr>
              <a:t>forcing variables to be either local or global</a:t>
            </a:r>
            <a:r>
              <a:rPr lang="en-US" sz="2000" dirty="0" smtClean="0">
                <a:solidFill>
                  <a:schemeClr val="tx1"/>
                </a:solidFill>
              </a:rPr>
              <a:t>, one area of memory may be used at the cost of the other, thus balancing the memory load.</a:t>
            </a:r>
          </a:p>
          <a:p>
            <a:pPr algn="just"/>
            <a:r>
              <a:rPr lang="en-US" sz="2000" b="1" dirty="0" smtClean="0">
                <a:solidFill>
                  <a:schemeClr val="tx1"/>
                </a:solidFill>
              </a:rPr>
              <a:t>Intermediate result calculations</a:t>
            </a:r>
            <a:r>
              <a:rPr lang="en-US" sz="2000" dirty="0" smtClean="0">
                <a:solidFill>
                  <a:schemeClr val="tx1"/>
                </a:solidFill>
              </a:rPr>
              <a:t> that are computed explicitly require a variable either in the stack or the RAM area, depending on whether it is local or global. </a:t>
            </a:r>
          </a:p>
          <a:p>
            <a:pPr algn="just"/>
            <a:r>
              <a:rPr lang="en-US" sz="2000" dirty="0" smtClean="0">
                <a:solidFill>
                  <a:schemeClr val="tx1"/>
                </a:solidFill>
              </a:rPr>
              <a:t>The intermediate value can be </a:t>
            </a:r>
            <a:r>
              <a:rPr lang="en-US" sz="2000" b="1" dirty="0" smtClean="0">
                <a:solidFill>
                  <a:schemeClr val="tx1"/>
                </a:solidFill>
              </a:rPr>
              <a:t>placed into a register instead by omitting the intermediate calculation</a:t>
            </a:r>
            <a:r>
              <a:rPr lang="en-US" sz="2000" dirty="0" smtClean="0">
                <a:solidFill>
                  <a:schemeClr val="tx1"/>
                </a:solidFill>
              </a:rPr>
              <a:t>. </a:t>
            </a:r>
          </a:p>
          <a:p>
            <a:pPr algn="just"/>
            <a:endParaRPr lang="en-US" sz="2000" dirty="0" smtClean="0">
              <a:solidFill>
                <a:schemeClr val="tx1"/>
              </a:solidFill>
            </a:endParaRPr>
          </a:p>
          <a:p>
            <a:pPr algn="just"/>
            <a:r>
              <a:rPr lang="en-US" sz="2000" dirty="0" err="1" smtClean="0">
                <a:solidFill>
                  <a:schemeClr val="tx1"/>
                </a:solidFill>
              </a:rPr>
              <a:t>e.g</a:t>
            </a:r>
            <a:r>
              <a:rPr lang="en-US" sz="2000" dirty="0" smtClean="0">
                <a:solidFill>
                  <a:schemeClr val="tx1"/>
                </a:solidFill>
              </a:rPr>
              <a:t> .  </a:t>
            </a:r>
            <a:r>
              <a:rPr lang="en-US" sz="2000" dirty="0" err="1" smtClean="0">
                <a:solidFill>
                  <a:schemeClr val="tx1"/>
                </a:solidFill>
              </a:rPr>
              <a:t>discriminant</a:t>
            </a:r>
            <a:r>
              <a:rPr lang="en-US" sz="2000" dirty="0" smtClean="0">
                <a:solidFill>
                  <a:schemeClr val="tx1"/>
                </a:solidFill>
              </a:rPr>
              <a:t> =b*b-4*a*c;</a:t>
            </a:r>
          </a:p>
          <a:p>
            <a:pPr algn="just"/>
            <a:r>
              <a:rPr lang="en-US" sz="2000" dirty="0" smtClean="0">
                <a:solidFill>
                  <a:schemeClr val="tx1"/>
                </a:solidFill>
              </a:rPr>
              <a:t>         root=(-</a:t>
            </a:r>
            <a:r>
              <a:rPr lang="en-US" sz="2000" dirty="0" err="1" smtClean="0">
                <a:solidFill>
                  <a:schemeClr val="tx1"/>
                </a:solidFill>
              </a:rPr>
              <a:t>b+sqrt</a:t>
            </a:r>
            <a:r>
              <a:rPr lang="en-US" sz="2000" dirty="0" smtClean="0">
                <a:solidFill>
                  <a:schemeClr val="tx1"/>
                </a:solidFill>
              </a:rPr>
              <a:t>(</a:t>
            </a:r>
            <a:r>
              <a:rPr lang="en-US" sz="2000" dirty="0" err="1" smtClean="0">
                <a:solidFill>
                  <a:schemeClr val="tx1"/>
                </a:solidFill>
              </a:rPr>
              <a:t>discriminant</a:t>
            </a:r>
            <a:r>
              <a:rPr lang="en-US" sz="2000" dirty="0" smtClean="0">
                <a:solidFill>
                  <a:schemeClr val="tx1"/>
                </a:solidFill>
              </a:rPr>
              <a:t>))*0.5/a;</a:t>
            </a:r>
          </a:p>
          <a:p>
            <a:pPr algn="just"/>
            <a:r>
              <a:rPr lang="en-US" sz="2000" dirty="0" smtClean="0">
                <a:solidFill>
                  <a:schemeClr val="tx1"/>
                </a:solidFill>
              </a:rPr>
              <a:t>this code could be replaced by</a:t>
            </a:r>
          </a:p>
          <a:p>
            <a:pPr algn="just"/>
            <a:r>
              <a:rPr lang="en-US" sz="2000" dirty="0" smtClean="0">
                <a:solidFill>
                  <a:schemeClr val="tx1"/>
                </a:solidFill>
              </a:rPr>
              <a:t>         root=(-</a:t>
            </a:r>
            <a:r>
              <a:rPr lang="en-US" sz="2000" dirty="0" err="1" smtClean="0">
                <a:solidFill>
                  <a:schemeClr val="tx1"/>
                </a:solidFill>
              </a:rPr>
              <a:t>b+sqrt</a:t>
            </a:r>
            <a:r>
              <a:rPr lang="en-US" sz="2000" dirty="0" smtClean="0">
                <a:solidFill>
                  <a:schemeClr val="tx1"/>
                </a:solidFill>
              </a:rPr>
              <a:t>(b*B-4*a*c)*0.5/a;</a:t>
            </a:r>
          </a:p>
          <a:p>
            <a:pPr algn="just"/>
            <a:r>
              <a:rPr lang="en-US" sz="2000" dirty="0" smtClean="0">
                <a:solidFill>
                  <a:schemeClr val="tx1"/>
                </a:solidFill>
              </a:rPr>
              <a:t>This  </a:t>
            </a:r>
            <a:r>
              <a:rPr lang="en-US" sz="2000" b="1" dirty="0" smtClean="0">
                <a:solidFill>
                  <a:schemeClr val="tx1"/>
                </a:solidFill>
              </a:rPr>
              <a:t>saves one floating-point variable</a:t>
            </a:r>
            <a:r>
              <a:rPr lang="en-US" sz="2000" dirty="0" smtClean="0">
                <a:solidFill>
                  <a:schemeClr val="tx1"/>
                </a:solidFill>
              </a:rPr>
              <a:t> and thus at least 4 bytes of memory. </a:t>
            </a:r>
          </a:p>
          <a:p>
            <a:pPr algn="just"/>
            <a:r>
              <a:rPr lang="en-US" sz="2000" dirty="0" smtClean="0">
                <a:solidFill>
                  <a:schemeClr val="tx1"/>
                </a:solidFill>
              </a:rPr>
              <a:t>This </a:t>
            </a:r>
            <a:r>
              <a:rPr lang="en-US" sz="2000" b="1" dirty="0" smtClean="0">
                <a:solidFill>
                  <a:schemeClr val="tx1"/>
                </a:solidFill>
              </a:rPr>
              <a:t>eliminates at least one STORE macroinstruction</a:t>
            </a:r>
            <a:r>
              <a:rPr lang="en-US" sz="2000" dirty="0" smtClean="0">
                <a:solidFill>
                  <a:schemeClr val="tx1"/>
                </a:solidFill>
              </a:rPr>
              <a:t>, reducing time loading as well.</a:t>
            </a:r>
          </a:p>
          <a:p>
            <a:pPr algn="just"/>
            <a:r>
              <a:rPr lang="en-US" sz="2000" b="1" dirty="0" smtClean="0">
                <a:solidFill>
                  <a:schemeClr val="tx1"/>
                </a:solidFill>
              </a:rPr>
              <a:t> </a:t>
            </a:r>
            <a:endParaRPr lang="en-US" sz="2000" dirty="0" smtClean="0">
              <a:solidFill>
                <a:schemeClr val="tx1"/>
              </a:solidFill>
            </a:endParaRPr>
          </a:p>
        </p:txBody>
      </p:sp>
      <p:sp>
        <p:nvSpPr>
          <p:cNvPr id="4" name="Rectangle 3"/>
          <p:cNvSpPr/>
          <p:nvPr/>
        </p:nvSpPr>
        <p:spPr>
          <a:xfrm>
            <a:off x="0" y="4343400"/>
            <a:ext cx="9144000" cy="251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smtClean="0"/>
              <a:t>2 Memory Fragmentation</a:t>
            </a:r>
            <a:endParaRPr lang="en-US" sz="2800" dirty="0" smtClean="0"/>
          </a:p>
        </p:txBody>
      </p:sp>
      <p:sp>
        <p:nvSpPr>
          <p:cNvPr id="3" name="Subtitle 2"/>
          <p:cNvSpPr>
            <a:spLocks noGrp="1"/>
          </p:cNvSpPr>
          <p:nvPr>
            <p:ph type="subTitle" idx="1"/>
          </p:nvPr>
        </p:nvSpPr>
        <p:spPr>
          <a:xfrm>
            <a:off x="304800" y="838200"/>
            <a:ext cx="8534400" cy="6019800"/>
          </a:xfrm>
        </p:spPr>
        <p:txBody>
          <a:bodyPr>
            <a:normAutofit/>
          </a:bodyPr>
          <a:lstStyle/>
          <a:p>
            <a:pPr algn="just"/>
            <a:r>
              <a:rPr lang="en-US" dirty="0" smtClean="0">
                <a:solidFill>
                  <a:schemeClr val="tx1"/>
                </a:solidFill>
              </a:rPr>
              <a:t>Memory fragmentation does not impact memory utilization, but it can produce effects resembling </a:t>
            </a:r>
            <a:r>
              <a:rPr lang="en-US" b="1" dirty="0" smtClean="0">
                <a:solidFill>
                  <a:schemeClr val="tx1"/>
                </a:solidFill>
              </a:rPr>
              <a:t>memory overloading.</a:t>
            </a:r>
            <a:r>
              <a:rPr lang="en-US" dirty="0" smtClean="0">
                <a:solidFill>
                  <a:schemeClr val="tx1"/>
                </a:solidFill>
              </a:rPr>
              <a:t> </a:t>
            </a:r>
          </a:p>
          <a:p>
            <a:pPr algn="just"/>
            <a:r>
              <a:rPr lang="en-US" dirty="0" smtClean="0">
                <a:solidFill>
                  <a:schemeClr val="tx1"/>
                </a:solidFill>
              </a:rPr>
              <a:t>In this case, although sufficient memory is available, it is </a:t>
            </a:r>
            <a:r>
              <a:rPr lang="en-US" b="1" dirty="0" smtClean="0">
                <a:solidFill>
                  <a:schemeClr val="tx1"/>
                </a:solidFill>
              </a:rPr>
              <a:t>not contiguous</a:t>
            </a:r>
            <a:r>
              <a:rPr lang="en-US" dirty="0" smtClean="0">
                <a:solidFill>
                  <a:schemeClr val="tx1"/>
                </a:solidFill>
              </a:rPr>
              <a:t>. </a:t>
            </a:r>
          </a:p>
          <a:p>
            <a:pPr algn="just"/>
            <a:endParaRPr lang="en-US" dirty="0" smtClean="0">
              <a:solidFill>
                <a:schemeClr val="tx1"/>
              </a:solidFill>
            </a:endParaRPr>
          </a:p>
          <a:p>
            <a:pPr algn="just"/>
            <a:r>
              <a:rPr lang="en-US" dirty="0" smtClean="0">
                <a:solidFill>
                  <a:schemeClr val="tx1"/>
                </a:solidFill>
              </a:rPr>
              <a:t>Although compaction schemes are available, they are </a:t>
            </a:r>
            <a:r>
              <a:rPr lang="en-US" b="1" dirty="0" smtClean="0">
                <a:solidFill>
                  <a:schemeClr val="tx1"/>
                </a:solidFill>
              </a:rPr>
              <a:t>not desirable in real-time systems</a:t>
            </a:r>
            <a:r>
              <a:rPr lang="en-US" dirty="0" smtClean="0">
                <a:solidFill>
                  <a:schemeClr val="tx1"/>
                </a:solidFill>
              </a:rPr>
              <a:t>, they may be necessary in serious cases of memory overutilization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smtClean="0">
                <a:solidFill>
                  <a:schemeClr val="tx1"/>
                </a:solidFill>
              </a:rPr>
              <a:t> </a:t>
            </a:r>
            <a:r>
              <a:rPr lang="en-US" sz="3600" b="1" dirty="0" smtClean="0">
                <a:solidFill>
                  <a:schemeClr val="tx1"/>
                </a:solidFill>
              </a:rPr>
              <a:t>Challenges in Analyzing Real-Time Systems</a:t>
            </a:r>
            <a:r>
              <a:rPr lang="en-US" sz="3600" dirty="0" smtClean="0">
                <a:solidFill>
                  <a:schemeClr val="tx1"/>
                </a:solidFill>
              </a:rPr>
              <a:t/>
            </a:r>
            <a:br>
              <a:rPr lang="en-US" sz="3600" dirty="0" smtClean="0">
                <a:solidFill>
                  <a:schemeClr val="tx1"/>
                </a:solidFill>
              </a:rPr>
            </a:br>
            <a:endParaRPr lang="en-US" sz="3600" dirty="0"/>
          </a:p>
        </p:txBody>
      </p:sp>
      <p:sp>
        <p:nvSpPr>
          <p:cNvPr id="3" name="Subtitle 2"/>
          <p:cNvSpPr>
            <a:spLocks noGrp="1"/>
          </p:cNvSpPr>
          <p:nvPr>
            <p:ph type="subTitle" idx="1"/>
          </p:nvPr>
        </p:nvSpPr>
        <p:spPr>
          <a:xfrm>
            <a:off x="304800" y="838200"/>
            <a:ext cx="8534400" cy="6019800"/>
          </a:xfrm>
        </p:spPr>
        <p:txBody>
          <a:bodyPr>
            <a:normAutofit fontScale="85000" lnSpcReduction="10000"/>
          </a:bodyPr>
          <a:lstStyle/>
          <a:p>
            <a:pPr algn="just"/>
            <a:r>
              <a:rPr lang="en-US" dirty="0" smtClean="0">
                <a:solidFill>
                  <a:schemeClr val="tx1"/>
                </a:solidFill>
              </a:rPr>
              <a:t>8. Earliest deadline scheduling is </a:t>
            </a:r>
            <a:r>
              <a:rPr lang="en-US" b="1" dirty="0" smtClean="0">
                <a:solidFill>
                  <a:schemeClr val="tx1"/>
                </a:solidFill>
              </a:rPr>
              <a:t>not optimal in the </a:t>
            </a:r>
          </a:p>
          <a:p>
            <a:pPr algn="just"/>
            <a:r>
              <a:rPr lang="en-US" b="1" dirty="0" smtClean="0">
                <a:solidFill>
                  <a:schemeClr val="tx1"/>
                </a:solidFill>
              </a:rPr>
              <a:t>    multiprocessing</a:t>
            </a:r>
            <a:r>
              <a:rPr lang="en-US" dirty="0" smtClean="0">
                <a:solidFill>
                  <a:schemeClr val="tx1"/>
                </a:solidFill>
              </a:rPr>
              <a:t> case.</a:t>
            </a:r>
          </a:p>
          <a:p>
            <a:pPr algn="just"/>
            <a:r>
              <a:rPr lang="en-US" dirty="0" smtClean="0">
                <a:solidFill>
                  <a:schemeClr val="tx1"/>
                </a:solidFill>
              </a:rPr>
              <a:t>9. For two or more processors, no deadline scheduling </a:t>
            </a:r>
          </a:p>
          <a:p>
            <a:pPr algn="just"/>
            <a:r>
              <a:rPr lang="en-US" dirty="0" smtClean="0">
                <a:solidFill>
                  <a:schemeClr val="tx1"/>
                </a:solidFill>
              </a:rPr>
              <a:t>    algorithm can be optimal </a:t>
            </a:r>
            <a:r>
              <a:rPr lang="en-US" b="1" dirty="0" smtClean="0">
                <a:solidFill>
                  <a:schemeClr val="tx1"/>
                </a:solidFill>
              </a:rPr>
              <a:t>without complete a priori </a:t>
            </a:r>
          </a:p>
          <a:p>
            <a:pPr algn="just"/>
            <a:r>
              <a:rPr lang="en-US" b="1" dirty="0" smtClean="0">
                <a:solidFill>
                  <a:schemeClr val="tx1"/>
                </a:solidFill>
              </a:rPr>
              <a:t>    knowledge </a:t>
            </a:r>
            <a:r>
              <a:rPr lang="en-US" dirty="0" smtClean="0">
                <a:solidFill>
                  <a:schemeClr val="tx1"/>
                </a:solidFill>
              </a:rPr>
              <a:t>of deadlines, computation times, and   task </a:t>
            </a:r>
          </a:p>
          <a:p>
            <a:pPr algn="just"/>
            <a:r>
              <a:rPr lang="en-US" dirty="0" smtClean="0">
                <a:solidFill>
                  <a:schemeClr val="tx1"/>
                </a:solidFill>
              </a:rPr>
              <a:t>     start times,</a:t>
            </a:r>
          </a:p>
          <a:p>
            <a:pPr algn="just"/>
            <a:r>
              <a:rPr lang="en-US" dirty="0" smtClean="0">
                <a:solidFill>
                  <a:schemeClr val="tx1"/>
                </a:solidFill>
              </a:rPr>
              <a:t>Most multiprocessor scheduling problem are in NP, but for deterministic scheduling this is not a major problem because a </a:t>
            </a:r>
            <a:r>
              <a:rPr lang="en-US" b="1" dirty="0" smtClean="0">
                <a:solidFill>
                  <a:schemeClr val="tx1"/>
                </a:solidFill>
              </a:rPr>
              <a:t>polynomial scheduling algorithm can be used to develop an optimal schedule if the specific problem is not NP-complete</a:t>
            </a:r>
            <a:r>
              <a:rPr lang="en-US" dirty="0" smtClean="0">
                <a:solidFill>
                  <a:schemeClr val="tx1"/>
                </a:solidFill>
              </a:rPr>
              <a:t>. </a:t>
            </a:r>
          </a:p>
          <a:p>
            <a:pPr algn="just"/>
            <a:r>
              <a:rPr lang="en-US" dirty="0" smtClean="0">
                <a:solidFill>
                  <a:schemeClr val="tx1"/>
                </a:solidFill>
              </a:rPr>
              <a:t>In these cases, alternative, </a:t>
            </a:r>
            <a:r>
              <a:rPr lang="en-US" b="1" dirty="0" smtClean="0">
                <a:solidFill>
                  <a:schemeClr val="tx1"/>
                </a:solidFill>
              </a:rPr>
              <a:t>off-line heuristic search</a:t>
            </a:r>
            <a:r>
              <a:rPr lang="en-US" dirty="0" smtClean="0">
                <a:solidFill>
                  <a:schemeClr val="tx1"/>
                </a:solidFill>
              </a:rPr>
              <a:t> techniques can be used. These off-line techniques usually only need to </a:t>
            </a:r>
            <a:r>
              <a:rPr lang="en-US" b="1" dirty="0" smtClean="0">
                <a:solidFill>
                  <a:schemeClr val="tx1"/>
                </a:solidFill>
              </a:rPr>
              <a:t>find feasible schedules, not optimal ones</a:t>
            </a:r>
            <a:r>
              <a:rPr lang="en-US" dirty="0" smtClean="0">
                <a:solidFill>
                  <a:schemeClr val="tx1"/>
                </a:solidFill>
              </a:rPr>
              <a:t>.</a:t>
            </a:r>
            <a:endParaRPr lang="en-US" dirty="0">
              <a:solidFill>
                <a:schemeClr val="tx1"/>
              </a:solidFill>
            </a:endParaRPr>
          </a:p>
        </p:txBody>
      </p:sp>
      <p:sp>
        <p:nvSpPr>
          <p:cNvPr id="4" name="Rectangle 3"/>
          <p:cNvSpPr/>
          <p:nvPr/>
        </p:nvSpPr>
        <p:spPr>
          <a:xfrm>
            <a:off x="0" y="36576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smtClean="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92500" lnSpcReduction="10000"/>
          </a:bodyPr>
          <a:lstStyle/>
          <a:p>
            <a:pPr algn="just"/>
            <a:r>
              <a:rPr lang="en-US" dirty="0" smtClean="0">
                <a:solidFill>
                  <a:schemeClr val="tx1"/>
                </a:solidFill>
              </a:rPr>
              <a:t>Assume </a:t>
            </a:r>
            <a:r>
              <a:rPr lang="en-US" dirty="0">
                <a:solidFill>
                  <a:schemeClr val="tx1"/>
                </a:solidFill>
              </a:rPr>
              <a:t>that a round-robin system is such that there are </a:t>
            </a:r>
            <a:r>
              <a:rPr lang="en-US" i="1" dirty="0">
                <a:solidFill>
                  <a:schemeClr val="tx1"/>
                </a:solidFill>
              </a:rPr>
              <a:t>n </a:t>
            </a:r>
            <a:r>
              <a:rPr lang="en-US" dirty="0">
                <a:solidFill>
                  <a:schemeClr val="tx1"/>
                </a:solidFill>
              </a:rPr>
              <a:t>processes in the ready queue, no new ones arrive after the system starts, and none terminate prematurely.</a:t>
            </a:r>
          </a:p>
          <a:p>
            <a:pPr algn="just"/>
            <a:r>
              <a:rPr lang="en-US" dirty="0" smtClean="0">
                <a:solidFill>
                  <a:schemeClr val="tx1"/>
                </a:solidFill>
              </a:rPr>
              <a:t>The </a:t>
            </a:r>
            <a:r>
              <a:rPr lang="en-US" dirty="0">
                <a:solidFill>
                  <a:schemeClr val="tx1"/>
                </a:solidFill>
              </a:rPr>
              <a:t>release time is arbitrary, although all processes are ready at the same time, the </a:t>
            </a:r>
            <a:r>
              <a:rPr lang="en-US" b="1" dirty="0">
                <a:solidFill>
                  <a:schemeClr val="tx1"/>
                </a:solidFill>
              </a:rPr>
              <a:t>order of execution is not predetermined, but is fixed. </a:t>
            </a:r>
            <a:endParaRPr lang="en-US" dirty="0">
              <a:solidFill>
                <a:schemeClr val="tx1"/>
              </a:solidFill>
            </a:endParaRPr>
          </a:p>
          <a:p>
            <a:pPr algn="just"/>
            <a:r>
              <a:rPr lang="en-US" dirty="0">
                <a:solidFill>
                  <a:schemeClr val="tx1"/>
                </a:solidFill>
              </a:rPr>
              <a:t>Assume all processes have maximum end-to-end execution time, c. </a:t>
            </a:r>
            <a:r>
              <a:rPr lang="en-US" dirty="0" smtClean="0">
                <a:solidFill>
                  <a:schemeClr val="tx1"/>
                </a:solidFill>
              </a:rPr>
              <a:t>Suppose </a:t>
            </a:r>
            <a:r>
              <a:rPr lang="en-US" dirty="0">
                <a:solidFill>
                  <a:schemeClr val="tx1"/>
                </a:solidFill>
              </a:rPr>
              <a:t>that each process, </a:t>
            </a:r>
            <a:r>
              <a:rPr lang="en-US" i="1" dirty="0" err="1">
                <a:solidFill>
                  <a:schemeClr val="tx1"/>
                </a:solidFill>
              </a:rPr>
              <a:t>i</a:t>
            </a:r>
            <a:r>
              <a:rPr lang="en-US" dirty="0">
                <a:solidFill>
                  <a:schemeClr val="tx1"/>
                </a:solidFill>
              </a:rPr>
              <a:t>, has a different maximum execution time, </a:t>
            </a:r>
            <a:r>
              <a:rPr lang="en-US" dirty="0" err="1">
                <a:solidFill>
                  <a:schemeClr val="tx1"/>
                </a:solidFill>
              </a:rPr>
              <a:t>c</a:t>
            </a:r>
            <a:r>
              <a:rPr lang="en-US" i="1" dirty="0" err="1">
                <a:solidFill>
                  <a:schemeClr val="tx1"/>
                </a:solidFill>
              </a:rPr>
              <a:t>i</a:t>
            </a:r>
            <a:r>
              <a:rPr lang="en-US" i="1" dirty="0">
                <a:solidFill>
                  <a:schemeClr val="tx1"/>
                </a:solidFill>
              </a:rPr>
              <a:t> </a:t>
            </a:r>
            <a:r>
              <a:rPr lang="en-US" dirty="0">
                <a:solidFill>
                  <a:schemeClr val="tx1"/>
                </a:solidFill>
              </a:rPr>
              <a:t>. </a:t>
            </a:r>
          </a:p>
          <a:p>
            <a:pPr algn="just"/>
            <a:r>
              <a:rPr lang="en-US" dirty="0">
                <a:solidFill>
                  <a:schemeClr val="tx1"/>
                </a:solidFill>
              </a:rPr>
              <a:t>Then letting c</a:t>
            </a:r>
            <a:r>
              <a:rPr lang="en-US" i="1" dirty="0">
                <a:solidFill>
                  <a:schemeClr val="tx1"/>
                </a:solidFill>
              </a:rPr>
              <a:t> </a:t>
            </a:r>
            <a:r>
              <a:rPr lang="en-US" dirty="0">
                <a:solidFill>
                  <a:schemeClr val="tx1"/>
                </a:solidFill>
              </a:rPr>
              <a:t>= max{</a:t>
            </a:r>
            <a:r>
              <a:rPr lang="en-US" i="1" dirty="0">
                <a:solidFill>
                  <a:schemeClr val="tx1"/>
                </a:solidFill>
              </a:rPr>
              <a:t>c</a:t>
            </a:r>
            <a:r>
              <a:rPr lang="en-US" dirty="0">
                <a:solidFill>
                  <a:schemeClr val="tx1"/>
                </a:solidFill>
              </a:rPr>
              <a:t>1</a:t>
            </a:r>
            <a:r>
              <a:rPr lang="en-US" i="1" dirty="0">
                <a:solidFill>
                  <a:schemeClr val="tx1"/>
                </a:solidFill>
              </a:rPr>
              <a:t>, . . . , </a:t>
            </a:r>
            <a:r>
              <a:rPr lang="en-US" i="1" dirty="0" err="1">
                <a:solidFill>
                  <a:schemeClr val="tx1"/>
                </a:solidFill>
              </a:rPr>
              <a:t>cn</a:t>
            </a:r>
            <a:r>
              <a:rPr lang="en-US" dirty="0">
                <a:solidFill>
                  <a:schemeClr val="tx1"/>
                </a:solidFill>
              </a:rPr>
              <a:t>} yields a reasonably </a:t>
            </a:r>
            <a:r>
              <a:rPr lang="en-US" b="1" dirty="0">
                <a:solidFill>
                  <a:schemeClr val="tx1"/>
                </a:solidFill>
              </a:rPr>
              <a:t>upper bound for the system performance </a:t>
            </a:r>
            <a:r>
              <a:rPr lang="en-US" dirty="0">
                <a:solidFill>
                  <a:schemeClr val="tx1"/>
                </a:solidFill>
              </a:rPr>
              <a:t>and allows the use of this model</a:t>
            </a:r>
            <a:r>
              <a:rPr lang="en-US" dirty="0" smtClean="0">
                <a:solidFill>
                  <a:schemeClr val="tx1"/>
                </a:solidFill>
              </a:rPr>
              <a:t>.</a:t>
            </a:r>
            <a:endParaRPr lang="en-US" dirty="0">
              <a:solidFill>
                <a:schemeClr val="tx1"/>
              </a:solidFill>
            </a:endParaRPr>
          </a:p>
        </p:txBody>
      </p:sp>
      <p:sp>
        <p:nvSpPr>
          <p:cNvPr id="4" name="Rectangle 3"/>
          <p:cNvSpPr/>
          <p:nvPr/>
        </p:nvSpPr>
        <p:spPr>
          <a:xfrm>
            <a:off x="0" y="38862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smtClean="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a:bodyPr>
          <a:lstStyle/>
          <a:p>
            <a:pPr algn="just"/>
            <a:r>
              <a:rPr lang="en-US" dirty="0" smtClean="0">
                <a:solidFill>
                  <a:schemeClr val="tx1"/>
                </a:solidFill>
              </a:rPr>
              <a:t>Let the </a:t>
            </a:r>
            <a:r>
              <a:rPr lang="en-US" b="1" dirty="0" smtClean="0">
                <a:solidFill>
                  <a:schemeClr val="tx1"/>
                </a:solidFill>
              </a:rPr>
              <a:t>time slice</a:t>
            </a:r>
            <a:r>
              <a:rPr lang="en-US" dirty="0" smtClean="0">
                <a:solidFill>
                  <a:schemeClr val="tx1"/>
                </a:solidFill>
              </a:rPr>
              <a:t> be </a:t>
            </a:r>
            <a:r>
              <a:rPr lang="en-US" i="1" dirty="0" smtClean="0">
                <a:solidFill>
                  <a:schemeClr val="tx1"/>
                </a:solidFill>
              </a:rPr>
              <a:t>q</a:t>
            </a:r>
            <a:r>
              <a:rPr lang="en-US" dirty="0" smtClean="0">
                <a:solidFill>
                  <a:schemeClr val="tx1"/>
                </a:solidFill>
              </a:rPr>
              <a:t>. </a:t>
            </a:r>
          </a:p>
          <a:p>
            <a:pPr algn="just"/>
            <a:r>
              <a:rPr lang="en-US" dirty="0" smtClean="0">
                <a:solidFill>
                  <a:schemeClr val="tx1"/>
                </a:solidFill>
              </a:rPr>
              <a:t>Each process, would get 1</a:t>
            </a:r>
            <a:r>
              <a:rPr lang="en-US" i="1" dirty="0" smtClean="0">
                <a:solidFill>
                  <a:schemeClr val="tx1"/>
                </a:solidFill>
              </a:rPr>
              <a:t>/n </a:t>
            </a:r>
            <a:r>
              <a:rPr lang="en-US" dirty="0" smtClean="0">
                <a:solidFill>
                  <a:schemeClr val="tx1"/>
                </a:solidFill>
              </a:rPr>
              <a:t>of the CPU time in chunks of </a:t>
            </a:r>
            <a:r>
              <a:rPr lang="en-US" i="1" dirty="0" smtClean="0">
                <a:solidFill>
                  <a:schemeClr val="tx1"/>
                </a:solidFill>
              </a:rPr>
              <a:t>q </a:t>
            </a:r>
            <a:r>
              <a:rPr lang="en-US" dirty="0" smtClean="0">
                <a:solidFill>
                  <a:schemeClr val="tx1"/>
                </a:solidFill>
              </a:rPr>
              <a:t>time units, and each process would wait no longer than </a:t>
            </a:r>
            <a:r>
              <a:rPr lang="en-US" i="1" dirty="0" smtClean="0">
                <a:solidFill>
                  <a:schemeClr val="tx1"/>
                </a:solidFill>
              </a:rPr>
              <a:t>(n </a:t>
            </a:r>
            <a:r>
              <a:rPr lang="en-US" dirty="0" smtClean="0">
                <a:solidFill>
                  <a:schemeClr val="tx1"/>
                </a:solidFill>
              </a:rPr>
              <a:t>− 1</a:t>
            </a:r>
            <a:r>
              <a:rPr lang="en-US" i="1" dirty="0" smtClean="0">
                <a:solidFill>
                  <a:schemeClr val="tx1"/>
                </a:solidFill>
              </a:rPr>
              <a:t>)q </a:t>
            </a:r>
            <a:r>
              <a:rPr lang="en-US" dirty="0" smtClean="0">
                <a:solidFill>
                  <a:schemeClr val="tx1"/>
                </a:solidFill>
              </a:rPr>
              <a:t>time units until its next time up. </a:t>
            </a:r>
          </a:p>
          <a:p>
            <a:pPr algn="just"/>
            <a:r>
              <a:rPr lang="en-US" dirty="0" smtClean="0">
                <a:solidFill>
                  <a:schemeClr val="tx1"/>
                </a:solidFill>
              </a:rPr>
              <a:t>Since each process requires at most c</a:t>
            </a:r>
            <a:r>
              <a:rPr lang="en-US" i="1" dirty="0" smtClean="0">
                <a:solidFill>
                  <a:schemeClr val="tx1"/>
                </a:solidFill>
              </a:rPr>
              <a:t>/q   </a:t>
            </a:r>
            <a:r>
              <a:rPr lang="en-US" dirty="0" smtClean="0">
                <a:solidFill>
                  <a:schemeClr val="tx1"/>
                </a:solidFill>
              </a:rPr>
              <a:t>time units</a:t>
            </a:r>
            <a:r>
              <a:rPr lang="en-US" i="1" dirty="0" smtClean="0">
                <a:solidFill>
                  <a:schemeClr val="tx1"/>
                </a:solidFill>
              </a:rPr>
              <a:t> </a:t>
            </a:r>
            <a:r>
              <a:rPr lang="en-US" dirty="0" smtClean="0">
                <a:solidFill>
                  <a:schemeClr val="tx1"/>
                </a:solidFill>
              </a:rPr>
              <a:t>to complete, the waiting time will be </a:t>
            </a:r>
          </a:p>
          <a:p>
            <a:pPr algn="just"/>
            <a:r>
              <a:rPr lang="en-US" i="1" dirty="0" smtClean="0">
                <a:solidFill>
                  <a:schemeClr val="tx1"/>
                </a:solidFill>
              </a:rPr>
              <a:t>	(n </a:t>
            </a:r>
            <a:r>
              <a:rPr lang="en-US" dirty="0" smtClean="0">
                <a:solidFill>
                  <a:schemeClr val="tx1"/>
                </a:solidFill>
              </a:rPr>
              <a:t>− 1</a:t>
            </a:r>
            <a:r>
              <a:rPr lang="en-US" i="1" dirty="0" smtClean="0">
                <a:solidFill>
                  <a:schemeClr val="tx1"/>
                </a:solidFill>
              </a:rPr>
              <a:t>)q</a:t>
            </a:r>
            <a:r>
              <a:rPr lang="en-US" dirty="0" smtClean="0">
                <a:solidFill>
                  <a:schemeClr val="tx1"/>
                </a:solidFill>
              </a:rPr>
              <a:t>  c</a:t>
            </a:r>
            <a:r>
              <a:rPr lang="en-US" i="1" dirty="0" smtClean="0">
                <a:solidFill>
                  <a:schemeClr val="tx1"/>
                </a:solidFill>
              </a:rPr>
              <a:t>/q							</a:t>
            </a:r>
            <a:r>
              <a:rPr lang="en-US" dirty="0" smtClean="0">
                <a:solidFill>
                  <a:schemeClr val="tx1"/>
                </a:solidFill>
              </a:rPr>
              <a:t>so,</a:t>
            </a:r>
            <a:endParaRPr lang="en-US" dirty="0">
              <a:solidFill>
                <a:schemeClr val="tx1"/>
              </a:solidFill>
            </a:endParaRPr>
          </a:p>
        </p:txBody>
      </p:sp>
      <p:grpSp>
        <p:nvGrpSpPr>
          <p:cNvPr id="1026" name="Group 2"/>
          <p:cNvGrpSpPr>
            <a:grpSpLocks/>
          </p:cNvGrpSpPr>
          <p:nvPr/>
        </p:nvGrpSpPr>
        <p:grpSpPr bwMode="auto">
          <a:xfrm>
            <a:off x="6878782" y="3505200"/>
            <a:ext cx="609600" cy="457200"/>
            <a:chOff x="9320" y="13617"/>
            <a:chExt cx="253" cy="391"/>
          </a:xfrm>
        </p:grpSpPr>
        <p:grpSp>
          <p:nvGrpSpPr>
            <p:cNvPr id="1027" name="Group 3"/>
            <p:cNvGrpSpPr>
              <a:grpSpLocks/>
            </p:cNvGrpSpPr>
            <p:nvPr/>
          </p:nvGrpSpPr>
          <p:grpSpPr bwMode="auto">
            <a:xfrm>
              <a:off x="9320" y="13617"/>
              <a:ext cx="69" cy="391"/>
              <a:chOff x="9320" y="13617"/>
              <a:chExt cx="69" cy="391"/>
            </a:xfrm>
          </p:grpSpPr>
          <p:cxnSp>
            <p:nvCxnSpPr>
              <p:cNvPr id="1028" name="AutoShape 4"/>
              <p:cNvCxnSpPr>
                <a:cxnSpLocks noChangeShapeType="1"/>
              </p:cNvCxnSpPr>
              <p:nvPr/>
            </p:nvCxnSpPr>
            <p:spPr bwMode="auto">
              <a:xfrm>
                <a:off x="9320" y="13617"/>
                <a:ext cx="0" cy="391"/>
              </a:xfrm>
              <a:prstGeom prst="straightConnector1">
                <a:avLst/>
              </a:prstGeom>
              <a:noFill/>
              <a:ln w="9525">
                <a:solidFill>
                  <a:srgbClr val="000000"/>
                </a:solidFill>
                <a:round/>
                <a:headEnd/>
                <a:tailEnd/>
              </a:ln>
            </p:spPr>
          </p:cxnSp>
          <p:cxnSp>
            <p:nvCxnSpPr>
              <p:cNvPr id="1029" name="AutoShape 5"/>
              <p:cNvCxnSpPr>
                <a:cxnSpLocks noChangeShapeType="1"/>
              </p:cNvCxnSpPr>
              <p:nvPr/>
            </p:nvCxnSpPr>
            <p:spPr bwMode="auto">
              <a:xfrm>
                <a:off x="9320" y="13617"/>
                <a:ext cx="69" cy="0"/>
              </a:xfrm>
              <a:prstGeom prst="straightConnector1">
                <a:avLst/>
              </a:prstGeom>
              <a:noFill/>
              <a:ln w="9525">
                <a:solidFill>
                  <a:srgbClr val="000000"/>
                </a:solidFill>
                <a:round/>
                <a:headEnd/>
                <a:tailEnd/>
              </a:ln>
            </p:spPr>
          </p:cxnSp>
        </p:grpSp>
        <p:grpSp>
          <p:nvGrpSpPr>
            <p:cNvPr id="1030" name="Group 6"/>
            <p:cNvGrpSpPr>
              <a:grpSpLocks/>
            </p:cNvGrpSpPr>
            <p:nvPr/>
          </p:nvGrpSpPr>
          <p:grpSpPr bwMode="auto">
            <a:xfrm>
              <a:off x="9492" y="13617"/>
              <a:ext cx="81" cy="391"/>
              <a:chOff x="9492" y="13617"/>
              <a:chExt cx="81" cy="391"/>
            </a:xfrm>
          </p:grpSpPr>
          <p:cxnSp>
            <p:nvCxnSpPr>
              <p:cNvPr id="1031" name="AutoShape 7"/>
              <p:cNvCxnSpPr>
                <a:cxnSpLocks noChangeShapeType="1"/>
              </p:cNvCxnSpPr>
              <p:nvPr/>
            </p:nvCxnSpPr>
            <p:spPr bwMode="auto">
              <a:xfrm flipV="1">
                <a:off x="9573" y="13617"/>
                <a:ext cx="0" cy="391"/>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flipH="1">
                <a:off x="9492" y="13617"/>
                <a:ext cx="81" cy="0"/>
              </a:xfrm>
              <a:prstGeom prst="straightConnector1">
                <a:avLst/>
              </a:prstGeom>
              <a:noFill/>
              <a:ln w="9525">
                <a:solidFill>
                  <a:srgbClr val="000000"/>
                </a:solidFill>
                <a:round/>
                <a:headEnd/>
                <a:tailEnd/>
              </a:ln>
            </p:spPr>
          </p:cxnSp>
        </p:grpSp>
      </p:grpSp>
      <p:grpSp>
        <p:nvGrpSpPr>
          <p:cNvPr id="19" name="Group 2"/>
          <p:cNvGrpSpPr>
            <a:grpSpLocks/>
          </p:cNvGrpSpPr>
          <p:nvPr/>
        </p:nvGrpSpPr>
        <p:grpSpPr bwMode="auto">
          <a:xfrm>
            <a:off x="2667000" y="4572000"/>
            <a:ext cx="609600" cy="457200"/>
            <a:chOff x="9320" y="13617"/>
            <a:chExt cx="253" cy="391"/>
          </a:xfrm>
        </p:grpSpPr>
        <p:grpSp>
          <p:nvGrpSpPr>
            <p:cNvPr id="20" name="Group 3"/>
            <p:cNvGrpSpPr>
              <a:grpSpLocks/>
            </p:cNvGrpSpPr>
            <p:nvPr/>
          </p:nvGrpSpPr>
          <p:grpSpPr bwMode="auto">
            <a:xfrm>
              <a:off x="9320" y="13617"/>
              <a:ext cx="69" cy="391"/>
              <a:chOff x="9320" y="13617"/>
              <a:chExt cx="69" cy="391"/>
            </a:xfrm>
          </p:grpSpPr>
          <p:cxnSp>
            <p:nvCxnSpPr>
              <p:cNvPr id="24" name="AutoShape 4"/>
              <p:cNvCxnSpPr>
                <a:cxnSpLocks noChangeShapeType="1"/>
              </p:cNvCxnSpPr>
              <p:nvPr/>
            </p:nvCxnSpPr>
            <p:spPr bwMode="auto">
              <a:xfrm>
                <a:off x="9320" y="13617"/>
                <a:ext cx="0" cy="391"/>
              </a:xfrm>
              <a:prstGeom prst="straightConnector1">
                <a:avLst/>
              </a:prstGeom>
              <a:noFill/>
              <a:ln w="9525">
                <a:solidFill>
                  <a:srgbClr val="000000"/>
                </a:solidFill>
                <a:round/>
                <a:headEnd/>
                <a:tailEnd/>
              </a:ln>
            </p:spPr>
          </p:cxnSp>
          <p:cxnSp>
            <p:nvCxnSpPr>
              <p:cNvPr id="25" name="AutoShape 5"/>
              <p:cNvCxnSpPr>
                <a:cxnSpLocks noChangeShapeType="1"/>
              </p:cNvCxnSpPr>
              <p:nvPr/>
            </p:nvCxnSpPr>
            <p:spPr bwMode="auto">
              <a:xfrm>
                <a:off x="9320" y="13617"/>
                <a:ext cx="69" cy="0"/>
              </a:xfrm>
              <a:prstGeom prst="straightConnector1">
                <a:avLst/>
              </a:prstGeom>
              <a:noFill/>
              <a:ln w="9525">
                <a:solidFill>
                  <a:srgbClr val="000000"/>
                </a:solidFill>
                <a:round/>
                <a:headEnd/>
                <a:tailEnd/>
              </a:ln>
            </p:spPr>
          </p:cxnSp>
        </p:grpSp>
        <p:grpSp>
          <p:nvGrpSpPr>
            <p:cNvPr id="21" name="Group 6"/>
            <p:cNvGrpSpPr>
              <a:grpSpLocks/>
            </p:cNvGrpSpPr>
            <p:nvPr/>
          </p:nvGrpSpPr>
          <p:grpSpPr bwMode="auto">
            <a:xfrm>
              <a:off x="9492" y="13617"/>
              <a:ext cx="81" cy="391"/>
              <a:chOff x="9492" y="13617"/>
              <a:chExt cx="81" cy="391"/>
            </a:xfrm>
          </p:grpSpPr>
          <p:cxnSp>
            <p:nvCxnSpPr>
              <p:cNvPr id="22" name="AutoShape 7"/>
              <p:cNvCxnSpPr>
                <a:cxnSpLocks noChangeShapeType="1"/>
              </p:cNvCxnSpPr>
              <p:nvPr/>
            </p:nvCxnSpPr>
            <p:spPr bwMode="auto">
              <a:xfrm flipV="1">
                <a:off x="9573" y="13617"/>
                <a:ext cx="0" cy="391"/>
              </a:xfrm>
              <a:prstGeom prst="straightConnector1">
                <a:avLst/>
              </a:prstGeom>
              <a:noFill/>
              <a:ln w="9525">
                <a:solidFill>
                  <a:srgbClr val="000000"/>
                </a:solidFill>
                <a:round/>
                <a:headEnd/>
                <a:tailEnd/>
              </a:ln>
            </p:spPr>
          </p:cxnSp>
          <p:cxnSp>
            <p:nvCxnSpPr>
              <p:cNvPr id="23" name="AutoShape 8"/>
              <p:cNvCxnSpPr>
                <a:cxnSpLocks noChangeShapeType="1"/>
              </p:cNvCxnSpPr>
              <p:nvPr/>
            </p:nvCxnSpPr>
            <p:spPr bwMode="auto">
              <a:xfrm flipH="1">
                <a:off x="9492" y="13617"/>
                <a:ext cx="81" cy="0"/>
              </a:xfrm>
              <a:prstGeom prst="straightConnector1">
                <a:avLst/>
              </a:prstGeom>
              <a:noFill/>
              <a:ln w="9525">
                <a:solidFill>
                  <a:srgbClr val="000000"/>
                </a:solidFill>
                <a:round/>
                <a:headEnd/>
                <a:tailEnd/>
              </a:ln>
            </p:spPr>
          </p:cxnSp>
        </p:grpSp>
      </p:grpSp>
      <p:pic>
        <p:nvPicPr>
          <p:cNvPr id="26" name="Picture 25"/>
          <p:cNvPicPr/>
          <p:nvPr/>
        </p:nvPicPr>
        <p:blipFill>
          <a:blip r:embed="rId2"/>
          <a:srcRect/>
          <a:stretch>
            <a:fillRect/>
          </a:stretch>
        </p:blipFill>
        <p:spPr bwMode="auto">
          <a:xfrm>
            <a:off x="2514600" y="5334000"/>
            <a:ext cx="3340064" cy="1014596"/>
          </a:xfrm>
          <a:prstGeom prst="rect">
            <a:avLst/>
          </a:prstGeom>
          <a:noFill/>
          <a:ln w="9525">
            <a:noFill/>
            <a:miter lim="800000"/>
            <a:headEnd/>
            <a:tailEnd/>
          </a:ln>
        </p:spPr>
      </p:pic>
      <p:sp>
        <p:nvSpPr>
          <p:cNvPr id="27" name="Rectangle 26"/>
          <p:cNvSpPr/>
          <p:nvPr/>
        </p:nvSpPr>
        <p:spPr>
          <a:xfrm>
            <a:off x="0" y="52578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smtClean="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914400"/>
            <a:ext cx="8534400" cy="6019800"/>
          </a:xfrm>
        </p:spPr>
        <p:txBody>
          <a:bodyPr>
            <a:normAutofit fontScale="77500" lnSpcReduction="20000"/>
          </a:bodyPr>
          <a:lstStyle/>
          <a:p>
            <a:pPr algn="just"/>
            <a:r>
              <a:rPr lang="en-US" dirty="0" smtClean="0">
                <a:solidFill>
                  <a:schemeClr val="tx1"/>
                </a:solidFill>
              </a:rPr>
              <a:t>Suppose </a:t>
            </a:r>
            <a:r>
              <a:rPr lang="en-US" dirty="0">
                <a:solidFill>
                  <a:schemeClr val="tx1"/>
                </a:solidFill>
              </a:rPr>
              <a:t>that there is only one process with a maximum execution time of 500 ms and that the time quantum is 100 </a:t>
            </a:r>
            <a:r>
              <a:rPr lang="en-US" dirty="0" err="1">
                <a:solidFill>
                  <a:schemeClr val="tx1"/>
                </a:solidFill>
              </a:rPr>
              <a:t>ms.</a:t>
            </a:r>
            <a:r>
              <a:rPr lang="en-US" dirty="0">
                <a:solidFill>
                  <a:schemeClr val="tx1"/>
                </a:solidFill>
              </a:rPr>
              <a:t> Thus, </a:t>
            </a:r>
            <a:r>
              <a:rPr lang="en-US" i="1" dirty="0">
                <a:solidFill>
                  <a:schemeClr val="tx1"/>
                </a:solidFill>
              </a:rPr>
              <a:t>n </a:t>
            </a:r>
            <a:r>
              <a:rPr lang="en-US" dirty="0">
                <a:solidFill>
                  <a:schemeClr val="tx1"/>
                </a:solidFill>
              </a:rPr>
              <a:t>= 1, </a:t>
            </a:r>
            <a:r>
              <a:rPr lang="en-US" i="1" dirty="0">
                <a:solidFill>
                  <a:schemeClr val="tx1"/>
                </a:solidFill>
              </a:rPr>
              <a:t>c </a:t>
            </a:r>
            <a:r>
              <a:rPr lang="en-US" dirty="0">
                <a:solidFill>
                  <a:schemeClr val="tx1"/>
                </a:solidFill>
              </a:rPr>
              <a:t>= 500, </a:t>
            </a:r>
            <a:r>
              <a:rPr lang="en-US" i="1" dirty="0">
                <a:solidFill>
                  <a:schemeClr val="tx1"/>
                </a:solidFill>
              </a:rPr>
              <a:t>q </a:t>
            </a:r>
            <a:r>
              <a:rPr lang="en-US" dirty="0">
                <a:solidFill>
                  <a:schemeClr val="tx1"/>
                </a:solidFill>
              </a:rPr>
              <a:t>= 100, and</a:t>
            </a:r>
          </a:p>
          <a:p>
            <a:pPr algn="just"/>
            <a:r>
              <a:rPr lang="en-US" dirty="0">
                <a:solidFill>
                  <a:schemeClr val="tx1"/>
                </a:solidFill>
              </a:rPr>
              <a:t>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 						which</a:t>
            </a:r>
            <a:r>
              <a:rPr lang="en-US" dirty="0">
                <a:solidFill>
                  <a:schemeClr val="tx1"/>
                </a:solidFill>
              </a:rPr>
              <a:t>, is as expected.</a:t>
            </a:r>
          </a:p>
          <a:p>
            <a:pPr algn="just"/>
            <a:endParaRPr lang="en-US" dirty="0" smtClean="0">
              <a:solidFill>
                <a:schemeClr val="tx1"/>
              </a:solidFill>
            </a:endParaRPr>
          </a:p>
          <a:p>
            <a:pPr algn="just"/>
            <a:r>
              <a:rPr lang="en-US" dirty="0" smtClean="0">
                <a:solidFill>
                  <a:schemeClr val="tx1"/>
                </a:solidFill>
              </a:rPr>
              <a:t>Suppose </a:t>
            </a:r>
            <a:r>
              <a:rPr lang="en-US" dirty="0">
                <a:solidFill>
                  <a:schemeClr val="tx1"/>
                </a:solidFill>
              </a:rPr>
              <a:t>there are five processes with a maximum execution time of 500 </a:t>
            </a:r>
            <a:r>
              <a:rPr lang="en-US" dirty="0" err="1">
                <a:solidFill>
                  <a:schemeClr val="tx1"/>
                </a:solidFill>
              </a:rPr>
              <a:t>ms.</a:t>
            </a:r>
            <a:r>
              <a:rPr lang="en-US" dirty="0">
                <a:solidFill>
                  <a:schemeClr val="tx1"/>
                </a:solidFill>
              </a:rPr>
              <a:t> The time quantum is 100 </a:t>
            </a:r>
            <a:r>
              <a:rPr lang="en-US" dirty="0" err="1">
                <a:solidFill>
                  <a:schemeClr val="tx1"/>
                </a:solidFill>
              </a:rPr>
              <a:t>ms.</a:t>
            </a:r>
            <a:r>
              <a:rPr lang="en-US" dirty="0">
                <a:solidFill>
                  <a:schemeClr val="tx1"/>
                </a:solidFill>
              </a:rPr>
              <a:t> Hence,    </a:t>
            </a:r>
            <a:r>
              <a:rPr lang="en-US" i="1" dirty="0">
                <a:solidFill>
                  <a:schemeClr val="tx1"/>
                </a:solidFill>
              </a:rPr>
              <a:t>n </a:t>
            </a:r>
            <a:r>
              <a:rPr lang="en-US" dirty="0">
                <a:solidFill>
                  <a:schemeClr val="tx1"/>
                </a:solidFill>
              </a:rPr>
              <a:t>= 5</a:t>
            </a:r>
            <a:r>
              <a:rPr lang="en-US" i="1" dirty="0">
                <a:solidFill>
                  <a:schemeClr val="tx1"/>
                </a:solidFill>
              </a:rPr>
              <a:t>, c </a:t>
            </a:r>
            <a:r>
              <a:rPr lang="en-US" dirty="0">
                <a:solidFill>
                  <a:schemeClr val="tx1"/>
                </a:solidFill>
              </a:rPr>
              <a:t>= 500</a:t>
            </a:r>
            <a:r>
              <a:rPr lang="en-US" i="1" dirty="0">
                <a:solidFill>
                  <a:schemeClr val="tx1"/>
                </a:solidFill>
              </a:rPr>
              <a:t>, q </a:t>
            </a:r>
            <a:r>
              <a:rPr lang="en-US" dirty="0">
                <a:solidFill>
                  <a:schemeClr val="tx1"/>
                </a:solidFill>
              </a:rPr>
              <a:t>= 100, which yields</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This </a:t>
            </a:r>
            <a:r>
              <a:rPr lang="en-US" dirty="0">
                <a:solidFill>
                  <a:schemeClr val="tx1"/>
                </a:solidFill>
              </a:rPr>
              <a:t>is intuitively pleasing, since it would be expected that five consecutive tasks of 500 ms each would take 2500 ms end-to-end to complete.</a:t>
            </a:r>
          </a:p>
          <a:p>
            <a:pPr algn="just"/>
            <a:endParaRPr lang="en-US" b="1" dirty="0" smtClean="0">
              <a:solidFill>
                <a:schemeClr val="tx1"/>
              </a:solidFill>
            </a:endParaRPr>
          </a:p>
          <a:p>
            <a:pPr algn="just"/>
            <a:endParaRPr lang="en-US" dirty="0" smtClean="0">
              <a:solidFill>
                <a:schemeClr val="tx1"/>
              </a:solidFill>
            </a:endParaRPr>
          </a:p>
        </p:txBody>
      </p:sp>
      <p:pic>
        <p:nvPicPr>
          <p:cNvPr id="4" name="Picture 3"/>
          <p:cNvPicPr/>
          <p:nvPr/>
        </p:nvPicPr>
        <p:blipFill>
          <a:blip r:embed="rId2"/>
          <a:srcRect/>
          <a:stretch>
            <a:fillRect/>
          </a:stretch>
        </p:blipFill>
        <p:spPr bwMode="auto">
          <a:xfrm>
            <a:off x="2514600" y="2057400"/>
            <a:ext cx="3126228" cy="77419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510071" y="4527916"/>
            <a:ext cx="3052529" cy="806084"/>
          </a:xfrm>
          <a:prstGeom prst="rect">
            <a:avLst/>
          </a:prstGeom>
          <a:noFill/>
          <a:ln w="9525">
            <a:noFill/>
            <a:miter lim="800000"/>
            <a:headEnd/>
            <a:tailEnd/>
          </a:ln>
        </p:spPr>
      </p:pic>
      <p:sp>
        <p:nvSpPr>
          <p:cNvPr id="6" name="Rectangle 5"/>
          <p:cNvSpPr/>
          <p:nvPr/>
        </p:nvSpPr>
        <p:spPr>
          <a:xfrm>
            <a:off x="0" y="1905000"/>
            <a:ext cx="91440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0" y="4419600"/>
            <a:ext cx="9144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smtClean="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lnSpcReduction="10000"/>
          </a:bodyPr>
          <a:lstStyle/>
          <a:p>
            <a:pPr algn="just"/>
            <a:r>
              <a:rPr lang="en-US" b="1" dirty="0" smtClean="0">
                <a:solidFill>
                  <a:schemeClr val="tx1"/>
                </a:solidFill>
              </a:rPr>
              <a:t>If </a:t>
            </a:r>
            <a:r>
              <a:rPr lang="en-US" b="1" dirty="0">
                <a:solidFill>
                  <a:schemeClr val="tx1"/>
                </a:solidFill>
              </a:rPr>
              <a:t>there is a context switching overhead</a:t>
            </a:r>
            <a:r>
              <a:rPr lang="en-US" dirty="0">
                <a:solidFill>
                  <a:schemeClr val="tx1"/>
                </a:solidFill>
              </a:rPr>
              <a:t>, </a:t>
            </a:r>
            <a:r>
              <a:rPr lang="en-US" i="1" dirty="0">
                <a:solidFill>
                  <a:schemeClr val="tx1"/>
                </a:solidFill>
              </a:rPr>
              <a:t>o</a:t>
            </a:r>
            <a:r>
              <a:rPr lang="en-US" dirty="0">
                <a:solidFill>
                  <a:schemeClr val="tx1"/>
                </a:solidFill>
              </a:rPr>
              <a:t> Now each process still waits no longer than </a:t>
            </a:r>
            <a:r>
              <a:rPr lang="en-US" i="1" dirty="0">
                <a:solidFill>
                  <a:schemeClr val="tx1"/>
                </a:solidFill>
              </a:rPr>
              <a:t>(n </a:t>
            </a:r>
            <a:r>
              <a:rPr lang="en-US" dirty="0">
                <a:solidFill>
                  <a:schemeClr val="tx1"/>
                </a:solidFill>
              </a:rPr>
              <a:t>− 1</a:t>
            </a:r>
            <a:r>
              <a:rPr lang="en-US" i="1" dirty="0">
                <a:solidFill>
                  <a:schemeClr val="tx1"/>
                </a:solidFill>
              </a:rPr>
              <a:t>)q </a:t>
            </a:r>
            <a:r>
              <a:rPr lang="en-US" dirty="0">
                <a:solidFill>
                  <a:schemeClr val="tx1"/>
                </a:solidFill>
              </a:rPr>
              <a:t>until its next time quantum, but there is the additional overhead of </a:t>
            </a:r>
            <a:r>
              <a:rPr lang="en-US" i="1" dirty="0" err="1">
                <a:solidFill>
                  <a:schemeClr val="tx1"/>
                </a:solidFill>
              </a:rPr>
              <a:t>n</a:t>
            </a:r>
            <a:r>
              <a:rPr lang="en-US" dirty="0" err="1">
                <a:solidFill>
                  <a:schemeClr val="tx1"/>
                </a:solidFill>
              </a:rPr>
              <a:t>·</a:t>
            </a:r>
            <a:r>
              <a:rPr lang="en-US" i="1" dirty="0" err="1">
                <a:solidFill>
                  <a:schemeClr val="tx1"/>
                </a:solidFill>
              </a:rPr>
              <a:t>o</a:t>
            </a:r>
            <a:r>
              <a:rPr lang="en-US" i="1" dirty="0">
                <a:solidFill>
                  <a:schemeClr val="tx1"/>
                </a:solidFill>
              </a:rPr>
              <a:t> </a:t>
            </a:r>
            <a:r>
              <a:rPr lang="en-US" dirty="0">
                <a:solidFill>
                  <a:schemeClr val="tx1"/>
                </a:solidFill>
              </a:rPr>
              <a:t>each time around for context switching. </a:t>
            </a:r>
          </a:p>
          <a:p>
            <a:pPr algn="just"/>
            <a:r>
              <a:rPr lang="en-US" dirty="0">
                <a:solidFill>
                  <a:schemeClr val="tx1"/>
                </a:solidFill>
              </a:rPr>
              <a:t>Again, each process requires at most   </a:t>
            </a:r>
            <a:r>
              <a:rPr lang="en-US" dirty="0" smtClean="0">
                <a:solidFill>
                  <a:schemeClr val="tx1"/>
                </a:solidFill>
              </a:rPr>
              <a:t>c/q</a:t>
            </a:r>
            <a:r>
              <a:rPr lang="en-US" i="1" dirty="0" smtClean="0">
                <a:solidFill>
                  <a:schemeClr val="tx1"/>
                </a:solidFill>
              </a:rPr>
              <a:t>   </a:t>
            </a:r>
            <a:r>
              <a:rPr lang="en-US" dirty="0">
                <a:solidFill>
                  <a:schemeClr val="tx1"/>
                </a:solidFill>
              </a:rPr>
              <a:t>time quanta to complete. So the worst-case turnaround time for any task is now at </a:t>
            </a:r>
            <a:r>
              <a:rPr lang="en-US" dirty="0" smtClean="0">
                <a:solidFill>
                  <a:schemeClr val="tx1"/>
                </a:solidFill>
              </a:rPr>
              <a:t>most</a:t>
            </a:r>
          </a:p>
          <a:p>
            <a:pPr algn="just"/>
            <a:endParaRPr lang="en-US" dirty="0">
              <a:solidFill>
                <a:schemeClr val="tx1"/>
              </a:solidFill>
            </a:endParaRPr>
          </a:p>
          <a:p>
            <a:pPr algn="just"/>
            <a:endParaRPr lang="en-US" dirty="0" smtClean="0">
              <a:solidFill>
                <a:schemeClr val="tx1"/>
              </a:solidFill>
            </a:endParaRPr>
          </a:p>
          <a:p>
            <a:pPr algn="just"/>
            <a:r>
              <a:rPr lang="en-US" dirty="0" smtClean="0">
                <a:solidFill>
                  <a:schemeClr val="tx1"/>
                </a:solidFill>
              </a:rPr>
              <a:t>An </a:t>
            </a:r>
            <a:r>
              <a:rPr lang="en-US" dirty="0">
                <a:solidFill>
                  <a:schemeClr val="tx1"/>
                </a:solidFill>
              </a:rPr>
              <a:t>assumption is that there is an initial context switch to load the first time around.</a:t>
            </a:r>
          </a:p>
          <a:p>
            <a:pPr algn="just"/>
            <a:endParaRPr lang="en-US" dirty="0" smtClean="0">
              <a:solidFill>
                <a:schemeClr val="tx1"/>
              </a:solidFill>
            </a:endParaRPr>
          </a:p>
        </p:txBody>
      </p:sp>
      <p:grpSp>
        <p:nvGrpSpPr>
          <p:cNvPr id="4" name="Group 2"/>
          <p:cNvGrpSpPr>
            <a:grpSpLocks/>
          </p:cNvGrpSpPr>
          <p:nvPr/>
        </p:nvGrpSpPr>
        <p:grpSpPr bwMode="auto">
          <a:xfrm>
            <a:off x="7010400" y="3124200"/>
            <a:ext cx="609600" cy="457200"/>
            <a:chOff x="9320" y="13617"/>
            <a:chExt cx="253" cy="391"/>
          </a:xfrm>
        </p:grpSpPr>
        <p:grpSp>
          <p:nvGrpSpPr>
            <p:cNvPr id="5" name="Group 3"/>
            <p:cNvGrpSpPr>
              <a:grpSpLocks/>
            </p:cNvGrpSpPr>
            <p:nvPr/>
          </p:nvGrpSpPr>
          <p:grpSpPr bwMode="auto">
            <a:xfrm>
              <a:off x="9320" y="13617"/>
              <a:ext cx="69" cy="391"/>
              <a:chOff x="9320" y="13617"/>
              <a:chExt cx="69" cy="391"/>
            </a:xfrm>
          </p:grpSpPr>
          <p:cxnSp>
            <p:nvCxnSpPr>
              <p:cNvPr id="9" name="AutoShape 4"/>
              <p:cNvCxnSpPr>
                <a:cxnSpLocks noChangeShapeType="1"/>
              </p:cNvCxnSpPr>
              <p:nvPr/>
            </p:nvCxnSpPr>
            <p:spPr bwMode="auto">
              <a:xfrm>
                <a:off x="9320" y="13617"/>
                <a:ext cx="0" cy="391"/>
              </a:xfrm>
              <a:prstGeom prst="straightConnector1">
                <a:avLst/>
              </a:prstGeom>
              <a:noFill/>
              <a:ln w="9525">
                <a:solidFill>
                  <a:srgbClr val="000000"/>
                </a:solidFill>
                <a:round/>
                <a:headEnd/>
                <a:tailEnd/>
              </a:ln>
            </p:spPr>
          </p:cxnSp>
          <p:cxnSp>
            <p:nvCxnSpPr>
              <p:cNvPr id="10" name="AutoShape 5"/>
              <p:cNvCxnSpPr>
                <a:cxnSpLocks noChangeShapeType="1"/>
              </p:cNvCxnSpPr>
              <p:nvPr/>
            </p:nvCxnSpPr>
            <p:spPr bwMode="auto">
              <a:xfrm>
                <a:off x="9320" y="13617"/>
                <a:ext cx="69" cy="0"/>
              </a:xfrm>
              <a:prstGeom prst="straightConnector1">
                <a:avLst/>
              </a:prstGeom>
              <a:noFill/>
              <a:ln w="9525">
                <a:solidFill>
                  <a:srgbClr val="000000"/>
                </a:solidFill>
                <a:round/>
                <a:headEnd/>
                <a:tailEnd/>
              </a:ln>
            </p:spPr>
          </p:cxnSp>
        </p:grpSp>
        <p:grpSp>
          <p:nvGrpSpPr>
            <p:cNvPr id="6" name="Group 6"/>
            <p:cNvGrpSpPr>
              <a:grpSpLocks/>
            </p:cNvGrpSpPr>
            <p:nvPr/>
          </p:nvGrpSpPr>
          <p:grpSpPr bwMode="auto">
            <a:xfrm>
              <a:off x="9492" y="13617"/>
              <a:ext cx="81" cy="391"/>
              <a:chOff x="9492" y="13617"/>
              <a:chExt cx="81" cy="391"/>
            </a:xfrm>
          </p:grpSpPr>
          <p:cxnSp>
            <p:nvCxnSpPr>
              <p:cNvPr id="7" name="AutoShape 7"/>
              <p:cNvCxnSpPr>
                <a:cxnSpLocks noChangeShapeType="1"/>
              </p:cNvCxnSpPr>
              <p:nvPr/>
            </p:nvCxnSpPr>
            <p:spPr bwMode="auto">
              <a:xfrm flipV="1">
                <a:off x="9573" y="13617"/>
                <a:ext cx="0" cy="391"/>
              </a:xfrm>
              <a:prstGeom prst="straightConnector1">
                <a:avLst/>
              </a:prstGeom>
              <a:noFill/>
              <a:ln w="9525">
                <a:solidFill>
                  <a:srgbClr val="000000"/>
                </a:solidFill>
                <a:round/>
                <a:headEnd/>
                <a:tailEnd/>
              </a:ln>
            </p:spPr>
          </p:cxnSp>
          <p:cxnSp>
            <p:nvCxnSpPr>
              <p:cNvPr id="8" name="AutoShape 8"/>
              <p:cNvCxnSpPr>
                <a:cxnSpLocks noChangeShapeType="1"/>
              </p:cNvCxnSpPr>
              <p:nvPr/>
            </p:nvCxnSpPr>
            <p:spPr bwMode="auto">
              <a:xfrm flipH="1">
                <a:off x="9492" y="13617"/>
                <a:ext cx="81" cy="0"/>
              </a:xfrm>
              <a:prstGeom prst="straightConnector1">
                <a:avLst/>
              </a:prstGeom>
              <a:noFill/>
              <a:ln w="9525">
                <a:solidFill>
                  <a:srgbClr val="000000"/>
                </a:solidFill>
                <a:round/>
                <a:headEnd/>
                <a:tailEnd/>
              </a:ln>
            </p:spPr>
          </p:cxnSp>
        </p:grpSp>
      </p:grpSp>
      <p:pic>
        <p:nvPicPr>
          <p:cNvPr id="11" name="Picture 10"/>
          <p:cNvPicPr/>
          <p:nvPr/>
        </p:nvPicPr>
        <p:blipFill>
          <a:blip r:embed="rId2"/>
          <a:srcRect/>
          <a:stretch>
            <a:fillRect/>
          </a:stretch>
        </p:blipFill>
        <p:spPr bwMode="auto">
          <a:xfrm>
            <a:off x="3072373" y="4572000"/>
            <a:ext cx="2999254" cy="926592"/>
          </a:xfrm>
          <a:prstGeom prst="rect">
            <a:avLst/>
          </a:prstGeom>
          <a:noFill/>
          <a:ln w="9525">
            <a:noFill/>
            <a:miter lim="800000"/>
            <a:headEnd/>
            <a:tailEnd/>
          </a:ln>
        </p:spPr>
      </p:pic>
      <p:sp>
        <p:nvSpPr>
          <p:cNvPr id="12" name="Rectangle 11"/>
          <p:cNvSpPr/>
          <p:nvPr/>
        </p:nvSpPr>
        <p:spPr>
          <a:xfrm>
            <a:off x="0" y="4440382"/>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smtClean="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70000" lnSpcReduction="20000"/>
          </a:bodyPr>
          <a:lstStyle/>
          <a:p>
            <a:pPr algn="just"/>
            <a:r>
              <a:rPr lang="en-US" dirty="0" smtClean="0">
                <a:solidFill>
                  <a:schemeClr val="tx1"/>
                </a:solidFill>
              </a:rPr>
              <a:t>To illustrate, suppose that there is one process with a maximum execution time of 500 </a:t>
            </a:r>
            <a:r>
              <a:rPr lang="en-US" dirty="0" err="1" smtClean="0">
                <a:solidFill>
                  <a:schemeClr val="tx1"/>
                </a:solidFill>
              </a:rPr>
              <a:t>ms.</a:t>
            </a:r>
            <a:r>
              <a:rPr lang="en-US" dirty="0" smtClean="0">
                <a:solidFill>
                  <a:schemeClr val="tx1"/>
                </a:solidFill>
              </a:rPr>
              <a:t> The time quantum is 40 ms and context switch time is 1 </a:t>
            </a:r>
            <a:r>
              <a:rPr lang="en-US" dirty="0" err="1" smtClean="0">
                <a:solidFill>
                  <a:schemeClr val="tx1"/>
                </a:solidFill>
              </a:rPr>
              <a:t>ms.</a:t>
            </a:r>
            <a:r>
              <a:rPr lang="en-US" dirty="0" smtClean="0">
                <a:solidFill>
                  <a:schemeClr val="tx1"/>
                </a:solidFill>
              </a:rPr>
              <a:t> Hence, </a:t>
            </a:r>
            <a:r>
              <a:rPr lang="en-US" i="1" dirty="0" smtClean="0">
                <a:solidFill>
                  <a:schemeClr val="tx1"/>
                </a:solidFill>
              </a:rPr>
              <a:t>n </a:t>
            </a:r>
            <a:r>
              <a:rPr lang="en-US" dirty="0" smtClean="0">
                <a:solidFill>
                  <a:schemeClr val="tx1"/>
                </a:solidFill>
              </a:rPr>
              <a:t>= 1</a:t>
            </a:r>
            <a:r>
              <a:rPr lang="en-US" i="1" dirty="0" smtClean="0">
                <a:solidFill>
                  <a:schemeClr val="tx1"/>
                </a:solidFill>
              </a:rPr>
              <a:t>, c </a:t>
            </a:r>
            <a:r>
              <a:rPr lang="en-US" dirty="0" smtClean="0">
                <a:solidFill>
                  <a:schemeClr val="tx1"/>
                </a:solidFill>
              </a:rPr>
              <a:t>= 500</a:t>
            </a:r>
            <a:r>
              <a:rPr lang="en-US" i="1" dirty="0" smtClean="0">
                <a:solidFill>
                  <a:schemeClr val="tx1"/>
                </a:solidFill>
              </a:rPr>
              <a:t>, q </a:t>
            </a:r>
            <a:r>
              <a:rPr lang="en-US" dirty="0" smtClean="0">
                <a:solidFill>
                  <a:schemeClr val="tx1"/>
                </a:solidFill>
              </a:rPr>
              <a:t>= 40</a:t>
            </a:r>
            <a:r>
              <a:rPr lang="en-US" i="1" dirty="0" smtClean="0">
                <a:solidFill>
                  <a:schemeClr val="tx1"/>
                </a:solidFill>
              </a:rPr>
              <a:t>, o </a:t>
            </a:r>
            <a:r>
              <a:rPr lang="en-US" dirty="0" smtClean="0">
                <a:solidFill>
                  <a:schemeClr val="tx1"/>
                </a:solidFill>
              </a:rPr>
              <a:t>= 1. So,</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which is expected since the context switch time to handle the round-robin clock interrupt costs 1 ms each time for the 13 times it occurs. </a:t>
            </a:r>
          </a:p>
          <a:p>
            <a:pPr algn="just"/>
            <a:endParaRPr lang="en-US" dirty="0" smtClean="0">
              <a:solidFill>
                <a:schemeClr val="tx1"/>
              </a:solidFill>
            </a:endParaRPr>
          </a:p>
          <a:p>
            <a:pPr algn="just"/>
            <a:r>
              <a:rPr lang="en-US" dirty="0" smtClean="0">
                <a:solidFill>
                  <a:schemeClr val="tx1"/>
                </a:solidFill>
              </a:rPr>
              <a:t>Suppose that there are six processes, each with a maximum execution time of 600 ms, the time quantum is 40 ms, and context switch time costs 2 </a:t>
            </a:r>
            <a:r>
              <a:rPr lang="en-US" dirty="0" err="1" smtClean="0">
                <a:solidFill>
                  <a:schemeClr val="tx1"/>
                </a:solidFill>
              </a:rPr>
              <a:t>ms.</a:t>
            </a:r>
            <a:r>
              <a:rPr lang="en-US" dirty="0" smtClean="0">
                <a:solidFill>
                  <a:schemeClr val="tx1"/>
                </a:solidFill>
              </a:rPr>
              <a:t>  Now, </a:t>
            </a:r>
            <a:r>
              <a:rPr lang="en-US" i="1" dirty="0" smtClean="0">
                <a:solidFill>
                  <a:schemeClr val="tx1"/>
                </a:solidFill>
              </a:rPr>
              <a:t>n </a:t>
            </a:r>
            <a:r>
              <a:rPr lang="en-US" dirty="0" smtClean="0">
                <a:solidFill>
                  <a:schemeClr val="tx1"/>
                </a:solidFill>
              </a:rPr>
              <a:t>= 6</a:t>
            </a:r>
            <a:r>
              <a:rPr lang="en-US" i="1" dirty="0" smtClean="0">
                <a:solidFill>
                  <a:schemeClr val="tx1"/>
                </a:solidFill>
              </a:rPr>
              <a:t>, c </a:t>
            </a:r>
            <a:r>
              <a:rPr lang="en-US" dirty="0" smtClean="0">
                <a:solidFill>
                  <a:schemeClr val="tx1"/>
                </a:solidFill>
              </a:rPr>
              <a:t>= 600</a:t>
            </a:r>
            <a:r>
              <a:rPr lang="en-US" i="1" dirty="0" smtClean="0">
                <a:solidFill>
                  <a:schemeClr val="tx1"/>
                </a:solidFill>
              </a:rPr>
              <a:t>, q </a:t>
            </a:r>
            <a:r>
              <a:rPr lang="en-US" dirty="0" smtClean="0">
                <a:solidFill>
                  <a:schemeClr val="tx1"/>
                </a:solidFill>
              </a:rPr>
              <a:t>= 40, and </a:t>
            </a:r>
            <a:r>
              <a:rPr lang="en-US" i="1" dirty="0" smtClean="0">
                <a:solidFill>
                  <a:schemeClr val="tx1"/>
                </a:solidFill>
              </a:rPr>
              <a:t>o </a:t>
            </a:r>
            <a:r>
              <a:rPr lang="en-US" dirty="0" smtClean="0">
                <a:solidFill>
                  <a:schemeClr val="tx1"/>
                </a:solidFill>
              </a:rPr>
              <a:t>= 2. Then</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which again is pleasing, because one would expect six processes of 600 ms in duration to take at least 3600 ms, without context switching costs. </a:t>
            </a:r>
          </a:p>
        </p:txBody>
      </p:sp>
      <p:pic>
        <p:nvPicPr>
          <p:cNvPr id="4" name="Picture 3"/>
          <p:cNvPicPr/>
          <p:nvPr/>
        </p:nvPicPr>
        <p:blipFill>
          <a:blip r:embed="rId2"/>
          <a:srcRect/>
          <a:stretch>
            <a:fillRect/>
          </a:stretch>
        </p:blipFill>
        <p:spPr bwMode="auto">
          <a:xfrm>
            <a:off x="2485105" y="1676400"/>
            <a:ext cx="3382295" cy="1066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514600" y="4495800"/>
            <a:ext cx="2906433" cy="1105976"/>
          </a:xfrm>
          <a:prstGeom prst="rect">
            <a:avLst/>
          </a:prstGeom>
          <a:noFill/>
          <a:ln w="9525">
            <a:noFill/>
            <a:miter lim="800000"/>
            <a:headEnd/>
            <a:tailEnd/>
          </a:ln>
        </p:spPr>
      </p:pic>
      <p:sp>
        <p:nvSpPr>
          <p:cNvPr id="7" name="Rectangle 6"/>
          <p:cNvSpPr/>
          <p:nvPr/>
        </p:nvSpPr>
        <p:spPr>
          <a:xfrm>
            <a:off x="0" y="1697182"/>
            <a:ext cx="9144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0" y="4495800"/>
            <a:ext cx="9144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smtClean="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lnSpcReduction="10000"/>
          </a:bodyPr>
          <a:lstStyle/>
          <a:p>
            <a:pPr algn="just"/>
            <a:r>
              <a:rPr lang="en-US" dirty="0" smtClean="0">
                <a:solidFill>
                  <a:schemeClr val="tx1"/>
                </a:solidFill>
              </a:rPr>
              <a:t>In terms of the time quantum, it is desirable that  </a:t>
            </a:r>
            <a:r>
              <a:rPr lang="en-US" i="1" dirty="0" smtClean="0">
                <a:solidFill>
                  <a:schemeClr val="tx1"/>
                </a:solidFill>
              </a:rPr>
              <a:t>q &lt; c </a:t>
            </a:r>
            <a:r>
              <a:rPr lang="en-US" dirty="0" smtClean="0">
                <a:solidFill>
                  <a:schemeClr val="tx1"/>
                </a:solidFill>
              </a:rPr>
              <a:t>to achieve “fair” behavior. </a:t>
            </a:r>
          </a:p>
          <a:p>
            <a:pPr algn="just"/>
            <a:endParaRPr lang="en-US" dirty="0" smtClean="0">
              <a:solidFill>
                <a:schemeClr val="tx1"/>
              </a:solidFill>
            </a:endParaRPr>
          </a:p>
          <a:p>
            <a:pPr algn="just"/>
            <a:r>
              <a:rPr lang="en-US" dirty="0" smtClean="0">
                <a:solidFill>
                  <a:schemeClr val="tx1"/>
                </a:solidFill>
              </a:rPr>
              <a:t>For example, if </a:t>
            </a:r>
            <a:r>
              <a:rPr lang="en-US" i="1" dirty="0" smtClean="0">
                <a:solidFill>
                  <a:schemeClr val="tx1"/>
                </a:solidFill>
              </a:rPr>
              <a:t>q </a:t>
            </a:r>
            <a:r>
              <a:rPr lang="en-US" dirty="0" smtClean="0">
                <a:solidFill>
                  <a:schemeClr val="tx1"/>
                </a:solidFill>
              </a:rPr>
              <a:t>is very large, the round-robin algorithm is just the first-come, first-served algorithm in that each process will execute to completion, in order of arrival, within the very large time quantum.</a:t>
            </a:r>
          </a:p>
          <a:p>
            <a:pPr algn="just"/>
            <a:endParaRPr lang="en-US" dirty="0" smtClean="0">
              <a:solidFill>
                <a:schemeClr val="tx1"/>
              </a:solidFill>
            </a:endParaRPr>
          </a:p>
          <a:p>
            <a:pPr algn="just"/>
            <a:r>
              <a:rPr lang="en-US" dirty="0" smtClean="0">
                <a:solidFill>
                  <a:schemeClr val="tx1"/>
                </a:solidFill>
              </a:rPr>
              <a:t>This also useful for cooperative multitasking analysis or any kind of “fair” cyclic scheduling with context switching costs.</a:t>
            </a:r>
            <a:endParaRPr 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2943</Words>
  <Application>Microsoft Office PowerPoint</Application>
  <PresentationFormat>On-screen Show (4:3)</PresentationFormat>
  <Paragraphs>260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Challenges in Analyzing Real-Time Systems </vt:lpstr>
      <vt:lpstr> Challenges in Analyzing Real-Time Systems </vt:lpstr>
      <vt:lpstr> Challenges in Analyzing Real-Time Systems </vt:lpstr>
      <vt:lpstr> Analysis of Round-Robin Systems</vt:lpstr>
      <vt:lpstr> Analysis of Round-Robin Systems</vt:lpstr>
      <vt:lpstr> Analysis of Round-Robin Systems</vt:lpstr>
      <vt:lpstr> Analysis of Round-Robin Systems</vt:lpstr>
      <vt:lpstr> Analysis of Round-Robin Systems</vt:lpstr>
      <vt:lpstr> Analysis of Round-Robin Systems</vt:lpstr>
      <vt:lpstr> Response-Time Analysis for Fixed-Period Systems</vt:lpstr>
      <vt:lpstr> Response-Time Analysis for Fixed-Period Systems</vt:lpstr>
      <vt:lpstr> Response-Time Analysis: RMA Example</vt:lpstr>
      <vt:lpstr> Analysis of Sporadic and Aperiodic Interrupt Systems</vt:lpstr>
      <vt:lpstr> Interrupt Latency </vt:lpstr>
      <vt:lpstr> 1 PERFORMANCE OPTIMIZATION: Compute at Slowest Cycle </vt:lpstr>
      <vt:lpstr> 2 PERFORMANCE OPTIMIZATION: Scaled Numbers </vt:lpstr>
      <vt:lpstr> 2 PERFORMANCE OPTIMIZATION: Scaled Numbers </vt:lpstr>
      <vt:lpstr>3 PERFORMANCE OPTIMIZATION: Binary Angular Measure</vt:lpstr>
      <vt:lpstr>3 PERFORMANCE OPTIMIZATION: Binary Angular Measure</vt:lpstr>
      <vt:lpstr>Optimizing Memory Usage</vt:lpstr>
      <vt:lpstr> Optimizing Memory Usage</vt:lpstr>
      <vt:lpstr>ANALYSIS OF MEMORY REQUIREMENTS</vt:lpstr>
      <vt:lpstr> ANALYSIS OF MEMORY REQUIREMENTS</vt:lpstr>
      <vt:lpstr>ANALYSIS OF MEMORY REQUIREMENTS</vt:lpstr>
      <vt:lpstr> ANALYSIS OF MEMORY REQUIREMENTS</vt:lpstr>
      <vt:lpstr>REDUCING MEMORY UTILIZATION</vt:lpstr>
      <vt:lpstr>1 Variable Selection</vt:lpstr>
      <vt:lpstr>2 Memory Fragmentation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Challenges in Analyzing Real-Time Systems </dc:title>
  <dc:creator>saroj</dc:creator>
  <cp:lastModifiedBy>saroj</cp:lastModifiedBy>
  <cp:revision>19</cp:revision>
  <dcterms:created xsi:type="dcterms:W3CDTF">2016-05-22T02:49:42Z</dcterms:created>
  <dcterms:modified xsi:type="dcterms:W3CDTF">2016-05-25T15:51:21Z</dcterms:modified>
</cp:coreProperties>
</file>