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4" r:id="rId4"/>
    <p:sldId id="258" r:id="rId5"/>
    <p:sldId id="259" r:id="rId6"/>
    <p:sldId id="260" r:id="rId7"/>
    <p:sldId id="261" r:id="rId8"/>
    <p:sldId id="262" r:id="rId9"/>
    <p:sldId id="263" r:id="rId10"/>
    <p:sldId id="291" r:id="rId11"/>
    <p:sldId id="264" r:id="rId12"/>
    <p:sldId id="265" r:id="rId13"/>
    <p:sldId id="266" r:id="rId14"/>
    <p:sldId id="267" r:id="rId15"/>
    <p:sldId id="268" r:id="rId16"/>
    <p:sldId id="292" r:id="rId17"/>
    <p:sldId id="269" r:id="rId18"/>
    <p:sldId id="270" r:id="rId19"/>
    <p:sldId id="271" r:id="rId20"/>
    <p:sldId id="273" r:id="rId21"/>
    <p:sldId id="272" r:id="rId22"/>
    <p:sldId id="275" r:id="rId23"/>
    <p:sldId id="276" r:id="rId24"/>
    <p:sldId id="277" r:id="rId25"/>
    <p:sldId id="278" r:id="rId26"/>
    <p:sldId id="293" r:id="rId27"/>
    <p:sldId id="279" r:id="rId28"/>
    <p:sldId id="280" r:id="rId29"/>
    <p:sldId id="281" r:id="rId30"/>
    <p:sldId id="282" r:id="rId31"/>
    <p:sldId id="283" r:id="rId32"/>
    <p:sldId id="295" r:id="rId33"/>
    <p:sldId id="284" r:id="rId34"/>
    <p:sldId id="287" r:id="rId35"/>
    <p:sldId id="285" r:id="rId36"/>
    <p:sldId id="289" r:id="rId37"/>
    <p:sldId id="288" r:id="rId38"/>
    <p:sldId id="286" r:id="rId39"/>
    <p:sldId id="290"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46" d="100"/>
          <a:sy n="46" d="100"/>
        </p:scale>
        <p:origin x="-120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4E0C71-A774-4B6C-AEE2-711E7EE72BF2}" type="datetimeFigureOut">
              <a:rPr lang="en-US" smtClean="0"/>
              <a:pPr/>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34477-9477-496E-8129-633331FEAFE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4E0C71-A774-4B6C-AEE2-711E7EE72BF2}" type="datetimeFigureOut">
              <a:rPr lang="en-US" smtClean="0"/>
              <a:pPr/>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34477-9477-496E-8129-633331FEAF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4E0C71-A774-4B6C-AEE2-711E7EE72BF2}" type="datetimeFigureOut">
              <a:rPr lang="en-US" smtClean="0"/>
              <a:pPr/>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34477-9477-496E-8129-633331FEAF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4E0C71-A774-4B6C-AEE2-711E7EE72BF2}" type="datetimeFigureOut">
              <a:rPr lang="en-US" smtClean="0"/>
              <a:pPr/>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34477-9477-496E-8129-633331FEAF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4E0C71-A774-4B6C-AEE2-711E7EE72BF2}" type="datetimeFigureOut">
              <a:rPr lang="en-US" smtClean="0"/>
              <a:pPr/>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34477-9477-496E-8129-633331FEAFE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4E0C71-A774-4B6C-AEE2-711E7EE72BF2}" type="datetimeFigureOut">
              <a:rPr lang="en-US" smtClean="0"/>
              <a:pPr/>
              <a:t>5/30/2016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F34477-9477-496E-8129-633331FEAFE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4E0C71-A774-4B6C-AEE2-711E7EE72BF2}" type="datetimeFigureOut">
              <a:rPr lang="en-US" smtClean="0"/>
              <a:pPr/>
              <a:t>5/30/2016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F34477-9477-496E-8129-633331FEAFE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4E0C71-A774-4B6C-AEE2-711E7EE72BF2}" type="datetimeFigureOut">
              <a:rPr lang="en-US" smtClean="0"/>
              <a:pPr/>
              <a:t>5/30/2016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F34477-9477-496E-8129-633331FEAF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4E0C71-A774-4B6C-AEE2-711E7EE72BF2}" type="datetimeFigureOut">
              <a:rPr lang="en-US" smtClean="0"/>
              <a:pPr/>
              <a:t>5/30/2016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F34477-9477-496E-8129-633331FEAF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4E0C71-A774-4B6C-AEE2-711E7EE72BF2}" type="datetimeFigureOut">
              <a:rPr lang="en-US" smtClean="0"/>
              <a:pPr/>
              <a:t>5/30/2016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F34477-9477-496E-8129-633331FEAF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4E0C71-A774-4B6C-AEE2-711E7EE72BF2}" type="datetimeFigureOut">
              <a:rPr lang="en-US" smtClean="0"/>
              <a:pPr/>
              <a:t>5/30/2016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F34477-9477-496E-8129-633331FEAFE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4E0C71-A774-4B6C-AEE2-711E7EE72BF2}" type="datetimeFigureOut">
              <a:rPr lang="en-US" smtClean="0"/>
              <a:pPr/>
              <a:t>5/30/2016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F34477-9477-496E-8129-633331FEAFE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b="1" dirty="0" smtClean="0">
                <a:solidFill>
                  <a:schemeClr val="tx1"/>
                </a:solidFill>
              </a:rPr>
              <a:t>FAULT-TOLERANCE</a:t>
            </a:r>
            <a:r>
              <a:rPr lang="en-US" dirty="0" smtClean="0">
                <a:solidFill>
                  <a:schemeClr val="tx1"/>
                </a:solidFill>
              </a:rPr>
              <a:t/>
            </a:r>
            <a:br>
              <a:rPr lang="en-US" dirty="0" smtClean="0">
                <a:solidFill>
                  <a:schemeClr val="tx1"/>
                </a:solidFill>
              </a:rPr>
            </a:br>
            <a:endParaRPr lang="en-US" dirty="0"/>
          </a:p>
        </p:txBody>
      </p:sp>
      <p:sp>
        <p:nvSpPr>
          <p:cNvPr id="3" name="Subtitle 2"/>
          <p:cNvSpPr>
            <a:spLocks noGrp="1"/>
          </p:cNvSpPr>
          <p:nvPr>
            <p:ph type="subTitle" idx="1"/>
          </p:nvPr>
        </p:nvSpPr>
        <p:spPr>
          <a:xfrm>
            <a:off x="381000" y="990600"/>
            <a:ext cx="8305800" cy="5181600"/>
          </a:xfrm>
        </p:spPr>
        <p:txBody>
          <a:bodyPr>
            <a:normAutofit fontScale="77500" lnSpcReduction="20000"/>
          </a:bodyPr>
          <a:lstStyle/>
          <a:p>
            <a:pPr algn="just"/>
            <a:r>
              <a:rPr lang="en-US" dirty="0" smtClean="0">
                <a:solidFill>
                  <a:schemeClr val="tx1"/>
                </a:solidFill>
              </a:rPr>
              <a:t>Fault-tolerance </a:t>
            </a:r>
            <a:r>
              <a:rPr lang="en-US" dirty="0">
                <a:solidFill>
                  <a:schemeClr val="tx1"/>
                </a:solidFill>
              </a:rPr>
              <a:t>is the tendency to </a:t>
            </a:r>
            <a:r>
              <a:rPr lang="en-US" b="1" dirty="0">
                <a:solidFill>
                  <a:schemeClr val="tx1"/>
                </a:solidFill>
              </a:rPr>
              <a:t>function in the presence of hardware or software failures</a:t>
            </a:r>
            <a:r>
              <a:rPr lang="en-US" dirty="0">
                <a:solidFill>
                  <a:schemeClr val="tx1"/>
                </a:solidFill>
              </a:rPr>
              <a:t>.</a:t>
            </a:r>
          </a:p>
          <a:p>
            <a:pPr algn="just"/>
            <a:r>
              <a:rPr lang="en-US" dirty="0">
                <a:solidFill>
                  <a:schemeClr val="tx1"/>
                </a:solidFill>
              </a:rPr>
              <a:t>In real-time systems, fault-tolerance includes design choices that </a:t>
            </a:r>
            <a:r>
              <a:rPr lang="en-US" b="1" dirty="0">
                <a:solidFill>
                  <a:schemeClr val="tx1"/>
                </a:solidFill>
              </a:rPr>
              <a:t>transform hard real-time deadlines into soft ones.</a:t>
            </a:r>
            <a:r>
              <a:rPr lang="en-US" dirty="0">
                <a:solidFill>
                  <a:schemeClr val="tx1"/>
                </a:solidFill>
              </a:rPr>
              <a:t> </a:t>
            </a:r>
          </a:p>
          <a:p>
            <a:pPr algn="just"/>
            <a:r>
              <a:rPr lang="en-US" dirty="0">
                <a:solidFill>
                  <a:schemeClr val="tx1"/>
                </a:solidFill>
              </a:rPr>
              <a:t>Often encountered in interrupt-driven systems, which can provide for </a:t>
            </a:r>
            <a:r>
              <a:rPr lang="en-US" b="1" dirty="0">
                <a:solidFill>
                  <a:schemeClr val="tx1"/>
                </a:solidFill>
              </a:rPr>
              <a:t>detecting and reacting to a missed deadline</a:t>
            </a:r>
            <a:r>
              <a:rPr lang="en-US" dirty="0">
                <a:solidFill>
                  <a:schemeClr val="tx1"/>
                </a:solidFill>
              </a:rPr>
              <a:t>.</a:t>
            </a:r>
          </a:p>
          <a:p>
            <a:pPr algn="just"/>
            <a:r>
              <a:rPr lang="en-US" dirty="0">
                <a:solidFill>
                  <a:schemeClr val="tx1"/>
                </a:solidFill>
              </a:rPr>
              <a:t>Fault-tolerance designed to increase reliability in embedded systems can be classified as either </a:t>
            </a:r>
            <a:r>
              <a:rPr lang="en-US" b="1" dirty="0">
                <a:solidFill>
                  <a:schemeClr val="tx1"/>
                </a:solidFill>
              </a:rPr>
              <a:t>spatial</a:t>
            </a:r>
            <a:r>
              <a:rPr lang="en-US" dirty="0">
                <a:solidFill>
                  <a:schemeClr val="tx1"/>
                </a:solidFill>
              </a:rPr>
              <a:t> or </a:t>
            </a:r>
            <a:r>
              <a:rPr lang="en-US" b="1" dirty="0">
                <a:solidFill>
                  <a:schemeClr val="tx1"/>
                </a:solidFill>
              </a:rPr>
              <a:t>temporal</a:t>
            </a:r>
            <a:r>
              <a:rPr lang="en-US" dirty="0">
                <a:solidFill>
                  <a:schemeClr val="tx1"/>
                </a:solidFill>
              </a:rPr>
              <a:t>. Spatial fault-tolerance </a:t>
            </a:r>
          </a:p>
          <a:p>
            <a:pPr algn="just"/>
            <a:r>
              <a:rPr lang="en-US" dirty="0">
                <a:solidFill>
                  <a:schemeClr val="tx1"/>
                </a:solidFill>
              </a:rPr>
              <a:t>Methods involving </a:t>
            </a:r>
            <a:r>
              <a:rPr lang="en-US" b="1" dirty="0">
                <a:solidFill>
                  <a:schemeClr val="tx1"/>
                </a:solidFill>
              </a:rPr>
              <a:t>redundant hardware or software</a:t>
            </a:r>
            <a:endParaRPr lang="en-US" dirty="0">
              <a:solidFill>
                <a:schemeClr val="tx1"/>
              </a:solidFill>
            </a:endParaRPr>
          </a:p>
          <a:p>
            <a:pPr algn="just"/>
            <a:r>
              <a:rPr lang="en-US" dirty="0">
                <a:solidFill>
                  <a:schemeClr val="tx1"/>
                </a:solidFill>
              </a:rPr>
              <a:t>Temporal fault-tolerance</a:t>
            </a:r>
          </a:p>
          <a:p>
            <a:pPr algn="just"/>
            <a:r>
              <a:rPr lang="en-US" dirty="0">
                <a:solidFill>
                  <a:schemeClr val="tx1"/>
                </a:solidFill>
              </a:rPr>
              <a:t>Techniques that allow for </a:t>
            </a:r>
            <a:r>
              <a:rPr lang="en-US" b="1" dirty="0">
                <a:solidFill>
                  <a:schemeClr val="tx1"/>
                </a:solidFill>
              </a:rPr>
              <a:t>tolerating missed deadlines</a:t>
            </a:r>
            <a:r>
              <a:rPr lang="en-US" dirty="0">
                <a:solidFill>
                  <a:schemeClr val="tx1"/>
                </a:solidFill>
              </a:rPr>
              <a:t>. </a:t>
            </a:r>
          </a:p>
          <a:p>
            <a:pPr algn="just"/>
            <a:r>
              <a:rPr lang="en-US" dirty="0">
                <a:solidFill>
                  <a:schemeClr val="tx1"/>
                </a:solidFill>
              </a:rPr>
              <a:t>Temporal fault-tolerance is the more difficult to achieve because it requires careful algorithm design.</a:t>
            </a:r>
            <a:r>
              <a:rPr lang="en-US" b="1" dirty="0">
                <a:solidFill>
                  <a:schemeClr val="tx1"/>
                </a:solidFill>
              </a:rPr>
              <a:t> </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b="1" dirty="0" smtClean="0">
                <a:solidFill>
                  <a:schemeClr val="tx1"/>
                </a:solidFill>
              </a:rPr>
              <a:t>3 </a:t>
            </a:r>
            <a:r>
              <a:rPr lang="en-US" b="1" i="1" dirty="0" smtClean="0">
                <a:solidFill>
                  <a:schemeClr val="tx1"/>
                </a:solidFill>
              </a:rPr>
              <a:t>N</a:t>
            </a:r>
            <a:r>
              <a:rPr lang="en-US" b="1" dirty="0" smtClean="0">
                <a:solidFill>
                  <a:schemeClr val="tx1"/>
                </a:solidFill>
              </a:rPr>
              <a:t>-Version Programming</a:t>
            </a:r>
            <a:endParaRPr lang="en-US" dirty="0" smtClean="0">
              <a:solidFill>
                <a:schemeClr val="tx1"/>
              </a:solidFill>
            </a:endParaRPr>
          </a:p>
        </p:txBody>
      </p:sp>
      <p:sp>
        <p:nvSpPr>
          <p:cNvPr id="3" name="Subtitle 2"/>
          <p:cNvSpPr>
            <a:spLocks noGrp="1"/>
          </p:cNvSpPr>
          <p:nvPr>
            <p:ph type="subTitle" idx="1"/>
          </p:nvPr>
        </p:nvSpPr>
        <p:spPr>
          <a:xfrm>
            <a:off x="419100" y="1066800"/>
            <a:ext cx="8305800" cy="5181600"/>
          </a:xfrm>
        </p:spPr>
        <p:txBody>
          <a:bodyPr>
            <a:noAutofit/>
          </a:bodyPr>
          <a:lstStyle/>
          <a:p>
            <a:pPr algn="just"/>
            <a:r>
              <a:rPr lang="en-US" sz="2000" dirty="0" smtClean="0">
                <a:solidFill>
                  <a:schemeClr val="tx1"/>
                </a:solidFill>
              </a:rPr>
              <a:t>The </a:t>
            </a:r>
            <a:r>
              <a:rPr lang="en-US" sz="2000" b="1" dirty="0" smtClean="0">
                <a:solidFill>
                  <a:schemeClr val="tx1"/>
                </a:solidFill>
              </a:rPr>
              <a:t>redundant processors can use a voting scheme</a:t>
            </a:r>
            <a:r>
              <a:rPr lang="en-US" sz="2000" dirty="0" smtClean="0">
                <a:solidFill>
                  <a:schemeClr val="tx1"/>
                </a:solidFill>
              </a:rPr>
              <a:t> to decide on outputs, or, more likely, there are two processors, master and slave. </a:t>
            </a:r>
          </a:p>
          <a:p>
            <a:pPr algn="just"/>
            <a:r>
              <a:rPr lang="en-US" sz="2000" dirty="0" smtClean="0">
                <a:solidFill>
                  <a:schemeClr val="tx1"/>
                </a:solidFill>
              </a:rPr>
              <a:t>The </a:t>
            </a:r>
            <a:r>
              <a:rPr lang="en-US" sz="2000" b="1" dirty="0" smtClean="0">
                <a:solidFill>
                  <a:schemeClr val="tx1"/>
                </a:solidFill>
              </a:rPr>
              <a:t>master processor</a:t>
            </a:r>
            <a:r>
              <a:rPr lang="en-US" sz="2000" dirty="0" smtClean="0">
                <a:solidFill>
                  <a:schemeClr val="tx1"/>
                </a:solidFill>
              </a:rPr>
              <a:t> is on-line and </a:t>
            </a:r>
            <a:r>
              <a:rPr lang="en-US" sz="2000" b="1" dirty="0" smtClean="0">
                <a:solidFill>
                  <a:schemeClr val="tx1"/>
                </a:solidFill>
              </a:rPr>
              <a:t>produces the actual outputs</a:t>
            </a:r>
            <a:r>
              <a:rPr lang="en-US" sz="2000" dirty="0" smtClean="0">
                <a:solidFill>
                  <a:schemeClr val="tx1"/>
                </a:solidFill>
              </a:rPr>
              <a:t> to the system under control</a:t>
            </a:r>
          </a:p>
          <a:p>
            <a:pPr algn="just"/>
            <a:r>
              <a:rPr lang="en-US" sz="2000" dirty="0" smtClean="0">
                <a:solidFill>
                  <a:schemeClr val="tx1"/>
                </a:solidFill>
              </a:rPr>
              <a:t>The </a:t>
            </a:r>
            <a:r>
              <a:rPr lang="en-US" sz="2000" b="1" dirty="0" smtClean="0">
                <a:solidFill>
                  <a:schemeClr val="tx1"/>
                </a:solidFill>
              </a:rPr>
              <a:t>slave processor</a:t>
            </a:r>
            <a:r>
              <a:rPr lang="en-US" sz="2000" dirty="0" smtClean="0">
                <a:solidFill>
                  <a:schemeClr val="tx1"/>
                </a:solidFill>
              </a:rPr>
              <a:t> shadows the master off-line. </a:t>
            </a:r>
          </a:p>
          <a:p>
            <a:pPr algn="just"/>
            <a:r>
              <a:rPr lang="en-US" sz="2000" dirty="0" smtClean="0">
                <a:solidFill>
                  <a:schemeClr val="tx1"/>
                </a:solidFill>
              </a:rPr>
              <a:t>If the slave detects that the master has become hung up, then the </a:t>
            </a:r>
            <a:r>
              <a:rPr lang="en-US" sz="2000" b="1" dirty="0" smtClean="0">
                <a:solidFill>
                  <a:schemeClr val="tx1"/>
                </a:solidFill>
              </a:rPr>
              <a:t>slave goes on-line</a:t>
            </a:r>
            <a:r>
              <a:rPr lang="en-US" sz="2000" dirty="0" smtClean="0">
                <a:solidFill>
                  <a:schemeClr val="tx1"/>
                </a:solidFill>
              </a:rPr>
              <a:t>.</a:t>
            </a:r>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b="1" dirty="0" smtClean="0">
                <a:solidFill>
                  <a:schemeClr val="tx1"/>
                </a:solidFill>
              </a:rPr>
              <a:t>4 Built-In-Test Software</a:t>
            </a:r>
            <a:endParaRPr lang="en-US" dirty="0">
              <a:solidFill>
                <a:schemeClr val="tx1"/>
              </a:solidFill>
            </a:endParaRPr>
          </a:p>
        </p:txBody>
      </p:sp>
      <p:sp>
        <p:nvSpPr>
          <p:cNvPr id="3" name="Subtitle 2"/>
          <p:cNvSpPr>
            <a:spLocks noGrp="1"/>
          </p:cNvSpPr>
          <p:nvPr>
            <p:ph type="subTitle" idx="1"/>
          </p:nvPr>
        </p:nvSpPr>
        <p:spPr>
          <a:xfrm>
            <a:off x="419100" y="1066800"/>
            <a:ext cx="8305800" cy="5181600"/>
          </a:xfrm>
        </p:spPr>
        <p:txBody>
          <a:bodyPr>
            <a:noAutofit/>
          </a:bodyPr>
          <a:lstStyle/>
          <a:p>
            <a:pPr algn="just"/>
            <a:r>
              <a:rPr lang="en-US" sz="2000" dirty="0" smtClean="0">
                <a:solidFill>
                  <a:schemeClr val="tx1"/>
                </a:solidFill>
              </a:rPr>
              <a:t>Built-in-test </a:t>
            </a:r>
            <a:r>
              <a:rPr lang="en-US" sz="2000" dirty="0">
                <a:solidFill>
                  <a:schemeClr val="tx1"/>
                </a:solidFill>
              </a:rPr>
              <a:t>software (BITS) can enhance fault-tolerance by </a:t>
            </a:r>
            <a:r>
              <a:rPr lang="en-US" sz="2000" b="1" dirty="0">
                <a:solidFill>
                  <a:schemeClr val="tx1"/>
                </a:solidFill>
              </a:rPr>
              <a:t>providing ongoing diagnostics of the underlying hardware</a:t>
            </a:r>
            <a:r>
              <a:rPr lang="en-US" sz="2000" dirty="0">
                <a:solidFill>
                  <a:schemeClr val="tx1"/>
                </a:solidFill>
              </a:rPr>
              <a:t> for processing by the software. BITS is especially important in embedded systems. </a:t>
            </a:r>
          </a:p>
          <a:p>
            <a:pPr algn="just"/>
            <a:r>
              <a:rPr lang="en-US" sz="2000" dirty="0">
                <a:solidFill>
                  <a:schemeClr val="tx1"/>
                </a:solidFill>
              </a:rPr>
              <a:t>For example, if an I/O channel is functioning incorrectly as determined by its onboard circuitry, the software may be able to shut off the channel and redirect the I/O. </a:t>
            </a:r>
          </a:p>
          <a:p>
            <a:pPr algn="just"/>
            <a:r>
              <a:rPr lang="en-US" sz="2000" dirty="0">
                <a:solidFill>
                  <a:schemeClr val="tx1"/>
                </a:solidFill>
              </a:rPr>
              <a:t>Although BITS is an important part of embedded systems, it adds significantly to the worst-case time-loading</a:t>
            </a:r>
          </a:p>
          <a:p>
            <a:pPr algn="just"/>
            <a:r>
              <a:rPr lang="en-US" sz="2000" dirty="0">
                <a:solidFill>
                  <a:schemeClr val="tx1"/>
                </a:solidFill>
              </a:rPr>
              <a:t>analysis. </a:t>
            </a:r>
          </a:p>
          <a:p>
            <a:pPr algn="just"/>
            <a:r>
              <a:rPr lang="en-US" sz="2000" dirty="0">
                <a:solidFill>
                  <a:schemeClr val="tx1"/>
                </a:solidFill>
              </a:rPr>
              <a:t>This must be considered when selecting BITS and when interpreting the CPU utilization contributions that result from the additional software.</a:t>
            </a:r>
          </a:p>
          <a:p>
            <a:pPr algn="just"/>
            <a:r>
              <a:rPr lang="en-US" sz="2000" dirty="0">
                <a:solidFill>
                  <a:schemeClr val="tx1"/>
                </a:solidFill>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b="1" dirty="0" smtClean="0">
                <a:solidFill>
                  <a:schemeClr val="tx1"/>
                </a:solidFill>
              </a:rPr>
              <a:t> SYSTEMS INTEGRATION</a:t>
            </a:r>
            <a:endParaRPr lang="en-US" dirty="0">
              <a:solidFill>
                <a:schemeClr val="tx1"/>
              </a:solidFill>
            </a:endParaRPr>
          </a:p>
        </p:txBody>
      </p:sp>
      <p:sp>
        <p:nvSpPr>
          <p:cNvPr id="3" name="Subtitle 2"/>
          <p:cNvSpPr>
            <a:spLocks noGrp="1"/>
          </p:cNvSpPr>
          <p:nvPr>
            <p:ph type="subTitle" idx="1"/>
          </p:nvPr>
        </p:nvSpPr>
        <p:spPr>
          <a:xfrm>
            <a:off x="419100" y="1066800"/>
            <a:ext cx="8305800" cy="5181600"/>
          </a:xfrm>
        </p:spPr>
        <p:txBody>
          <a:bodyPr>
            <a:noAutofit/>
          </a:bodyPr>
          <a:lstStyle/>
          <a:p>
            <a:pPr algn="just"/>
            <a:r>
              <a:rPr lang="en-US" sz="2000" dirty="0" smtClean="0">
                <a:solidFill>
                  <a:schemeClr val="tx1"/>
                </a:solidFill>
              </a:rPr>
              <a:t>Integration </a:t>
            </a:r>
            <a:r>
              <a:rPr lang="en-US" sz="2000" dirty="0">
                <a:solidFill>
                  <a:schemeClr val="tx1"/>
                </a:solidFill>
              </a:rPr>
              <a:t>is the process of </a:t>
            </a:r>
            <a:r>
              <a:rPr lang="en-US" sz="2000" b="1" dirty="0">
                <a:solidFill>
                  <a:schemeClr val="tx1"/>
                </a:solidFill>
              </a:rPr>
              <a:t>combining partial functionality</a:t>
            </a:r>
            <a:r>
              <a:rPr lang="en-US" sz="2000" dirty="0">
                <a:solidFill>
                  <a:schemeClr val="tx1"/>
                </a:solidFill>
              </a:rPr>
              <a:t> to form the overall system functionality. </a:t>
            </a:r>
          </a:p>
          <a:p>
            <a:pPr algn="just"/>
            <a:r>
              <a:rPr lang="en-US" sz="2000" dirty="0">
                <a:solidFill>
                  <a:schemeClr val="tx1"/>
                </a:solidFill>
              </a:rPr>
              <a:t>Because real-time systems are usually embedded, the integration process </a:t>
            </a:r>
            <a:r>
              <a:rPr lang="en-US" sz="2000" b="1" dirty="0">
                <a:solidFill>
                  <a:schemeClr val="tx1"/>
                </a:solidFill>
              </a:rPr>
              <a:t>involves both multiple software units and hardware e</a:t>
            </a:r>
            <a:r>
              <a:rPr lang="en-US" sz="2000" dirty="0">
                <a:solidFill>
                  <a:schemeClr val="tx1"/>
                </a:solidFill>
              </a:rPr>
              <a:t>ach of these parts developed by different teams or individuals within the project organization. </a:t>
            </a:r>
          </a:p>
          <a:p>
            <a:pPr algn="just"/>
            <a:r>
              <a:rPr lang="en-US" sz="2000" dirty="0">
                <a:solidFill>
                  <a:schemeClr val="tx1"/>
                </a:solidFill>
              </a:rPr>
              <a:t>Although it is </a:t>
            </a:r>
            <a:r>
              <a:rPr lang="en-US" sz="2000" b="1" dirty="0">
                <a:solidFill>
                  <a:schemeClr val="tx1"/>
                </a:solidFill>
              </a:rPr>
              <a:t>presumed that they have been rigorously tested and verified separately</a:t>
            </a:r>
            <a:r>
              <a:rPr lang="en-US" sz="2000" dirty="0">
                <a:solidFill>
                  <a:schemeClr val="tx1"/>
                </a:solidFill>
              </a:rPr>
              <a:t>, the overall behavior of the system, and conformance to most of the software requirements, cannot be tested until the system is wholly integrated. Software integration can be further complicated when both hardware and software are new</a:t>
            </a:r>
            <a:r>
              <a:rPr lang="en-US" sz="2000" dirty="0" smtClean="0">
                <a:solidFill>
                  <a:schemeClr val="tx1"/>
                </a:solidFill>
              </a:rPr>
              <a:t>.</a:t>
            </a:r>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04800"/>
            <a:ext cx="9144000" cy="1470025"/>
          </a:xfrm>
        </p:spPr>
        <p:txBody>
          <a:bodyPr/>
          <a:lstStyle/>
          <a:p>
            <a:r>
              <a:rPr lang="en-US" b="1" dirty="0" smtClean="0">
                <a:solidFill>
                  <a:schemeClr val="tx1"/>
                </a:solidFill>
              </a:rPr>
              <a:t>1 Goals of System Integration</a:t>
            </a:r>
            <a:endParaRPr lang="en-US" dirty="0" smtClean="0">
              <a:solidFill>
                <a:schemeClr val="tx1"/>
              </a:solidFill>
            </a:endParaRPr>
          </a:p>
        </p:txBody>
      </p:sp>
      <p:sp>
        <p:nvSpPr>
          <p:cNvPr id="3" name="Subtitle 2"/>
          <p:cNvSpPr>
            <a:spLocks noGrp="1"/>
          </p:cNvSpPr>
          <p:nvPr>
            <p:ph type="subTitle" idx="1"/>
          </p:nvPr>
        </p:nvSpPr>
        <p:spPr>
          <a:xfrm>
            <a:off x="419100" y="1066800"/>
            <a:ext cx="8305800" cy="5181600"/>
          </a:xfrm>
        </p:spPr>
        <p:txBody>
          <a:bodyPr>
            <a:noAutofit/>
          </a:bodyPr>
          <a:lstStyle/>
          <a:p>
            <a:pPr algn="just"/>
            <a:r>
              <a:rPr lang="en-US" sz="2000" dirty="0" smtClean="0">
                <a:solidFill>
                  <a:schemeClr val="tx1"/>
                </a:solidFill>
              </a:rPr>
              <a:t>The software integration activity has the most uncertain schedule and is typically the cause of project cost overruns. Moreover, the stage has been set for failure or success at this phase, by the specification, design, implementation, and testing practices used throughout the software project life cycle. </a:t>
            </a:r>
          </a:p>
          <a:p>
            <a:pPr algn="just"/>
            <a:r>
              <a:rPr lang="en-US" sz="2000" dirty="0" smtClean="0">
                <a:solidFill>
                  <a:schemeClr val="tx1"/>
                </a:solidFill>
              </a:rPr>
              <a:t>Hence, by the time of software integration, it may be very difficult to fix problems. </a:t>
            </a:r>
          </a:p>
          <a:p>
            <a:pPr algn="just"/>
            <a:r>
              <a:rPr lang="en-US" sz="2000" dirty="0" smtClean="0">
                <a:solidFill>
                  <a:schemeClr val="tx1"/>
                </a:solidFill>
              </a:rPr>
              <a:t>Indeed, many modern programming practices were devised to ensure arrival at this stage with the fewest errors in the source code. </a:t>
            </a:r>
          </a:p>
          <a:p>
            <a:pPr algn="just"/>
            <a:r>
              <a:rPr lang="en-US" sz="2000" dirty="0" smtClean="0">
                <a:solidFill>
                  <a:schemeClr val="tx1"/>
                </a:solidFill>
              </a:rPr>
              <a:t>For example, light-weight methodologies, such as </a:t>
            </a:r>
            <a:r>
              <a:rPr lang="en-US" sz="2000" dirty="0" err="1" smtClean="0">
                <a:solidFill>
                  <a:schemeClr val="tx1"/>
                </a:solidFill>
              </a:rPr>
              <a:t>eXtreme</a:t>
            </a:r>
            <a:r>
              <a:rPr lang="en-US" sz="2000" dirty="0" smtClean="0">
                <a:solidFill>
                  <a:schemeClr val="tx1"/>
                </a:solidFill>
              </a:rPr>
              <a:t> programming, tend to reduce these kinds of problems.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b="1" dirty="0" smtClean="0">
                <a:solidFill>
                  <a:schemeClr val="tx1"/>
                </a:solidFill>
              </a:rPr>
              <a:t>2 System Unification</a:t>
            </a:r>
            <a:endParaRPr lang="en-US" dirty="0" smtClean="0">
              <a:solidFill>
                <a:schemeClr val="tx1"/>
              </a:solidFill>
            </a:endParaRPr>
          </a:p>
        </p:txBody>
      </p:sp>
      <p:sp>
        <p:nvSpPr>
          <p:cNvPr id="3" name="Subtitle 2"/>
          <p:cNvSpPr>
            <a:spLocks noGrp="1"/>
          </p:cNvSpPr>
          <p:nvPr>
            <p:ph type="subTitle" idx="1"/>
          </p:nvPr>
        </p:nvSpPr>
        <p:spPr>
          <a:xfrm>
            <a:off x="419100" y="1066800"/>
            <a:ext cx="8305800" cy="5181600"/>
          </a:xfrm>
        </p:spPr>
        <p:txBody>
          <a:bodyPr>
            <a:noAutofit/>
          </a:bodyPr>
          <a:lstStyle/>
          <a:p>
            <a:pPr algn="just"/>
            <a:r>
              <a:rPr lang="en-US" sz="2000" dirty="0" smtClean="0">
                <a:solidFill>
                  <a:schemeClr val="tx1"/>
                </a:solidFill>
              </a:rPr>
              <a:t>Fitting the pieces of the system together from its individual components is a tricky business, especially for real-time systems. </a:t>
            </a:r>
          </a:p>
          <a:p>
            <a:pPr algn="just"/>
            <a:r>
              <a:rPr lang="en-US" sz="2000" dirty="0" smtClean="0">
                <a:solidFill>
                  <a:schemeClr val="tx1"/>
                </a:solidFill>
              </a:rPr>
              <a:t>Problems Encountered During System Integration:</a:t>
            </a:r>
          </a:p>
          <a:p>
            <a:pPr lvl="1" algn="just"/>
            <a:r>
              <a:rPr lang="en-US" sz="1600" dirty="0" smtClean="0">
                <a:solidFill>
                  <a:schemeClr val="tx1"/>
                </a:solidFill>
              </a:rPr>
              <a:t>Parameter mismatching </a:t>
            </a:r>
          </a:p>
          <a:p>
            <a:pPr lvl="1" algn="just"/>
            <a:r>
              <a:rPr lang="en-US" sz="1600" dirty="0" smtClean="0">
                <a:solidFill>
                  <a:schemeClr val="tx1"/>
                </a:solidFill>
              </a:rPr>
              <a:t>variable name mistyping </a:t>
            </a:r>
          </a:p>
          <a:p>
            <a:pPr lvl="1" algn="just"/>
            <a:r>
              <a:rPr lang="en-US" sz="1600" dirty="0" smtClean="0">
                <a:solidFill>
                  <a:schemeClr val="tx1"/>
                </a:solidFill>
              </a:rPr>
              <a:t>calling sequence errors </a:t>
            </a:r>
          </a:p>
          <a:p>
            <a:pPr algn="just"/>
            <a:r>
              <a:rPr lang="en-US" sz="2000" dirty="0" smtClean="0">
                <a:solidFill>
                  <a:schemeClr val="tx1"/>
                </a:solidFill>
              </a:rPr>
              <a:t>The system unification process consists of linking together the tested software modules drawn in an orderly fashion from the source-code library. </a:t>
            </a:r>
          </a:p>
          <a:p>
            <a:pPr algn="just"/>
            <a:r>
              <a:rPr lang="en-US" sz="2000" dirty="0" smtClean="0">
                <a:solidFill>
                  <a:schemeClr val="tx1"/>
                </a:solidFill>
              </a:rPr>
              <a:t>During the linking process, errors are likely to occur that relate to unresolved external symbols, memory assignment violations, page link errors   </a:t>
            </a:r>
          </a:p>
          <a:p>
            <a:pPr algn="just"/>
            <a:r>
              <a:rPr lang="en-US" sz="2000" dirty="0" smtClean="0">
                <a:solidFill>
                  <a:schemeClr val="tx1"/>
                </a:solidFill>
              </a:rPr>
              <a:t>Once resolved, the loadable code or load module, can be downloaded from the development environment to the target machine. </a:t>
            </a:r>
          </a:p>
          <a:p>
            <a:pPr algn="just"/>
            <a:r>
              <a:rPr lang="en-US" sz="2000" dirty="0" smtClean="0">
                <a:solidFill>
                  <a:schemeClr val="tx1"/>
                </a:solidFill>
              </a:rPr>
              <a:t>This is achieved in a variety of ways, depending on the system architecture. </a:t>
            </a:r>
          </a:p>
          <a:p>
            <a:pPr algn="just"/>
            <a:r>
              <a:rPr lang="en-US" sz="2000" dirty="0" smtClean="0">
                <a:solidFill>
                  <a:schemeClr val="tx1"/>
                </a:solidFill>
              </a:rPr>
              <a:t>In any case, once the load module has been created and loaded into the target machine, testing of timing and hardware/software interaction can begin.</a:t>
            </a:r>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b="1" dirty="0" smtClean="0">
                <a:solidFill>
                  <a:schemeClr val="tx1"/>
                </a:solidFill>
              </a:rPr>
              <a:t>3 System Verification</a:t>
            </a:r>
            <a:endParaRPr lang="en-US" dirty="0">
              <a:solidFill>
                <a:schemeClr val="tx1"/>
              </a:solidFill>
            </a:endParaRPr>
          </a:p>
        </p:txBody>
      </p:sp>
      <p:sp>
        <p:nvSpPr>
          <p:cNvPr id="3" name="Subtitle 2"/>
          <p:cNvSpPr>
            <a:spLocks noGrp="1"/>
          </p:cNvSpPr>
          <p:nvPr>
            <p:ph type="subTitle" idx="1"/>
          </p:nvPr>
        </p:nvSpPr>
        <p:spPr>
          <a:xfrm>
            <a:off x="419100" y="1066800"/>
            <a:ext cx="8305800" cy="5181600"/>
          </a:xfrm>
        </p:spPr>
        <p:txBody>
          <a:bodyPr>
            <a:noAutofit/>
          </a:bodyPr>
          <a:lstStyle/>
          <a:p>
            <a:pPr algn="just"/>
            <a:r>
              <a:rPr lang="en-US" sz="2000" dirty="0" smtClean="0">
                <a:solidFill>
                  <a:schemeClr val="tx1"/>
                </a:solidFill>
              </a:rPr>
              <a:t>Final </a:t>
            </a:r>
            <a:r>
              <a:rPr lang="en-US" sz="2000" dirty="0">
                <a:solidFill>
                  <a:schemeClr val="tx1"/>
                </a:solidFill>
              </a:rPr>
              <a:t>system testing of embedded systems can be a tedious process, often requiring  days or weeks. </a:t>
            </a:r>
          </a:p>
          <a:p>
            <a:pPr algn="just"/>
            <a:r>
              <a:rPr lang="en-US" sz="2000" dirty="0">
                <a:solidFill>
                  <a:schemeClr val="tx1"/>
                </a:solidFill>
              </a:rPr>
              <a:t>During system validation a careful </a:t>
            </a:r>
            <a:r>
              <a:rPr lang="en-US" sz="2000" b="1" dirty="0">
                <a:solidFill>
                  <a:schemeClr val="tx1"/>
                </a:solidFill>
              </a:rPr>
              <a:t>test log</a:t>
            </a:r>
            <a:r>
              <a:rPr lang="en-US" sz="2000" dirty="0">
                <a:solidFill>
                  <a:schemeClr val="tx1"/>
                </a:solidFill>
              </a:rPr>
              <a:t> must be kept indicating the test case number, results, and disposition. </a:t>
            </a:r>
          </a:p>
          <a:p>
            <a:pPr algn="just"/>
            <a:endParaRPr lang="en-US" sz="2000" dirty="0" smtClean="0">
              <a:solidFill>
                <a:schemeClr val="tx1"/>
              </a:solidFill>
            </a:endParaRPr>
          </a:p>
          <a:p>
            <a:pPr algn="just"/>
            <a:r>
              <a:rPr lang="en-US" sz="2000" dirty="0" smtClean="0">
                <a:solidFill>
                  <a:schemeClr val="tx1"/>
                </a:solidFill>
              </a:rPr>
              <a:t>If </a:t>
            </a:r>
            <a:r>
              <a:rPr lang="en-US" sz="2000" dirty="0">
                <a:solidFill>
                  <a:schemeClr val="tx1"/>
                </a:solidFill>
              </a:rPr>
              <a:t>a system test fails, it is imperative, once the problem has been identified and presumably corrected, that all affected tests be rerun. </a:t>
            </a:r>
          </a:p>
          <a:p>
            <a:pPr algn="just"/>
            <a:r>
              <a:rPr lang="en-US" sz="2000" dirty="0">
                <a:solidFill>
                  <a:schemeClr val="tx1"/>
                </a:solidFill>
              </a:rPr>
              <a:t>These include</a:t>
            </a:r>
          </a:p>
          <a:p>
            <a:pPr lvl="1" algn="just"/>
            <a:r>
              <a:rPr lang="en-US" sz="1600" dirty="0">
                <a:solidFill>
                  <a:schemeClr val="tx1"/>
                </a:solidFill>
              </a:rPr>
              <a:t>1. All module-level test cases for any module that has been changed.</a:t>
            </a:r>
          </a:p>
          <a:p>
            <a:pPr lvl="1" algn="just"/>
            <a:r>
              <a:rPr lang="en-US" sz="1600" dirty="0">
                <a:solidFill>
                  <a:schemeClr val="tx1"/>
                </a:solidFill>
              </a:rPr>
              <a:t>2. All system-level test cases.</a:t>
            </a:r>
          </a:p>
          <a:p>
            <a:pPr algn="just"/>
            <a:r>
              <a:rPr lang="en-US" sz="2000" dirty="0">
                <a:solidFill>
                  <a:schemeClr val="tx1"/>
                </a:solidFill>
              </a:rPr>
              <a:t>Even though the module-level test cases and previous system-level test cases have been passed, it is imperative that these be rerun to ensure that no side effects have been introduced during error repair</a:t>
            </a:r>
            <a:r>
              <a:rPr lang="en-US" sz="2000" dirty="0" smtClean="0">
                <a:solidFill>
                  <a:schemeClr val="tx1"/>
                </a:solidFill>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b="1" dirty="0" smtClean="0">
                <a:solidFill>
                  <a:schemeClr val="tx1"/>
                </a:solidFill>
              </a:rPr>
              <a:t>3 System Verification</a:t>
            </a:r>
            <a:endParaRPr lang="en-US" dirty="0">
              <a:solidFill>
                <a:schemeClr val="tx1"/>
              </a:solidFill>
            </a:endParaRPr>
          </a:p>
        </p:txBody>
      </p:sp>
      <p:pic>
        <p:nvPicPr>
          <p:cNvPr id="6146" name="Picture 2"/>
          <p:cNvPicPr>
            <a:picLocks noChangeAspect="1" noChangeArrowheads="1"/>
          </p:cNvPicPr>
          <p:nvPr/>
        </p:nvPicPr>
        <p:blipFill>
          <a:blip r:embed="rId2"/>
          <a:srcRect/>
          <a:stretch>
            <a:fillRect/>
          </a:stretch>
        </p:blipFill>
        <p:spPr bwMode="auto">
          <a:xfrm>
            <a:off x="1081088" y="1724025"/>
            <a:ext cx="6981825" cy="3409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b="1" dirty="0" smtClean="0">
                <a:solidFill>
                  <a:schemeClr val="tx1"/>
                </a:solidFill>
              </a:rPr>
              <a:t>4 System Integration Tools</a:t>
            </a:r>
            <a:endParaRPr lang="en-US" dirty="0" smtClean="0">
              <a:solidFill>
                <a:schemeClr val="tx1"/>
              </a:solidFill>
            </a:endParaRPr>
          </a:p>
        </p:txBody>
      </p:sp>
      <p:sp>
        <p:nvSpPr>
          <p:cNvPr id="3" name="Subtitle 2"/>
          <p:cNvSpPr>
            <a:spLocks noGrp="1"/>
          </p:cNvSpPr>
          <p:nvPr>
            <p:ph type="subTitle" idx="1"/>
          </p:nvPr>
        </p:nvSpPr>
        <p:spPr>
          <a:xfrm>
            <a:off x="419100" y="1066800"/>
            <a:ext cx="8305800" cy="5181600"/>
          </a:xfrm>
        </p:spPr>
        <p:txBody>
          <a:bodyPr>
            <a:noAutofit/>
          </a:bodyPr>
          <a:lstStyle/>
          <a:p>
            <a:pPr algn="just"/>
            <a:r>
              <a:rPr lang="en-US" sz="2000" dirty="0" smtClean="0">
                <a:solidFill>
                  <a:schemeClr val="tx1"/>
                </a:solidFill>
              </a:rPr>
              <a:t>It is not always easy to identify sources of error during a system test.</a:t>
            </a:r>
          </a:p>
          <a:p>
            <a:pPr algn="just"/>
            <a:r>
              <a:rPr lang="en-US" sz="2000" dirty="0" smtClean="0">
                <a:solidFill>
                  <a:schemeClr val="tx1"/>
                </a:solidFill>
              </a:rPr>
              <a:t> A number of hardware and software tools are available to assist in the validation of embedded systems. </a:t>
            </a:r>
          </a:p>
          <a:p>
            <a:pPr algn="just"/>
            <a:r>
              <a:rPr lang="en-US" sz="2000" dirty="0" smtClean="0">
                <a:solidFill>
                  <a:schemeClr val="tx1"/>
                </a:solidFill>
              </a:rPr>
              <a:t>Test tools make the difference between success and failure – especially in deeply embedded systems.</a:t>
            </a:r>
          </a:p>
          <a:p>
            <a:pPr algn="just"/>
            <a:r>
              <a:rPr lang="en-US" sz="2000" b="1" i="1" dirty="0" smtClean="0">
                <a:solidFill>
                  <a:schemeClr val="tx1"/>
                </a:solidFill>
              </a:rPr>
              <a:t>4.1 </a:t>
            </a:r>
            <a:r>
              <a:rPr lang="en-US" sz="2000" b="1" i="1" dirty="0" err="1" smtClean="0">
                <a:solidFill>
                  <a:schemeClr val="tx1"/>
                </a:solidFill>
              </a:rPr>
              <a:t>Multimeter</a:t>
            </a:r>
            <a:r>
              <a:rPr lang="en-US" sz="2000" b="1" i="1" dirty="0" smtClean="0">
                <a:solidFill>
                  <a:schemeClr val="tx1"/>
                </a:solidFill>
              </a:rPr>
              <a:t> </a:t>
            </a:r>
            <a:endParaRPr lang="en-US" sz="2000" dirty="0" smtClean="0">
              <a:solidFill>
                <a:schemeClr val="tx1"/>
              </a:solidFill>
            </a:endParaRPr>
          </a:p>
          <a:p>
            <a:pPr algn="just"/>
            <a:r>
              <a:rPr lang="en-US" sz="2000" dirty="0" smtClean="0">
                <a:solidFill>
                  <a:schemeClr val="tx1"/>
                </a:solidFill>
              </a:rPr>
              <a:t>The use of a </a:t>
            </a:r>
            <a:r>
              <a:rPr lang="en-US" sz="2000" dirty="0" err="1" smtClean="0">
                <a:solidFill>
                  <a:schemeClr val="tx1"/>
                </a:solidFill>
              </a:rPr>
              <a:t>multimeter</a:t>
            </a:r>
            <a:r>
              <a:rPr lang="en-US" sz="2000" dirty="0" smtClean="0">
                <a:solidFill>
                  <a:schemeClr val="tx1"/>
                </a:solidFill>
              </a:rPr>
              <a:t> in the debugging of real-time systems may seem odd nowadays, but it is an important tool in embedded systems where the software controls or reads analog values through hardware. </a:t>
            </a:r>
          </a:p>
          <a:p>
            <a:pPr algn="just"/>
            <a:r>
              <a:rPr lang="en-US" sz="2000" dirty="0" smtClean="0">
                <a:solidFill>
                  <a:schemeClr val="tx1"/>
                </a:solidFill>
              </a:rPr>
              <a:t>The </a:t>
            </a:r>
            <a:r>
              <a:rPr lang="en-US" sz="2000" dirty="0" err="1" smtClean="0">
                <a:solidFill>
                  <a:schemeClr val="tx1"/>
                </a:solidFill>
              </a:rPr>
              <a:t>multimeter</a:t>
            </a:r>
            <a:r>
              <a:rPr lang="en-US" sz="2000" dirty="0" smtClean="0">
                <a:solidFill>
                  <a:schemeClr val="tx1"/>
                </a:solidFill>
              </a:rPr>
              <a:t> </a:t>
            </a:r>
            <a:r>
              <a:rPr lang="en-US" sz="2000" b="1" dirty="0" smtClean="0">
                <a:solidFill>
                  <a:schemeClr val="tx1"/>
                </a:solidFill>
              </a:rPr>
              <a:t>measures voltage, current, or power</a:t>
            </a:r>
            <a:r>
              <a:rPr lang="en-US" sz="2000" dirty="0" smtClean="0">
                <a:solidFill>
                  <a:schemeClr val="tx1"/>
                </a:solidFill>
              </a:rPr>
              <a:t>, and can be used to </a:t>
            </a:r>
            <a:r>
              <a:rPr lang="en-US" sz="2000" b="1" dirty="0" smtClean="0">
                <a:solidFill>
                  <a:schemeClr val="tx1"/>
                </a:solidFill>
              </a:rPr>
              <a:t>validate the analog input to or output </a:t>
            </a:r>
            <a:r>
              <a:rPr lang="en-US" sz="2000" dirty="0" smtClean="0">
                <a:solidFill>
                  <a:schemeClr val="tx1"/>
                </a:solidFill>
              </a:rPr>
              <a:t>from the system.</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9100" y="1066800"/>
            <a:ext cx="8305800" cy="5181600"/>
          </a:xfrm>
        </p:spPr>
        <p:txBody>
          <a:bodyPr>
            <a:noAutofit/>
          </a:bodyPr>
          <a:lstStyle/>
          <a:p>
            <a:pPr algn="just"/>
            <a:r>
              <a:rPr lang="en-US" sz="2000" b="1" i="1" dirty="0" smtClean="0">
                <a:solidFill>
                  <a:schemeClr val="tx1"/>
                </a:solidFill>
              </a:rPr>
              <a:t>4.2 Oscilloscope </a:t>
            </a:r>
            <a:endParaRPr lang="en-US" sz="2000" dirty="0" smtClean="0">
              <a:solidFill>
                <a:schemeClr val="tx1"/>
              </a:solidFill>
            </a:endParaRPr>
          </a:p>
          <a:p>
            <a:pPr algn="just"/>
            <a:r>
              <a:rPr lang="en-US" sz="2000" dirty="0" smtClean="0">
                <a:solidFill>
                  <a:schemeClr val="tx1"/>
                </a:solidFill>
              </a:rPr>
              <a:t>An oscilloscope, like a </a:t>
            </a:r>
            <a:r>
              <a:rPr lang="en-US" sz="2000" dirty="0" err="1" smtClean="0">
                <a:solidFill>
                  <a:schemeClr val="tx1"/>
                </a:solidFill>
              </a:rPr>
              <a:t>multimeter</a:t>
            </a:r>
            <a:r>
              <a:rPr lang="en-US" sz="2000" dirty="0" smtClean="0">
                <a:solidFill>
                  <a:schemeClr val="tx1"/>
                </a:solidFill>
              </a:rPr>
              <a:t>, is not always regarded as a software-debugging tool, but it is useful in embedded software environments. </a:t>
            </a:r>
          </a:p>
          <a:p>
            <a:pPr algn="just"/>
            <a:r>
              <a:rPr lang="en-US" sz="2000" dirty="0" smtClean="0">
                <a:solidFill>
                  <a:schemeClr val="tx1"/>
                </a:solidFill>
              </a:rPr>
              <a:t>Oscilloscopes range from the basic single-trace variety to storage oscilloscopes with multiple traces. </a:t>
            </a:r>
          </a:p>
          <a:p>
            <a:pPr algn="just"/>
            <a:r>
              <a:rPr lang="en-US" sz="2000" dirty="0" smtClean="0">
                <a:solidFill>
                  <a:schemeClr val="tx1"/>
                </a:solidFill>
              </a:rPr>
              <a:t>Oscilloscopes can be </a:t>
            </a:r>
            <a:r>
              <a:rPr lang="en-US" sz="2000" b="1" dirty="0" smtClean="0">
                <a:solidFill>
                  <a:schemeClr val="tx1"/>
                </a:solidFill>
              </a:rPr>
              <a:t>used for validating interrupt integrity, discrete signal issuance, and receipt, and for monitoring clocks.</a:t>
            </a:r>
          </a:p>
          <a:p>
            <a:pPr algn="just"/>
            <a:r>
              <a:rPr lang="en-US" sz="2000" dirty="0" smtClean="0">
                <a:solidFill>
                  <a:schemeClr val="tx1"/>
                </a:solidFill>
              </a:rPr>
              <a:t>The more sophisticated storage oscilloscopes with multiple inputs can often be used in lieu of logic analyzers, by using the inputs to track the data and address buses and synchronization with an appropriate clock.</a:t>
            </a:r>
            <a:endParaRPr lang="en-US" sz="2000" dirty="0">
              <a:solidFill>
                <a:schemeClr val="tx1"/>
              </a:solidFill>
            </a:endParaRPr>
          </a:p>
        </p:txBody>
      </p:sp>
      <p:sp>
        <p:nvSpPr>
          <p:cNvPr id="6" name="Title 1"/>
          <p:cNvSpPr txBox="1">
            <a:spLocks/>
          </p:cNvSpPr>
          <p:nvPr/>
        </p:nvSpPr>
        <p:spPr>
          <a:xfrm>
            <a:off x="685800" y="0"/>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mj-lt"/>
                <a:ea typeface="+mj-ea"/>
                <a:cs typeface="+mj-cs"/>
              </a:rPr>
              <a:t>4 System Integration Tools</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pPr lvl="0"/>
            <a:r>
              <a:rPr lang="en-US" b="1" dirty="0" smtClean="0"/>
              <a:t>4 System Integration Tools</a:t>
            </a:r>
            <a:r>
              <a:rPr lang="en-US" dirty="0" smtClean="0"/>
              <a:t/>
            </a:r>
            <a:br>
              <a:rPr lang="en-US" dirty="0" smtClean="0"/>
            </a:br>
            <a:endParaRPr lang="en-US" dirty="0">
              <a:solidFill>
                <a:schemeClr val="tx1"/>
              </a:solidFill>
            </a:endParaRPr>
          </a:p>
        </p:txBody>
      </p:sp>
      <p:sp>
        <p:nvSpPr>
          <p:cNvPr id="3" name="Subtitle 2"/>
          <p:cNvSpPr>
            <a:spLocks noGrp="1"/>
          </p:cNvSpPr>
          <p:nvPr>
            <p:ph type="subTitle" idx="1"/>
          </p:nvPr>
        </p:nvSpPr>
        <p:spPr>
          <a:xfrm>
            <a:off x="419100" y="1066800"/>
            <a:ext cx="8305800" cy="5181600"/>
          </a:xfrm>
        </p:spPr>
        <p:txBody>
          <a:bodyPr>
            <a:noAutofit/>
          </a:bodyPr>
          <a:lstStyle/>
          <a:p>
            <a:pPr algn="just"/>
            <a:r>
              <a:rPr lang="en-US" sz="2000" b="1" i="1" dirty="0" smtClean="0"/>
              <a:t>4</a:t>
            </a:r>
            <a:r>
              <a:rPr lang="en-US" sz="2000" b="1" i="1" dirty="0" smtClean="0">
                <a:solidFill>
                  <a:schemeClr val="tx1"/>
                </a:solidFill>
              </a:rPr>
              <a:t>.3 Logic Analyzer </a:t>
            </a:r>
            <a:endParaRPr lang="en-US" sz="2000" dirty="0" smtClean="0">
              <a:solidFill>
                <a:schemeClr val="tx1"/>
              </a:solidFill>
            </a:endParaRPr>
          </a:p>
          <a:p>
            <a:pPr algn="just"/>
            <a:r>
              <a:rPr lang="en-US" sz="2000" dirty="0" smtClean="0">
                <a:solidFill>
                  <a:schemeClr val="tx1"/>
                </a:solidFill>
              </a:rPr>
              <a:t>The </a:t>
            </a:r>
            <a:r>
              <a:rPr lang="en-US" sz="2000" dirty="0">
                <a:solidFill>
                  <a:schemeClr val="tx1"/>
                </a:solidFill>
              </a:rPr>
              <a:t>logic analyzer is an important tool </a:t>
            </a:r>
            <a:r>
              <a:rPr lang="en-US" sz="2000" b="1" dirty="0">
                <a:solidFill>
                  <a:schemeClr val="tx1"/>
                </a:solidFill>
              </a:rPr>
              <a:t>for debugging software</a:t>
            </a:r>
            <a:r>
              <a:rPr lang="en-US" sz="2000" dirty="0">
                <a:solidFill>
                  <a:schemeClr val="tx1"/>
                </a:solidFill>
              </a:rPr>
              <a:t>, especially in embedded real-time systems. </a:t>
            </a:r>
          </a:p>
          <a:p>
            <a:pPr algn="just"/>
            <a:r>
              <a:rPr lang="en-US" sz="2000" dirty="0">
                <a:solidFill>
                  <a:schemeClr val="tx1"/>
                </a:solidFill>
              </a:rPr>
              <a:t>The logic analyzer can be </a:t>
            </a:r>
            <a:r>
              <a:rPr lang="en-US" sz="2000" b="1" dirty="0">
                <a:solidFill>
                  <a:schemeClr val="tx1"/>
                </a:solidFill>
              </a:rPr>
              <a:t>used to capture data or events, to measure individual instruction times, or to time sections of code.</a:t>
            </a:r>
            <a:r>
              <a:rPr lang="en-US" sz="2000" dirty="0">
                <a:solidFill>
                  <a:schemeClr val="tx1"/>
                </a:solidFill>
              </a:rPr>
              <a:t> </a:t>
            </a:r>
          </a:p>
          <a:p>
            <a:pPr algn="just"/>
            <a:r>
              <a:rPr lang="en-US" sz="2000" dirty="0">
                <a:solidFill>
                  <a:schemeClr val="tx1"/>
                </a:solidFill>
              </a:rPr>
              <a:t>Moreover, the introduction of programmable logic analyzers with integrated debugging environments has further enhanced the capabilities of the system integrator.</a:t>
            </a:r>
          </a:p>
          <a:p>
            <a:pPr algn="just"/>
            <a:r>
              <a:rPr lang="en-US" sz="2000" dirty="0">
                <a:solidFill>
                  <a:schemeClr val="tx1"/>
                </a:solidFill>
              </a:rPr>
              <a:t>More sophisticated logic analyzers include built-in dissemblers and compilers for source-level debugging and performance analysis. </a:t>
            </a:r>
            <a:endParaRPr lang="en-US" sz="2000" dirty="0" smtClean="0">
              <a:solidFill>
                <a:schemeClr val="tx1"/>
              </a:solidFill>
            </a:endParaRPr>
          </a:p>
          <a:p>
            <a:pPr algn="just"/>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lstStyle/>
          <a:p>
            <a:r>
              <a:rPr lang="en-US" b="1" dirty="0" smtClean="0">
                <a:solidFill>
                  <a:schemeClr val="tx1"/>
                </a:solidFill>
              </a:rPr>
              <a:t>1 Spatial Fault-Tolerance</a:t>
            </a:r>
            <a:endParaRPr lang="en-US" dirty="0">
              <a:solidFill>
                <a:schemeClr val="tx1"/>
              </a:solidFill>
            </a:endParaRPr>
          </a:p>
        </p:txBody>
      </p:sp>
      <p:sp>
        <p:nvSpPr>
          <p:cNvPr id="3" name="Subtitle 2"/>
          <p:cNvSpPr>
            <a:spLocks noGrp="1"/>
          </p:cNvSpPr>
          <p:nvPr>
            <p:ph type="subTitle" idx="1"/>
          </p:nvPr>
        </p:nvSpPr>
        <p:spPr>
          <a:xfrm>
            <a:off x="419100" y="838200"/>
            <a:ext cx="8305800" cy="5181600"/>
          </a:xfrm>
        </p:spPr>
        <p:txBody>
          <a:bodyPr>
            <a:noAutofit/>
          </a:bodyPr>
          <a:lstStyle/>
          <a:p>
            <a:pPr algn="just"/>
            <a:r>
              <a:rPr lang="en-US" sz="2000" dirty="0" smtClean="0">
                <a:solidFill>
                  <a:schemeClr val="tx1"/>
                </a:solidFill>
              </a:rPr>
              <a:t>The </a:t>
            </a:r>
            <a:r>
              <a:rPr lang="en-US" sz="2000" dirty="0">
                <a:solidFill>
                  <a:schemeClr val="tx1"/>
                </a:solidFill>
              </a:rPr>
              <a:t>reliability of most hardware can be increased using some form of spatial fault-tolerance using redundant hardware. </a:t>
            </a:r>
          </a:p>
          <a:p>
            <a:pPr algn="just"/>
            <a:r>
              <a:rPr lang="en-US" sz="2000" b="1" dirty="0">
                <a:solidFill>
                  <a:schemeClr val="tx1"/>
                </a:solidFill>
              </a:rPr>
              <a:t>Two or more pairs of redundant hardware devices</a:t>
            </a:r>
            <a:r>
              <a:rPr lang="en-US" sz="2000" dirty="0">
                <a:solidFill>
                  <a:schemeClr val="tx1"/>
                </a:solidFill>
              </a:rPr>
              <a:t> provide inputs to the system. </a:t>
            </a:r>
          </a:p>
          <a:p>
            <a:pPr algn="just"/>
            <a:r>
              <a:rPr lang="en-US" sz="2000" dirty="0">
                <a:solidFill>
                  <a:schemeClr val="tx1"/>
                </a:solidFill>
              </a:rPr>
              <a:t>Each device </a:t>
            </a:r>
            <a:r>
              <a:rPr lang="en-US" sz="2000" b="1" dirty="0">
                <a:solidFill>
                  <a:schemeClr val="tx1"/>
                </a:solidFill>
              </a:rPr>
              <a:t>compares its output </a:t>
            </a:r>
            <a:r>
              <a:rPr lang="en-US" sz="2000" dirty="0">
                <a:solidFill>
                  <a:schemeClr val="tx1"/>
                </a:solidFill>
              </a:rPr>
              <a:t>to its companion. </a:t>
            </a:r>
          </a:p>
          <a:p>
            <a:pPr algn="just"/>
            <a:r>
              <a:rPr lang="en-US" sz="2000" dirty="0">
                <a:solidFill>
                  <a:schemeClr val="tx1"/>
                </a:solidFill>
              </a:rPr>
              <a:t>If the </a:t>
            </a:r>
            <a:r>
              <a:rPr lang="en-US" sz="2000" b="1" dirty="0">
                <a:solidFill>
                  <a:schemeClr val="tx1"/>
                </a:solidFill>
              </a:rPr>
              <a:t>results are unequal</a:t>
            </a:r>
            <a:r>
              <a:rPr lang="en-US" sz="2000" dirty="0">
                <a:solidFill>
                  <a:schemeClr val="tx1"/>
                </a:solidFill>
              </a:rPr>
              <a:t>, the pair declares itself in error and the outputs are ignored. </a:t>
            </a:r>
          </a:p>
          <a:p>
            <a:pPr algn="just"/>
            <a:r>
              <a:rPr lang="en-US" sz="2000" dirty="0">
                <a:solidFill>
                  <a:schemeClr val="tx1"/>
                </a:solidFill>
              </a:rPr>
              <a:t>An alternative is to </a:t>
            </a:r>
            <a:r>
              <a:rPr lang="en-US" sz="2000" b="1" dirty="0">
                <a:solidFill>
                  <a:schemeClr val="tx1"/>
                </a:solidFill>
              </a:rPr>
              <a:t>use a third device to determine which of the other two is correct</a:t>
            </a:r>
            <a:r>
              <a:rPr lang="en-US" sz="2000" dirty="0">
                <a:solidFill>
                  <a:schemeClr val="tx1"/>
                </a:solidFill>
              </a:rPr>
              <a:t>. </a:t>
            </a:r>
          </a:p>
          <a:p>
            <a:pPr algn="just"/>
            <a:r>
              <a:rPr lang="en-US" sz="2000" dirty="0">
                <a:solidFill>
                  <a:schemeClr val="tx1"/>
                </a:solidFill>
              </a:rPr>
              <a:t>The penalty is </a:t>
            </a:r>
            <a:r>
              <a:rPr lang="en-US" sz="2000" b="1" dirty="0">
                <a:solidFill>
                  <a:schemeClr val="tx1"/>
                </a:solidFill>
              </a:rPr>
              <a:t>increased</a:t>
            </a:r>
            <a:r>
              <a:rPr lang="en-US" sz="2000" dirty="0">
                <a:solidFill>
                  <a:schemeClr val="tx1"/>
                </a:solidFill>
              </a:rPr>
              <a:t> </a:t>
            </a:r>
            <a:r>
              <a:rPr lang="en-US" sz="2000" b="1" dirty="0">
                <a:solidFill>
                  <a:schemeClr val="tx1"/>
                </a:solidFill>
              </a:rPr>
              <a:t>cost</a:t>
            </a:r>
            <a:r>
              <a:rPr lang="en-US" sz="2000" dirty="0">
                <a:solidFill>
                  <a:schemeClr val="tx1"/>
                </a:solidFill>
              </a:rPr>
              <a:t>, </a:t>
            </a:r>
            <a:r>
              <a:rPr lang="en-US" sz="2000" b="1" dirty="0">
                <a:solidFill>
                  <a:schemeClr val="tx1"/>
                </a:solidFill>
              </a:rPr>
              <a:t>space</a:t>
            </a:r>
            <a:r>
              <a:rPr lang="en-US" sz="2000" dirty="0">
                <a:solidFill>
                  <a:schemeClr val="tx1"/>
                </a:solidFill>
              </a:rPr>
              <a:t>, and </a:t>
            </a:r>
            <a:r>
              <a:rPr lang="en-US" sz="2000" b="1" dirty="0">
                <a:solidFill>
                  <a:schemeClr val="tx1"/>
                </a:solidFill>
              </a:rPr>
              <a:t>power</a:t>
            </a:r>
            <a:r>
              <a:rPr lang="en-US" sz="2000" dirty="0">
                <a:solidFill>
                  <a:schemeClr val="tx1"/>
                </a:solidFill>
              </a:rPr>
              <a:t> requirements</a:t>
            </a:r>
            <a:r>
              <a:rPr lang="en-US" sz="2000" dirty="0" smtClean="0">
                <a:solidFill>
                  <a:schemeClr val="tx1"/>
                </a:solidFill>
              </a:rPr>
              <a:t>.</a:t>
            </a:r>
            <a:endParaRPr lang="en-US" sz="2000"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381000" y="1247775"/>
            <a:ext cx="4648200" cy="21812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4572000" y="3521075"/>
            <a:ext cx="4401440" cy="3184525"/>
          </a:xfrm>
          <a:prstGeom prst="rect">
            <a:avLst/>
          </a:prstGeom>
          <a:noFill/>
          <a:ln w="9525">
            <a:noFill/>
            <a:miter lim="800000"/>
            <a:headEnd/>
            <a:tailEnd/>
          </a:ln>
        </p:spPr>
      </p:pic>
      <p:sp>
        <p:nvSpPr>
          <p:cNvPr id="6" name="Title 1"/>
          <p:cNvSpPr txBox="1">
            <a:spLocks/>
          </p:cNvSpPr>
          <p:nvPr/>
        </p:nvSpPr>
        <p:spPr>
          <a:xfrm>
            <a:off x="685800" y="0"/>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chemeClr val="tx1"/>
                </a:solidFill>
                <a:effectLst/>
                <a:uLnTx/>
                <a:uFillTx/>
                <a:latin typeface="+mj-lt"/>
                <a:ea typeface="+mj-ea"/>
                <a:cs typeface="+mj-cs"/>
              </a:rPr>
              <a:t>4 System Integration Tools</a:t>
            </a:r>
            <a:r>
              <a:rPr kumimoji="0" lang="en-US" sz="4400" b="0" i="0" u="none" strike="noStrike" kern="1200" cap="none" spc="0" normalizeH="0" baseline="0" noProof="0" smtClean="0">
                <a:ln>
                  <a:noFill/>
                </a:ln>
                <a:solidFill>
                  <a:schemeClr val="tx1"/>
                </a:solidFill>
                <a:effectLst/>
                <a:uLnTx/>
                <a:uFillTx/>
                <a:latin typeface="+mj-lt"/>
                <a:ea typeface="+mj-ea"/>
                <a:cs typeface="+mj-cs"/>
              </a:rPr>
              <a:t/>
            </a:r>
            <a:br>
              <a:rPr kumimoji="0" lang="en-US" sz="4400" b="0" i="0" u="none" strike="noStrike" kern="1200" cap="none" spc="0" normalizeH="0" baseline="0" noProof="0" smtClean="0">
                <a:ln>
                  <a:noFill/>
                </a:ln>
                <a:solidFill>
                  <a:schemeClr val="tx1"/>
                </a:solidFill>
                <a:effectLst/>
                <a:uLnTx/>
                <a:uFillTx/>
                <a:latin typeface="+mj-lt"/>
                <a:ea typeface="+mj-ea"/>
                <a:cs typeface="+mj-cs"/>
              </a:rPr>
            </a:b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b="1" dirty="0" smtClean="0"/>
              <a:t>4 System Integration Tools</a:t>
            </a:r>
            <a:r>
              <a:rPr lang="en-US" dirty="0" smtClean="0"/>
              <a:t/>
            </a:r>
            <a:br>
              <a:rPr lang="en-US" dirty="0" smtClean="0"/>
            </a:br>
            <a:endParaRPr lang="en-US" dirty="0">
              <a:solidFill>
                <a:schemeClr val="tx1"/>
              </a:solidFill>
            </a:endParaRPr>
          </a:p>
        </p:txBody>
      </p:sp>
      <p:sp>
        <p:nvSpPr>
          <p:cNvPr id="3" name="Subtitle 2"/>
          <p:cNvSpPr>
            <a:spLocks noGrp="1"/>
          </p:cNvSpPr>
          <p:nvPr>
            <p:ph type="subTitle" idx="1"/>
          </p:nvPr>
        </p:nvSpPr>
        <p:spPr>
          <a:xfrm>
            <a:off x="419100" y="1066800"/>
            <a:ext cx="8305800" cy="5181600"/>
          </a:xfrm>
        </p:spPr>
        <p:txBody>
          <a:bodyPr>
            <a:noAutofit/>
          </a:bodyPr>
          <a:lstStyle/>
          <a:p>
            <a:pPr algn="just"/>
            <a:r>
              <a:rPr lang="en-US" sz="2000" b="1" i="1" dirty="0" smtClean="0"/>
              <a:t>4</a:t>
            </a:r>
            <a:r>
              <a:rPr lang="en-US" sz="2000" b="1" i="1" dirty="0" smtClean="0">
                <a:solidFill>
                  <a:schemeClr val="tx1"/>
                </a:solidFill>
              </a:rPr>
              <a:t>.3 Logic Analyzer </a:t>
            </a:r>
            <a:endParaRPr lang="en-US" sz="2000" dirty="0" smtClean="0">
              <a:solidFill>
                <a:schemeClr val="tx1"/>
              </a:solidFill>
            </a:endParaRPr>
          </a:p>
          <a:p>
            <a:pPr algn="just"/>
            <a:r>
              <a:rPr lang="en-US" sz="2000" dirty="0" smtClean="0">
                <a:solidFill>
                  <a:schemeClr val="tx1"/>
                </a:solidFill>
              </a:rPr>
              <a:t>These </a:t>
            </a:r>
            <a:r>
              <a:rPr lang="en-US" sz="2000" dirty="0">
                <a:solidFill>
                  <a:schemeClr val="tx1"/>
                </a:solidFill>
              </a:rPr>
              <a:t>integrated environments typically are found on more expensive models, but they make the identification of performance bottlenecks particularly easy.</a:t>
            </a:r>
          </a:p>
          <a:p>
            <a:pPr algn="just"/>
            <a:r>
              <a:rPr lang="en-US" sz="2000" dirty="0">
                <a:solidFill>
                  <a:schemeClr val="tx1"/>
                </a:solidFill>
              </a:rPr>
              <a:t>No matter how elaborate, all logic analyzers have the same basic functionality. </a:t>
            </a:r>
          </a:p>
          <a:p>
            <a:pPr algn="just"/>
            <a:r>
              <a:rPr lang="en-US" sz="2000" dirty="0">
                <a:solidFill>
                  <a:schemeClr val="tx1"/>
                </a:solidFill>
              </a:rPr>
              <a:t> </a:t>
            </a:r>
          </a:p>
          <a:p>
            <a:pPr algn="just"/>
            <a:endParaRPr lang="en-US" sz="2000" dirty="0">
              <a:solidFill>
                <a:schemeClr val="tx1"/>
              </a:solidFill>
            </a:endParaRPr>
          </a:p>
          <a:p>
            <a:pPr algn="just"/>
            <a:r>
              <a:rPr lang="en-US" sz="2000" dirty="0" smtClean="0">
                <a:solidFill>
                  <a:schemeClr val="tx1"/>
                </a:solidFill>
              </a:rPr>
              <a:t>The </a:t>
            </a:r>
            <a:r>
              <a:rPr lang="en-US" sz="2000" dirty="0">
                <a:solidFill>
                  <a:schemeClr val="tx1"/>
                </a:solidFill>
              </a:rPr>
              <a:t>logic analyzer is connected to the system under test by connecting probes that sit directly on the memory and data buses. </a:t>
            </a:r>
          </a:p>
          <a:p>
            <a:pPr algn="just"/>
            <a:r>
              <a:rPr lang="en-US" sz="2000" dirty="0">
                <a:solidFill>
                  <a:schemeClr val="tx1"/>
                </a:solidFill>
              </a:rPr>
              <a:t>A clock probe connects to the memory-access synchronization clock. Upon each memory access, the data and address are captured by the logic analyzer and stored in buffers for transfer to the logic analyzer’s main memory, from which it can be processed for display. </a:t>
            </a:r>
          </a:p>
          <a:p>
            <a:pPr algn="just"/>
            <a:r>
              <a:rPr lang="en-US" sz="2000" dirty="0">
                <a:solidFill>
                  <a:schemeClr val="tx1"/>
                </a:solidFill>
              </a:rPr>
              <a:t>Using the logic analyzer, the software engineer can capture specific memory locations and data for the purposes of timing or for verifying execution of a specific segment of code.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txBody>
          <a:bodyPr>
            <a:normAutofit/>
          </a:bodyPr>
          <a:lstStyle/>
          <a:p>
            <a:r>
              <a:rPr lang="en-US" b="1" dirty="0" smtClean="0">
                <a:solidFill>
                  <a:schemeClr val="tx1"/>
                </a:solidFill>
              </a:rPr>
              <a:t>4.3 Logic Analyzer : </a:t>
            </a:r>
            <a:r>
              <a:rPr lang="en-US" dirty="0" smtClean="0">
                <a:solidFill>
                  <a:schemeClr val="tx1"/>
                </a:solidFill>
              </a:rPr>
              <a:t>Timing Instructions </a:t>
            </a:r>
            <a:br>
              <a:rPr lang="en-US" dirty="0" smtClean="0">
                <a:solidFill>
                  <a:schemeClr val="tx1"/>
                </a:solidFill>
              </a:rPr>
            </a:br>
            <a:r>
              <a:rPr lang="en-US" b="1" dirty="0" smtClean="0">
                <a:solidFill>
                  <a:schemeClr val="tx1"/>
                </a:solidFill>
              </a:rPr>
              <a:t> </a:t>
            </a:r>
            <a:endParaRPr lang="en-US" dirty="0">
              <a:solidFill>
                <a:schemeClr val="tx1"/>
              </a:solidFill>
            </a:endParaRPr>
          </a:p>
        </p:txBody>
      </p:sp>
      <p:sp>
        <p:nvSpPr>
          <p:cNvPr id="3" name="Subtitle 2"/>
          <p:cNvSpPr>
            <a:spLocks noGrp="1"/>
          </p:cNvSpPr>
          <p:nvPr>
            <p:ph type="subTitle" idx="1"/>
          </p:nvPr>
        </p:nvSpPr>
        <p:spPr>
          <a:xfrm>
            <a:off x="457200" y="762000"/>
            <a:ext cx="8305800" cy="5181600"/>
          </a:xfrm>
        </p:spPr>
        <p:txBody>
          <a:bodyPr>
            <a:noAutofit/>
          </a:bodyPr>
          <a:lstStyle/>
          <a:p>
            <a:pPr algn="just"/>
            <a:r>
              <a:rPr lang="en-US" sz="2000" dirty="0" smtClean="0">
                <a:solidFill>
                  <a:schemeClr val="tx1"/>
                </a:solidFill>
              </a:rPr>
              <a:t>The </a:t>
            </a:r>
            <a:r>
              <a:rPr lang="en-US" sz="2000" dirty="0">
                <a:solidFill>
                  <a:schemeClr val="tx1"/>
                </a:solidFill>
              </a:rPr>
              <a:t>logic analyzer can be used to time an individual macroinstruction, segments of code, or an entire process. </a:t>
            </a:r>
          </a:p>
          <a:p>
            <a:pPr algn="just"/>
            <a:r>
              <a:rPr lang="en-US" sz="2000" dirty="0">
                <a:solidFill>
                  <a:schemeClr val="tx1"/>
                </a:solidFill>
              </a:rPr>
              <a:t>To time an individual instruction, the engineer finds a memory location in the code segment of memory containing the desired instruction. </a:t>
            </a:r>
          </a:p>
          <a:p>
            <a:pPr algn="just"/>
            <a:r>
              <a:rPr lang="en-US" sz="2000" dirty="0">
                <a:solidFill>
                  <a:schemeClr val="tx1"/>
                </a:solidFill>
              </a:rPr>
              <a:t>Then the logic analyzer is set to trigger on this </a:t>
            </a:r>
            <a:r>
              <a:rPr lang="en-US" sz="2000" dirty="0" err="1">
                <a:solidFill>
                  <a:schemeClr val="tx1"/>
                </a:solidFill>
              </a:rPr>
              <a:t>opcode</a:t>
            </a:r>
            <a:r>
              <a:rPr lang="en-US" sz="2000" dirty="0">
                <a:solidFill>
                  <a:schemeClr val="tx1"/>
                </a:solidFill>
              </a:rPr>
              <a:t> at the desired location, and on the </a:t>
            </a:r>
            <a:r>
              <a:rPr lang="en-US" sz="2000" dirty="0" err="1">
                <a:solidFill>
                  <a:schemeClr val="tx1"/>
                </a:solidFill>
              </a:rPr>
              <a:t>opcode</a:t>
            </a:r>
            <a:r>
              <a:rPr lang="en-US" sz="2000" dirty="0">
                <a:solidFill>
                  <a:schemeClr val="tx1"/>
                </a:solidFill>
              </a:rPr>
              <a:t> and location of the </a:t>
            </a:r>
            <a:r>
              <a:rPr lang="en-US" sz="2000" dirty="0" smtClean="0">
                <a:solidFill>
                  <a:schemeClr val="tx1"/>
                </a:solidFill>
              </a:rPr>
              <a:t>next instruction</a:t>
            </a:r>
            <a:r>
              <a:rPr lang="en-US" sz="2000" dirty="0">
                <a:solidFill>
                  <a:schemeClr val="tx1"/>
                </a:solidFill>
              </a:rPr>
              <a:t>. </a:t>
            </a:r>
          </a:p>
          <a:p>
            <a:pPr algn="just"/>
            <a:r>
              <a:rPr lang="en-US" sz="2000" dirty="0">
                <a:solidFill>
                  <a:schemeClr val="tx1"/>
                </a:solidFill>
              </a:rPr>
              <a:t>The trace is set for absolute time. </a:t>
            </a:r>
          </a:p>
          <a:p>
            <a:pPr algn="just"/>
            <a:r>
              <a:rPr lang="en-US" sz="2000" dirty="0">
                <a:solidFill>
                  <a:schemeClr val="tx1"/>
                </a:solidFill>
              </a:rPr>
              <a:t>The logic analyzer will then display the difference in time between the fetch of the first instruction (the target) and the</a:t>
            </a:r>
          </a:p>
          <a:p>
            <a:pPr algn="just"/>
            <a:r>
              <a:rPr lang="en-US" sz="2000" dirty="0">
                <a:solidFill>
                  <a:schemeClr val="tx1"/>
                </a:solidFill>
              </a:rPr>
              <a:t>next instruction. </a:t>
            </a:r>
          </a:p>
          <a:p>
            <a:pPr algn="just"/>
            <a:r>
              <a:rPr lang="en-US" sz="2000" dirty="0">
                <a:solidFill>
                  <a:schemeClr val="tx1"/>
                </a:solidFill>
              </a:rPr>
              <a:t>This is the most accurate means for determining the instruction execution time. </a:t>
            </a:r>
          </a:p>
          <a:p>
            <a:pPr algn="just"/>
            <a:r>
              <a:rPr lang="en-US" sz="2000" dirty="0">
                <a:solidFill>
                  <a:schemeClr val="tx1"/>
                </a:solidFill>
              </a:rPr>
              <a:t>For example, suppose the pasta sauce bottling plant system contains a 30-millisecond frame buffering task. </a:t>
            </a:r>
          </a:p>
          <a:p>
            <a:pPr algn="just"/>
            <a:r>
              <a:rPr lang="en-US" sz="2000" dirty="0">
                <a:solidFill>
                  <a:schemeClr val="tx1"/>
                </a:solidFill>
              </a:rPr>
              <a:t>It is known from the linker output that instructions and data are found at memory location 4356 through 464B (hexadecimal</a:t>
            </a:r>
            <a:r>
              <a:rPr lang="en-US" sz="2000" dirty="0" smtClean="0">
                <a:solidFill>
                  <a:schemeClr val="tx1"/>
                </a:solidFill>
              </a:rPr>
              <a:t>).</a:t>
            </a:r>
            <a:endParaRPr lang="en-US" sz="2000"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txBody>
          <a:bodyPr>
            <a:normAutofit/>
          </a:bodyPr>
          <a:lstStyle/>
          <a:p>
            <a:r>
              <a:rPr lang="en-US" b="1" dirty="0" smtClean="0">
                <a:solidFill>
                  <a:schemeClr val="tx1"/>
                </a:solidFill>
              </a:rPr>
              <a:t>4.3 Logic Analyzer : </a:t>
            </a:r>
            <a:r>
              <a:rPr lang="en-US" dirty="0" smtClean="0">
                <a:solidFill>
                  <a:schemeClr val="tx1"/>
                </a:solidFill>
              </a:rPr>
              <a:t>Timing Instructions </a:t>
            </a:r>
            <a:br>
              <a:rPr lang="en-US" dirty="0" smtClean="0">
                <a:solidFill>
                  <a:schemeClr val="tx1"/>
                </a:solidFill>
              </a:rPr>
            </a:br>
            <a:r>
              <a:rPr lang="en-US" b="1" dirty="0" smtClean="0">
                <a:solidFill>
                  <a:schemeClr val="tx1"/>
                </a:solidFill>
              </a:rPr>
              <a:t> </a:t>
            </a:r>
            <a:endParaRPr lang="en-US" dirty="0">
              <a:solidFill>
                <a:schemeClr val="tx1"/>
              </a:solidFill>
            </a:endParaRPr>
          </a:p>
        </p:txBody>
      </p:sp>
      <p:sp>
        <p:nvSpPr>
          <p:cNvPr id="3" name="Subtitle 2"/>
          <p:cNvSpPr>
            <a:spLocks noGrp="1"/>
          </p:cNvSpPr>
          <p:nvPr>
            <p:ph type="subTitle" idx="1"/>
          </p:nvPr>
        </p:nvSpPr>
        <p:spPr>
          <a:xfrm>
            <a:off x="419100" y="1066800"/>
            <a:ext cx="8305800" cy="5181600"/>
          </a:xfrm>
        </p:spPr>
        <p:txBody>
          <a:bodyPr>
            <a:noAutofit/>
          </a:bodyPr>
          <a:lstStyle/>
          <a:p>
            <a:pPr algn="just"/>
            <a:r>
              <a:rPr lang="en-US" sz="2000" dirty="0" smtClean="0">
                <a:solidFill>
                  <a:schemeClr val="tx1"/>
                </a:solidFill>
              </a:rPr>
              <a:t>Then the memory location, corresponding numerical </a:t>
            </a:r>
            <a:r>
              <a:rPr lang="en-US" sz="2000" dirty="0" err="1" smtClean="0">
                <a:solidFill>
                  <a:schemeClr val="tx1"/>
                </a:solidFill>
              </a:rPr>
              <a:t>opcode</a:t>
            </a:r>
            <a:r>
              <a:rPr lang="en-US" sz="2000" dirty="0" smtClean="0">
                <a:solidFill>
                  <a:schemeClr val="tx1"/>
                </a:solidFill>
              </a:rPr>
              <a:t> (in hex), and symbolic equivalent will appear in the display of the logic analyzer as follows: </a:t>
            </a:r>
          </a:p>
          <a:p>
            <a:pPr algn="just"/>
            <a:endParaRPr lang="en-US" sz="2000" dirty="0" smtClean="0">
              <a:solidFill>
                <a:schemeClr val="tx1"/>
              </a:solidFill>
            </a:endParaRPr>
          </a:p>
          <a:p>
            <a:pPr algn="just"/>
            <a:endParaRPr lang="en-US" sz="2000" dirty="0">
              <a:solidFill>
                <a:schemeClr val="tx1"/>
              </a:solidFill>
            </a:endParaRPr>
          </a:p>
          <a:p>
            <a:pPr algn="just"/>
            <a:endParaRPr lang="en-US" sz="2000" dirty="0" smtClean="0">
              <a:solidFill>
                <a:schemeClr val="tx1"/>
              </a:solidFill>
            </a:endParaRPr>
          </a:p>
          <a:p>
            <a:pPr algn="just"/>
            <a:endParaRPr lang="en-US" sz="2000" dirty="0">
              <a:solidFill>
                <a:schemeClr val="tx1"/>
              </a:solidFill>
            </a:endParaRPr>
          </a:p>
          <a:p>
            <a:pPr algn="just"/>
            <a:endParaRPr lang="en-US" sz="2000" dirty="0" smtClean="0">
              <a:solidFill>
                <a:schemeClr val="tx1"/>
              </a:solidFill>
            </a:endParaRPr>
          </a:p>
          <a:p>
            <a:pPr algn="just"/>
            <a:endParaRPr lang="en-US" sz="2000" dirty="0">
              <a:solidFill>
                <a:schemeClr val="tx1"/>
              </a:solidFill>
            </a:endParaRPr>
          </a:p>
          <a:p>
            <a:pPr algn="just"/>
            <a:r>
              <a:rPr lang="en-US" sz="2000" dirty="0" smtClean="0">
                <a:solidFill>
                  <a:schemeClr val="tx1"/>
                </a:solidFill>
              </a:rPr>
              <a:t>The </a:t>
            </a:r>
            <a:r>
              <a:rPr lang="en-US" sz="2000" dirty="0">
                <a:solidFill>
                  <a:schemeClr val="tx1"/>
                </a:solidFill>
              </a:rPr>
              <a:t>code represents part of an interrupt handler in which the first instruction is to disable all interrupts and the last instruction is to enable all interrupts. </a:t>
            </a:r>
          </a:p>
          <a:p>
            <a:pPr algn="just"/>
            <a:r>
              <a:rPr lang="en-US" sz="2000" dirty="0">
                <a:solidFill>
                  <a:schemeClr val="tx1"/>
                </a:solidFill>
              </a:rPr>
              <a:t>If the logic analyzer is set to trigger on address = 4357</a:t>
            </a:r>
            <a:r>
              <a:rPr lang="en-US" sz="2000" i="1" dirty="0">
                <a:solidFill>
                  <a:schemeClr val="tx1"/>
                </a:solidFill>
              </a:rPr>
              <a:t>, </a:t>
            </a:r>
            <a:r>
              <a:rPr lang="en-US" sz="2000" dirty="0">
                <a:solidFill>
                  <a:schemeClr val="tx1"/>
                </a:solidFill>
              </a:rPr>
              <a:t>data = 4701, and capture-only</a:t>
            </a:r>
          </a:p>
          <a:p>
            <a:pPr algn="just"/>
            <a:r>
              <a:rPr lang="en-US" sz="2000" dirty="0">
                <a:solidFill>
                  <a:schemeClr val="tx1"/>
                </a:solidFill>
              </a:rPr>
              <a:t>address = 4357 and data = 4701, the time to complete the LOAD (4701) will be</a:t>
            </a:r>
          </a:p>
          <a:p>
            <a:pPr algn="just"/>
            <a:r>
              <a:rPr lang="en-US" sz="2000" dirty="0">
                <a:solidFill>
                  <a:schemeClr val="tx1"/>
                </a:solidFill>
              </a:rPr>
              <a:t>displayed. In this case, the “data” is the instruction </a:t>
            </a:r>
            <a:r>
              <a:rPr lang="en-US" sz="2000" dirty="0" err="1">
                <a:solidFill>
                  <a:schemeClr val="tx1"/>
                </a:solidFill>
              </a:rPr>
              <a:t>opcode</a:t>
            </a:r>
            <a:r>
              <a:rPr lang="en-US" sz="2000" dirty="0">
                <a:solidFill>
                  <a:schemeClr val="tx1"/>
                </a:solidFill>
              </a:rPr>
              <a:t>.</a:t>
            </a:r>
          </a:p>
        </p:txBody>
      </p:sp>
      <p:pic>
        <p:nvPicPr>
          <p:cNvPr id="4098" name="Picture 2"/>
          <p:cNvPicPr>
            <a:picLocks noChangeAspect="1" noChangeArrowheads="1"/>
          </p:cNvPicPr>
          <p:nvPr/>
        </p:nvPicPr>
        <p:blipFill>
          <a:blip r:embed="rId2"/>
          <a:srcRect/>
          <a:stretch>
            <a:fillRect/>
          </a:stretch>
        </p:blipFill>
        <p:spPr bwMode="auto">
          <a:xfrm>
            <a:off x="2590800" y="2098675"/>
            <a:ext cx="3302000" cy="148272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0175"/>
            <a:ext cx="7772400" cy="1470025"/>
          </a:xfrm>
        </p:spPr>
        <p:txBody>
          <a:bodyPr>
            <a:normAutofit fontScale="90000"/>
          </a:bodyPr>
          <a:lstStyle/>
          <a:p>
            <a:r>
              <a:rPr lang="en-US" b="1" dirty="0" smtClean="0">
                <a:solidFill>
                  <a:schemeClr val="tx1"/>
                </a:solidFill>
              </a:rPr>
              <a:t>4.3 Logic Analyzer : </a:t>
            </a:r>
            <a:r>
              <a:rPr lang="en-US" dirty="0" smtClean="0">
                <a:solidFill>
                  <a:schemeClr val="tx1"/>
                </a:solidFill>
              </a:rPr>
              <a:t>Timing Code </a:t>
            </a:r>
            <a:br>
              <a:rPr lang="en-US" dirty="0" smtClean="0">
                <a:solidFill>
                  <a:schemeClr val="tx1"/>
                </a:solidFill>
              </a:rPr>
            </a:br>
            <a:r>
              <a:rPr lang="en-US" dirty="0" smtClean="0">
                <a:solidFill>
                  <a:schemeClr val="tx1"/>
                </a:solidFill>
              </a:rPr>
              <a:t/>
            </a:r>
            <a:br>
              <a:rPr lang="en-US" dirty="0" smtClean="0">
                <a:solidFill>
                  <a:schemeClr val="tx1"/>
                </a:solidFill>
              </a:rPr>
            </a:br>
            <a:r>
              <a:rPr lang="en-US" b="1" dirty="0" smtClean="0">
                <a:solidFill>
                  <a:schemeClr val="tx1"/>
                </a:solidFill>
              </a:rPr>
              <a:t> </a:t>
            </a:r>
            <a:endParaRPr lang="en-US" dirty="0">
              <a:solidFill>
                <a:schemeClr val="tx1"/>
              </a:solidFill>
            </a:endParaRPr>
          </a:p>
        </p:txBody>
      </p:sp>
      <p:sp>
        <p:nvSpPr>
          <p:cNvPr id="3" name="Subtitle 2"/>
          <p:cNvSpPr>
            <a:spLocks noGrp="1"/>
          </p:cNvSpPr>
          <p:nvPr>
            <p:ph type="subTitle" idx="1"/>
          </p:nvPr>
        </p:nvSpPr>
        <p:spPr>
          <a:xfrm>
            <a:off x="419100" y="533400"/>
            <a:ext cx="8305800" cy="5181600"/>
          </a:xfrm>
        </p:spPr>
        <p:txBody>
          <a:bodyPr>
            <a:noAutofit/>
          </a:bodyPr>
          <a:lstStyle/>
          <a:p>
            <a:pPr algn="just"/>
            <a:r>
              <a:rPr lang="en-US" sz="2000" dirty="0" smtClean="0">
                <a:solidFill>
                  <a:schemeClr val="tx1"/>
                </a:solidFill>
              </a:rPr>
              <a:t>The </a:t>
            </a:r>
            <a:r>
              <a:rPr lang="en-US" sz="2000" dirty="0">
                <a:solidFill>
                  <a:schemeClr val="tx1"/>
                </a:solidFill>
              </a:rPr>
              <a:t>logic analyzer also provides an accurate method for measuring time-to-complete for any periodic task. </a:t>
            </a:r>
          </a:p>
          <a:p>
            <a:pPr algn="just"/>
            <a:r>
              <a:rPr lang="en-US" sz="2000" dirty="0">
                <a:solidFill>
                  <a:schemeClr val="tx1"/>
                </a:solidFill>
              </a:rPr>
              <a:t>To measure the total elapsed time for any task in the system, set the logic analyzer to trigger on the starting and ending address and </a:t>
            </a:r>
            <a:r>
              <a:rPr lang="en-US" sz="2000" dirty="0" err="1">
                <a:solidFill>
                  <a:schemeClr val="tx1"/>
                </a:solidFill>
              </a:rPr>
              <a:t>opcode</a:t>
            </a:r>
            <a:r>
              <a:rPr lang="en-US" sz="2000" dirty="0">
                <a:solidFill>
                  <a:schemeClr val="tx1"/>
                </a:solidFill>
              </a:rPr>
              <a:t> for the first instruction of that task. </a:t>
            </a:r>
          </a:p>
          <a:p>
            <a:pPr algn="just"/>
            <a:r>
              <a:rPr lang="en-US" sz="2000" dirty="0">
                <a:solidFill>
                  <a:schemeClr val="tx1"/>
                </a:solidFill>
              </a:rPr>
              <a:t>It should be the first instruction of the interrupt handler, usually a disable interrupt instruction.</a:t>
            </a:r>
          </a:p>
          <a:p>
            <a:pPr algn="just"/>
            <a:r>
              <a:rPr lang="en-US" sz="2000" dirty="0">
                <a:solidFill>
                  <a:schemeClr val="tx1"/>
                </a:solidFill>
              </a:rPr>
              <a:t>Disable the interrupts for all higher-priority cycles and set the trace for absolute time. </a:t>
            </a:r>
          </a:p>
          <a:p>
            <a:pPr algn="just"/>
            <a:r>
              <a:rPr lang="en-US" sz="2000" dirty="0">
                <a:solidFill>
                  <a:schemeClr val="tx1"/>
                </a:solidFill>
              </a:rPr>
              <a:t>The time displayed is the total time of that task cycle.</a:t>
            </a:r>
          </a:p>
          <a:p>
            <a:pPr algn="just"/>
            <a:r>
              <a:rPr lang="en-US" sz="2000" dirty="0">
                <a:solidFill>
                  <a:schemeClr val="tx1"/>
                </a:solidFill>
              </a:rPr>
              <a:t>Consider the code shown in the previous example. If the logic analyzer is</a:t>
            </a:r>
          </a:p>
          <a:p>
            <a:pPr algn="just"/>
            <a:r>
              <a:rPr lang="en-US" sz="2000" dirty="0">
                <a:solidFill>
                  <a:schemeClr val="tx1"/>
                </a:solidFill>
              </a:rPr>
              <a:t>set to trigger on address = 4356</a:t>
            </a:r>
            <a:r>
              <a:rPr lang="en-US" sz="2000" i="1" dirty="0">
                <a:solidFill>
                  <a:schemeClr val="tx1"/>
                </a:solidFill>
              </a:rPr>
              <a:t>, </a:t>
            </a:r>
            <a:r>
              <a:rPr lang="en-US" sz="2000" dirty="0">
                <a:solidFill>
                  <a:schemeClr val="tx1"/>
                </a:solidFill>
              </a:rPr>
              <a:t>data = 2321, and capture-only address = 464B and data = 6300, the absolute time to execute all instructions in the module will be measured. </a:t>
            </a:r>
          </a:p>
          <a:p>
            <a:pPr algn="just"/>
            <a:r>
              <a:rPr lang="en-US" sz="2000" dirty="0">
                <a:solidFill>
                  <a:schemeClr val="tx1"/>
                </a:solidFill>
              </a:rPr>
              <a:t>Suppose the elapsed time is measured as 3 milliseconds for a 10- millisecond rate. </a:t>
            </a:r>
          </a:p>
          <a:p>
            <a:pPr algn="just"/>
            <a:r>
              <a:rPr lang="en-US" sz="2000" dirty="0">
                <a:solidFill>
                  <a:schemeClr val="tx1"/>
                </a:solidFill>
              </a:rPr>
              <a:t>Then the utilization contribution from this code is 33.33%. This approach can be used to time one or several modules within a cycle, or even sections of code within a module</a:t>
            </a:r>
            <a:r>
              <a:rPr lang="en-US" sz="2000" dirty="0" smtClean="0">
                <a:solidFill>
                  <a:schemeClr val="tx1"/>
                </a:solidFill>
              </a:rPr>
              <a:t>.</a:t>
            </a:r>
            <a:endParaRPr lang="en-US" sz="2000" dirty="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txBody>
          <a:bodyPr>
            <a:normAutofit fontScale="90000"/>
          </a:bodyPr>
          <a:lstStyle/>
          <a:p>
            <a:r>
              <a:rPr lang="en-US" b="1" dirty="0" smtClean="0"/>
              <a:t/>
            </a:r>
            <a:br>
              <a:rPr lang="en-US" b="1" dirty="0" smtClean="0"/>
            </a:br>
            <a:r>
              <a:rPr lang="en-US" b="1" dirty="0" smtClean="0">
                <a:solidFill>
                  <a:schemeClr val="tx1"/>
                </a:solidFill>
              </a:rPr>
              <a:t>4.3 Logic Analyzer : In-Circuit Emulator</a:t>
            </a: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b="1" dirty="0" smtClean="0">
                <a:solidFill>
                  <a:schemeClr val="tx1"/>
                </a:solidFill>
              </a:rPr>
              <a:t> </a:t>
            </a:r>
            <a:endParaRPr lang="en-US" dirty="0">
              <a:solidFill>
                <a:schemeClr val="tx1"/>
              </a:solidFill>
            </a:endParaRPr>
          </a:p>
        </p:txBody>
      </p:sp>
      <p:sp>
        <p:nvSpPr>
          <p:cNvPr id="3" name="Subtitle 2"/>
          <p:cNvSpPr>
            <a:spLocks noGrp="1"/>
          </p:cNvSpPr>
          <p:nvPr>
            <p:ph type="subTitle" idx="1"/>
          </p:nvPr>
        </p:nvSpPr>
        <p:spPr>
          <a:xfrm>
            <a:off x="419100" y="685800"/>
            <a:ext cx="8305800" cy="5181600"/>
          </a:xfrm>
        </p:spPr>
        <p:txBody>
          <a:bodyPr>
            <a:noAutofit/>
          </a:bodyPr>
          <a:lstStyle/>
          <a:p>
            <a:pPr algn="just"/>
            <a:r>
              <a:rPr lang="en-US" sz="2000" dirty="0" smtClean="0">
                <a:solidFill>
                  <a:schemeClr val="tx1"/>
                </a:solidFill>
              </a:rPr>
              <a:t>During module-level debugging and system integration of embedded systems, the ability to single-step the computer, set</a:t>
            </a:r>
          </a:p>
          <a:p>
            <a:pPr algn="just"/>
            <a:r>
              <a:rPr lang="en-US" sz="2000" dirty="0" smtClean="0">
                <a:solidFill>
                  <a:schemeClr val="tx1"/>
                </a:solidFill>
              </a:rPr>
              <a:t>the program counter, and insert into and read from memory is extremely important.</a:t>
            </a:r>
          </a:p>
          <a:p>
            <a:pPr algn="just"/>
            <a:r>
              <a:rPr lang="en-US" sz="2000" dirty="0" smtClean="0">
                <a:solidFill>
                  <a:schemeClr val="tx1"/>
                </a:solidFill>
              </a:rPr>
              <a:t>This capability in conjunction with the symbolic debugger is the key to the proper integration of real-time systems. </a:t>
            </a:r>
          </a:p>
          <a:p>
            <a:pPr algn="just"/>
            <a:r>
              <a:rPr lang="en-US" sz="2000" dirty="0" smtClean="0">
                <a:solidFill>
                  <a:schemeClr val="tx1"/>
                </a:solidFill>
              </a:rPr>
              <a:t>In an embedded environment, however, this capability is provided by an in-circuit emulator. In-circuit emulation (ICE)</a:t>
            </a:r>
          </a:p>
          <a:p>
            <a:pPr algn="just"/>
            <a:r>
              <a:rPr lang="en-US" sz="2000" dirty="0" smtClean="0">
                <a:solidFill>
                  <a:schemeClr val="tx1"/>
                </a:solidFill>
              </a:rPr>
              <a:t>uses special hardware in conjunction with software to emulate the target CPU while providing the aforementioned features. </a:t>
            </a:r>
          </a:p>
          <a:p>
            <a:pPr algn="just"/>
            <a:r>
              <a:rPr lang="en-US" sz="2000" dirty="0" smtClean="0">
                <a:solidFill>
                  <a:schemeClr val="tx1"/>
                </a:solidFill>
              </a:rPr>
              <a:t>Typically, the in-circuit emulator plugs into the chip carrier or card slot normally occupied by the CPU. External wires connect to an emulation system. </a:t>
            </a:r>
          </a:p>
          <a:p>
            <a:pPr algn="just"/>
            <a:r>
              <a:rPr lang="en-US" sz="2000" dirty="0" smtClean="0">
                <a:solidFill>
                  <a:schemeClr val="tx1"/>
                </a:solidFill>
              </a:rPr>
              <a:t>Access to the emulator is provided directly or via a secondary computer.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txBody>
          <a:bodyPr>
            <a:normAutofit fontScale="90000"/>
          </a:bodyPr>
          <a:lstStyle/>
          <a:p>
            <a:r>
              <a:rPr lang="en-US" b="1" dirty="0" smtClean="0">
                <a:solidFill>
                  <a:schemeClr val="tx1"/>
                </a:solidFill>
              </a:rPr>
              <a:t/>
            </a:r>
            <a:br>
              <a:rPr lang="en-US" b="1" dirty="0" smtClean="0">
                <a:solidFill>
                  <a:schemeClr val="tx1"/>
                </a:solidFill>
              </a:rPr>
            </a:br>
            <a:r>
              <a:rPr lang="en-US" b="1" dirty="0" smtClean="0">
                <a:solidFill>
                  <a:schemeClr val="tx1"/>
                </a:solidFill>
              </a:rPr>
              <a:t>4.3 Logic Analyzer : In-Circuit Emulator</a:t>
            </a: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b="1" dirty="0" smtClean="0">
                <a:solidFill>
                  <a:schemeClr val="tx1"/>
                </a:solidFill>
              </a:rPr>
              <a:t> </a:t>
            </a:r>
            <a:endParaRPr lang="en-US" dirty="0">
              <a:solidFill>
                <a:schemeClr val="tx1"/>
              </a:solidFill>
            </a:endParaRPr>
          </a:p>
        </p:txBody>
      </p:sp>
      <p:sp>
        <p:nvSpPr>
          <p:cNvPr id="3" name="Subtitle 2"/>
          <p:cNvSpPr>
            <a:spLocks noGrp="1"/>
          </p:cNvSpPr>
          <p:nvPr>
            <p:ph type="subTitle" idx="1"/>
          </p:nvPr>
        </p:nvSpPr>
        <p:spPr>
          <a:xfrm>
            <a:off x="419100" y="685800"/>
            <a:ext cx="8305800" cy="5181600"/>
          </a:xfrm>
        </p:spPr>
        <p:txBody>
          <a:bodyPr>
            <a:noAutofit/>
          </a:bodyPr>
          <a:lstStyle/>
          <a:p>
            <a:pPr algn="just"/>
            <a:r>
              <a:rPr lang="en-US" sz="2000" dirty="0" smtClean="0">
                <a:solidFill>
                  <a:schemeClr val="tx1"/>
                </a:solidFill>
              </a:rPr>
              <a:t>In-circuit emulators are useful in software patching and for single-stepping through critical portions of code. In-circuit emulators are not typically useful in timing tests, however, because subtle timing changes can be introduced by</a:t>
            </a:r>
          </a:p>
          <a:p>
            <a:pPr algn="just"/>
            <a:r>
              <a:rPr lang="en-US" sz="2000" dirty="0" smtClean="0">
                <a:solidFill>
                  <a:schemeClr val="tx1"/>
                </a:solidFill>
              </a:rPr>
              <a:t>the emulator. </a:t>
            </a:r>
          </a:p>
          <a:p>
            <a:pPr algn="just"/>
            <a:r>
              <a:rPr lang="en-US" sz="2000" dirty="0" smtClean="0">
                <a:solidFill>
                  <a:schemeClr val="tx1"/>
                </a:solidFill>
              </a:rPr>
              <a:t>In certain ICE systems, the symbol table may be too large to load.</a:t>
            </a:r>
          </a:p>
          <a:p>
            <a:pPr algn="just"/>
            <a:r>
              <a:rPr lang="en-US" sz="2000" dirty="0" smtClean="0">
                <a:solidFill>
                  <a:schemeClr val="tx1"/>
                </a:solidFill>
              </a:rPr>
              <a:t>Privatization of certain global variables can be used to reduce the size of the symbol table. </a:t>
            </a:r>
          </a:p>
          <a:p>
            <a:pPr algn="just"/>
            <a:r>
              <a:rPr lang="en-US" sz="2000" dirty="0" smtClean="0">
                <a:solidFill>
                  <a:schemeClr val="tx1"/>
                </a:solidFill>
              </a:rPr>
              <a:t>For example, in C, judicious use of the static data type during testing can reduce the number of variables in the global symbol table. This aids  the debugging process.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txBody>
          <a:bodyPr>
            <a:noAutofit/>
          </a:bodyPr>
          <a:lstStyle/>
          <a:p>
            <a:r>
              <a:rPr lang="en-US" sz="3600" b="1" dirty="0" smtClean="0">
                <a:solidFill>
                  <a:schemeClr val="tx1"/>
                </a:solidFill>
              </a:rPr>
              <a:t/>
            </a:r>
            <a:br>
              <a:rPr lang="en-US" sz="3600" b="1" dirty="0" smtClean="0">
                <a:solidFill>
                  <a:schemeClr val="tx1"/>
                </a:solidFill>
              </a:rPr>
            </a:br>
            <a:r>
              <a:rPr lang="en-US" sz="3600" b="1" dirty="0" smtClean="0">
                <a:solidFill>
                  <a:schemeClr val="tx1"/>
                </a:solidFill>
              </a:rPr>
              <a:t>4.3 Logic Analyzer : Software Simulators </a:t>
            </a:r>
            <a:r>
              <a:rPr lang="en-US" sz="3600" dirty="0" smtClean="0">
                <a:solidFill>
                  <a:schemeClr val="tx1"/>
                </a:solidFill>
              </a:rPr>
              <a:t/>
            </a:r>
            <a:br>
              <a:rPr lang="en-US" sz="3600" dirty="0" smtClean="0">
                <a:solidFill>
                  <a:schemeClr val="tx1"/>
                </a:solidFill>
              </a:rPr>
            </a:br>
            <a:r>
              <a:rPr lang="en-US" sz="3600" dirty="0" smtClean="0">
                <a:solidFill>
                  <a:schemeClr val="tx1"/>
                </a:solidFill>
              </a:rPr>
              <a:t/>
            </a:r>
            <a:br>
              <a:rPr lang="en-US" sz="3600" dirty="0" smtClean="0">
                <a:solidFill>
                  <a:schemeClr val="tx1"/>
                </a:solidFill>
              </a:rPr>
            </a:br>
            <a:r>
              <a:rPr lang="en-US" sz="3600" b="1" dirty="0" smtClean="0">
                <a:solidFill>
                  <a:schemeClr val="tx1"/>
                </a:solidFill>
              </a:rPr>
              <a:t> </a:t>
            </a:r>
            <a:endParaRPr lang="en-US" sz="3600" dirty="0">
              <a:solidFill>
                <a:schemeClr val="tx1"/>
              </a:solidFill>
            </a:endParaRPr>
          </a:p>
        </p:txBody>
      </p:sp>
      <p:sp>
        <p:nvSpPr>
          <p:cNvPr id="3" name="Subtitle 2"/>
          <p:cNvSpPr>
            <a:spLocks noGrp="1"/>
          </p:cNvSpPr>
          <p:nvPr>
            <p:ph type="subTitle" idx="1"/>
          </p:nvPr>
        </p:nvSpPr>
        <p:spPr>
          <a:xfrm>
            <a:off x="419100" y="1066800"/>
            <a:ext cx="8305800" cy="5181600"/>
          </a:xfrm>
        </p:spPr>
        <p:txBody>
          <a:bodyPr>
            <a:noAutofit/>
          </a:bodyPr>
          <a:lstStyle/>
          <a:p>
            <a:pPr algn="just"/>
            <a:r>
              <a:rPr lang="en-US" sz="2000" dirty="0" smtClean="0">
                <a:solidFill>
                  <a:schemeClr val="tx1"/>
                </a:solidFill>
              </a:rPr>
              <a:t>When integrating and debugging embedded systems, software simulators are often needed to stand in for hardware or inputs that do not exist or that are not readily available, for example, to generate simulated accelerometer or gyro readings where </a:t>
            </a:r>
            <a:r>
              <a:rPr lang="en-US" sz="2000" b="1" dirty="0" smtClean="0">
                <a:solidFill>
                  <a:schemeClr val="tx1"/>
                </a:solidFill>
              </a:rPr>
              <a:t>real ones are unavailable at the time</a:t>
            </a:r>
            <a:r>
              <a:rPr lang="en-US" sz="2000" dirty="0" smtClean="0">
                <a:solidFill>
                  <a:schemeClr val="tx1"/>
                </a:solidFill>
              </a:rPr>
              <a:t>.</a:t>
            </a:r>
          </a:p>
          <a:p>
            <a:pPr algn="just"/>
            <a:r>
              <a:rPr lang="en-US" sz="2000" dirty="0" smtClean="0">
                <a:solidFill>
                  <a:schemeClr val="tx1"/>
                </a:solidFill>
              </a:rPr>
              <a:t>The author of the simulator code has a task that is by no means easy. </a:t>
            </a:r>
          </a:p>
          <a:p>
            <a:pPr algn="just"/>
            <a:r>
              <a:rPr lang="en-US" sz="2000" dirty="0" smtClean="0">
                <a:solidFill>
                  <a:schemeClr val="tx1"/>
                </a:solidFill>
              </a:rPr>
              <a:t>The software must be </a:t>
            </a:r>
            <a:r>
              <a:rPr lang="en-US" sz="2000" b="1" dirty="0" smtClean="0">
                <a:solidFill>
                  <a:schemeClr val="tx1"/>
                </a:solidFill>
              </a:rPr>
              <a:t>written to mimic exactly the hardware specification</a:t>
            </a:r>
            <a:r>
              <a:rPr lang="en-US" sz="2000" dirty="0" smtClean="0">
                <a:solidFill>
                  <a:schemeClr val="tx1"/>
                </a:solidFill>
              </a:rPr>
              <a:t>, especially in timing characteristics. </a:t>
            </a:r>
          </a:p>
          <a:p>
            <a:pPr algn="just"/>
            <a:r>
              <a:rPr lang="en-US" sz="2000" dirty="0" smtClean="0">
                <a:solidFill>
                  <a:schemeClr val="tx1"/>
                </a:solidFill>
              </a:rPr>
              <a:t>The simulator must be rigorously tested.</a:t>
            </a:r>
          </a:p>
          <a:p>
            <a:pPr algn="just"/>
            <a:r>
              <a:rPr lang="en-US" sz="2000" dirty="0" smtClean="0">
                <a:solidFill>
                  <a:schemeClr val="tx1"/>
                </a:solidFill>
              </a:rPr>
              <a:t>Many systems have been successfully validated and integrated with software simulators and </a:t>
            </a:r>
            <a:r>
              <a:rPr lang="en-US" sz="2000" b="1" dirty="0" smtClean="0">
                <a:solidFill>
                  <a:schemeClr val="tx1"/>
                </a:solidFill>
              </a:rPr>
              <a:t>fail when connected to the actual hardware</a:t>
            </a:r>
            <a:r>
              <a:rPr lang="en-US" sz="2000" dirty="0" smtClean="0">
                <a:solidFill>
                  <a:schemeClr val="tx1"/>
                </a:solidFill>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58775"/>
            <a:ext cx="9144000" cy="1470025"/>
          </a:xfrm>
        </p:spPr>
        <p:txBody>
          <a:bodyPr>
            <a:noAutofit/>
          </a:bodyPr>
          <a:lstStyle/>
          <a:p>
            <a:r>
              <a:rPr lang="en-US" sz="3600" b="1" dirty="0" smtClean="0">
                <a:solidFill>
                  <a:schemeClr val="tx1"/>
                </a:solidFill>
              </a:rPr>
              <a:t/>
            </a:r>
            <a:br>
              <a:rPr lang="en-US" sz="3600" b="1" dirty="0" smtClean="0">
                <a:solidFill>
                  <a:schemeClr val="tx1"/>
                </a:solidFill>
              </a:rPr>
            </a:br>
            <a:r>
              <a:rPr lang="en-US" sz="3600" b="1" dirty="0" smtClean="0">
                <a:solidFill>
                  <a:schemeClr val="tx1"/>
                </a:solidFill>
              </a:rPr>
              <a:t>4.3 Logic Analyzer : Hardware Prototypes</a:t>
            </a:r>
            <a:r>
              <a:rPr lang="en-US" sz="3600" dirty="0" smtClean="0">
                <a:solidFill>
                  <a:schemeClr val="tx1"/>
                </a:solidFill>
              </a:rPr>
              <a:t/>
            </a:r>
            <a:br>
              <a:rPr lang="en-US" sz="3600" dirty="0" smtClean="0">
                <a:solidFill>
                  <a:schemeClr val="tx1"/>
                </a:solidFill>
              </a:rPr>
            </a:br>
            <a:r>
              <a:rPr lang="en-US" sz="3600" b="1" dirty="0" smtClean="0">
                <a:solidFill>
                  <a:schemeClr val="tx1"/>
                </a:solidFill>
              </a:rPr>
              <a:t> </a:t>
            </a:r>
            <a:r>
              <a:rPr lang="en-US" sz="3600" dirty="0" smtClean="0">
                <a:solidFill>
                  <a:schemeClr val="tx1"/>
                </a:solidFill>
              </a:rPr>
              <a:t/>
            </a:r>
            <a:br>
              <a:rPr lang="en-US" sz="3600" dirty="0" smtClean="0">
                <a:solidFill>
                  <a:schemeClr val="tx1"/>
                </a:solidFill>
              </a:rPr>
            </a:br>
            <a:r>
              <a:rPr lang="en-US" sz="3600" dirty="0" smtClean="0">
                <a:solidFill>
                  <a:schemeClr val="tx1"/>
                </a:solidFill>
              </a:rPr>
              <a:t/>
            </a:r>
            <a:br>
              <a:rPr lang="en-US" sz="3600" dirty="0" smtClean="0">
                <a:solidFill>
                  <a:schemeClr val="tx1"/>
                </a:solidFill>
              </a:rPr>
            </a:br>
            <a:r>
              <a:rPr lang="en-US" sz="3600" b="1" dirty="0" smtClean="0">
                <a:solidFill>
                  <a:schemeClr val="tx1"/>
                </a:solidFill>
              </a:rPr>
              <a:t> </a:t>
            </a:r>
            <a:endParaRPr lang="en-US" sz="3600" dirty="0">
              <a:solidFill>
                <a:schemeClr val="tx1"/>
              </a:solidFill>
            </a:endParaRPr>
          </a:p>
        </p:txBody>
      </p:sp>
      <p:sp>
        <p:nvSpPr>
          <p:cNvPr id="3" name="Subtitle 2"/>
          <p:cNvSpPr>
            <a:spLocks noGrp="1"/>
          </p:cNvSpPr>
          <p:nvPr>
            <p:ph type="subTitle" idx="1"/>
          </p:nvPr>
        </p:nvSpPr>
        <p:spPr>
          <a:xfrm>
            <a:off x="419100" y="1066800"/>
            <a:ext cx="8305800" cy="5181600"/>
          </a:xfrm>
        </p:spPr>
        <p:txBody>
          <a:bodyPr>
            <a:noAutofit/>
          </a:bodyPr>
          <a:lstStyle/>
          <a:p>
            <a:pPr algn="just"/>
            <a:r>
              <a:rPr lang="en-US" sz="2000" dirty="0" smtClean="0">
                <a:solidFill>
                  <a:schemeClr val="tx1"/>
                </a:solidFill>
              </a:rPr>
              <a:t>In the absence of the actual hardware system under control, </a:t>
            </a:r>
            <a:r>
              <a:rPr lang="en-US" sz="2000" b="1" dirty="0" smtClean="0">
                <a:solidFill>
                  <a:schemeClr val="tx1"/>
                </a:solidFill>
              </a:rPr>
              <a:t>simulation hardware may be used instead of software simulators.</a:t>
            </a:r>
            <a:endParaRPr lang="en-US" sz="2000" dirty="0" smtClean="0">
              <a:solidFill>
                <a:schemeClr val="tx1"/>
              </a:solidFill>
            </a:endParaRPr>
          </a:p>
          <a:p>
            <a:pPr algn="just"/>
            <a:r>
              <a:rPr lang="en-US" sz="2000" dirty="0" smtClean="0">
                <a:solidFill>
                  <a:schemeClr val="tx1"/>
                </a:solidFill>
              </a:rPr>
              <a:t>These devices might be required when the software is ready before the prototype hardware, or when it would be </a:t>
            </a:r>
            <a:r>
              <a:rPr lang="en-US" sz="2000" b="1" dirty="0" smtClean="0">
                <a:solidFill>
                  <a:schemeClr val="tx1"/>
                </a:solidFill>
              </a:rPr>
              <a:t>impossible to test the software on the actual hardware</a:t>
            </a:r>
            <a:r>
              <a:rPr lang="en-US" sz="2000" dirty="0" smtClean="0">
                <a:solidFill>
                  <a:schemeClr val="tx1"/>
                </a:solidFill>
              </a:rPr>
              <a:t>, such as in the control of a large nuclear plant. </a:t>
            </a:r>
          </a:p>
          <a:p>
            <a:pPr algn="just"/>
            <a:r>
              <a:rPr lang="en-US" sz="2000" dirty="0" smtClean="0">
                <a:solidFill>
                  <a:schemeClr val="tx1"/>
                </a:solidFill>
              </a:rPr>
              <a:t>Hardware simulators simulate real-life system inputs and can be useful for integration and testing, but are not always reliable testing the underlying algorithms, for which real data from live devices are needed.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58775"/>
            <a:ext cx="9144000" cy="1470025"/>
          </a:xfrm>
        </p:spPr>
        <p:txBody>
          <a:bodyPr>
            <a:noAutofit/>
          </a:bodyPr>
          <a:lstStyle/>
          <a:p>
            <a:r>
              <a:rPr lang="en-US" sz="3600" b="1" dirty="0" smtClean="0">
                <a:solidFill>
                  <a:schemeClr val="tx1"/>
                </a:solidFill>
              </a:rPr>
              <a:t/>
            </a:r>
            <a:br>
              <a:rPr lang="en-US" sz="3600" b="1" dirty="0" smtClean="0">
                <a:solidFill>
                  <a:schemeClr val="tx1"/>
                </a:solidFill>
              </a:rPr>
            </a:br>
            <a:r>
              <a:rPr lang="en-US" sz="3600" b="1" dirty="0" smtClean="0">
                <a:solidFill>
                  <a:schemeClr val="tx1"/>
                </a:solidFill>
              </a:rPr>
              <a:t>4.3 Logic Analyzer: Software Integration </a:t>
            </a:r>
            <a:r>
              <a:rPr lang="en-US" sz="3600" dirty="0" smtClean="0">
                <a:solidFill>
                  <a:schemeClr val="tx1"/>
                </a:solidFill>
              </a:rPr>
              <a:t/>
            </a:r>
            <a:br>
              <a:rPr lang="en-US" sz="3600" dirty="0" smtClean="0">
                <a:solidFill>
                  <a:schemeClr val="tx1"/>
                </a:solidFill>
              </a:rPr>
            </a:br>
            <a:r>
              <a:rPr lang="en-US" sz="3600" b="1" dirty="0" smtClean="0">
                <a:solidFill>
                  <a:schemeClr val="tx1"/>
                </a:solidFill>
              </a:rPr>
              <a:t> </a:t>
            </a:r>
            <a:r>
              <a:rPr lang="en-US" sz="3600" dirty="0" smtClean="0">
                <a:solidFill>
                  <a:schemeClr val="tx1"/>
                </a:solidFill>
              </a:rPr>
              <a:t/>
            </a:r>
            <a:br>
              <a:rPr lang="en-US" sz="3600" dirty="0" smtClean="0">
                <a:solidFill>
                  <a:schemeClr val="tx1"/>
                </a:solidFill>
              </a:rPr>
            </a:br>
            <a:r>
              <a:rPr lang="en-US" sz="3600" dirty="0" smtClean="0">
                <a:solidFill>
                  <a:schemeClr val="tx1"/>
                </a:solidFill>
              </a:rPr>
              <a:t/>
            </a:r>
            <a:br>
              <a:rPr lang="en-US" sz="3600" dirty="0" smtClean="0">
                <a:solidFill>
                  <a:schemeClr val="tx1"/>
                </a:solidFill>
              </a:rPr>
            </a:br>
            <a:r>
              <a:rPr lang="en-US" sz="3600" b="1" dirty="0" smtClean="0">
                <a:solidFill>
                  <a:schemeClr val="tx1"/>
                </a:solidFill>
              </a:rPr>
              <a:t> </a:t>
            </a:r>
            <a:endParaRPr lang="en-US" sz="3600" dirty="0">
              <a:solidFill>
                <a:schemeClr val="tx1"/>
              </a:solidFill>
            </a:endParaRPr>
          </a:p>
        </p:txBody>
      </p:sp>
      <p:sp>
        <p:nvSpPr>
          <p:cNvPr id="3" name="Subtitle 2"/>
          <p:cNvSpPr>
            <a:spLocks noGrp="1"/>
          </p:cNvSpPr>
          <p:nvPr>
            <p:ph type="subTitle" idx="1"/>
          </p:nvPr>
        </p:nvSpPr>
        <p:spPr>
          <a:xfrm>
            <a:off x="419100" y="1066800"/>
            <a:ext cx="8305800" cy="5181600"/>
          </a:xfrm>
        </p:spPr>
        <p:txBody>
          <a:bodyPr>
            <a:noAutofit/>
          </a:bodyPr>
          <a:lstStyle/>
          <a:p>
            <a:pPr algn="just"/>
            <a:r>
              <a:rPr lang="en-US" sz="2000" dirty="0" smtClean="0">
                <a:solidFill>
                  <a:schemeClr val="tx1"/>
                </a:solidFill>
              </a:rPr>
              <a:t>A deliberate approach must be used when performing system integration to ensure system integrity. </a:t>
            </a:r>
          </a:p>
          <a:p>
            <a:pPr algn="just"/>
            <a:r>
              <a:rPr lang="en-US" sz="2000" dirty="0" smtClean="0">
                <a:solidFill>
                  <a:schemeClr val="tx1"/>
                </a:solidFill>
              </a:rPr>
              <a:t>Failure to do so can lead to cost escalation and frustration. </a:t>
            </a:r>
          </a:p>
          <a:p>
            <a:pPr algn="just"/>
            <a:r>
              <a:rPr lang="en-US" sz="2000" dirty="0" smtClean="0">
                <a:solidFill>
                  <a:schemeClr val="tx1"/>
                </a:solidFill>
              </a:rPr>
              <a:t>Software integration approaches are largely based on experience. </a:t>
            </a:r>
            <a:endParaRPr lang="en-US" sz="20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lstStyle/>
          <a:p>
            <a:r>
              <a:rPr lang="en-US" b="1" dirty="0" smtClean="0">
                <a:solidFill>
                  <a:schemeClr val="tx1"/>
                </a:solidFill>
              </a:rPr>
              <a:t>1 Spatial Fault-Tolerance</a:t>
            </a:r>
            <a:endParaRPr lang="en-US" dirty="0">
              <a:solidFill>
                <a:schemeClr val="tx1"/>
              </a:solidFill>
            </a:endParaRPr>
          </a:p>
        </p:txBody>
      </p:sp>
      <p:sp>
        <p:nvSpPr>
          <p:cNvPr id="3" name="Subtitle 2"/>
          <p:cNvSpPr>
            <a:spLocks noGrp="1"/>
          </p:cNvSpPr>
          <p:nvPr>
            <p:ph type="subTitle" idx="1"/>
          </p:nvPr>
        </p:nvSpPr>
        <p:spPr>
          <a:xfrm>
            <a:off x="419100" y="838200"/>
            <a:ext cx="8305800" cy="5181600"/>
          </a:xfrm>
        </p:spPr>
        <p:txBody>
          <a:bodyPr>
            <a:noAutofit/>
          </a:bodyPr>
          <a:lstStyle/>
          <a:p>
            <a:pPr algn="just"/>
            <a:r>
              <a:rPr lang="en-US" sz="2000" b="1" dirty="0" smtClean="0">
                <a:solidFill>
                  <a:schemeClr val="tx1"/>
                </a:solidFill>
              </a:rPr>
              <a:t>Voting schemes</a:t>
            </a:r>
            <a:r>
              <a:rPr lang="en-US" sz="2000" dirty="0" smtClean="0">
                <a:solidFill>
                  <a:schemeClr val="tx1"/>
                </a:solidFill>
              </a:rPr>
              <a:t> can also be used in software to increase algorithm robustness. </a:t>
            </a:r>
          </a:p>
          <a:p>
            <a:pPr algn="just"/>
            <a:r>
              <a:rPr lang="en-US" sz="2000" dirty="0" smtClean="0">
                <a:solidFill>
                  <a:schemeClr val="tx1"/>
                </a:solidFill>
              </a:rPr>
              <a:t>Often like inputs are processed from more than one source and reduced to some sort of</a:t>
            </a:r>
            <a:r>
              <a:rPr lang="en-US" sz="2000" b="1" dirty="0" smtClean="0">
                <a:solidFill>
                  <a:schemeClr val="tx1"/>
                </a:solidFill>
              </a:rPr>
              <a:t> best estimate of the actual value</a:t>
            </a:r>
            <a:r>
              <a:rPr lang="en-US" sz="2000" dirty="0" smtClean="0">
                <a:solidFill>
                  <a:schemeClr val="tx1"/>
                </a:solidFill>
              </a:rPr>
              <a:t>. </a:t>
            </a:r>
          </a:p>
          <a:p>
            <a:pPr algn="just"/>
            <a:r>
              <a:rPr lang="en-US" sz="2000" dirty="0" smtClean="0">
                <a:solidFill>
                  <a:schemeClr val="tx1"/>
                </a:solidFill>
              </a:rPr>
              <a:t>For example, </a:t>
            </a:r>
            <a:r>
              <a:rPr lang="en-US" sz="2000" b="1" dirty="0" smtClean="0">
                <a:solidFill>
                  <a:schemeClr val="tx1"/>
                </a:solidFill>
              </a:rPr>
              <a:t>an aircraft’s position</a:t>
            </a:r>
            <a:r>
              <a:rPr lang="en-US" sz="2000" dirty="0" smtClean="0">
                <a:solidFill>
                  <a:schemeClr val="tx1"/>
                </a:solidFill>
              </a:rPr>
              <a:t> can be determined via information from </a:t>
            </a:r>
            <a:r>
              <a:rPr lang="en-US" sz="2000" b="1" dirty="0" smtClean="0">
                <a:solidFill>
                  <a:schemeClr val="tx1"/>
                </a:solidFill>
              </a:rPr>
              <a:t>satellite positioning systems, inertial navigation data, and ground information</a:t>
            </a:r>
            <a:r>
              <a:rPr lang="en-US" sz="2000" dirty="0" smtClean="0">
                <a:solidFill>
                  <a:schemeClr val="tx1"/>
                </a:solidFill>
              </a:rPr>
              <a:t>. </a:t>
            </a:r>
          </a:p>
          <a:p>
            <a:pPr algn="just"/>
            <a:r>
              <a:rPr lang="en-US" sz="2000" dirty="0" smtClean="0">
                <a:solidFill>
                  <a:schemeClr val="tx1"/>
                </a:solidFill>
              </a:rPr>
              <a:t>A composite of these readings is made using either simple averaging or a </a:t>
            </a:r>
            <a:r>
              <a:rPr lang="en-US" sz="2000" dirty="0" err="1" smtClean="0">
                <a:solidFill>
                  <a:schemeClr val="tx1"/>
                </a:solidFill>
              </a:rPr>
              <a:t>Kalman</a:t>
            </a:r>
            <a:r>
              <a:rPr lang="en-US" sz="2000" dirty="0" smtClean="0">
                <a:solidFill>
                  <a:schemeClr val="tx1"/>
                </a:solidFill>
              </a:rPr>
              <a:t> filter.</a:t>
            </a:r>
            <a:endParaRPr lang="en-US" sz="2000" dirty="0">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txBody>
          <a:bodyPr>
            <a:noAutofit/>
          </a:bodyPr>
          <a:lstStyle/>
          <a:p>
            <a:r>
              <a:rPr lang="en-US" sz="3600" b="1" dirty="0" smtClean="0">
                <a:solidFill>
                  <a:schemeClr val="tx1"/>
                </a:solidFill>
              </a:rPr>
              <a:t/>
            </a:r>
            <a:br>
              <a:rPr lang="en-US" sz="3600" b="1" dirty="0" smtClean="0">
                <a:solidFill>
                  <a:schemeClr val="tx1"/>
                </a:solidFill>
              </a:rPr>
            </a:br>
            <a:r>
              <a:rPr lang="en-US" sz="3600" b="1" dirty="0" smtClean="0">
                <a:solidFill>
                  <a:schemeClr val="tx1"/>
                </a:solidFill>
              </a:rPr>
              <a:t/>
            </a:r>
            <a:br>
              <a:rPr lang="en-US" sz="3600" b="1" dirty="0" smtClean="0">
                <a:solidFill>
                  <a:schemeClr val="tx1"/>
                </a:solidFill>
              </a:rPr>
            </a:br>
            <a:r>
              <a:rPr lang="en-US" sz="3600" b="1" dirty="0" smtClean="0">
                <a:solidFill>
                  <a:schemeClr val="tx1"/>
                </a:solidFill>
              </a:rPr>
              <a:t>4.3 Logic Analyzer: Software Integration </a:t>
            </a:r>
            <a:r>
              <a:rPr lang="en-US" sz="3600" dirty="0" smtClean="0">
                <a:solidFill>
                  <a:schemeClr val="tx1"/>
                </a:solidFill>
              </a:rPr>
              <a:t/>
            </a:r>
            <a:br>
              <a:rPr lang="en-US" sz="3600" dirty="0" smtClean="0">
                <a:solidFill>
                  <a:schemeClr val="tx1"/>
                </a:solidFill>
              </a:rPr>
            </a:br>
            <a:r>
              <a:rPr lang="en-US" sz="3600" b="1" dirty="0" smtClean="0">
                <a:solidFill>
                  <a:schemeClr val="tx1"/>
                </a:solidFill>
              </a:rPr>
              <a:t> </a:t>
            </a:r>
            <a:r>
              <a:rPr lang="en-US" sz="3600" dirty="0" smtClean="0">
                <a:solidFill>
                  <a:schemeClr val="tx1"/>
                </a:solidFill>
              </a:rPr>
              <a:t/>
            </a:r>
            <a:br>
              <a:rPr lang="en-US" sz="3600" dirty="0" smtClean="0">
                <a:solidFill>
                  <a:schemeClr val="tx1"/>
                </a:solidFill>
              </a:rPr>
            </a:br>
            <a:r>
              <a:rPr lang="en-US" sz="3600" dirty="0" smtClean="0">
                <a:solidFill>
                  <a:schemeClr val="tx1"/>
                </a:solidFill>
              </a:rPr>
              <a:t/>
            </a:r>
            <a:br>
              <a:rPr lang="en-US" sz="3600" dirty="0" smtClean="0">
                <a:solidFill>
                  <a:schemeClr val="tx1"/>
                </a:solidFill>
              </a:rPr>
            </a:br>
            <a:r>
              <a:rPr lang="en-US" sz="3600" b="1" dirty="0" smtClean="0">
                <a:solidFill>
                  <a:schemeClr val="tx1"/>
                </a:solidFill>
              </a:rPr>
              <a:t> </a:t>
            </a:r>
            <a:endParaRPr lang="en-US" sz="3600" dirty="0">
              <a:solidFill>
                <a:schemeClr val="tx1"/>
              </a:solidFill>
            </a:endParaRPr>
          </a:p>
        </p:txBody>
      </p:sp>
      <p:sp>
        <p:nvSpPr>
          <p:cNvPr id="3" name="Subtitle 2"/>
          <p:cNvSpPr>
            <a:spLocks noGrp="1"/>
          </p:cNvSpPr>
          <p:nvPr>
            <p:ph type="subTitle" idx="1"/>
          </p:nvPr>
        </p:nvSpPr>
        <p:spPr>
          <a:xfrm>
            <a:off x="419100" y="1066800"/>
            <a:ext cx="8305800" cy="5181600"/>
          </a:xfrm>
        </p:spPr>
        <p:txBody>
          <a:bodyPr>
            <a:noAutofit/>
          </a:bodyPr>
          <a:lstStyle/>
          <a:p>
            <a:pPr algn="just"/>
            <a:r>
              <a:rPr lang="en-US" sz="2000" dirty="0" smtClean="0">
                <a:solidFill>
                  <a:schemeClr val="tx1"/>
                </a:solidFill>
              </a:rPr>
              <a:t>A deliberate approach must be used when performing system integration to ensure system integrity. </a:t>
            </a:r>
          </a:p>
          <a:p>
            <a:pPr algn="just"/>
            <a:r>
              <a:rPr lang="en-US" sz="2000" dirty="0" smtClean="0">
                <a:solidFill>
                  <a:schemeClr val="tx1"/>
                </a:solidFill>
              </a:rPr>
              <a:t>Failure to do so can lead to cost escalation and frustration. </a:t>
            </a:r>
          </a:p>
          <a:p>
            <a:pPr algn="just"/>
            <a:r>
              <a:rPr lang="en-US" sz="2000" dirty="0" smtClean="0">
                <a:solidFill>
                  <a:schemeClr val="tx1"/>
                </a:solidFill>
              </a:rPr>
              <a:t>Software integration approaches are largely based on experience. </a:t>
            </a:r>
            <a:endParaRPr lang="en-US" sz="2000" dirty="0">
              <a:solidFill>
                <a:schemeClr val="tx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81000"/>
            <a:ext cx="9144000" cy="1470025"/>
          </a:xfrm>
        </p:spPr>
        <p:txBody>
          <a:bodyPr>
            <a:normAutofit/>
          </a:bodyPr>
          <a:lstStyle/>
          <a:p>
            <a:r>
              <a:rPr lang="en-US" b="1" dirty="0" smtClean="0">
                <a:solidFill>
                  <a:schemeClr val="tx1"/>
                </a:solidFill>
              </a:rPr>
              <a:t>4.5 A Simple Integration Strategy</a:t>
            </a:r>
            <a:endParaRPr lang="en-US" dirty="0">
              <a:solidFill>
                <a:schemeClr val="tx1"/>
              </a:solidFill>
            </a:endParaRPr>
          </a:p>
        </p:txBody>
      </p:sp>
      <p:sp>
        <p:nvSpPr>
          <p:cNvPr id="3" name="Subtitle 2"/>
          <p:cNvSpPr>
            <a:spLocks noGrp="1"/>
          </p:cNvSpPr>
          <p:nvPr>
            <p:ph type="subTitle" idx="1"/>
          </p:nvPr>
        </p:nvSpPr>
        <p:spPr>
          <a:xfrm>
            <a:off x="419100" y="762000"/>
            <a:ext cx="8305800" cy="5181600"/>
          </a:xfrm>
        </p:spPr>
        <p:txBody>
          <a:bodyPr>
            <a:noAutofit/>
          </a:bodyPr>
          <a:lstStyle/>
          <a:p>
            <a:pPr algn="just"/>
            <a:r>
              <a:rPr lang="en-US" sz="2400" dirty="0" smtClean="0">
                <a:solidFill>
                  <a:schemeClr val="tx1"/>
                </a:solidFill>
              </a:rPr>
              <a:t>In </a:t>
            </a:r>
            <a:r>
              <a:rPr lang="en-US" sz="2400" dirty="0">
                <a:solidFill>
                  <a:schemeClr val="tx1"/>
                </a:solidFill>
              </a:rPr>
              <a:t>any embedded operating system it is important to ensure that all tasks in the system are being </a:t>
            </a:r>
            <a:r>
              <a:rPr lang="en-US" sz="2400" b="1" dirty="0">
                <a:solidFill>
                  <a:schemeClr val="tx1"/>
                </a:solidFill>
              </a:rPr>
              <a:t>scheduled and dispatched properly.</a:t>
            </a:r>
            <a:endParaRPr lang="en-US" sz="2400" dirty="0">
              <a:solidFill>
                <a:schemeClr val="tx1"/>
              </a:solidFill>
            </a:endParaRPr>
          </a:p>
          <a:p>
            <a:pPr algn="just"/>
            <a:r>
              <a:rPr lang="en-US" sz="2400" dirty="0">
                <a:solidFill>
                  <a:schemeClr val="tx1"/>
                </a:solidFill>
              </a:rPr>
              <a:t>The first goal in integrating the embedded system is to ensure that each task is </a:t>
            </a:r>
            <a:r>
              <a:rPr lang="en-US" sz="2400" b="1" dirty="0">
                <a:solidFill>
                  <a:schemeClr val="tx1"/>
                </a:solidFill>
              </a:rPr>
              <a:t>running at its prescribed rate</a:t>
            </a:r>
            <a:r>
              <a:rPr lang="en-US" sz="2400" dirty="0">
                <a:solidFill>
                  <a:schemeClr val="tx1"/>
                </a:solidFill>
              </a:rPr>
              <a:t>, and that </a:t>
            </a:r>
            <a:r>
              <a:rPr lang="en-US" sz="2400" b="1" dirty="0">
                <a:solidFill>
                  <a:schemeClr val="tx1"/>
                </a:solidFill>
              </a:rPr>
              <a:t>context is saved and restored</a:t>
            </a:r>
            <a:r>
              <a:rPr lang="en-US" sz="2400" dirty="0">
                <a:solidFill>
                  <a:schemeClr val="tx1"/>
                </a:solidFill>
              </a:rPr>
              <a:t>. </a:t>
            </a:r>
          </a:p>
          <a:p>
            <a:pPr algn="just"/>
            <a:r>
              <a:rPr lang="en-US" sz="2400" dirty="0">
                <a:solidFill>
                  <a:schemeClr val="tx1"/>
                </a:solidFill>
              </a:rPr>
              <a:t>This is done </a:t>
            </a:r>
            <a:r>
              <a:rPr lang="en-US" sz="2400" b="1" dirty="0">
                <a:solidFill>
                  <a:schemeClr val="tx1"/>
                </a:solidFill>
              </a:rPr>
              <a:t>without performing any functions within those tasks</a:t>
            </a:r>
            <a:r>
              <a:rPr lang="en-US" sz="2400" dirty="0">
                <a:solidFill>
                  <a:schemeClr val="tx1"/>
                </a:solidFill>
              </a:rPr>
              <a:t>; functions are added later</a:t>
            </a:r>
            <a:r>
              <a:rPr lang="en-US" sz="2400" dirty="0" smtClean="0">
                <a:solidFill>
                  <a:schemeClr val="tx1"/>
                </a:solidFill>
              </a:rPr>
              <a:t>.</a:t>
            </a:r>
            <a:endParaRPr lang="en-US" sz="2400" dirty="0">
              <a:solidFill>
                <a:schemeClr val="tx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81000"/>
            <a:ext cx="9144000" cy="1470025"/>
          </a:xfrm>
        </p:spPr>
        <p:txBody>
          <a:bodyPr>
            <a:normAutofit/>
          </a:bodyPr>
          <a:lstStyle/>
          <a:p>
            <a:r>
              <a:rPr lang="en-US" b="1" dirty="0" smtClean="0">
                <a:solidFill>
                  <a:schemeClr val="tx1"/>
                </a:solidFill>
              </a:rPr>
              <a:t>4.5 A Simple Integration Strategy</a:t>
            </a:r>
            <a:endParaRPr lang="en-US" dirty="0">
              <a:solidFill>
                <a:schemeClr val="tx1"/>
              </a:solidFill>
            </a:endParaRPr>
          </a:p>
        </p:txBody>
      </p:sp>
      <p:sp>
        <p:nvSpPr>
          <p:cNvPr id="3" name="Subtitle 2"/>
          <p:cNvSpPr>
            <a:spLocks noGrp="1"/>
          </p:cNvSpPr>
          <p:nvPr>
            <p:ph type="subTitle" idx="1"/>
          </p:nvPr>
        </p:nvSpPr>
        <p:spPr>
          <a:xfrm>
            <a:off x="419100" y="762000"/>
            <a:ext cx="8305800" cy="5181600"/>
          </a:xfrm>
        </p:spPr>
        <p:txBody>
          <a:bodyPr>
            <a:noAutofit/>
          </a:bodyPr>
          <a:lstStyle/>
          <a:p>
            <a:pPr algn="just"/>
            <a:r>
              <a:rPr lang="en-US" sz="2400" dirty="0" smtClean="0">
                <a:solidFill>
                  <a:schemeClr val="tx1"/>
                </a:solidFill>
              </a:rPr>
              <a:t>A logic analyzer is quite useful in </a:t>
            </a:r>
            <a:r>
              <a:rPr lang="en-US" sz="2400" b="1" dirty="0" smtClean="0">
                <a:solidFill>
                  <a:schemeClr val="tx1"/>
                </a:solidFill>
              </a:rPr>
              <a:t>verifying cycle rates </a:t>
            </a:r>
            <a:r>
              <a:rPr lang="en-US" sz="2400" dirty="0" smtClean="0">
                <a:solidFill>
                  <a:schemeClr val="tx1"/>
                </a:solidFill>
              </a:rPr>
              <a:t>by setting the triggers on the starting location of each of the tasks involved. </a:t>
            </a:r>
          </a:p>
          <a:p>
            <a:pPr algn="just"/>
            <a:r>
              <a:rPr lang="en-US" sz="2400" dirty="0" smtClean="0">
                <a:solidFill>
                  <a:schemeClr val="tx1"/>
                </a:solidFill>
              </a:rPr>
              <a:t>During debugging it is most helpful to establish the fact that </a:t>
            </a:r>
            <a:r>
              <a:rPr lang="en-US" sz="2400" b="1" dirty="0" smtClean="0">
                <a:solidFill>
                  <a:schemeClr val="tx1"/>
                </a:solidFill>
              </a:rPr>
              <a:t>cyclic processes are being called at the appropriate rates</a:t>
            </a:r>
            <a:r>
              <a:rPr lang="en-US" sz="2400" dirty="0" smtClean="0">
                <a:solidFill>
                  <a:schemeClr val="tx1"/>
                </a:solidFill>
              </a:rPr>
              <a:t>.</a:t>
            </a:r>
            <a:r>
              <a:rPr lang="en-US" sz="2400" b="1" dirty="0" smtClean="0">
                <a:solidFill>
                  <a:schemeClr val="tx1"/>
                </a:solidFill>
              </a:rPr>
              <a:t> Until the system cycles properly,</a:t>
            </a:r>
            <a:r>
              <a:rPr lang="en-US" sz="2400" dirty="0" smtClean="0">
                <a:solidFill>
                  <a:schemeClr val="tx1"/>
                </a:solidFill>
              </a:rPr>
              <a:t> the application code associated with each of the tasks should not be added. </a:t>
            </a:r>
          </a:p>
          <a:p>
            <a:pPr algn="just"/>
            <a:r>
              <a:rPr lang="en-US" sz="2400" smtClean="0">
                <a:solidFill>
                  <a:schemeClr val="tx1"/>
                </a:solidFill>
              </a:rPr>
              <a:t>The success of this method depends on the fact that </a:t>
            </a:r>
            <a:r>
              <a:rPr lang="en-US" sz="2400" b="1" smtClean="0">
                <a:solidFill>
                  <a:schemeClr val="tx1"/>
                </a:solidFill>
              </a:rPr>
              <a:t>one change at a time is made to the system</a:t>
            </a:r>
            <a:r>
              <a:rPr lang="en-US" sz="2400" smtClean="0">
                <a:solidFill>
                  <a:schemeClr val="tx1"/>
                </a:solidFill>
              </a:rPr>
              <a:t> so that when the </a:t>
            </a:r>
            <a:r>
              <a:rPr lang="en-US" sz="2400" b="1" smtClean="0">
                <a:solidFill>
                  <a:schemeClr val="tx1"/>
                </a:solidFill>
              </a:rPr>
              <a:t>system becomes corrupted, the problem can be isolated</a:t>
            </a:r>
            <a:r>
              <a:rPr lang="en-US" sz="2400" smtClean="0">
                <a:solidFill>
                  <a:schemeClr val="tx1"/>
                </a:solidFill>
              </a:rPr>
              <a:t>.</a:t>
            </a:r>
            <a:endParaRPr lang="en-US" sz="2400" dirty="0">
              <a:solidFill>
                <a:schemeClr val="tx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1470025"/>
          </a:xfrm>
        </p:spPr>
        <p:txBody>
          <a:bodyPr>
            <a:normAutofit/>
          </a:bodyPr>
          <a:lstStyle/>
          <a:p>
            <a:r>
              <a:rPr lang="en-US" b="1" dirty="0" smtClean="0">
                <a:solidFill>
                  <a:schemeClr val="tx1"/>
                </a:solidFill>
              </a:rPr>
              <a:t>4.5 A Simple Integration Strategy</a:t>
            </a:r>
            <a:endParaRPr lang="en-US" dirty="0">
              <a:solidFill>
                <a:schemeClr val="tx1"/>
              </a:solidFill>
            </a:endParaRPr>
          </a:p>
        </p:txBody>
      </p:sp>
      <p:sp>
        <p:nvSpPr>
          <p:cNvPr id="3" name="Subtitle 2"/>
          <p:cNvSpPr>
            <a:spLocks noGrp="1"/>
          </p:cNvSpPr>
          <p:nvPr>
            <p:ph type="subTitle" idx="1"/>
          </p:nvPr>
        </p:nvSpPr>
        <p:spPr>
          <a:xfrm>
            <a:off x="419100" y="1066800"/>
            <a:ext cx="8305800" cy="5181600"/>
          </a:xfrm>
        </p:spPr>
        <p:txBody>
          <a:bodyPr>
            <a:noAutofit/>
          </a:bodyPr>
          <a:lstStyle/>
          <a:p>
            <a:pPr algn="just"/>
            <a:r>
              <a:rPr lang="en-US" sz="2400" dirty="0" smtClean="0">
                <a:solidFill>
                  <a:schemeClr val="tx1"/>
                </a:solidFill>
              </a:rPr>
              <a:t>The approach involves establishing a baseline of running kernel components (no applications programs). </a:t>
            </a:r>
          </a:p>
          <a:p>
            <a:pPr algn="just"/>
            <a:r>
              <a:rPr lang="en-US" sz="2400" dirty="0" smtClean="0">
                <a:solidFill>
                  <a:schemeClr val="tx1"/>
                </a:solidFill>
              </a:rPr>
              <a:t>This ensures that interrupts are being handled properly and that all cycles are running at their prescribed rates, </a:t>
            </a:r>
            <a:r>
              <a:rPr lang="en-US" sz="2400" b="1" dirty="0" smtClean="0">
                <a:solidFill>
                  <a:schemeClr val="tx1"/>
                </a:solidFill>
              </a:rPr>
              <a:t>without worry about interference from application code. </a:t>
            </a:r>
            <a:endParaRPr lang="en-US" sz="2400" dirty="0" smtClean="0">
              <a:solidFill>
                <a:schemeClr val="tx1"/>
              </a:solidFill>
            </a:endParaRPr>
          </a:p>
          <a:p>
            <a:pPr algn="just"/>
            <a:r>
              <a:rPr lang="en-US" sz="2400" dirty="0" smtClean="0">
                <a:solidFill>
                  <a:schemeClr val="tx1"/>
                </a:solidFill>
              </a:rPr>
              <a:t>Once the </a:t>
            </a:r>
            <a:r>
              <a:rPr lang="en-US" sz="2400" b="1" dirty="0" smtClean="0">
                <a:solidFill>
                  <a:schemeClr val="tx1"/>
                </a:solidFill>
              </a:rPr>
              <a:t>baseline is established,</a:t>
            </a:r>
            <a:r>
              <a:rPr lang="en-US" sz="2400" dirty="0" smtClean="0">
                <a:solidFill>
                  <a:schemeClr val="tx1"/>
                </a:solidFill>
              </a:rPr>
              <a:t> </a:t>
            </a:r>
            <a:r>
              <a:rPr lang="en-US" sz="2400" b="1" dirty="0" smtClean="0">
                <a:solidFill>
                  <a:schemeClr val="tx1"/>
                </a:solidFill>
              </a:rPr>
              <a:t>small sections of applications code are added </a:t>
            </a:r>
            <a:r>
              <a:rPr lang="en-US" sz="2400" dirty="0" smtClean="0">
                <a:solidFill>
                  <a:schemeClr val="tx1"/>
                </a:solidFill>
              </a:rPr>
              <a:t>and the cycle rates verified. </a:t>
            </a:r>
          </a:p>
          <a:p>
            <a:pPr algn="just"/>
            <a:r>
              <a:rPr lang="en-US" sz="2400" dirty="0" smtClean="0">
                <a:solidFill>
                  <a:schemeClr val="tx1"/>
                </a:solidFill>
              </a:rPr>
              <a:t>If an </a:t>
            </a:r>
            <a:r>
              <a:rPr lang="en-US" sz="2400" b="1" dirty="0" smtClean="0">
                <a:solidFill>
                  <a:schemeClr val="tx1"/>
                </a:solidFill>
              </a:rPr>
              <a:t>error is detected, it is patched </a:t>
            </a:r>
            <a:r>
              <a:rPr lang="en-US" sz="2400" dirty="0" smtClean="0">
                <a:solidFill>
                  <a:schemeClr val="tx1"/>
                </a:solidFill>
              </a:rPr>
              <a:t>if possible. </a:t>
            </a:r>
          </a:p>
          <a:p>
            <a:pPr algn="just"/>
            <a:r>
              <a:rPr lang="en-US" sz="2400" dirty="0" smtClean="0">
                <a:solidFill>
                  <a:schemeClr val="tx1"/>
                </a:solidFill>
              </a:rPr>
              <a:t>If the </a:t>
            </a:r>
            <a:r>
              <a:rPr lang="en-US" sz="2400" b="1" dirty="0" smtClean="0">
                <a:solidFill>
                  <a:schemeClr val="tx1"/>
                </a:solidFill>
              </a:rPr>
              <a:t>patch succeeds </a:t>
            </a:r>
            <a:r>
              <a:rPr lang="en-US" sz="2400" dirty="0" smtClean="0">
                <a:solidFill>
                  <a:schemeClr val="tx1"/>
                </a:solidFill>
              </a:rPr>
              <a:t>in restoring the cycle rates properly, then </a:t>
            </a:r>
            <a:r>
              <a:rPr lang="en-US" sz="2400" b="1" dirty="0" smtClean="0">
                <a:solidFill>
                  <a:schemeClr val="tx1"/>
                </a:solidFill>
              </a:rPr>
              <a:t>more code is added.</a:t>
            </a:r>
            <a:endParaRPr lang="en-US" sz="2400" dirty="0" smtClean="0">
              <a:solidFill>
                <a:schemeClr val="tx1"/>
              </a:solidFill>
            </a:endParaRPr>
          </a:p>
          <a:p>
            <a:pPr algn="just"/>
            <a:r>
              <a:rPr lang="en-US" sz="2400" dirty="0" smtClean="0">
                <a:solidFill>
                  <a:schemeClr val="tx1"/>
                </a:solidFill>
              </a:rPr>
              <a:t>This ensures that the system is grown incrementally, with an appropriate baseline at each stage of the integration. </a:t>
            </a:r>
          </a:p>
          <a:p>
            <a:pPr algn="just"/>
            <a:r>
              <a:rPr lang="en-US" sz="2400" dirty="0" smtClean="0">
                <a:solidFill>
                  <a:schemeClr val="tx1"/>
                </a:solidFill>
              </a:rPr>
              <a:t>This approach represents a phased integration with regression testing after each step.</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normAutofit/>
          </a:bodyPr>
          <a:lstStyle/>
          <a:p>
            <a:r>
              <a:rPr lang="en-US" b="1" dirty="0" smtClean="0">
                <a:solidFill>
                  <a:schemeClr val="tx1"/>
                </a:solidFill>
              </a:rPr>
              <a:t>4.6 Patching</a:t>
            </a:r>
            <a:endParaRPr lang="en-US" dirty="0" smtClean="0">
              <a:solidFill>
                <a:schemeClr val="tx1"/>
              </a:solidFill>
            </a:endParaRPr>
          </a:p>
        </p:txBody>
      </p:sp>
      <p:sp>
        <p:nvSpPr>
          <p:cNvPr id="3" name="Subtitle 2"/>
          <p:cNvSpPr>
            <a:spLocks noGrp="1"/>
          </p:cNvSpPr>
          <p:nvPr>
            <p:ph type="subTitle" idx="1"/>
          </p:nvPr>
        </p:nvSpPr>
        <p:spPr>
          <a:xfrm>
            <a:off x="419100" y="609600"/>
            <a:ext cx="8305800" cy="5181600"/>
          </a:xfrm>
        </p:spPr>
        <p:txBody>
          <a:bodyPr>
            <a:noAutofit/>
          </a:bodyPr>
          <a:lstStyle/>
          <a:p>
            <a:pPr algn="just"/>
            <a:r>
              <a:rPr lang="en-US" sz="2400" dirty="0" smtClean="0">
                <a:solidFill>
                  <a:schemeClr val="tx1"/>
                </a:solidFill>
              </a:rPr>
              <a:t>The process of </a:t>
            </a:r>
            <a:r>
              <a:rPr lang="en-US" sz="2400" b="1" dirty="0" smtClean="0">
                <a:solidFill>
                  <a:schemeClr val="tx1"/>
                </a:solidFill>
              </a:rPr>
              <a:t>correcting errors in the code directly on the target machine</a:t>
            </a:r>
            <a:r>
              <a:rPr lang="en-US" sz="2400" dirty="0" smtClean="0">
                <a:solidFill>
                  <a:schemeClr val="tx1"/>
                </a:solidFill>
              </a:rPr>
              <a:t> is called patching. </a:t>
            </a:r>
          </a:p>
          <a:p>
            <a:pPr algn="just"/>
            <a:r>
              <a:rPr lang="en-US" sz="2400" dirty="0" smtClean="0">
                <a:solidFill>
                  <a:schemeClr val="tx1"/>
                </a:solidFill>
              </a:rPr>
              <a:t>Patching allows minor errors detected during the integration process to be corrected directly on the target machine, without undergoing the tedious process of correcting the source code and creating a new load module. </a:t>
            </a:r>
          </a:p>
          <a:p>
            <a:pPr algn="just"/>
            <a:r>
              <a:rPr lang="en-US" sz="2400" dirty="0" smtClean="0">
                <a:solidFill>
                  <a:schemeClr val="tx1"/>
                </a:solidFill>
              </a:rPr>
              <a:t>It is also </a:t>
            </a:r>
            <a:r>
              <a:rPr lang="en-US" sz="2400" b="1" dirty="0" smtClean="0">
                <a:solidFill>
                  <a:schemeClr val="tx1"/>
                </a:solidFill>
              </a:rPr>
              <a:t>useful in repairing software remotely</a:t>
            </a:r>
            <a:r>
              <a:rPr lang="en-US" sz="2400" dirty="0" smtClean="0">
                <a:solidFill>
                  <a:schemeClr val="tx1"/>
                </a:solidFill>
              </a:rPr>
              <a:t>, for example, in space-borne applications. </a:t>
            </a:r>
          </a:p>
          <a:p>
            <a:pPr algn="just"/>
            <a:r>
              <a:rPr lang="en-US" sz="2400" dirty="0" smtClean="0">
                <a:solidFill>
                  <a:schemeClr val="tx1"/>
                </a:solidFill>
              </a:rPr>
              <a:t>Patching requires an </a:t>
            </a:r>
            <a:r>
              <a:rPr lang="en-US" sz="2400" b="1" dirty="0" smtClean="0">
                <a:solidFill>
                  <a:schemeClr val="tx1"/>
                </a:solidFill>
              </a:rPr>
              <a:t>expert command of the </a:t>
            </a:r>
            <a:r>
              <a:rPr lang="en-US" sz="2400" b="1" dirty="0" err="1" smtClean="0">
                <a:solidFill>
                  <a:schemeClr val="tx1"/>
                </a:solidFill>
              </a:rPr>
              <a:t>opcodes</a:t>
            </a:r>
            <a:r>
              <a:rPr lang="en-US" sz="2400" b="1" dirty="0" smtClean="0">
                <a:solidFill>
                  <a:schemeClr val="tx1"/>
                </a:solidFill>
              </a:rPr>
              <a:t> for the target machine</a:t>
            </a:r>
            <a:r>
              <a:rPr lang="en-US" sz="2400" dirty="0" smtClean="0">
                <a:solidFill>
                  <a:schemeClr val="tx1"/>
                </a:solidFill>
              </a:rPr>
              <a:t> unless a macro assembly-level patching facility is available. </a:t>
            </a:r>
          </a:p>
          <a:p>
            <a:pPr algn="just"/>
            <a:r>
              <a:rPr lang="en-US" sz="2400" dirty="0" smtClean="0">
                <a:solidFill>
                  <a:schemeClr val="tx1"/>
                </a:solidFill>
              </a:rPr>
              <a:t>It also requires an accurate memory map, which includes the contents of each address in memory, and a method for inserting directly into memory. </a:t>
            </a:r>
          </a:p>
          <a:p>
            <a:pPr algn="just"/>
            <a:r>
              <a:rPr lang="en-US" sz="2400" dirty="0" smtClean="0">
                <a:solidFill>
                  <a:schemeClr val="tx1"/>
                </a:solidFill>
              </a:rPr>
              <a:t>This capability is provided by many commercial development environments and by </a:t>
            </a:r>
            <a:r>
              <a:rPr lang="en-US" sz="2400" b="1" dirty="0" smtClean="0">
                <a:solidFill>
                  <a:schemeClr val="tx1"/>
                </a:solidFill>
              </a:rPr>
              <a:t>in-circuit emulators</a:t>
            </a:r>
            <a:r>
              <a:rPr lang="en-US" sz="2400" dirty="0" smtClean="0">
                <a:solidFill>
                  <a:schemeClr val="tx1"/>
                </a:solidFill>
              </a:rPr>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normAutofit/>
          </a:bodyPr>
          <a:lstStyle/>
          <a:p>
            <a:r>
              <a:rPr lang="en-US" b="1" dirty="0" smtClean="0">
                <a:solidFill>
                  <a:schemeClr val="tx1"/>
                </a:solidFill>
              </a:rPr>
              <a:t>4.6 Patching</a:t>
            </a:r>
            <a:endParaRPr lang="en-US" dirty="0" smtClean="0">
              <a:solidFill>
                <a:schemeClr val="tx1"/>
              </a:solidFill>
            </a:endParaRPr>
          </a:p>
        </p:txBody>
      </p:sp>
      <p:sp>
        <p:nvSpPr>
          <p:cNvPr id="3" name="Subtitle 2"/>
          <p:cNvSpPr>
            <a:spLocks noGrp="1"/>
          </p:cNvSpPr>
          <p:nvPr>
            <p:ph type="subTitle" idx="1"/>
          </p:nvPr>
        </p:nvSpPr>
        <p:spPr>
          <a:xfrm>
            <a:off x="419100" y="1066800"/>
            <a:ext cx="8305800" cy="5181600"/>
          </a:xfrm>
        </p:spPr>
        <p:txBody>
          <a:bodyPr>
            <a:noAutofit/>
          </a:bodyPr>
          <a:lstStyle/>
          <a:p>
            <a:pPr algn="just"/>
            <a:r>
              <a:rPr lang="en-US" sz="2400" dirty="0" smtClean="0">
                <a:solidFill>
                  <a:schemeClr val="tx1"/>
                </a:solidFill>
              </a:rPr>
              <a:t>Patching, which is analogous to </a:t>
            </a:r>
            <a:r>
              <a:rPr lang="en-US" sz="2400" b="1" dirty="0" smtClean="0">
                <a:solidFill>
                  <a:schemeClr val="tx1"/>
                </a:solidFill>
              </a:rPr>
              <a:t>placing jumper wires on prototype hardware</a:t>
            </a:r>
            <a:r>
              <a:rPr lang="en-US" sz="2400" dirty="0" smtClean="0">
                <a:solidFill>
                  <a:schemeClr val="tx1"/>
                </a:solidFill>
              </a:rPr>
              <a:t>, typically requires only a minor change of memory contents. </a:t>
            </a:r>
          </a:p>
          <a:p>
            <a:pPr algn="just"/>
            <a:r>
              <a:rPr lang="en-US" sz="2400" dirty="0" smtClean="0">
                <a:solidFill>
                  <a:schemeClr val="tx1"/>
                </a:solidFill>
              </a:rPr>
              <a:t>If the patch needed fits into the memory space accorded to the code to be changed, then it is considered an in-line patch. </a:t>
            </a:r>
          </a:p>
          <a:p>
            <a:pPr algn="just"/>
            <a:r>
              <a:rPr lang="en-US" sz="2400" dirty="0" smtClean="0">
                <a:solidFill>
                  <a:schemeClr val="tx1"/>
                </a:solidFill>
              </a:rPr>
              <a:t>for example, a 1 was supposed to be added to register 1 (R1) instead of a 0. This error can be changed easily by altering the memory location containing the LOAD R1,0 instruction to LOAD R1,1.</a:t>
            </a:r>
          </a:p>
          <a:p>
            <a:pPr algn="just"/>
            <a:r>
              <a:rPr lang="en-US" sz="2400" dirty="0" smtClean="0">
                <a:solidFill>
                  <a:schemeClr val="tx1"/>
                </a:solidFill>
              </a:rPr>
              <a:t>If the patch requires more memory than is currently occupied by the code to be replaced, it is considered an oversized patch. In this case a JUMP to some unused portion of memory is required, followed by the patched code, followed by a return JUMP to the next significant location.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normAutofit/>
          </a:bodyPr>
          <a:lstStyle/>
          <a:p>
            <a:r>
              <a:rPr lang="en-US" b="1" dirty="0" smtClean="0">
                <a:solidFill>
                  <a:schemeClr val="tx1"/>
                </a:solidFill>
              </a:rPr>
              <a:t>4.6 Patching</a:t>
            </a:r>
            <a:endParaRPr lang="en-US" dirty="0" smtClean="0">
              <a:solidFill>
                <a:schemeClr val="tx1"/>
              </a:solidFill>
            </a:endParaRPr>
          </a:p>
        </p:txBody>
      </p:sp>
      <p:pic>
        <p:nvPicPr>
          <p:cNvPr id="5122" name="Picture 2"/>
          <p:cNvPicPr>
            <a:picLocks noChangeAspect="1" noChangeArrowheads="1"/>
          </p:cNvPicPr>
          <p:nvPr/>
        </p:nvPicPr>
        <p:blipFill>
          <a:blip r:embed="rId2"/>
          <a:srcRect/>
          <a:stretch>
            <a:fillRect/>
          </a:stretch>
        </p:blipFill>
        <p:spPr bwMode="auto">
          <a:xfrm>
            <a:off x="398740" y="1524000"/>
            <a:ext cx="4173260" cy="4419600"/>
          </a:xfrm>
          <a:prstGeom prst="rect">
            <a:avLst/>
          </a:prstGeom>
          <a:noFill/>
          <a:ln w="9525">
            <a:noFill/>
            <a:miter lim="800000"/>
            <a:headEnd/>
            <a:tailEnd/>
          </a:ln>
        </p:spPr>
      </p:pic>
      <p:pic>
        <p:nvPicPr>
          <p:cNvPr id="5123" name="Picture 3"/>
          <p:cNvPicPr>
            <a:picLocks noChangeAspect="1" noChangeArrowheads="1"/>
          </p:cNvPicPr>
          <p:nvPr/>
        </p:nvPicPr>
        <p:blipFill>
          <a:blip r:embed="rId3"/>
          <a:srcRect/>
          <a:stretch>
            <a:fillRect/>
          </a:stretch>
        </p:blipFill>
        <p:spPr bwMode="auto">
          <a:xfrm>
            <a:off x="4572000" y="1524000"/>
            <a:ext cx="4505566" cy="44196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normAutofit/>
          </a:bodyPr>
          <a:lstStyle/>
          <a:p>
            <a:r>
              <a:rPr lang="en-US" b="1" dirty="0" smtClean="0">
                <a:solidFill>
                  <a:schemeClr val="tx1"/>
                </a:solidFill>
              </a:rPr>
              <a:t>4.6 Patching</a:t>
            </a:r>
            <a:endParaRPr lang="en-US" dirty="0" smtClean="0">
              <a:solidFill>
                <a:schemeClr val="tx1"/>
              </a:solidFill>
            </a:endParaRPr>
          </a:p>
        </p:txBody>
      </p:sp>
      <p:sp>
        <p:nvSpPr>
          <p:cNvPr id="3" name="Subtitle 2"/>
          <p:cNvSpPr>
            <a:spLocks noGrp="1"/>
          </p:cNvSpPr>
          <p:nvPr>
            <p:ph type="subTitle" idx="1"/>
          </p:nvPr>
        </p:nvSpPr>
        <p:spPr>
          <a:xfrm>
            <a:off x="419100" y="1066800"/>
            <a:ext cx="8305800" cy="5181600"/>
          </a:xfrm>
        </p:spPr>
        <p:txBody>
          <a:bodyPr>
            <a:noAutofit/>
          </a:bodyPr>
          <a:lstStyle/>
          <a:p>
            <a:pPr algn="just"/>
            <a:r>
              <a:rPr lang="en-US" sz="2400" dirty="0" smtClean="0">
                <a:solidFill>
                  <a:schemeClr val="tx1"/>
                </a:solidFill>
              </a:rPr>
              <a:t>The loading of patches during system integration can often be automated. </a:t>
            </a:r>
          </a:p>
          <a:p>
            <a:pPr algn="just"/>
            <a:r>
              <a:rPr lang="en-US" sz="2400" dirty="0" smtClean="0">
                <a:solidFill>
                  <a:schemeClr val="tx1"/>
                </a:solidFill>
              </a:rPr>
              <a:t>However, a large number of patches and patches on top of others can become confusing. It is imperative that a careful record be kept of all patches made, that the patches eventually find their way back to the source code, and that a new system be generated before validation testing begins. This is essential from a maintenance standpoint. Final testing should never be performed on a patched system. </a:t>
            </a:r>
          </a:p>
          <a:p>
            <a:pPr algn="just"/>
            <a:r>
              <a:rPr lang="en-US" sz="2400" dirty="0" smtClean="0">
                <a:solidFill>
                  <a:schemeClr val="tx1"/>
                </a:solidFill>
              </a:rPr>
              <a:t>Patching of software written in object-oriented languages is very difficult because of the lack of a straightforward mapping from the source code to the object code.</a:t>
            </a:r>
          </a:p>
          <a:p>
            <a:pPr algn="just"/>
            <a:r>
              <a:rPr lang="en-US" sz="2400" dirty="0" smtClean="0">
                <a:solidFill>
                  <a:schemeClr val="tx1"/>
                </a:solidFill>
              </a:rPr>
              <a:t>Symbolic debuggers are quite helpful in this case, but even so, in this situation patching is risky at best.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normAutofit/>
          </a:bodyPr>
          <a:lstStyle/>
          <a:p>
            <a:r>
              <a:rPr lang="en-US" b="1" dirty="0" smtClean="0">
                <a:solidFill>
                  <a:schemeClr val="tx1"/>
                </a:solidFill>
              </a:rPr>
              <a:t>4.7 The Probe Effect</a:t>
            </a:r>
            <a:endParaRPr lang="en-US" dirty="0" smtClean="0">
              <a:solidFill>
                <a:schemeClr val="tx1"/>
              </a:solidFill>
            </a:endParaRPr>
          </a:p>
        </p:txBody>
      </p:sp>
      <p:sp>
        <p:nvSpPr>
          <p:cNvPr id="3" name="Subtitle 2"/>
          <p:cNvSpPr>
            <a:spLocks noGrp="1"/>
          </p:cNvSpPr>
          <p:nvPr>
            <p:ph type="subTitle" idx="1"/>
          </p:nvPr>
        </p:nvSpPr>
        <p:spPr>
          <a:xfrm>
            <a:off x="419100" y="838200"/>
            <a:ext cx="8305800" cy="5181600"/>
          </a:xfrm>
        </p:spPr>
        <p:txBody>
          <a:bodyPr>
            <a:noAutofit/>
          </a:bodyPr>
          <a:lstStyle/>
          <a:p>
            <a:pPr algn="just"/>
            <a:r>
              <a:rPr lang="en-US" sz="2800" dirty="0" smtClean="0">
                <a:solidFill>
                  <a:schemeClr val="tx1"/>
                </a:solidFill>
              </a:rPr>
              <a:t>The uncertainty principle, originally postulated by Werner Heisenberg in 1927, states essentially that </a:t>
            </a:r>
            <a:r>
              <a:rPr lang="en-US" sz="2800" b="1" dirty="0" smtClean="0">
                <a:solidFill>
                  <a:schemeClr val="tx1"/>
                </a:solidFill>
              </a:rPr>
              <a:t>the precise position and momentum of a particle cannot be known simultaneously</a:t>
            </a:r>
            <a:r>
              <a:rPr lang="en-US" sz="2800" dirty="0" smtClean="0">
                <a:solidFill>
                  <a:schemeClr val="tx1"/>
                </a:solidFill>
              </a:rPr>
              <a:t>. </a:t>
            </a:r>
          </a:p>
          <a:p>
            <a:pPr algn="just"/>
            <a:r>
              <a:rPr lang="en-US" sz="2800" dirty="0" smtClean="0">
                <a:solidFill>
                  <a:schemeClr val="tx1"/>
                </a:solidFill>
              </a:rPr>
              <a:t>An analogy to the Heisenberg uncertainty principle applies in software integration. </a:t>
            </a:r>
          </a:p>
          <a:p>
            <a:pPr algn="just"/>
            <a:r>
              <a:rPr lang="en-US" sz="2800" dirty="0" smtClean="0">
                <a:solidFill>
                  <a:schemeClr val="tx1"/>
                </a:solidFill>
              </a:rPr>
              <a:t>While software systems do not explicitly deal with electrons (except as ensemble behavior), uncertainty arises because the </a:t>
            </a:r>
            <a:r>
              <a:rPr lang="en-US" sz="2800" b="1" dirty="0" smtClean="0">
                <a:solidFill>
                  <a:schemeClr val="tx1"/>
                </a:solidFill>
              </a:rPr>
              <a:t>more closely a system is examined, the more likely the examination process will affect the system</a:t>
            </a:r>
            <a:r>
              <a:rPr lang="en-US" sz="2800" dirty="0" smtClean="0">
                <a:solidFill>
                  <a:schemeClr val="tx1"/>
                </a:solidFill>
              </a:rPr>
              <a:t>. </a:t>
            </a:r>
          </a:p>
          <a:p>
            <a:pPr algn="just"/>
            <a:r>
              <a:rPr lang="en-US" sz="2800" dirty="0" smtClean="0">
                <a:solidFill>
                  <a:schemeClr val="tx1"/>
                </a:solidFill>
              </a:rPr>
              <a:t>This fact is especially true for embedded systems where </a:t>
            </a:r>
            <a:r>
              <a:rPr lang="en-US" sz="2800" b="1" dirty="0" smtClean="0">
                <a:solidFill>
                  <a:schemeClr val="tx1"/>
                </a:solidFill>
              </a:rPr>
              <a:t>test probes can affect timing</a:t>
            </a:r>
            <a:r>
              <a:rPr lang="en-US" sz="2800" dirty="0" smtClean="0">
                <a:solidFill>
                  <a:schemeClr val="tx1"/>
                </a:solidFill>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normAutofit/>
          </a:bodyPr>
          <a:lstStyle/>
          <a:p>
            <a:r>
              <a:rPr lang="en-US" b="1" dirty="0" smtClean="0">
                <a:solidFill>
                  <a:schemeClr val="tx1"/>
                </a:solidFill>
              </a:rPr>
              <a:t>4.7 The Probe Effect: </a:t>
            </a:r>
            <a:r>
              <a:rPr lang="en-US" b="1" dirty="0" smtClean="0"/>
              <a:t>E</a:t>
            </a:r>
            <a:r>
              <a:rPr lang="en-US" dirty="0" smtClean="0">
                <a:solidFill>
                  <a:schemeClr val="tx1"/>
                </a:solidFill>
              </a:rPr>
              <a:t>xample</a:t>
            </a:r>
            <a:br>
              <a:rPr lang="en-US" dirty="0" smtClean="0">
                <a:solidFill>
                  <a:schemeClr val="tx1"/>
                </a:solidFill>
              </a:rPr>
            </a:br>
            <a:endParaRPr lang="en-US" dirty="0" smtClean="0">
              <a:solidFill>
                <a:schemeClr val="tx1"/>
              </a:solidFill>
            </a:endParaRPr>
          </a:p>
        </p:txBody>
      </p:sp>
      <p:sp>
        <p:nvSpPr>
          <p:cNvPr id="3" name="Subtitle 2"/>
          <p:cNvSpPr>
            <a:spLocks noGrp="1"/>
          </p:cNvSpPr>
          <p:nvPr>
            <p:ph type="subTitle" idx="1"/>
          </p:nvPr>
        </p:nvSpPr>
        <p:spPr>
          <a:xfrm>
            <a:off x="419100" y="762000"/>
            <a:ext cx="8305800" cy="5181600"/>
          </a:xfrm>
        </p:spPr>
        <p:txBody>
          <a:bodyPr>
            <a:noAutofit/>
          </a:bodyPr>
          <a:lstStyle/>
          <a:p>
            <a:pPr algn="just"/>
            <a:r>
              <a:rPr lang="en-US" sz="2400" dirty="0" smtClean="0">
                <a:solidFill>
                  <a:schemeClr val="tx1"/>
                </a:solidFill>
              </a:rPr>
              <a:t>An engineer is debugging the pasta sauce bottling system and discovers that a certain deadline is not being met. </a:t>
            </a:r>
          </a:p>
          <a:p>
            <a:pPr algn="just"/>
            <a:r>
              <a:rPr lang="en-US" sz="2400" dirty="0" smtClean="0">
                <a:solidFill>
                  <a:schemeClr val="tx1"/>
                </a:solidFill>
              </a:rPr>
              <a:t>Some debugging code is added to print out a preliminary result to a file. But after adding the debugging code, the problem goes away. </a:t>
            </a:r>
          </a:p>
          <a:p>
            <a:pPr algn="just"/>
            <a:r>
              <a:rPr lang="en-US" sz="2400" dirty="0" smtClean="0">
                <a:solidFill>
                  <a:schemeClr val="tx1"/>
                </a:solidFill>
              </a:rPr>
              <a:t>Declaring success, the engineer removes the debugging code and the problem reappears. In this case, it is clear that debugging code somehow changed the timing of the system.</a:t>
            </a:r>
          </a:p>
          <a:p>
            <a:pPr algn="just"/>
            <a:r>
              <a:rPr lang="en-US" sz="2400" dirty="0" smtClean="0">
                <a:solidFill>
                  <a:schemeClr val="tx1"/>
                </a:solidFill>
              </a:rPr>
              <a:t>The software version of the Heisenberg uncertainty principle should be taken as a warning that testing methods often affect the systems that they test. </a:t>
            </a:r>
          </a:p>
          <a:p>
            <a:pPr algn="just"/>
            <a:r>
              <a:rPr lang="en-US" sz="2400" dirty="0" smtClean="0">
                <a:solidFill>
                  <a:schemeClr val="tx1"/>
                </a:solidFill>
              </a:rPr>
              <a:t>When this is the case, nonintrusive testing should be considered, for example, using a logic analyzer. Furthermore, wherever there is an inverse correlation between two variables affecting system, Heisenberg uncertainty is suggested.</a:t>
            </a:r>
            <a:endParaRPr lang="en-US" sz="24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b="1" dirty="0" smtClean="0">
                <a:solidFill>
                  <a:schemeClr val="tx1"/>
                </a:solidFill>
              </a:rPr>
              <a:t>1.1 Checkpoints </a:t>
            </a:r>
            <a:endParaRPr lang="en-US" dirty="0">
              <a:solidFill>
                <a:schemeClr val="tx1"/>
              </a:solidFill>
            </a:endParaRPr>
          </a:p>
        </p:txBody>
      </p:sp>
      <p:sp>
        <p:nvSpPr>
          <p:cNvPr id="3" name="Subtitle 2"/>
          <p:cNvSpPr>
            <a:spLocks noGrp="1"/>
          </p:cNvSpPr>
          <p:nvPr>
            <p:ph type="subTitle" idx="1"/>
          </p:nvPr>
        </p:nvSpPr>
        <p:spPr>
          <a:xfrm>
            <a:off x="419100" y="1066800"/>
            <a:ext cx="8305800" cy="5181600"/>
          </a:xfrm>
        </p:spPr>
        <p:txBody>
          <a:bodyPr>
            <a:noAutofit/>
          </a:bodyPr>
          <a:lstStyle/>
          <a:p>
            <a:pPr algn="just"/>
            <a:r>
              <a:rPr lang="en-US" sz="2000" dirty="0" smtClean="0">
                <a:solidFill>
                  <a:schemeClr val="tx1"/>
                </a:solidFill>
              </a:rPr>
              <a:t>A </a:t>
            </a:r>
            <a:r>
              <a:rPr lang="en-US" sz="2000" dirty="0">
                <a:solidFill>
                  <a:schemeClr val="tx1"/>
                </a:solidFill>
              </a:rPr>
              <a:t>way to increase fault-tolerance in which </a:t>
            </a:r>
            <a:r>
              <a:rPr lang="en-US" sz="2000" b="1" dirty="0">
                <a:solidFill>
                  <a:schemeClr val="tx1"/>
                </a:solidFill>
              </a:rPr>
              <a:t> intermediate results are written to memory </a:t>
            </a:r>
            <a:r>
              <a:rPr lang="en-US" sz="2000" dirty="0">
                <a:solidFill>
                  <a:schemeClr val="tx1"/>
                </a:solidFill>
              </a:rPr>
              <a:t>at fixed locations in code for diagnostic </a:t>
            </a:r>
            <a:r>
              <a:rPr lang="en-US" sz="2000" dirty="0" smtClean="0">
                <a:solidFill>
                  <a:schemeClr val="tx1"/>
                </a:solidFill>
              </a:rPr>
              <a:t>purposes. </a:t>
            </a:r>
          </a:p>
          <a:p>
            <a:pPr algn="just"/>
            <a:endParaRPr lang="en-US" sz="2000" dirty="0">
              <a:solidFill>
                <a:schemeClr val="tx1"/>
              </a:solidFill>
            </a:endParaRPr>
          </a:p>
          <a:p>
            <a:pPr algn="just"/>
            <a:endParaRPr lang="en-US" sz="2000" dirty="0" smtClean="0">
              <a:solidFill>
                <a:schemeClr val="tx1"/>
              </a:solidFill>
            </a:endParaRPr>
          </a:p>
          <a:p>
            <a:pPr algn="just"/>
            <a:endParaRPr lang="en-US" sz="2000" dirty="0">
              <a:solidFill>
                <a:schemeClr val="tx1"/>
              </a:solidFill>
            </a:endParaRPr>
          </a:p>
          <a:p>
            <a:pPr algn="just"/>
            <a:endParaRPr lang="en-US" sz="2000" dirty="0" smtClean="0">
              <a:solidFill>
                <a:schemeClr val="tx1"/>
              </a:solidFill>
            </a:endParaRPr>
          </a:p>
          <a:p>
            <a:pPr algn="just"/>
            <a:endParaRPr lang="en-US" sz="2000" dirty="0">
              <a:solidFill>
                <a:schemeClr val="tx1"/>
              </a:solidFill>
            </a:endParaRPr>
          </a:p>
          <a:p>
            <a:pPr algn="just"/>
            <a:endParaRPr lang="en-US" sz="2000" dirty="0" smtClean="0">
              <a:solidFill>
                <a:schemeClr val="tx1"/>
              </a:solidFill>
            </a:endParaRPr>
          </a:p>
          <a:p>
            <a:pPr algn="just"/>
            <a:endParaRPr lang="en-US" sz="2000" dirty="0">
              <a:solidFill>
                <a:schemeClr val="tx1"/>
              </a:solidFill>
            </a:endParaRPr>
          </a:p>
          <a:p>
            <a:pPr algn="just"/>
            <a:endParaRPr lang="en-US" sz="2000" dirty="0" smtClean="0">
              <a:solidFill>
                <a:schemeClr val="tx1"/>
              </a:solidFill>
            </a:endParaRPr>
          </a:p>
          <a:p>
            <a:pPr algn="just"/>
            <a:r>
              <a:rPr lang="en-US" sz="2000" dirty="0" smtClean="0">
                <a:solidFill>
                  <a:schemeClr val="tx1"/>
                </a:solidFill>
              </a:rPr>
              <a:t>These </a:t>
            </a:r>
            <a:r>
              <a:rPr lang="en-US" sz="2000" dirty="0">
                <a:solidFill>
                  <a:schemeClr val="tx1"/>
                </a:solidFill>
              </a:rPr>
              <a:t>locations, called checkpoints, can be used during system operation and during system verification. </a:t>
            </a:r>
          </a:p>
          <a:p>
            <a:pPr algn="just"/>
            <a:r>
              <a:rPr lang="en-US" sz="2000" dirty="0">
                <a:solidFill>
                  <a:schemeClr val="tx1"/>
                </a:solidFill>
              </a:rPr>
              <a:t>If the checkpoints are used only during testing, then this code is known as a</a:t>
            </a:r>
            <a:r>
              <a:rPr lang="en-US" sz="2000" b="1" dirty="0">
                <a:solidFill>
                  <a:schemeClr val="tx1"/>
                </a:solidFill>
              </a:rPr>
              <a:t> test probe</a:t>
            </a:r>
            <a:r>
              <a:rPr lang="en-US" sz="2000" dirty="0">
                <a:solidFill>
                  <a:schemeClr val="tx1"/>
                </a:solidFill>
              </a:rPr>
              <a:t>. </a:t>
            </a:r>
          </a:p>
          <a:p>
            <a:pPr algn="just"/>
            <a:r>
              <a:rPr lang="en-US" sz="2000" dirty="0">
                <a:solidFill>
                  <a:schemeClr val="tx1"/>
                </a:solidFill>
              </a:rPr>
              <a:t>Test probes can introduce subtle timing </a:t>
            </a:r>
            <a:r>
              <a:rPr lang="en-US" sz="2000" dirty="0" smtClean="0">
                <a:solidFill>
                  <a:schemeClr val="tx1"/>
                </a:solidFill>
              </a:rPr>
              <a:t>errors</a:t>
            </a:r>
            <a:endParaRPr lang="en-US" sz="2000" dirty="0">
              <a:solidFill>
                <a:schemeClr val="tx1"/>
              </a:solidFill>
            </a:endParaRPr>
          </a:p>
        </p:txBody>
      </p:sp>
      <p:pic>
        <p:nvPicPr>
          <p:cNvPr id="1026" name="Picture 2"/>
          <p:cNvPicPr>
            <a:picLocks noChangeAspect="1" noChangeArrowheads="1"/>
          </p:cNvPicPr>
          <p:nvPr/>
        </p:nvPicPr>
        <p:blipFill>
          <a:blip r:embed="rId2"/>
          <a:srcRect/>
          <a:stretch>
            <a:fillRect/>
          </a:stretch>
        </p:blipFill>
        <p:spPr bwMode="auto">
          <a:xfrm>
            <a:off x="1371600" y="2281618"/>
            <a:ext cx="5772150" cy="2366582"/>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b="1" dirty="0" smtClean="0">
                <a:solidFill>
                  <a:schemeClr val="tx1"/>
                </a:solidFill>
              </a:rPr>
              <a:t>1.2 Recovery-Block Approach</a:t>
            </a:r>
            <a:endParaRPr lang="en-US" dirty="0" smtClean="0">
              <a:solidFill>
                <a:schemeClr val="tx1"/>
              </a:solidFill>
            </a:endParaRPr>
          </a:p>
        </p:txBody>
      </p:sp>
      <p:sp>
        <p:nvSpPr>
          <p:cNvPr id="3" name="Subtitle 2"/>
          <p:cNvSpPr>
            <a:spLocks noGrp="1"/>
          </p:cNvSpPr>
          <p:nvPr>
            <p:ph type="subTitle" idx="1"/>
          </p:nvPr>
        </p:nvSpPr>
        <p:spPr>
          <a:xfrm>
            <a:off x="419100" y="1066800"/>
            <a:ext cx="8305800" cy="5181600"/>
          </a:xfrm>
        </p:spPr>
        <p:txBody>
          <a:bodyPr>
            <a:noAutofit/>
          </a:bodyPr>
          <a:lstStyle/>
          <a:p>
            <a:pPr algn="just"/>
            <a:r>
              <a:rPr lang="en-US" sz="2000" dirty="0" smtClean="0">
                <a:solidFill>
                  <a:schemeClr val="tx1"/>
                </a:solidFill>
              </a:rPr>
              <a:t>Fault-tolerance can be further increased by using checkpoints in conjunction with predetermined reset points in software.</a:t>
            </a:r>
          </a:p>
          <a:p>
            <a:pPr algn="just"/>
            <a:r>
              <a:rPr lang="en-US" sz="2000" dirty="0" smtClean="0">
                <a:solidFill>
                  <a:schemeClr val="tx1"/>
                </a:solidFill>
              </a:rPr>
              <a:t>These reset points mark </a:t>
            </a:r>
            <a:r>
              <a:rPr lang="en-US" sz="2000" b="1" dirty="0" smtClean="0">
                <a:solidFill>
                  <a:schemeClr val="tx1"/>
                </a:solidFill>
              </a:rPr>
              <a:t>recovery blocks </a:t>
            </a:r>
            <a:r>
              <a:rPr lang="en-US" sz="2000" dirty="0" smtClean="0">
                <a:solidFill>
                  <a:schemeClr val="tx1"/>
                </a:solidFill>
              </a:rPr>
              <a:t>in the software. </a:t>
            </a:r>
          </a:p>
          <a:p>
            <a:pPr algn="just"/>
            <a:r>
              <a:rPr lang="en-US" sz="2000" dirty="0" smtClean="0">
                <a:solidFill>
                  <a:schemeClr val="tx1"/>
                </a:solidFill>
              </a:rPr>
              <a:t>At the end of each recovery block, the checkpoints are tested for “reasonableness.” </a:t>
            </a:r>
          </a:p>
          <a:p>
            <a:pPr algn="just"/>
            <a:r>
              <a:rPr lang="en-US" sz="2000" dirty="0" smtClean="0">
                <a:solidFill>
                  <a:schemeClr val="tx1"/>
                </a:solidFill>
              </a:rPr>
              <a:t>If the results are not reasonable, then processing resumes with a prior recovery block </a:t>
            </a:r>
          </a:p>
          <a:p>
            <a:pPr algn="just"/>
            <a:endParaRPr lang="en-US" sz="2000" dirty="0">
              <a:solidFill>
                <a:schemeClr val="tx1"/>
              </a:solidFill>
            </a:endParaRPr>
          </a:p>
          <a:p>
            <a:pPr algn="just"/>
            <a:endParaRPr lang="en-US" sz="2000" dirty="0" smtClean="0">
              <a:solidFill>
                <a:schemeClr val="tx1"/>
              </a:solidFill>
            </a:endParaRPr>
          </a:p>
          <a:p>
            <a:pPr algn="just"/>
            <a:endParaRPr lang="en-US" sz="2000" dirty="0" smtClean="0">
              <a:solidFill>
                <a:schemeClr val="tx1"/>
              </a:solidFill>
            </a:endParaRPr>
          </a:p>
        </p:txBody>
      </p:sp>
      <p:pic>
        <p:nvPicPr>
          <p:cNvPr id="2050" name="Picture 2"/>
          <p:cNvPicPr>
            <a:picLocks noChangeAspect="1" noChangeArrowheads="1"/>
          </p:cNvPicPr>
          <p:nvPr/>
        </p:nvPicPr>
        <p:blipFill>
          <a:blip r:embed="rId2"/>
          <a:srcRect/>
          <a:stretch>
            <a:fillRect/>
          </a:stretch>
        </p:blipFill>
        <p:spPr bwMode="auto">
          <a:xfrm>
            <a:off x="1447800" y="4175791"/>
            <a:ext cx="6086475" cy="1691609"/>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b="1" dirty="0" smtClean="0">
                <a:solidFill>
                  <a:schemeClr val="tx1"/>
                </a:solidFill>
              </a:rPr>
              <a:t>1.2 Recovery-Block Approach</a:t>
            </a:r>
            <a:endParaRPr lang="en-US" dirty="0" smtClean="0">
              <a:solidFill>
                <a:schemeClr val="tx1"/>
              </a:solidFill>
            </a:endParaRPr>
          </a:p>
        </p:txBody>
      </p:sp>
      <p:sp>
        <p:nvSpPr>
          <p:cNvPr id="3" name="Subtitle 2"/>
          <p:cNvSpPr>
            <a:spLocks noGrp="1"/>
          </p:cNvSpPr>
          <p:nvPr>
            <p:ph type="subTitle" idx="1"/>
          </p:nvPr>
        </p:nvSpPr>
        <p:spPr>
          <a:xfrm>
            <a:off x="419100" y="1066800"/>
            <a:ext cx="8305800" cy="5181600"/>
          </a:xfrm>
        </p:spPr>
        <p:txBody>
          <a:bodyPr>
            <a:noAutofit/>
          </a:bodyPr>
          <a:lstStyle/>
          <a:p>
            <a:pPr algn="just"/>
            <a:endParaRPr lang="en-US" sz="2000" dirty="0" smtClean="0">
              <a:solidFill>
                <a:schemeClr val="tx1"/>
              </a:solidFill>
            </a:endParaRPr>
          </a:p>
          <a:p>
            <a:pPr algn="just"/>
            <a:r>
              <a:rPr lang="en-US" sz="2000" dirty="0" smtClean="0">
                <a:solidFill>
                  <a:schemeClr val="tx1"/>
                </a:solidFill>
              </a:rPr>
              <a:t>The point, of course, is that some hardware device (or another process that is independent of the one in question) has provided faulty inputs to the block. </a:t>
            </a:r>
          </a:p>
          <a:p>
            <a:pPr algn="just"/>
            <a:endParaRPr lang="en-US" sz="2000" dirty="0" smtClean="0">
              <a:solidFill>
                <a:schemeClr val="tx1"/>
              </a:solidFill>
            </a:endParaRPr>
          </a:p>
          <a:p>
            <a:pPr algn="just"/>
            <a:r>
              <a:rPr lang="en-US" sz="2000" dirty="0" smtClean="0">
                <a:solidFill>
                  <a:schemeClr val="tx1"/>
                </a:solidFill>
              </a:rPr>
              <a:t>By  repeating the processing in the block, with presumably valid data, the error will not be repeated.</a:t>
            </a:r>
          </a:p>
          <a:p>
            <a:pPr algn="just"/>
            <a:endParaRPr lang="en-US" sz="2000" dirty="0" smtClean="0">
              <a:solidFill>
                <a:schemeClr val="tx1"/>
              </a:solidFill>
            </a:endParaRPr>
          </a:p>
          <a:p>
            <a:pPr algn="just"/>
            <a:r>
              <a:rPr lang="en-US" sz="2000" dirty="0" smtClean="0">
                <a:solidFill>
                  <a:schemeClr val="tx1"/>
                </a:solidFill>
              </a:rPr>
              <a:t>In the process-block model, each recovery block represents a redundant parallel process to the block being tested. </a:t>
            </a:r>
          </a:p>
          <a:p>
            <a:pPr algn="just"/>
            <a:endParaRPr lang="en-US" sz="2000" dirty="0">
              <a:solidFill>
                <a:schemeClr val="tx1"/>
              </a:solidFill>
            </a:endParaRPr>
          </a:p>
          <a:p>
            <a:pPr algn="just"/>
            <a:r>
              <a:rPr lang="en-US" sz="2000" dirty="0" smtClean="0">
                <a:solidFill>
                  <a:schemeClr val="tx1"/>
                </a:solidFill>
              </a:rPr>
              <a:t>Although this strategy increases system reliability, it can have a severe impact on performance because of the </a:t>
            </a:r>
            <a:r>
              <a:rPr lang="en-US" sz="2000" b="1" dirty="0" smtClean="0">
                <a:solidFill>
                  <a:schemeClr val="tx1"/>
                </a:solidFill>
              </a:rPr>
              <a:t>overhead added by the checkpoint and repetition of the processing in a block</a:t>
            </a:r>
            <a:r>
              <a:rPr lang="en-US" sz="2000" dirty="0" smtClean="0">
                <a:solidFill>
                  <a:schemeClr val="tx1"/>
                </a:solidFill>
              </a:rPr>
              <a:t>.</a:t>
            </a:r>
            <a:endParaRPr lang="en-US" sz="20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b="1" dirty="0" smtClean="0">
                <a:solidFill>
                  <a:schemeClr val="tx1"/>
                </a:solidFill>
              </a:rPr>
              <a:t>2 Software Black Boxes</a:t>
            </a:r>
            <a:endParaRPr lang="en-US" dirty="0">
              <a:solidFill>
                <a:schemeClr val="tx1"/>
              </a:solidFill>
            </a:endParaRPr>
          </a:p>
        </p:txBody>
      </p:sp>
      <p:sp>
        <p:nvSpPr>
          <p:cNvPr id="3" name="Subtitle 2"/>
          <p:cNvSpPr>
            <a:spLocks noGrp="1"/>
          </p:cNvSpPr>
          <p:nvPr>
            <p:ph type="subTitle" idx="1"/>
          </p:nvPr>
        </p:nvSpPr>
        <p:spPr>
          <a:xfrm>
            <a:off x="419100" y="1066800"/>
            <a:ext cx="8305800" cy="5181600"/>
          </a:xfrm>
        </p:spPr>
        <p:txBody>
          <a:bodyPr>
            <a:noAutofit/>
          </a:bodyPr>
          <a:lstStyle/>
          <a:p>
            <a:pPr algn="just"/>
            <a:r>
              <a:rPr lang="en-US" sz="2000" dirty="0" smtClean="0">
                <a:solidFill>
                  <a:schemeClr val="tx1"/>
                </a:solidFill>
              </a:rPr>
              <a:t>The </a:t>
            </a:r>
            <a:r>
              <a:rPr lang="en-US" sz="2000" dirty="0">
                <a:solidFill>
                  <a:schemeClr val="tx1"/>
                </a:solidFill>
              </a:rPr>
              <a:t>software black box is related to checkpoints and is used in certain mission critical systems </a:t>
            </a:r>
            <a:r>
              <a:rPr lang="en-US" sz="2000" b="1" dirty="0">
                <a:solidFill>
                  <a:schemeClr val="tx1"/>
                </a:solidFill>
              </a:rPr>
              <a:t>to recover data</a:t>
            </a:r>
            <a:r>
              <a:rPr lang="en-US" sz="2000" dirty="0">
                <a:solidFill>
                  <a:schemeClr val="tx1"/>
                </a:solidFill>
              </a:rPr>
              <a:t> to prevent future disasters. </a:t>
            </a:r>
          </a:p>
          <a:p>
            <a:pPr algn="just"/>
            <a:r>
              <a:rPr lang="en-US" sz="2000" dirty="0">
                <a:solidFill>
                  <a:schemeClr val="tx1"/>
                </a:solidFill>
              </a:rPr>
              <a:t>The objective of a software black box is to </a:t>
            </a:r>
            <a:r>
              <a:rPr lang="en-US" sz="2000" b="1" dirty="0">
                <a:solidFill>
                  <a:schemeClr val="tx1"/>
                </a:solidFill>
              </a:rPr>
              <a:t>recreate the sequence of events that led to the software failure </a:t>
            </a:r>
            <a:r>
              <a:rPr lang="en-US" sz="2000" dirty="0">
                <a:solidFill>
                  <a:schemeClr val="tx1"/>
                </a:solidFill>
              </a:rPr>
              <a:t>for the purpose of identifying the faulty code. </a:t>
            </a:r>
          </a:p>
          <a:p>
            <a:pPr algn="just"/>
            <a:r>
              <a:rPr lang="en-US" sz="2000" dirty="0">
                <a:solidFill>
                  <a:schemeClr val="tx1"/>
                </a:solidFill>
              </a:rPr>
              <a:t>The software black-box </a:t>
            </a:r>
            <a:r>
              <a:rPr lang="en-US" sz="2000" b="1" dirty="0">
                <a:solidFill>
                  <a:schemeClr val="tx1"/>
                </a:solidFill>
              </a:rPr>
              <a:t>recorder is essentially a checkpoint that records and stores behavioral data</a:t>
            </a:r>
            <a:r>
              <a:rPr lang="en-US" sz="2000" dirty="0">
                <a:solidFill>
                  <a:schemeClr val="tx1"/>
                </a:solidFill>
              </a:rPr>
              <a:t> during program execution, while attempting to minimize any impact on that execution. </a:t>
            </a:r>
          </a:p>
          <a:p>
            <a:pPr algn="just"/>
            <a:r>
              <a:rPr lang="en-US" sz="2000" dirty="0">
                <a:solidFill>
                  <a:schemeClr val="tx1"/>
                </a:solidFill>
              </a:rPr>
              <a:t>The execution of program functionalities results in a sequence of module transitions such that the </a:t>
            </a:r>
            <a:r>
              <a:rPr lang="en-US" sz="2000" b="1" dirty="0">
                <a:solidFill>
                  <a:schemeClr val="tx1"/>
                </a:solidFill>
              </a:rPr>
              <a:t>system can be described as modules and their interaction.</a:t>
            </a:r>
            <a:endParaRPr lang="en-US" sz="2000" dirty="0">
              <a:solidFill>
                <a:schemeClr val="tx1"/>
              </a:solidFill>
            </a:endParaRPr>
          </a:p>
          <a:p>
            <a:pPr algn="just"/>
            <a:r>
              <a:rPr lang="en-US" sz="2000" dirty="0">
                <a:solidFill>
                  <a:schemeClr val="tx1"/>
                </a:solidFill>
              </a:rPr>
              <a:t>When software is running, it passes control from one module to the next. Exchanging control from one module to the next is considered a transition.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b="1" dirty="0" smtClean="0">
                <a:solidFill>
                  <a:schemeClr val="tx1"/>
                </a:solidFill>
              </a:rPr>
              <a:t>2 Software Black Boxes</a:t>
            </a:r>
            <a:endParaRPr lang="en-US" dirty="0">
              <a:solidFill>
                <a:schemeClr val="tx1"/>
              </a:solidFill>
            </a:endParaRPr>
          </a:p>
        </p:txBody>
      </p:sp>
      <p:sp>
        <p:nvSpPr>
          <p:cNvPr id="3" name="Subtitle 2"/>
          <p:cNvSpPr>
            <a:spLocks noGrp="1"/>
          </p:cNvSpPr>
          <p:nvPr>
            <p:ph type="subTitle" idx="1"/>
          </p:nvPr>
        </p:nvSpPr>
        <p:spPr>
          <a:xfrm>
            <a:off x="419100" y="1066800"/>
            <a:ext cx="8305800" cy="5181600"/>
          </a:xfrm>
        </p:spPr>
        <p:txBody>
          <a:bodyPr>
            <a:noAutofit/>
          </a:bodyPr>
          <a:lstStyle/>
          <a:p>
            <a:pPr algn="just"/>
            <a:r>
              <a:rPr lang="en-US" sz="2000" dirty="0" smtClean="0">
                <a:solidFill>
                  <a:schemeClr val="tx1"/>
                </a:solidFill>
              </a:rPr>
              <a:t>Call graphs can be developed from these transitions graphically using an </a:t>
            </a:r>
            <a:r>
              <a:rPr lang="en-US" sz="2000" i="1" dirty="0" smtClean="0">
                <a:solidFill>
                  <a:schemeClr val="tx1"/>
                </a:solidFill>
              </a:rPr>
              <a:t>N </a:t>
            </a:r>
            <a:r>
              <a:rPr lang="en-US" sz="2000" dirty="0" smtClean="0">
                <a:solidFill>
                  <a:schemeClr val="tx1"/>
                </a:solidFill>
              </a:rPr>
              <a:t>× </a:t>
            </a:r>
            <a:r>
              <a:rPr lang="en-US" sz="2000" i="1" dirty="0" smtClean="0">
                <a:solidFill>
                  <a:schemeClr val="tx1"/>
                </a:solidFill>
              </a:rPr>
              <a:t>N </a:t>
            </a:r>
            <a:r>
              <a:rPr lang="en-US" sz="2000" dirty="0" smtClean="0">
                <a:solidFill>
                  <a:schemeClr val="tx1"/>
                </a:solidFill>
              </a:rPr>
              <a:t>matrix, where </a:t>
            </a:r>
            <a:r>
              <a:rPr lang="en-US" sz="2000" i="1" dirty="0" smtClean="0">
                <a:solidFill>
                  <a:schemeClr val="tx1"/>
                </a:solidFill>
              </a:rPr>
              <a:t>N </a:t>
            </a:r>
            <a:r>
              <a:rPr lang="en-US" sz="2000" dirty="0" smtClean="0">
                <a:solidFill>
                  <a:schemeClr val="tx1"/>
                </a:solidFill>
              </a:rPr>
              <a:t>represents the number of</a:t>
            </a:r>
          </a:p>
          <a:p>
            <a:pPr algn="just"/>
            <a:r>
              <a:rPr lang="en-US" sz="2000" dirty="0" smtClean="0">
                <a:solidFill>
                  <a:schemeClr val="tx1"/>
                </a:solidFill>
              </a:rPr>
              <a:t>modules in a system.</a:t>
            </a:r>
          </a:p>
          <a:p>
            <a:pPr algn="just"/>
            <a:r>
              <a:rPr lang="en-US" sz="2000" dirty="0" smtClean="0">
                <a:solidFill>
                  <a:schemeClr val="tx1"/>
                </a:solidFill>
              </a:rPr>
              <a:t>When each module is called, each transition is recorded in a matrix, incrementing that element in a transition frequency matrix. </a:t>
            </a:r>
          </a:p>
          <a:p>
            <a:pPr algn="just"/>
            <a:r>
              <a:rPr lang="en-US" sz="2000" dirty="0" smtClean="0">
                <a:solidFill>
                  <a:schemeClr val="tx1"/>
                </a:solidFill>
              </a:rPr>
              <a:t>From this, a posteriori probability of transition matrix can be derived that records the likeliness that a transition will occur. The transition frequency and transition matrices indicate the number of observed transitions and the probability that some sequence is missing in these data.</a:t>
            </a:r>
          </a:p>
          <a:p>
            <a:pPr algn="just"/>
            <a:r>
              <a:rPr lang="en-US" sz="2000" dirty="0" smtClean="0">
                <a:solidFill>
                  <a:schemeClr val="tx1"/>
                </a:solidFill>
              </a:rPr>
              <a:t>Recovery begins after the system has failed and the software black box has been recovered. </a:t>
            </a:r>
          </a:p>
          <a:p>
            <a:pPr algn="just"/>
            <a:r>
              <a:rPr lang="en-US" sz="2000" dirty="0" smtClean="0">
                <a:solidFill>
                  <a:schemeClr val="tx1"/>
                </a:solidFill>
              </a:rPr>
              <a:t>The software black-box decoder generates possible functional scenarios based on the execution frequencies found in the transition matrix. </a:t>
            </a:r>
          </a:p>
          <a:p>
            <a:pPr algn="just"/>
            <a:r>
              <a:rPr lang="en-US" sz="2000" dirty="0" smtClean="0">
                <a:solidFill>
                  <a:schemeClr val="tx1"/>
                </a:solidFill>
              </a:rPr>
              <a:t>The generation process attempts to map the modules in the execution sequence to functionalities, which allows for the isolation of the likely cause of failure.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b="1" dirty="0" smtClean="0">
                <a:solidFill>
                  <a:schemeClr val="tx1"/>
                </a:solidFill>
              </a:rPr>
              <a:t>3 </a:t>
            </a:r>
            <a:r>
              <a:rPr lang="en-US" b="1" i="1" dirty="0" smtClean="0">
                <a:solidFill>
                  <a:schemeClr val="tx1"/>
                </a:solidFill>
              </a:rPr>
              <a:t>N</a:t>
            </a:r>
            <a:r>
              <a:rPr lang="en-US" b="1" dirty="0" smtClean="0">
                <a:solidFill>
                  <a:schemeClr val="tx1"/>
                </a:solidFill>
              </a:rPr>
              <a:t>-Version Programming</a:t>
            </a:r>
            <a:endParaRPr lang="en-US" dirty="0" smtClean="0">
              <a:solidFill>
                <a:schemeClr val="tx1"/>
              </a:solidFill>
            </a:endParaRPr>
          </a:p>
        </p:txBody>
      </p:sp>
      <p:sp>
        <p:nvSpPr>
          <p:cNvPr id="3" name="Subtitle 2"/>
          <p:cNvSpPr>
            <a:spLocks noGrp="1"/>
          </p:cNvSpPr>
          <p:nvPr>
            <p:ph type="subTitle" idx="1"/>
          </p:nvPr>
        </p:nvSpPr>
        <p:spPr>
          <a:xfrm>
            <a:off x="419100" y="1066800"/>
            <a:ext cx="8305800" cy="5181600"/>
          </a:xfrm>
        </p:spPr>
        <p:txBody>
          <a:bodyPr>
            <a:noAutofit/>
          </a:bodyPr>
          <a:lstStyle/>
          <a:p>
            <a:pPr algn="just"/>
            <a:r>
              <a:rPr lang="en-US" sz="2000" dirty="0" smtClean="0">
                <a:solidFill>
                  <a:schemeClr val="tx1"/>
                </a:solidFill>
              </a:rPr>
              <a:t>In any system, a state can be entered where the system is rendered ineffective or locks up due to some untested flow-of-control in the software for which there is no escape. Violation of event determinism</a:t>
            </a:r>
          </a:p>
          <a:p>
            <a:pPr algn="just"/>
            <a:r>
              <a:rPr lang="en-US" sz="2000" dirty="0" smtClean="0">
                <a:solidFill>
                  <a:schemeClr val="tx1"/>
                </a:solidFill>
              </a:rPr>
              <a:t>In order to reduce the likelihood of this sort of catastrophic error, </a:t>
            </a:r>
            <a:r>
              <a:rPr lang="en-US" sz="2000" b="1" dirty="0" smtClean="0">
                <a:solidFill>
                  <a:schemeClr val="tx1"/>
                </a:solidFill>
              </a:rPr>
              <a:t>redundant processors are added to the system</a:t>
            </a:r>
            <a:r>
              <a:rPr lang="en-US" sz="2000" dirty="0" smtClean="0">
                <a:solidFill>
                  <a:schemeClr val="tx1"/>
                </a:solidFill>
              </a:rPr>
              <a:t>. </a:t>
            </a:r>
          </a:p>
          <a:p>
            <a:pPr algn="just"/>
            <a:r>
              <a:rPr lang="en-US" sz="2000" dirty="0" smtClean="0">
                <a:solidFill>
                  <a:schemeClr val="tx1"/>
                </a:solidFill>
              </a:rPr>
              <a:t>These processors are </a:t>
            </a:r>
            <a:r>
              <a:rPr lang="en-US" sz="2000" b="1" dirty="0" smtClean="0">
                <a:solidFill>
                  <a:schemeClr val="tx1"/>
                </a:solidFill>
              </a:rPr>
              <a:t>coded to the same specifications, but by different programming teams</a:t>
            </a:r>
            <a:r>
              <a:rPr lang="en-US" sz="2000" dirty="0" smtClean="0">
                <a:solidFill>
                  <a:schemeClr val="tx1"/>
                </a:solidFill>
              </a:rPr>
              <a:t>. </a:t>
            </a:r>
          </a:p>
          <a:p>
            <a:pPr algn="just"/>
            <a:r>
              <a:rPr lang="en-US" sz="2000" dirty="0" smtClean="0">
                <a:solidFill>
                  <a:schemeClr val="tx1"/>
                </a:solidFill>
              </a:rPr>
              <a:t>It is therefore highly unlikely that more than one of the systems can lock up under the same circumstances.</a:t>
            </a:r>
          </a:p>
          <a:p>
            <a:pPr algn="just"/>
            <a:r>
              <a:rPr lang="en-US" sz="2000" dirty="0" smtClean="0">
                <a:solidFill>
                  <a:schemeClr val="tx1"/>
                </a:solidFill>
              </a:rPr>
              <a:t>Since each of the </a:t>
            </a:r>
            <a:r>
              <a:rPr lang="en-US" sz="2000" b="1" dirty="0" smtClean="0">
                <a:solidFill>
                  <a:schemeClr val="tx1"/>
                </a:solidFill>
              </a:rPr>
              <a:t>systems usually resets a watchdog timer</a:t>
            </a:r>
            <a:r>
              <a:rPr lang="en-US" sz="2000" dirty="0" smtClean="0">
                <a:solidFill>
                  <a:schemeClr val="tx1"/>
                </a:solidFill>
              </a:rPr>
              <a:t>, it quickly becomes obvious </a:t>
            </a:r>
            <a:r>
              <a:rPr lang="en-US" sz="2000" b="1" dirty="0" smtClean="0">
                <a:solidFill>
                  <a:schemeClr val="tx1"/>
                </a:solidFill>
              </a:rPr>
              <a:t>when one of them is locked up</a:t>
            </a:r>
            <a:r>
              <a:rPr lang="en-US" sz="2000" dirty="0" smtClean="0">
                <a:solidFill>
                  <a:schemeClr val="tx1"/>
                </a:solidFill>
              </a:rPr>
              <a:t>, because it fails to reset its timer. </a:t>
            </a:r>
          </a:p>
          <a:p>
            <a:pPr algn="just"/>
            <a:r>
              <a:rPr lang="en-US" sz="2000" dirty="0" smtClean="0">
                <a:solidFill>
                  <a:schemeClr val="tx1"/>
                </a:solidFill>
              </a:rPr>
              <a:t>The other processors in the system can then </a:t>
            </a:r>
            <a:r>
              <a:rPr lang="en-US" sz="2000" b="1" dirty="0" smtClean="0">
                <a:solidFill>
                  <a:schemeClr val="tx1"/>
                </a:solidFill>
              </a:rPr>
              <a:t>ignore this processor</a:t>
            </a:r>
            <a:r>
              <a:rPr lang="en-US" sz="2000" dirty="0" smtClean="0">
                <a:solidFill>
                  <a:schemeClr val="tx1"/>
                </a:solidFill>
              </a:rPr>
              <a:t>, and the overall system continues to function. </a:t>
            </a:r>
          </a:p>
          <a:p>
            <a:pPr algn="just"/>
            <a:r>
              <a:rPr lang="en-US" sz="2000" dirty="0" smtClean="0">
                <a:solidFill>
                  <a:schemeClr val="tx1"/>
                </a:solidFill>
              </a:rPr>
              <a:t>This technique is called </a:t>
            </a:r>
            <a:r>
              <a:rPr lang="en-US" sz="2000" b="1" i="1" dirty="0" smtClean="0">
                <a:solidFill>
                  <a:schemeClr val="tx1"/>
                </a:solidFill>
              </a:rPr>
              <a:t>N</a:t>
            </a:r>
            <a:r>
              <a:rPr lang="en-US" sz="2000" b="1" dirty="0" smtClean="0">
                <a:solidFill>
                  <a:schemeClr val="tx1"/>
                </a:solidFill>
              </a:rPr>
              <a:t>-version programming</a:t>
            </a:r>
            <a:r>
              <a:rPr lang="en-US" sz="2000" dirty="0" smtClean="0">
                <a:solidFill>
                  <a:schemeClr val="tx1"/>
                </a:solidFill>
              </a:rPr>
              <a:t>, and it has been used successfully in a number of projects, including the space  shuttle general-purpose computer (GPC).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3970</Words>
  <Application>Microsoft Office PowerPoint</Application>
  <PresentationFormat>On-screen Show (4:3)</PresentationFormat>
  <Paragraphs>251</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FAULT-TOLERANCE </vt:lpstr>
      <vt:lpstr>1 Spatial Fault-Tolerance</vt:lpstr>
      <vt:lpstr>1 Spatial Fault-Tolerance</vt:lpstr>
      <vt:lpstr>1.1 Checkpoints </vt:lpstr>
      <vt:lpstr>1.2 Recovery-Block Approach</vt:lpstr>
      <vt:lpstr>1.2 Recovery-Block Approach</vt:lpstr>
      <vt:lpstr>2 Software Black Boxes</vt:lpstr>
      <vt:lpstr>2 Software Black Boxes</vt:lpstr>
      <vt:lpstr>3 N-Version Programming</vt:lpstr>
      <vt:lpstr>3 N-Version Programming</vt:lpstr>
      <vt:lpstr>4 Built-In-Test Software</vt:lpstr>
      <vt:lpstr> SYSTEMS INTEGRATION</vt:lpstr>
      <vt:lpstr>1 Goals of System Integration</vt:lpstr>
      <vt:lpstr>2 System Unification</vt:lpstr>
      <vt:lpstr>3 System Verification</vt:lpstr>
      <vt:lpstr>3 System Verification</vt:lpstr>
      <vt:lpstr>4 System Integration Tools</vt:lpstr>
      <vt:lpstr>Slide 18</vt:lpstr>
      <vt:lpstr>4 System Integration Tools </vt:lpstr>
      <vt:lpstr>Slide 20</vt:lpstr>
      <vt:lpstr>4 System Integration Tools </vt:lpstr>
      <vt:lpstr>4.3 Logic Analyzer : Timing Instructions   </vt:lpstr>
      <vt:lpstr>4.3 Logic Analyzer : Timing Instructions   </vt:lpstr>
      <vt:lpstr>4.3 Logic Analyzer : Timing Code    </vt:lpstr>
      <vt:lpstr> 4.3 Logic Analyzer : In-Circuit Emulator   </vt:lpstr>
      <vt:lpstr> 4.3 Logic Analyzer : In-Circuit Emulator   </vt:lpstr>
      <vt:lpstr> 4.3 Logic Analyzer : Software Simulators    </vt:lpstr>
      <vt:lpstr> 4.3 Logic Analyzer : Hardware Prototypes     </vt:lpstr>
      <vt:lpstr> 4.3 Logic Analyzer: Software Integration      </vt:lpstr>
      <vt:lpstr>  4.3 Logic Analyzer: Software Integration      </vt:lpstr>
      <vt:lpstr>4.5 A Simple Integration Strategy</vt:lpstr>
      <vt:lpstr>4.5 A Simple Integration Strategy</vt:lpstr>
      <vt:lpstr>4.5 A Simple Integration Strategy</vt:lpstr>
      <vt:lpstr>4.6 Patching</vt:lpstr>
      <vt:lpstr>4.6 Patching</vt:lpstr>
      <vt:lpstr>4.6 Patching</vt:lpstr>
      <vt:lpstr>4.6 Patching</vt:lpstr>
      <vt:lpstr>4.7 The Probe Effect</vt:lpstr>
      <vt:lpstr>4.7 The Probe Effect: Example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FAULT-TOLERANCE </dc:title>
  <dc:creator>saroj</dc:creator>
  <cp:lastModifiedBy>saroj</cp:lastModifiedBy>
  <cp:revision>9</cp:revision>
  <dcterms:created xsi:type="dcterms:W3CDTF">2016-05-22T05:19:39Z</dcterms:created>
  <dcterms:modified xsi:type="dcterms:W3CDTF">2016-05-30T11:53:52Z</dcterms:modified>
</cp:coreProperties>
</file>