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85" r:id="rId7"/>
    <p:sldId id="261" r:id="rId8"/>
    <p:sldId id="262" r:id="rId9"/>
    <p:sldId id="263" r:id="rId10"/>
    <p:sldId id="264" r:id="rId11"/>
    <p:sldId id="265" r:id="rId12"/>
    <p:sldId id="266" r:id="rId13"/>
    <p:sldId id="267" r:id="rId14"/>
    <p:sldId id="269" r:id="rId15"/>
    <p:sldId id="270" r:id="rId16"/>
    <p:sldId id="268" r:id="rId17"/>
    <p:sldId id="273" r:id="rId18"/>
    <p:sldId id="271" r:id="rId19"/>
    <p:sldId id="274" r:id="rId20"/>
    <p:sldId id="275" r:id="rId21"/>
    <p:sldId id="276" r:id="rId22"/>
    <p:sldId id="277" r:id="rId23"/>
    <p:sldId id="278" r:id="rId24"/>
    <p:sldId id="280" r:id="rId25"/>
    <p:sldId id="281" r:id="rId26"/>
    <p:sldId id="272"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46" d="100"/>
          <a:sy n="46" d="100"/>
        </p:scale>
        <p:origin x="-120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9D7E5B-9B3D-41C3-A33C-EEB03B538730}"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DF37-CD88-462D-B9D0-541A86FFC86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9D7E5B-9B3D-41C3-A33C-EEB03B538730}"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DF37-CD88-462D-B9D0-541A86FFC8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9D7E5B-9B3D-41C3-A33C-EEB03B538730}"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DF37-CD88-462D-B9D0-541A86FFC86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9D7E5B-9B3D-41C3-A33C-EEB03B538730}"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DF37-CD88-462D-B9D0-541A86FFC86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9D7E5B-9B3D-41C3-A33C-EEB03B538730}" type="datetimeFigureOut">
              <a:rPr lang="en-US" smtClean="0"/>
              <a:pPr/>
              <a:t>5/25/2016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DF37-CD88-462D-B9D0-541A86FFC8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9D7E5B-9B3D-41C3-A33C-EEB03B538730}" type="datetimeFigureOut">
              <a:rPr lang="en-US" smtClean="0"/>
              <a:pPr/>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DF37-CD88-462D-B9D0-541A86FFC8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9D7E5B-9B3D-41C3-A33C-EEB03B538730}" type="datetimeFigureOut">
              <a:rPr lang="en-US" smtClean="0"/>
              <a:pPr/>
              <a:t>5/25/2016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3ADF37-CD88-462D-B9D0-541A86FFC86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9D7E5B-9B3D-41C3-A33C-EEB03B538730}" type="datetimeFigureOut">
              <a:rPr lang="en-US" smtClean="0"/>
              <a:pPr/>
              <a:t>5/25/2016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3ADF37-CD88-462D-B9D0-541A86FFC8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9D7E5B-9B3D-41C3-A33C-EEB03B538730}" type="datetimeFigureOut">
              <a:rPr lang="en-US" smtClean="0"/>
              <a:pPr/>
              <a:t>5/25/2016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3ADF37-CD88-462D-B9D0-541A86FFC8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9D7E5B-9B3D-41C3-A33C-EEB03B538730}" type="datetimeFigureOut">
              <a:rPr lang="en-US" smtClean="0"/>
              <a:pPr/>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DF37-CD88-462D-B9D0-541A86FFC8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9D7E5B-9B3D-41C3-A33C-EEB03B538730}" type="datetimeFigureOut">
              <a:rPr lang="en-US" smtClean="0"/>
              <a:pPr/>
              <a:t>5/25/2016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DF37-CD88-462D-B9D0-541A86FFC86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D7E5B-9B3D-41C3-A33C-EEB03B538730}" type="datetimeFigureOut">
              <a:rPr lang="en-US" smtClean="0"/>
              <a:pPr/>
              <a:t>5/25/2016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3ADF37-CD88-462D-B9D0-541A86FFC86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762000"/>
          </a:xfrm>
        </p:spPr>
        <p:txBody>
          <a:bodyPr>
            <a:normAutofit fontScale="90000"/>
          </a:bodyPr>
          <a:lstStyle/>
          <a:p>
            <a:r>
              <a:rPr lang="en-US" b="1" dirty="0" smtClean="0">
                <a:solidFill>
                  <a:schemeClr val="tx1"/>
                </a:solidFill>
              </a:rPr>
              <a:t>POSIX</a:t>
            </a:r>
            <a:r>
              <a:rPr lang="en-US" dirty="0" smtClean="0">
                <a:solidFill>
                  <a:schemeClr val="tx1"/>
                </a:solidFill>
              </a:rPr>
              <a:t/>
            </a:r>
            <a:br>
              <a:rPr lang="en-US" dirty="0" smtClean="0">
                <a:solidFill>
                  <a:schemeClr val="tx1"/>
                </a:solidFill>
              </a:rPr>
            </a:br>
            <a:endParaRPr lang="en-US" dirty="0"/>
          </a:p>
        </p:txBody>
      </p:sp>
      <p:sp>
        <p:nvSpPr>
          <p:cNvPr id="3" name="Subtitle 2"/>
          <p:cNvSpPr>
            <a:spLocks noGrp="1"/>
          </p:cNvSpPr>
          <p:nvPr>
            <p:ph type="subTitle" idx="1"/>
          </p:nvPr>
        </p:nvSpPr>
        <p:spPr>
          <a:xfrm>
            <a:off x="381000" y="685800"/>
            <a:ext cx="8458200" cy="5867400"/>
          </a:xfrm>
        </p:spPr>
        <p:txBody>
          <a:bodyPr>
            <a:normAutofit fontScale="70000" lnSpcReduction="20000"/>
          </a:bodyPr>
          <a:lstStyle/>
          <a:p>
            <a:pPr algn="just"/>
            <a:r>
              <a:rPr lang="en-US" dirty="0" smtClean="0">
                <a:solidFill>
                  <a:schemeClr val="tx1"/>
                </a:solidFill>
              </a:rPr>
              <a:t>POSIX </a:t>
            </a:r>
            <a:r>
              <a:rPr lang="en-US" dirty="0">
                <a:solidFill>
                  <a:schemeClr val="tx1"/>
                </a:solidFill>
              </a:rPr>
              <a:t>is the IEEE’s </a:t>
            </a:r>
            <a:r>
              <a:rPr lang="en-US" b="1" dirty="0">
                <a:solidFill>
                  <a:schemeClr val="tx1"/>
                </a:solidFill>
              </a:rPr>
              <a:t>P</a:t>
            </a:r>
            <a:r>
              <a:rPr lang="en-US" dirty="0">
                <a:solidFill>
                  <a:schemeClr val="tx1"/>
                </a:solidFill>
              </a:rPr>
              <a:t>ortable </a:t>
            </a:r>
            <a:r>
              <a:rPr lang="en-US" b="1" dirty="0">
                <a:solidFill>
                  <a:schemeClr val="tx1"/>
                </a:solidFill>
              </a:rPr>
              <a:t>O</a:t>
            </a:r>
            <a:r>
              <a:rPr lang="en-US" dirty="0">
                <a:solidFill>
                  <a:schemeClr val="tx1"/>
                </a:solidFill>
              </a:rPr>
              <a:t>perating </a:t>
            </a:r>
            <a:r>
              <a:rPr lang="en-US" b="1" dirty="0">
                <a:solidFill>
                  <a:schemeClr val="tx1"/>
                </a:solidFill>
              </a:rPr>
              <a:t>S</a:t>
            </a:r>
            <a:r>
              <a:rPr lang="en-US" dirty="0">
                <a:solidFill>
                  <a:schemeClr val="tx1"/>
                </a:solidFill>
              </a:rPr>
              <a:t>ystem </a:t>
            </a:r>
            <a:r>
              <a:rPr lang="en-US" b="1" dirty="0">
                <a:solidFill>
                  <a:schemeClr val="tx1"/>
                </a:solidFill>
              </a:rPr>
              <a:t>I</a:t>
            </a:r>
            <a:r>
              <a:rPr lang="en-US" dirty="0">
                <a:solidFill>
                  <a:schemeClr val="tx1"/>
                </a:solidFill>
              </a:rPr>
              <a:t>nterface for Computer Environments.</a:t>
            </a:r>
          </a:p>
          <a:p>
            <a:pPr algn="just"/>
            <a:r>
              <a:rPr lang="en-US" dirty="0">
                <a:solidFill>
                  <a:schemeClr val="tx1"/>
                </a:solidFill>
              </a:rPr>
              <a:t>The standard provides </a:t>
            </a:r>
            <a:r>
              <a:rPr lang="en-US" b="1" dirty="0">
                <a:solidFill>
                  <a:schemeClr val="tx1"/>
                </a:solidFill>
              </a:rPr>
              <a:t>compliance criteria for operating system services </a:t>
            </a:r>
            <a:r>
              <a:rPr lang="en-US" dirty="0">
                <a:solidFill>
                  <a:schemeClr val="tx1"/>
                </a:solidFill>
              </a:rPr>
              <a:t>and is designed to allow applications programs to write applications that can easily port across operating systems. </a:t>
            </a:r>
          </a:p>
          <a:p>
            <a:pPr algn="just"/>
            <a:r>
              <a:rPr lang="en-US" dirty="0">
                <a:solidFill>
                  <a:schemeClr val="tx1"/>
                </a:solidFill>
              </a:rPr>
              <a:t>POSIX compliant systems are used widely in real-time applications. </a:t>
            </a:r>
          </a:p>
          <a:p>
            <a:pPr algn="just"/>
            <a:r>
              <a:rPr lang="en-US" b="1" dirty="0">
                <a:solidFill>
                  <a:schemeClr val="tx1"/>
                </a:solidFill>
              </a:rPr>
              <a:t> </a:t>
            </a:r>
            <a:endParaRPr lang="en-US" dirty="0">
              <a:solidFill>
                <a:schemeClr val="tx1"/>
              </a:solidFill>
            </a:endParaRPr>
          </a:p>
          <a:p>
            <a:pPr algn="just"/>
            <a:r>
              <a:rPr lang="en-US" b="1" dirty="0" smtClean="0">
                <a:solidFill>
                  <a:schemeClr val="tx1"/>
                </a:solidFill>
              </a:rPr>
              <a:t> </a:t>
            </a:r>
            <a:r>
              <a:rPr lang="en-US" b="1" dirty="0">
                <a:solidFill>
                  <a:schemeClr val="tx1"/>
                </a:solidFill>
              </a:rPr>
              <a:t>Threads</a:t>
            </a:r>
            <a:endParaRPr lang="en-US" dirty="0">
              <a:solidFill>
                <a:schemeClr val="tx1"/>
              </a:solidFill>
            </a:endParaRPr>
          </a:p>
          <a:p>
            <a:pPr algn="just"/>
            <a:r>
              <a:rPr lang="en-US" dirty="0">
                <a:solidFill>
                  <a:schemeClr val="tx1"/>
                </a:solidFill>
              </a:rPr>
              <a:t>Real-time POSIX provides a mechanism for creating concurrent activities by allowing for </a:t>
            </a:r>
            <a:r>
              <a:rPr lang="en-US" b="1" dirty="0">
                <a:solidFill>
                  <a:schemeClr val="tx1"/>
                </a:solidFill>
              </a:rPr>
              <a:t>each process to contain several threads of execution. </a:t>
            </a:r>
            <a:endParaRPr lang="en-US" dirty="0">
              <a:solidFill>
                <a:schemeClr val="tx1"/>
              </a:solidFill>
            </a:endParaRPr>
          </a:p>
          <a:p>
            <a:pPr algn="just"/>
            <a:r>
              <a:rPr lang="en-US" dirty="0">
                <a:solidFill>
                  <a:schemeClr val="tx1"/>
                </a:solidFill>
              </a:rPr>
              <a:t>POSIX threads are very similar to Java’s threads and </a:t>
            </a:r>
            <a:r>
              <a:rPr lang="en-US" dirty="0" err="1">
                <a:solidFill>
                  <a:schemeClr val="tx1"/>
                </a:solidFill>
              </a:rPr>
              <a:t>Ada’s</a:t>
            </a:r>
            <a:r>
              <a:rPr lang="en-US" dirty="0">
                <a:solidFill>
                  <a:schemeClr val="tx1"/>
                </a:solidFill>
              </a:rPr>
              <a:t> tasks models.</a:t>
            </a:r>
          </a:p>
          <a:p>
            <a:pPr algn="just"/>
            <a:r>
              <a:rPr lang="en-US" dirty="0">
                <a:solidFill>
                  <a:schemeClr val="tx1"/>
                </a:solidFill>
              </a:rPr>
              <a:t>POSIX threads (or </a:t>
            </a:r>
            <a:r>
              <a:rPr lang="en-US" dirty="0" err="1">
                <a:solidFill>
                  <a:schemeClr val="tx1"/>
                </a:solidFill>
              </a:rPr>
              <a:t>Pthreads</a:t>
            </a:r>
            <a:r>
              <a:rPr lang="en-US" dirty="0">
                <a:solidFill>
                  <a:schemeClr val="tx1"/>
                </a:solidFill>
              </a:rPr>
              <a:t>) are defined as a set of C language programming types and procedure calls, </a:t>
            </a:r>
            <a:r>
              <a:rPr lang="en-US" b="1" dirty="0">
                <a:solidFill>
                  <a:schemeClr val="tx1"/>
                </a:solidFill>
              </a:rPr>
              <a:t>implemented with a </a:t>
            </a:r>
            <a:r>
              <a:rPr lang="en-US" b="1" dirty="0" err="1">
                <a:solidFill>
                  <a:schemeClr val="tx1"/>
                </a:solidFill>
              </a:rPr>
              <a:t>pthread.h</a:t>
            </a:r>
            <a:r>
              <a:rPr lang="en-US" b="1" dirty="0">
                <a:solidFill>
                  <a:schemeClr val="tx1"/>
                </a:solidFill>
              </a:rPr>
              <a:t> header/include file</a:t>
            </a:r>
            <a:r>
              <a:rPr lang="en-US" dirty="0">
                <a:solidFill>
                  <a:schemeClr val="tx1"/>
                </a:solidFill>
              </a:rPr>
              <a:t> and a thread library, though this library may be part of another library, such as </a:t>
            </a:r>
            <a:r>
              <a:rPr lang="en-US" dirty="0" err="1">
                <a:solidFill>
                  <a:schemeClr val="tx1"/>
                </a:solidFill>
              </a:rPr>
              <a:t>libc</a:t>
            </a:r>
            <a:r>
              <a:rPr lang="en-US" dirty="0">
                <a:solidFill>
                  <a:schemeClr val="tx1"/>
                </a:solidFill>
              </a:rPr>
              <a:t>.</a:t>
            </a:r>
          </a:p>
          <a:p>
            <a:pPr algn="just"/>
            <a:r>
              <a:rPr lang="en-US" dirty="0">
                <a:solidFill>
                  <a:schemeClr val="tx1"/>
                </a:solidFill>
              </a:rPr>
              <a:t>The following is the C interface for thread management in POSIX.</a:t>
            </a:r>
          </a:p>
          <a:p>
            <a:pPr algn="just"/>
            <a:r>
              <a:rPr lang="en-US" dirty="0">
                <a:solidFill>
                  <a:schemeClr val="tx1"/>
                </a:solidFill>
              </a:rPr>
              <a:t>Types are defined in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762000"/>
          </a:xfrm>
        </p:spPr>
        <p:txBody>
          <a:bodyPr>
            <a:normAutofit/>
          </a:bodyPr>
          <a:lstStyle/>
          <a:p>
            <a:r>
              <a:rPr lang="en-US" sz="3600" b="1" dirty="0" smtClean="0">
                <a:solidFill>
                  <a:schemeClr val="tx1"/>
                </a:solidFill>
              </a:rPr>
              <a:t>7.4 POSIX Messages</a:t>
            </a:r>
            <a:endParaRPr lang="en-US" sz="3600" dirty="0">
              <a:solidFill>
                <a:schemeClr val="tx1"/>
              </a:solidFill>
            </a:endParaRPr>
          </a:p>
        </p:txBody>
      </p:sp>
      <p:sp>
        <p:nvSpPr>
          <p:cNvPr id="3" name="Subtitle 2"/>
          <p:cNvSpPr>
            <a:spLocks noGrp="1"/>
          </p:cNvSpPr>
          <p:nvPr>
            <p:ph type="subTitle" idx="1"/>
          </p:nvPr>
        </p:nvSpPr>
        <p:spPr>
          <a:xfrm>
            <a:off x="381000" y="990600"/>
            <a:ext cx="8458200" cy="5867400"/>
          </a:xfrm>
        </p:spPr>
        <p:txBody>
          <a:bodyPr>
            <a:noAutofit/>
          </a:bodyPr>
          <a:lstStyle/>
          <a:p>
            <a:pPr algn="just"/>
            <a:r>
              <a:rPr lang="en-US" sz="1800" dirty="0" smtClean="0">
                <a:solidFill>
                  <a:schemeClr val="tx1"/>
                </a:solidFill>
              </a:rPr>
              <a:t>Message </a:t>
            </a:r>
            <a:r>
              <a:rPr lang="en-US" sz="1800" dirty="0">
                <a:solidFill>
                  <a:schemeClr val="tx1"/>
                </a:solidFill>
              </a:rPr>
              <a:t>queues work by </a:t>
            </a:r>
            <a:r>
              <a:rPr lang="en-US" sz="1800" b="1" dirty="0">
                <a:solidFill>
                  <a:schemeClr val="tx1"/>
                </a:solidFill>
              </a:rPr>
              <a:t>exchanging data in buffers</a:t>
            </a:r>
            <a:r>
              <a:rPr lang="en-US" sz="1800" dirty="0">
                <a:solidFill>
                  <a:schemeClr val="tx1"/>
                </a:solidFill>
              </a:rPr>
              <a:t>. </a:t>
            </a:r>
          </a:p>
          <a:p>
            <a:pPr algn="just"/>
            <a:r>
              <a:rPr lang="en-US" sz="1800" dirty="0">
                <a:solidFill>
                  <a:schemeClr val="tx1"/>
                </a:solidFill>
              </a:rPr>
              <a:t>Any number of processes can </a:t>
            </a:r>
            <a:r>
              <a:rPr lang="en-US" sz="1800" b="1" dirty="0">
                <a:solidFill>
                  <a:schemeClr val="tx1"/>
                </a:solidFill>
              </a:rPr>
              <a:t>communicate through message queues</a:t>
            </a:r>
            <a:r>
              <a:rPr lang="en-US" sz="1800" dirty="0">
                <a:solidFill>
                  <a:schemeClr val="tx1"/>
                </a:solidFill>
              </a:rPr>
              <a:t>. Message notification can be synchronous or asynchronous. </a:t>
            </a:r>
          </a:p>
          <a:p>
            <a:pPr algn="just"/>
            <a:r>
              <a:rPr lang="en-US" sz="1800" dirty="0">
                <a:solidFill>
                  <a:schemeClr val="tx1"/>
                </a:solidFill>
              </a:rPr>
              <a:t>The POSIX message passing through message-queue facilities provide a deterministic, efficient means for </a:t>
            </a:r>
            <a:r>
              <a:rPr lang="en-US" sz="1800" dirty="0" err="1">
                <a:solidFill>
                  <a:schemeClr val="tx1"/>
                </a:solidFill>
              </a:rPr>
              <a:t>interprocess</a:t>
            </a:r>
            <a:r>
              <a:rPr lang="en-US" sz="1800" dirty="0">
                <a:solidFill>
                  <a:schemeClr val="tx1"/>
                </a:solidFill>
              </a:rPr>
              <a:t> communication.</a:t>
            </a:r>
          </a:p>
          <a:p>
            <a:pPr algn="just"/>
            <a:r>
              <a:rPr lang="en-US" sz="1800" dirty="0">
                <a:solidFill>
                  <a:schemeClr val="tx1"/>
                </a:solidFill>
              </a:rPr>
              <a:t>Real-time message passing is designed to work with shared memory in order to accommodate the needs of real-time applications with an efficient, deterministic mechanism to pass arbitrary amounts of data between cooperating processes. The following prototypes describe the POSIX messaging capabilities.</a:t>
            </a:r>
          </a:p>
          <a:p>
            <a:pPr algn="just"/>
            <a:r>
              <a:rPr lang="en-US" sz="1800" dirty="0" err="1">
                <a:solidFill>
                  <a:schemeClr val="tx1"/>
                </a:solidFill>
              </a:rPr>
              <a:t>mqd_t</a:t>
            </a:r>
            <a:r>
              <a:rPr lang="en-US" sz="1800" dirty="0">
                <a:solidFill>
                  <a:schemeClr val="tx1"/>
                </a:solidFill>
              </a:rPr>
              <a:t> </a:t>
            </a:r>
            <a:r>
              <a:rPr lang="en-US" sz="1800" dirty="0" err="1">
                <a:solidFill>
                  <a:schemeClr val="tx1"/>
                </a:solidFill>
              </a:rPr>
              <a:t>mq_open</a:t>
            </a:r>
            <a:r>
              <a:rPr lang="en-US" sz="1800" dirty="0">
                <a:solidFill>
                  <a:schemeClr val="tx1"/>
                </a:solidFill>
              </a:rPr>
              <a:t>(const char *name, </a:t>
            </a:r>
            <a:r>
              <a:rPr lang="en-US" sz="1800" dirty="0" err="1">
                <a:solidFill>
                  <a:schemeClr val="tx1"/>
                </a:solidFill>
              </a:rPr>
              <a:t>int</a:t>
            </a:r>
            <a:r>
              <a:rPr lang="en-US" sz="1800" dirty="0">
                <a:solidFill>
                  <a:schemeClr val="tx1"/>
                </a:solidFill>
              </a:rPr>
              <a:t> </a:t>
            </a:r>
            <a:r>
              <a:rPr lang="en-US" sz="1800" dirty="0" err="1">
                <a:solidFill>
                  <a:schemeClr val="tx1"/>
                </a:solidFill>
              </a:rPr>
              <a:t>oflag</a:t>
            </a:r>
            <a:r>
              <a:rPr lang="en-US" sz="1800" dirty="0">
                <a:solidFill>
                  <a:schemeClr val="tx1"/>
                </a:solidFill>
              </a:rPr>
              <a:t>, ...);</a:t>
            </a:r>
          </a:p>
          <a:p>
            <a:pPr algn="just"/>
            <a:r>
              <a:rPr lang="en-US" sz="1800" dirty="0">
                <a:solidFill>
                  <a:schemeClr val="tx1"/>
                </a:solidFill>
              </a:rPr>
              <a:t>/* Connects to, and optionally creates, a named message queue. */</a:t>
            </a:r>
          </a:p>
          <a:p>
            <a:pPr algn="just"/>
            <a:r>
              <a:rPr lang="en-US" sz="1800" dirty="0" err="1">
                <a:solidFill>
                  <a:schemeClr val="tx1"/>
                </a:solidFill>
              </a:rPr>
              <a:t>int</a:t>
            </a:r>
            <a:r>
              <a:rPr lang="en-US" sz="1800" dirty="0">
                <a:solidFill>
                  <a:schemeClr val="tx1"/>
                </a:solidFill>
              </a:rPr>
              <a:t> </a:t>
            </a:r>
            <a:r>
              <a:rPr lang="en-US" sz="1800" dirty="0" err="1">
                <a:solidFill>
                  <a:schemeClr val="tx1"/>
                </a:solidFill>
              </a:rPr>
              <a:t>mq_send</a:t>
            </a:r>
            <a:r>
              <a:rPr lang="en-US" sz="1800" dirty="0">
                <a:solidFill>
                  <a:schemeClr val="tx1"/>
                </a:solidFill>
              </a:rPr>
              <a:t>(</a:t>
            </a:r>
            <a:r>
              <a:rPr lang="en-US" sz="1800" dirty="0" err="1">
                <a:solidFill>
                  <a:schemeClr val="tx1"/>
                </a:solidFill>
              </a:rPr>
              <a:t>mqd_t</a:t>
            </a:r>
            <a:r>
              <a:rPr lang="en-US" sz="1800" dirty="0">
                <a:solidFill>
                  <a:schemeClr val="tx1"/>
                </a:solidFill>
              </a:rPr>
              <a:t> </a:t>
            </a:r>
            <a:r>
              <a:rPr lang="en-US" sz="1800" dirty="0" err="1">
                <a:solidFill>
                  <a:schemeClr val="tx1"/>
                </a:solidFill>
              </a:rPr>
              <a:t>mqdes</a:t>
            </a:r>
            <a:r>
              <a:rPr lang="en-US" sz="1800" dirty="0">
                <a:solidFill>
                  <a:schemeClr val="tx1"/>
                </a:solidFill>
              </a:rPr>
              <a:t>, const char *</a:t>
            </a:r>
            <a:r>
              <a:rPr lang="en-US" sz="1800" dirty="0" err="1">
                <a:solidFill>
                  <a:schemeClr val="tx1"/>
                </a:solidFill>
              </a:rPr>
              <a:t>msg_ptr</a:t>
            </a:r>
            <a:r>
              <a:rPr lang="en-US" sz="1800" dirty="0">
                <a:solidFill>
                  <a:schemeClr val="tx1"/>
                </a:solidFill>
              </a:rPr>
              <a:t>, </a:t>
            </a:r>
            <a:r>
              <a:rPr lang="en-US" sz="1800" dirty="0" err="1">
                <a:solidFill>
                  <a:schemeClr val="tx1"/>
                </a:solidFill>
              </a:rPr>
              <a:t>oskit_size_t</a:t>
            </a:r>
            <a:r>
              <a:rPr lang="en-US" sz="1800" dirty="0">
                <a:solidFill>
                  <a:schemeClr val="tx1"/>
                </a:solidFill>
              </a:rPr>
              <a:t> </a:t>
            </a:r>
            <a:r>
              <a:rPr lang="en-US" sz="1800" dirty="0" err="1">
                <a:solidFill>
                  <a:schemeClr val="tx1"/>
                </a:solidFill>
              </a:rPr>
              <a:t>msg_len</a:t>
            </a:r>
            <a:r>
              <a:rPr lang="en-US" sz="1800" dirty="0">
                <a:solidFill>
                  <a:schemeClr val="tx1"/>
                </a:solidFill>
              </a:rPr>
              <a:t>,</a:t>
            </a:r>
          </a:p>
          <a:p>
            <a:pPr algn="just"/>
            <a:r>
              <a:rPr lang="en-US" sz="1800" dirty="0">
                <a:solidFill>
                  <a:schemeClr val="tx1"/>
                </a:solidFill>
              </a:rPr>
              <a:t>unsigned </a:t>
            </a:r>
            <a:r>
              <a:rPr lang="en-US" sz="1800" dirty="0" err="1">
                <a:solidFill>
                  <a:schemeClr val="tx1"/>
                </a:solidFill>
              </a:rPr>
              <a:t>int</a:t>
            </a:r>
            <a:r>
              <a:rPr lang="en-US" sz="1800" dirty="0">
                <a:solidFill>
                  <a:schemeClr val="tx1"/>
                </a:solidFill>
              </a:rPr>
              <a:t> </a:t>
            </a:r>
            <a:r>
              <a:rPr lang="en-US" sz="1800" dirty="0" err="1">
                <a:solidFill>
                  <a:schemeClr val="tx1"/>
                </a:solidFill>
              </a:rPr>
              <a:t>msg_prio</a:t>
            </a:r>
            <a:r>
              <a:rPr lang="en-US" sz="1800" dirty="0">
                <a:solidFill>
                  <a:schemeClr val="tx1"/>
                </a:solidFill>
              </a:rPr>
              <a:t>);</a:t>
            </a:r>
          </a:p>
          <a:p>
            <a:pPr algn="just"/>
            <a:r>
              <a:rPr lang="en-US" sz="1800" dirty="0">
                <a:solidFill>
                  <a:schemeClr val="tx1"/>
                </a:solidFill>
              </a:rPr>
              <a:t>/* Places a message in the queue. */</a:t>
            </a:r>
          </a:p>
          <a:p>
            <a:pPr algn="just"/>
            <a:r>
              <a:rPr lang="en-US" sz="1800" dirty="0" err="1">
                <a:solidFill>
                  <a:schemeClr val="tx1"/>
                </a:solidFill>
              </a:rPr>
              <a:t>int</a:t>
            </a:r>
            <a:r>
              <a:rPr lang="en-US" sz="1800" dirty="0">
                <a:solidFill>
                  <a:schemeClr val="tx1"/>
                </a:solidFill>
              </a:rPr>
              <a:t> </a:t>
            </a:r>
            <a:r>
              <a:rPr lang="en-US" sz="1800" dirty="0" err="1">
                <a:solidFill>
                  <a:schemeClr val="tx1"/>
                </a:solidFill>
              </a:rPr>
              <a:t>mq_receive</a:t>
            </a:r>
            <a:r>
              <a:rPr lang="en-US" sz="1800" dirty="0">
                <a:solidFill>
                  <a:schemeClr val="tx1"/>
                </a:solidFill>
              </a:rPr>
              <a:t>(</a:t>
            </a:r>
            <a:r>
              <a:rPr lang="en-US" sz="1800" dirty="0" err="1">
                <a:solidFill>
                  <a:schemeClr val="tx1"/>
                </a:solidFill>
              </a:rPr>
              <a:t>mqd_t</a:t>
            </a:r>
            <a:r>
              <a:rPr lang="en-US" sz="1800" dirty="0">
                <a:solidFill>
                  <a:schemeClr val="tx1"/>
                </a:solidFill>
              </a:rPr>
              <a:t> </a:t>
            </a:r>
            <a:r>
              <a:rPr lang="en-US" sz="1800" dirty="0" err="1">
                <a:solidFill>
                  <a:schemeClr val="tx1"/>
                </a:solidFill>
              </a:rPr>
              <a:t>mqdes</a:t>
            </a:r>
            <a:r>
              <a:rPr lang="en-US" sz="1800" dirty="0">
                <a:solidFill>
                  <a:schemeClr val="tx1"/>
                </a:solidFill>
              </a:rPr>
              <a:t>, char *</a:t>
            </a:r>
            <a:r>
              <a:rPr lang="en-US" sz="1800" dirty="0" err="1">
                <a:solidFill>
                  <a:schemeClr val="tx1"/>
                </a:solidFill>
              </a:rPr>
              <a:t>msg_ptr</a:t>
            </a:r>
            <a:r>
              <a:rPr lang="en-US" sz="1800" dirty="0">
                <a:solidFill>
                  <a:schemeClr val="tx1"/>
                </a:solidFill>
              </a:rPr>
              <a:t>, </a:t>
            </a:r>
            <a:r>
              <a:rPr lang="en-US" sz="1800" dirty="0" err="1">
                <a:solidFill>
                  <a:schemeClr val="tx1"/>
                </a:solidFill>
              </a:rPr>
              <a:t>oskit_size_t</a:t>
            </a:r>
            <a:r>
              <a:rPr lang="en-US" sz="1800" dirty="0">
                <a:solidFill>
                  <a:schemeClr val="tx1"/>
                </a:solidFill>
              </a:rPr>
              <a:t> </a:t>
            </a:r>
            <a:r>
              <a:rPr lang="en-US" sz="1800" dirty="0" err="1">
                <a:solidFill>
                  <a:schemeClr val="tx1"/>
                </a:solidFill>
              </a:rPr>
              <a:t>msg_len</a:t>
            </a:r>
            <a:r>
              <a:rPr lang="en-US" sz="1800" dirty="0">
                <a:solidFill>
                  <a:schemeClr val="tx1"/>
                </a:solidFill>
              </a:rPr>
              <a:t>,</a:t>
            </a:r>
          </a:p>
          <a:p>
            <a:pPr algn="just"/>
            <a:r>
              <a:rPr lang="en-US" sz="1800" dirty="0">
                <a:solidFill>
                  <a:schemeClr val="tx1"/>
                </a:solidFill>
              </a:rPr>
              <a:t>unsigned </a:t>
            </a:r>
            <a:r>
              <a:rPr lang="en-US" sz="1800" dirty="0" err="1">
                <a:solidFill>
                  <a:schemeClr val="tx1"/>
                </a:solidFill>
              </a:rPr>
              <a:t>int</a:t>
            </a:r>
            <a:r>
              <a:rPr lang="en-US" sz="1800" dirty="0">
                <a:solidFill>
                  <a:schemeClr val="tx1"/>
                </a:solidFill>
              </a:rPr>
              <a:t> *</a:t>
            </a:r>
            <a:r>
              <a:rPr lang="en-US" sz="1800" dirty="0" err="1">
                <a:solidFill>
                  <a:schemeClr val="tx1"/>
                </a:solidFill>
              </a:rPr>
              <a:t>msg_prio</a:t>
            </a:r>
            <a:r>
              <a:rPr lang="en-US" sz="1800" dirty="0">
                <a:solidFill>
                  <a:schemeClr val="tx1"/>
                </a:solidFill>
              </a:rPr>
              <a:t>);</a:t>
            </a:r>
          </a:p>
          <a:p>
            <a:pPr algn="just"/>
            <a:r>
              <a:rPr lang="en-US" sz="1800" dirty="0">
                <a:solidFill>
                  <a:schemeClr val="tx1"/>
                </a:solidFill>
              </a:rPr>
              <a:t>/* Receives(removes)oldest, highest priority message from the queue. */</a:t>
            </a:r>
          </a:p>
          <a:p>
            <a:pPr algn="just"/>
            <a:r>
              <a:rPr lang="en-US" sz="1800" dirty="0" err="1">
                <a:solidFill>
                  <a:schemeClr val="tx1"/>
                </a:solidFill>
              </a:rPr>
              <a:t>int</a:t>
            </a:r>
            <a:r>
              <a:rPr lang="en-US" sz="1800" dirty="0">
                <a:solidFill>
                  <a:schemeClr val="tx1"/>
                </a:solidFill>
              </a:rPr>
              <a:t> </a:t>
            </a:r>
            <a:r>
              <a:rPr lang="en-US" sz="1800" dirty="0" err="1">
                <a:solidFill>
                  <a:schemeClr val="tx1"/>
                </a:solidFill>
              </a:rPr>
              <a:t>mq_close</a:t>
            </a:r>
            <a:r>
              <a:rPr lang="en-US" sz="1800" dirty="0">
                <a:solidFill>
                  <a:schemeClr val="tx1"/>
                </a:solidFill>
              </a:rPr>
              <a:t>(</a:t>
            </a:r>
            <a:r>
              <a:rPr lang="en-US" sz="1800" dirty="0" err="1">
                <a:solidFill>
                  <a:schemeClr val="tx1"/>
                </a:solidFill>
              </a:rPr>
              <a:t>mqd_t</a:t>
            </a:r>
            <a:r>
              <a:rPr lang="en-US" sz="1800" dirty="0">
                <a:solidFill>
                  <a:schemeClr val="tx1"/>
                </a:solidFill>
              </a:rPr>
              <a:t> </a:t>
            </a:r>
            <a:r>
              <a:rPr lang="en-US" sz="1800" dirty="0" err="1">
                <a:solidFill>
                  <a:schemeClr val="tx1"/>
                </a:solidFill>
              </a:rPr>
              <a:t>mqdes</a:t>
            </a:r>
            <a:r>
              <a:rPr lang="en-US" sz="1800" dirty="0">
                <a:solidFill>
                  <a:schemeClr val="tx1"/>
                </a:solidFill>
              </a:rPr>
              <a:t>);</a:t>
            </a:r>
          </a:p>
          <a:p>
            <a:pPr algn="just"/>
            <a:r>
              <a:rPr lang="en-US" sz="1800" dirty="0">
                <a:solidFill>
                  <a:schemeClr val="tx1"/>
                </a:solidFill>
              </a:rPr>
              <a:t>/* Ends the connection to an open message queue. */</a:t>
            </a:r>
          </a:p>
          <a:p>
            <a:pPr algn="just"/>
            <a:r>
              <a:rPr lang="en-US" sz="1800" dirty="0" err="1">
                <a:solidFill>
                  <a:schemeClr val="tx1"/>
                </a:solidFill>
              </a:rPr>
              <a:t>int</a:t>
            </a:r>
            <a:r>
              <a:rPr lang="en-US" sz="1800" dirty="0">
                <a:solidFill>
                  <a:schemeClr val="tx1"/>
                </a:solidFill>
              </a:rPr>
              <a:t> </a:t>
            </a:r>
            <a:r>
              <a:rPr lang="en-US" sz="1800" dirty="0" err="1">
                <a:solidFill>
                  <a:schemeClr val="tx1"/>
                </a:solidFill>
              </a:rPr>
              <a:t>mq_unlink</a:t>
            </a:r>
            <a:r>
              <a:rPr lang="en-US" sz="1800" dirty="0">
                <a:solidFill>
                  <a:schemeClr val="tx1"/>
                </a:solidFill>
              </a:rPr>
              <a:t>(const char *name);</a:t>
            </a:r>
          </a:p>
          <a:p>
            <a:pPr algn="just"/>
            <a:r>
              <a:rPr lang="en-US" sz="1800" dirty="0">
                <a:solidFill>
                  <a:schemeClr val="tx1"/>
                </a:solidFill>
              </a:rPr>
              <a:t>/* Ends the connection to an open message queue and causes the</a:t>
            </a:r>
          </a:p>
          <a:p>
            <a:pPr algn="just"/>
            <a:r>
              <a:rPr lang="en-US" sz="1800" dirty="0">
                <a:solidFill>
                  <a:schemeClr val="tx1"/>
                </a:solidFill>
              </a:rPr>
              <a:t>queue to be removed when the last process closes it. */</a:t>
            </a:r>
          </a:p>
          <a:p>
            <a:pPr algn="just"/>
            <a:r>
              <a:rPr lang="en-US" sz="1800" dirty="0" err="1">
                <a:solidFill>
                  <a:schemeClr val="tx1"/>
                </a:solidFill>
              </a:rPr>
              <a:t>int</a:t>
            </a:r>
            <a:r>
              <a:rPr lang="en-US" sz="1800" dirty="0">
                <a:solidFill>
                  <a:schemeClr val="tx1"/>
                </a:solidFill>
              </a:rPr>
              <a:t> </a:t>
            </a:r>
            <a:r>
              <a:rPr lang="en-US" sz="1800" dirty="0" err="1">
                <a:solidFill>
                  <a:schemeClr val="tx1"/>
                </a:solidFill>
              </a:rPr>
              <a:t>mq_setattr</a:t>
            </a:r>
            <a:r>
              <a:rPr lang="en-US" sz="1800" dirty="0">
                <a:solidFill>
                  <a:schemeClr val="tx1"/>
                </a:solidFill>
              </a:rPr>
              <a:t>(</a:t>
            </a:r>
            <a:r>
              <a:rPr lang="en-US" sz="1800" dirty="0" err="1">
                <a:solidFill>
                  <a:schemeClr val="tx1"/>
                </a:solidFill>
              </a:rPr>
              <a:t>mqd_t</a:t>
            </a:r>
            <a:r>
              <a:rPr lang="en-US" sz="1800" dirty="0">
                <a:solidFill>
                  <a:schemeClr val="tx1"/>
                </a:solidFill>
              </a:rPr>
              <a:t> </a:t>
            </a:r>
            <a:r>
              <a:rPr lang="en-US" sz="1800" dirty="0" err="1">
                <a:solidFill>
                  <a:schemeClr val="tx1"/>
                </a:solidFill>
              </a:rPr>
              <a:t>mqdes</a:t>
            </a:r>
            <a:r>
              <a:rPr lang="en-US" sz="1800" dirty="0">
                <a:solidFill>
                  <a:schemeClr val="tx1"/>
                </a:solidFill>
              </a:rPr>
              <a:t>, const </a:t>
            </a:r>
            <a:r>
              <a:rPr lang="en-US" sz="1800" dirty="0" err="1">
                <a:solidFill>
                  <a:schemeClr val="tx1"/>
                </a:solidFill>
              </a:rPr>
              <a:t>struct</a:t>
            </a:r>
            <a:r>
              <a:rPr lang="en-US" sz="1800" dirty="0">
                <a:solidFill>
                  <a:schemeClr val="tx1"/>
                </a:solidFill>
              </a:rPr>
              <a:t> </a:t>
            </a:r>
            <a:r>
              <a:rPr lang="en-US" sz="1800" dirty="0" err="1">
                <a:solidFill>
                  <a:schemeClr val="tx1"/>
                </a:solidFill>
              </a:rPr>
              <a:t>mq_attr</a:t>
            </a:r>
            <a:r>
              <a:rPr lang="en-US" sz="1800" dirty="0">
                <a:solidFill>
                  <a:schemeClr val="tx1"/>
                </a:solidFill>
              </a:rPr>
              <a:t> *</a:t>
            </a:r>
            <a:r>
              <a:rPr lang="en-US" sz="1800" dirty="0" err="1">
                <a:solidFill>
                  <a:schemeClr val="tx1"/>
                </a:solidFill>
              </a:rPr>
              <a:t>mqstat</a:t>
            </a:r>
            <a:r>
              <a:rPr lang="en-US" sz="1800" dirty="0">
                <a:solidFill>
                  <a:schemeClr val="tx1"/>
                </a:solidFill>
              </a:rPr>
              <a:t>, </a:t>
            </a:r>
            <a:r>
              <a:rPr lang="en-US" sz="1800" dirty="0" err="1">
                <a:solidFill>
                  <a:schemeClr val="tx1"/>
                </a:solidFill>
              </a:rPr>
              <a:t>struct</a:t>
            </a:r>
            <a:r>
              <a:rPr lang="en-US" sz="1800" dirty="0">
                <a:solidFill>
                  <a:schemeClr val="tx1"/>
                </a:solidFill>
              </a:rPr>
              <a:t> </a:t>
            </a:r>
            <a:r>
              <a:rPr lang="en-US" sz="1800" dirty="0" err="1">
                <a:solidFill>
                  <a:schemeClr val="tx1"/>
                </a:solidFill>
              </a:rPr>
              <a:t>mq_attr</a:t>
            </a:r>
            <a:r>
              <a:rPr lang="en-US" sz="1800" dirty="0">
                <a:solidFill>
                  <a:schemeClr val="tx1"/>
                </a:solidFill>
              </a:rPr>
              <a:t> *</a:t>
            </a:r>
            <a:r>
              <a:rPr lang="en-US" sz="1800" dirty="0" err="1">
                <a:solidFill>
                  <a:schemeClr val="tx1"/>
                </a:solidFill>
              </a:rPr>
              <a:t>omqstat</a:t>
            </a:r>
            <a:r>
              <a:rPr lang="en-US" sz="1800" dirty="0">
                <a:solidFill>
                  <a:schemeClr val="tx1"/>
                </a:solidFill>
              </a:rPr>
              <a:t>);</a:t>
            </a:r>
          </a:p>
          <a:p>
            <a:pPr algn="just"/>
            <a:r>
              <a:rPr lang="en-US" sz="1800" dirty="0" err="1">
                <a:solidFill>
                  <a:schemeClr val="tx1"/>
                </a:solidFill>
              </a:rPr>
              <a:t>int</a:t>
            </a:r>
            <a:r>
              <a:rPr lang="en-US" sz="1800" dirty="0">
                <a:solidFill>
                  <a:schemeClr val="tx1"/>
                </a:solidFill>
              </a:rPr>
              <a:t> </a:t>
            </a:r>
            <a:r>
              <a:rPr lang="en-US" sz="1800" dirty="0" err="1">
                <a:solidFill>
                  <a:schemeClr val="tx1"/>
                </a:solidFill>
              </a:rPr>
              <a:t>mq_getattr</a:t>
            </a:r>
            <a:r>
              <a:rPr lang="en-US" sz="1800" dirty="0">
                <a:solidFill>
                  <a:schemeClr val="tx1"/>
                </a:solidFill>
              </a:rPr>
              <a:t>(</a:t>
            </a:r>
            <a:r>
              <a:rPr lang="en-US" sz="1800" dirty="0" err="1">
                <a:solidFill>
                  <a:schemeClr val="tx1"/>
                </a:solidFill>
              </a:rPr>
              <a:t>mqd_t</a:t>
            </a:r>
            <a:r>
              <a:rPr lang="en-US" sz="1800" dirty="0">
                <a:solidFill>
                  <a:schemeClr val="tx1"/>
                </a:solidFill>
              </a:rPr>
              <a:t> </a:t>
            </a:r>
            <a:r>
              <a:rPr lang="en-US" sz="1800" dirty="0" err="1">
                <a:solidFill>
                  <a:schemeClr val="tx1"/>
                </a:solidFill>
              </a:rPr>
              <a:t>mqdes</a:t>
            </a:r>
            <a:r>
              <a:rPr lang="en-US" sz="1800" dirty="0">
                <a:solidFill>
                  <a:schemeClr val="tx1"/>
                </a:solidFill>
              </a:rPr>
              <a:t>, </a:t>
            </a:r>
            <a:r>
              <a:rPr lang="en-US" sz="1800" dirty="0" err="1">
                <a:solidFill>
                  <a:schemeClr val="tx1"/>
                </a:solidFill>
              </a:rPr>
              <a:t>struct</a:t>
            </a:r>
            <a:r>
              <a:rPr lang="en-US" sz="1800" dirty="0">
                <a:solidFill>
                  <a:schemeClr val="tx1"/>
                </a:solidFill>
              </a:rPr>
              <a:t> </a:t>
            </a:r>
            <a:r>
              <a:rPr lang="en-US" sz="1800" dirty="0" err="1">
                <a:solidFill>
                  <a:schemeClr val="tx1"/>
                </a:solidFill>
              </a:rPr>
              <a:t>mq_attr</a:t>
            </a:r>
            <a:r>
              <a:rPr lang="en-US" sz="1800" dirty="0">
                <a:solidFill>
                  <a:schemeClr val="tx1"/>
                </a:solidFill>
              </a:rPr>
              <a:t> *</a:t>
            </a:r>
            <a:r>
              <a:rPr lang="en-US" sz="1800" dirty="0" err="1">
                <a:solidFill>
                  <a:schemeClr val="tx1"/>
                </a:solidFill>
              </a:rPr>
              <a:t>mqstat</a:t>
            </a:r>
            <a:r>
              <a:rPr lang="en-US" sz="1800" dirty="0">
                <a:solidFill>
                  <a:schemeClr val="tx1"/>
                </a:solidFill>
              </a:rPr>
              <a:t>);</a:t>
            </a:r>
          </a:p>
          <a:p>
            <a:pPr algn="just"/>
            <a:r>
              <a:rPr lang="en-US" sz="1800" dirty="0">
                <a:solidFill>
                  <a:schemeClr val="tx1"/>
                </a:solidFill>
              </a:rPr>
              <a:t>/* Set or get message queue attributes. */</a:t>
            </a:r>
          </a:p>
          <a:p>
            <a:pPr algn="just"/>
            <a:r>
              <a:rPr lang="en-US" sz="1800" dirty="0" err="1">
                <a:solidFill>
                  <a:schemeClr val="tx1"/>
                </a:solidFill>
              </a:rPr>
              <a:t>int</a:t>
            </a:r>
            <a:r>
              <a:rPr lang="en-US" sz="1800" dirty="0">
                <a:solidFill>
                  <a:schemeClr val="tx1"/>
                </a:solidFill>
              </a:rPr>
              <a:t> </a:t>
            </a:r>
            <a:r>
              <a:rPr lang="en-US" sz="1800" dirty="0" err="1">
                <a:solidFill>
                  <a:schemeClr val="tx1"/>
                </a:solidFill>
              </a:rPr>
              <a:t>mq_notify</a:t>
            </a:r>
            <a:r>
              <a:rPr lang="en-US" sz="1800" dirty="0">
                <a:solidFill>
                  <a:schemeClr val="tx1"/>
                </a:solidFill>
              </a:rPr>
              <a:t>(</a:t>
            </a:r>
            <a:r>
              <a:rPr lang="en-US" sz="1800" dirty="0" err="1">
                <a:solidFill>
                  <a:schemeClr val="tx1"/>
                </a:solidFill>
              </a:rPr>
              <a:t>mqd_t</a:t>
            </a:r>
            <a:r>
              <a:rPr lang="en-US" sz="1800" dirty="0">
                <a:solidFill>
                  <a:schemeClr val="tx1"/>
                </a:solidFill>
              </a:rPr>
              <a:t> </a:t>
            </a:r>
            <a:r>
              <a:rPr lang="en-US" sz="1800" dirty="0" err="1">
                <a:solidFill>
                  <a:schemeClr val="tx1"/>
                </a:solidFill>
              </a:rPr>
              <a:t>mqdes</a:t>
            </a:r>
            <a:r>
              <a:rPr lang="en-US" sz="1800" dirty="0">
                <a:solidFill>
                  <a:schemeClr val="tx1"/>
                </a:solidFill>
              </a:rPr>
              <a:t>, const </a:t>
            </a:r>
            <a:r>
              <a:rPr lang="en-US" sz="1800" dirty="0" err="1">
                <a:solidFill>
                  <a:schemeClr val="tx1"/>
                </a:solidFill>
              </a:rPr>
              <a:t>struct</a:t>
            </a:r>
            <a:r>
              <a:rPr lang="en-US" sz="1800" dirty="0">
                <a:solidFill>
                  <a:schemeClr val="tx1"/>
                </a:solidFill>
              </a:rPr>
              <a:t> </a:t>
            </a:r>
            <a:r>
              <a:rPr lang="en-US" sz="1800" dirty="0" err="1">
                <a:solidFill>
                  <a:schemeClr val="tx1"/>
                </a:solidFill>
              </a:rPr>
              <a:t>sigevent</a:t>
            </a:r>
            <a:r>
              <a:rPr lang="en-US" sz="1800" dirty="0">
                <a:solidFill>
                  <a:schemeClr val="tx1"/>
                </a:solidFill>
              </a:rPr>
              <a:t> *notification);</a:t>
            </a:r>
          </a:p>
          <a:p>
            <a:pPr algn="just"/>
            <a:r>
              <a:rPr lang="en-US" sz="1800" dirty="0">
                <a:solidFill>
                  <a:schemeClr val="tx1"/>
                </a:solidFill>
              </a:rPr>
              <a:t>/* Notifies process or thread that a message is available in the queue.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762000"/>
          </a:xfrm>
        </p:spPr>
        <p:txBody>
          <a:bodyPr>
            <a:normAutofit/>
          </a:bodyPr>
          <a:lstStyle/>
          <a:p>
            <a:r>
              <a:rPr lang="en-US" sz="3600" b="1" dirty="0" smtClean="0">
                <a:solidFill>
                  <a:schemeClr val="tx1"/>
                </a:solidFill>
              </a:rPr>
              <a:t>7.4 POSIX Messages</a:t>
            </a:r>
            <a:endParaRPr lang="en-US" sz="3600" dirty="0">
              <a:solidFill>
                <a:schemeClr val="tx1"/>
              </a:solidFill>
            </a:endParaRPr>
          </a:p>
        </p:txBody>
      </p:sp>
      <p:sp>
        <p:nvSpPr>
          <p:cNvPr id="3" name="Subtitle 2"/>
          <p:cNvSpPr>
            <a:spLocks noGrp="1"/>
          </p:cNvSpPr>
          <p:nvPr>
            <p:ph type="subTitle" idx="1"/>
          </p:nvPr>
        </p:nvSpPr>
        <p:spPr>
          <a:xfrm>
            <a:off x="381000" y="990600"/>
            <a:ext cx="8458200" cy="5867400"/>
          </a:xfrm>
        </p:spPr>
        <p:txBody>
          <a:bodyPr>
            <a:noAutofit/>
          </a:bodyPr>
          <a:lstStyle/>
          <a:p>
            <a:pPr algn="just"/>
            <a:r>
              <a:rPr lang="en-US" sz="1800" b="1" dirty="0" err="1">
                <a:solidFill>
                  <a:schemeClr val="tx1"/>
                </a:solidFill>
              </a:rPr>
              <a:t>message_send.c</a:t>
            </a:r>
            <a:r>
              <a:rPr lang="en-US" sz="1800" b="1" dirty="0">
                <a:solidFill>
                  <a:schemeClr val="tx1"/>
                </a:solidFill>
              </a:rPr>
              <a:t> </a:t>
            </a:r>
            <a:r>
              <a:rPr lang="en-US" sz="1800" dirty="0">
                <a:solidFill>
                  <a:schemeClr val="tx1"/>
                </a:solidFill>
              </a:rPr>
              <a:t>Creates a message queue and sends one message to the queue.</a:t>
            </a:r>
          </a:p>
          <a:p>
            <a:pPr algn="just"/>
            <a:r>
              <a:rPr lang="en-US" sz="1800" b="1" dirty="0" err="1">
                <a:solidFill>
                  <a:schemeClr val="tx1"/>
                </a:solidFill>
              </a:rPr>
              <a:t>message_rec.c</a:t>
            </a:r>
            <a:r>
              <a:rPr lang="en-US" sz="1800" dirty="0">
                <a:solidFill>
                  <a:schemeClr val="tx1"/>
                </a:solidFill>
              </a:rPr>
              <a:t> Reads the message from the queue.</a:t>
            </a:r>
          </a:p>
          <a:p>
            <a:pPr algn="just"/>
            <a:r>
              <a:rPr lang="en-US" sz="1800" dirty="0">
                <a:solidFill>
                  <a:schemeClr val="tx1"/>
                </a:solidFill>
              </a:rPr>
              <a:t>The full code listing for </a:t>
            </a:r>
            <a:r>
              <a:rPr lang="en-US" sz="1800" dirty="0" err="1">
                <a:solidFill>
                  <a:schemeClr val="tx1"/>
                </a:solidFill>
              </a:rPr>
              <a:t>message_send.c</a:t>
            </a:r>
            <a:r>
              <a:rPr lang="en-US" sz="1800" dirty="0">
                <a:solidFill>
                  <a:schemeClr val="tx1"/>
                </a:solidFill>
              </a:rPr>
              <a:t> is as follows:</a:t>
            </a:r>
          </a:p>
          <a:p>
            <a:pPr algn="just"/>
            <a:r>
              <a:rPr lang="en-US" sz="1800" dirty="0">
                <a:solidFill>
                  <a:schemeClr val="tx1"/>
                </a:solidFill>
              </a:rPr>
              <a:t>#include &lt;sys/</a:t>
            </a:r>
            <a:r>
              <a:rPr lang="en-US" sz="1800" dirty="0" err="1">
                <a:solidFill>
                  <a:schemeClr val="tx1"/>
                </a:solidFill>
              </a:rPr>
              <a:t>types.h</a:t>
            </a:r>
            <a:r>
              <a:rPr lang="en-US" sz="1800" dirty="0">
                <a:solidFill>
                  <a:schemeClr val="tx1"/>
                </a:solidFill>
              </a:rPr>
              <a:t>&gt;</a:t>
            </a:r>
          </a:p>
          <a:p>
            <a:pPr algn="just"/>
            <a:r>
              <a:rPr lang="en-US" sz="1800" dirty="0">
                <a:solidFill>
                  <a:schemeClr val="tx1"/>
                </a:solidFill>
              </a:rPr>
              <a:t>#include &lt;sys/</a:t>
            </a:r>
            <a:r>
              <a:rPr lang="en-US" sz="1800" dirty="0" err="1">
                <a:solidFill>
                  <a:schemeClr val="tx1"/>
                </a:solidFill>
              </a:rPr>
              <a:t>ipc.h</a:t>
            </a:r>
            <a:r>
              <a:rPr lang="en-US" sz="1800" dirty="0">
                <a:solidFill>
                  <a:schemeClr val="tx1"/>
                </a:solidFill>
              </a:rPr>
              <a:t>&gt;</a:t>
            </a:r>
          </a:p>
          <a:p>
            <a:pPr algn="just"/>
            <a:r>
              <a:rPr lang="en-US" sz="1800" dirty="0">
                <a:solidFill>
                  <a:schemeClr val="tx1"/>
                </a:solidFill>
              </a:rPr>
              <a:t>#include &lt;sys/</a:t>
            </a:r>
            <a:r>
              <a:rPr lang="en-US" sz="1800" dirty="0" err="1">
                <a:solidFill>
                  <a:schemeClr val="tx1"/>
                </a:solidFill>
              </a:rPr>
              <a:t>msg.h</a:t>
            </a:r>
            <a:r>
              <a:rPr lang="en-US" sz="1800" dirty="0">
                <a:solidFill>
                  <a:schemeClr val="tx1"/>
                </a:solidFill>
              </a:rPr>
              <a:t>&gt;</a:t>
            </a:r>
          </a:p>
          <a:p>
            <a:pPr algn="just"/>
            <a:r>
              <a:rPr lang="en-US" sz="1800" dirty="0">
                <a:solidFill>
                  <a:schemeClr val="tx1"/>
                </a:solidFill>
              </a:rPr>
              <a:t>#include &lt;</a:t>
            </a:r>
            <a:r>
              <a:rPr lang="en-US" sz="1800" dirty="0" err="1">
                <a:solidFill>
                  <a:schemeClr val="tx1"/>
                </a:solidFill>
              </a:rPr>
              <a:t>stdio.h</a:t>
            </a:r>
            <a:r>
              <a:rPr lang="en-US" sz="1800" dirty="0">
                <a:solidFill>
                  <a:schemeClr val="tx1"/>
                </a:solidFill>
              </a:rPr>
              <a:t>&gt;</a:t>
            </a:r>
          </a:p>
          <a:p>
            <a:pPr algn="just"/>
            <a:r>
              <a:rPr lang="en-US" sz="1800" dirty="0">
                <a:solidFill>
                  <a:schemeClr val="tx1"/>
                </a:solidFill>
              </a:rPr>
              <a:t>#include &lt;</a:t>
            </a:r>
            <a:r>
              <a:rPr lang="en-US" sz="1800" dirty="0" err="1">
                <a:solidFill>
                  <a:schemeClr val="tx1"/>
                </a:solidFill>
              </a:rPr>
              <a:t>string.h</a:t>
            </a:r>
            <a:r>
              <a:rPr lang="en-US" sz="1800" dirty="0">
                <a:solidFill>
                  <a:schemeClr val="tx1"/>
                </a:solidFill>
              </a:rPr>
              <a:t>&gt;</a:t>
            </a:r>
          </a:p>
          <a:p>
            <a:pPr algn="just"/>
            <a:r>
              <a:rPr lang="en-US" sz="1800" dirty="0">
                <a:solidFill>
                  <a:schemeClr val="tx1"/>
                </a:solidFill>
              </a:rPr>
              <a:t>#define MSGSZ 128</a:t>
            </a:r>
          </a:p>
          <a:p>
            <a:pPr algn="just"/>
            <a:r>
              <a:rPr lang="en-US" sz="1800" dirty="0">
                <a:solidFill>
                  <a:schemeClr val="tx1"/>
                </a:solidFill>
              </a:rPr>
              <a:t>/* Declare the message structure. */</a:t>
            </a:r>
          </a:p>
          <a:p>
            <a:pPr algn="just"/>
            <a:r>
              <a:rPr lang="en-US" sz="1800" dirty="0" err="1">
                <a:solidFill>
                  <a:schemeClr val="tx1"/>
                </a:solidFill>
              </a:rPr>
              <a:t>typedef</a:t>
            </a:r>
            <a:r>
              <a:rPr lang="en-US" sz="1800" dirty="0">
                <a:solidFill>
                  <a:schemeClr val="tx1"/>
                </a:solidFill>
              </a:rPr>
              <a:t> </a:t>
            </a:r>
            <a:r>
              <a:rPr lang="en-US" sz="1800" dirty="0" err="1">
                <a:solidFill>
                  <a:schemeClr val="tx1"/>
                </a:solidFill>
              </a:rPr>
              <a:t>struct</a:t>
            </a:r>
            <a:r>
              <a:rPr lang="en-US" sz="1800" dirty="0">
                <a:solidFill>
                  <a:schemeClr val="tx1"/>
                </a:solidFill>
              </a:rPr>
              <a:t> </a:t>
            </a:r>
            <a:r>
              <a:rPr lang="en-US" sz="1800" dirty="0" err="1">
                <a:solidFill>
                  <a:schemeClr val="tx1"/>
                </a:solidFill>
              </a:rPr>
              <a:t>msgbuf</a:t>
            </a:r>
            <a:r>
              <a:rPr lang="en-US" sz="1800" dirty="0">
                <a:solidFill>
                  <a:schemeClr val="tx1"/>
                </a:solidFill>
              </a:rPr>
              <a:t> {</a:t>
            </a:r>
          </a:p>
          <a:p>
            <a:pPr algn="just"/>
            <a:r>
              <a:rPr lang="en-US" sz="1800" dirty="0">
                <a:solidFill>
                  <a:schemeClr val="tx1"/>
                </a:solidFill>
              </a:rPr>
              <a:t>long </a:t>
            </a:r>
            <a:r>
              <a:rPr lang="en-US" sz="1800" dirty="0" err="1">
                <a:solidFill>
                  <a:schemeClr val="tx1"/>
                </a:solidFill>
              </a:rPr>
              <a:t>mtype</a:t>
            </a:r>
            <a:r>
              <a:rPr lang="en-US" sz="1800" dirty="0">
                <a:solidFill>
                  <a:schemeClr val="tx1"/>
                </a:solidFill>
              </a:rPr>
              <a:t>;</a:t>
            </a:r>
          </a:p>
          <a:p>
            <a:pPr algn="just"/>
            <a:r>
              <a:rPr lang="en-US" sz="1800" dirty="0">
                <a:solidFill>
                  <a:schemeClr val="tx1"/>
                </a:solidFill>
              </a:rPr>
              <a:t>char </a:t>
            </a:r>
            <a:r>
              <a:rPr lang="en-US" sz="1800" dirty="0" err="1">
                <a:solidFill>
                  <a:schemeClr val="tx1"/>
                </a:solidFill>
              </a:rPr>
              <a:t>mtext</a:t>
            </a:r>
            <a:r>
              <a:rPr lang="en-US" sz="1800" dirty="0">
                <a:solidFill>
                  <a:schemeClr val="tx1"/>
                </a:solidFill>
              </a:rPr>
              <a:t>[MSGSZ];</a:t>
            </a:r>
          </a:p>
          <a:p>
            <a:pPr algn="just"/>
            <a:r>
              <a:rPr lang="en-US" sz="1800" dirty="0">
                <a:solidFill>
                  <a:schemeClr val="tx1"/>
                </a:solidFill>
              </a:rPr>
              <a:t>} </a:t>
            </a:r>
            <a:r>
              <a:rPr lang="en-US" sz="1800" dirty="0" err="1">
                <a:solidFill>
                  <a:schemeClr val="tx1"/>
                </a:solidFill>
              </a:rPr>
              <a:t>message_buf</a:t>
            </a:r>
            <a:r>
              <a:rPr lang="en-US" sz="1800" dirty="0">
                <a:solidFill>
                  <a:schemeClr val="tx1"/>
                </a:solidFill>
              </a:rPr>
              <a:t>;</a:t>
            </a:r>
          </a:p>
          <a:p>
            <a:pPr algn="just"/>
            <a:r>
              <a:rPr lang="en-US" sz="1800" dirty="0">
                <a:solidFill>
                  <a:schemeClr val="tx1"/>
                </a:solidFill>
              </a:rPr>
              <a:t>main(){</a:t>
            </a:r>
          </a:p>
          <a:p>
            <a:pPr algn="just"/>
            <a:r>
              <a:rPr lang="en-US" sz="1800" dirty="0" err="1">
                <a:solidFill>
                  <a:schemeClr val="tx1"/>
                </a:solidFill>
              </a:rPr>
              <a:t>int</a:t>
            </a:r>
            <a:r>
              <a:rPr lang="en-US" sz="1800" dirty="0">
                <a:solidFill>
                  <a:schemeClr val="tx1"/>
                </a:solidFill>
              </a:rPr>
              <a:t> </a:t>
            </a:r>
            <a:r>
              <a:rPr lang="en-US" sz="1800" dirty="0" err="1">
                <a:solidFill>
                  <a:schemeClr val="tx1"/>
                </a:solidFill>
              </a:rPr>
              <a:t>msqid</a:t>
            </a:r>
            <a:r>
              <a:rPr lang="en-US" sz="1800" dirty="0">
                <a:solidFill>
                  <a:schemeClr val="tx1"/>
                </a:solidFill>
              </a:rPr>
              <a:t>;</a:t>
            </a:r>
          </a:p>
          <a:p>
            <a:pPr algn="just"/>
            <a:r>
              <a:rPr lang="en-US" sz="1800" dirty="0" err="1">
                <a:solidFill>
                  <a:schemeClr val="tx1"/>
                </a:solidFill>
              </a:rPr>
              <a:t>int</a:t>
            </a:r>
            <a:r>
              <a:rPr lang="en-US" sz="1800" dirty="0">
                <a:solidFill>
                  <a:schemeClr val="tx1"/>
                </a:solidFill>
              </a:rPr>
              <a:t> </a:t>
            </a:r>
            <a:r>
              <a:rPr lang="en-US" sz="1800" dirty="0" err="1">
                <a:solidFill>
                  <a:schemeClr val="tx1"/>
                </a:solidFill>
              </a:rPr>
              <a:t>msgflg</a:t>
            </a:r>
            <a:r>
              <a:rPr lang="en-US" sz="1800" dirty="0">
                <a:solidFill>
                  <a:schemeClr val="tx1"/>
                </a:solidFill>
              </a:rPr>
              <a:t> = IPC_CREAT | 0666;</a:t>
            </a:r>
          </a:p>
          <a:p>
            <a:pPr algn="just"/>
            <a:r>
              <a:rPr lang="en-US" sz="1800" dirty="0" err="1">
                <a:solidFill>
                  <a:schemeClr val="tx1"/>
                </a:solidFill>
              </a:rPr>
              <a:t>key_t</a:t>
            </a:r>
            <a:r>
              <a:rPr lang="en-US" sz="1800" dirty="0">
                <a:solidFill>
                  <a:schemeClr val="tx1"/>
                </a:solidFill>
              </a:rPr>
              <a:t> key;</a:t>
            </a:r>
          </a:p>
          <a:p>
            <a:pPr algn="just"/>
            <a:r>
              <a:rPr lang="en-US" sz="1800" dirty="0" err="1">
                <a:solidFill>
                  <a:schemeClr val="tx1"/>
                </a:solidFill>
              </a:rPr>
              <a:t>message_buf</a:t>
            </a:r>
            <a:r>
              <a:rPr lang="en-US" sz="1800" dirty="0">
                <a:solidFill>
                  <a:schemeClr val="tx1"/>
                </a:solidFill>
              </a:rPr>
              <a:t> </a:t>
            </a:r>
            <a:r>
              <a:rPr lang="en-US" sz="1800" dirty="0" err="1">
                <a:solidFill>
                  <a:schemeClr val="tx1"/>
                </a:solidFill>
              </a:rPr>
              <a:t>sbuf</a:t>
            </a:r>
            <a:r>
              <a:rPr lang="en-US" sz="1800" dirty="0">
                <a:solidFill>
                  <a:schemeClr val="tx1"/>
                </a:solidFill>
              </a:rPr>
              <a:t>;</a:t>
            </a:r>
          </a:p>
          <a:p>
            <a:pPr algn="just"/>
            <a:r>
              <a:rPr lang="en-US" sz="1800" dirty="0" err="1">
                <a:solidFill>
                  <a:schemeClr val="tx1"/>
                </a:solidFill>
              </a:rPr>
              <a:t>size_t</a:t>
            </a:r>
            <a:r>
              <a:rPr lang="en-US" sz="1800" dirty="0">
                <a:solidFill>
                  <a:schemeClr val="tx1"/>
                </a:solidFill>
              </a:rPr>
              <a:t> </a:t>
            </a:r>
            <a:r>
              <a:rPr lang="en-US" sz="1800" dirty="0" err="1">
                <a:solidFill>
                  <a:schemeClr val="tx1"/>
                </a:solidFill>
              </a:rPr>
              <a:t>buf_length</a:t>
            </a:r>
            <a:r>
              <a:rPr lang="en-US" sz="1800" dirty="0">
                <a:solidFill>
                  <a:schemeClr val="tx1"/>
                </a:solidFill>
              </a:rPr>
              <a:t>;</a:t>
            </a:r>
          </a:p>
          <a:p>
            <a:pPr algn="just"/>
            <a:r>
              <a:rPr lang="en-US" sz="1800" dirty="0">
                <a:solidFill>
                  <a:schemeClr val="tx1"/>
                </a:solidFill>
              </a:rPr>
              <a:t>/* Get the message queue id for the "name" 1234, which was created by the server. */</a:t>
            </a:r>
          </a:p>
          <a:p>
            <a:pPr algn="just"/>
            <a:r>
              <a:rPr lang="en-US" sz="1800" dirty="0">
                <a:solidFill>
                  <a:schemeClr val="tx1"/>
                </a:solidFill>
              </a:rPr>
              <a:t>key = 1234;</a:t>
            </a:r>
          </a:p>
          <a:p>
            <a:pPr algn="just"/>
            <a:r>
              <a:rPr lang="en-US" sz="1800" dirty="0">
                <a:solidFill>
                  <a:schemeClr val="tx1"/>
                </a:solidFill>
              </a:rPr>
              <a:t>(void) </a:t>
            </a:r>
            <a:r>
              <a:rPr lang="en-US" sz="1800" dirty="0" err="1">
                <a:solidFill>
                  <a:schemeClr val="tx1"/>
                </a:solidFill>
              </a:rPr>
              <a:t>fprintf</a:t>
            </a:r>
            <a:r>
              <a:rPr lang="en-US" sz="1800" dirty="0">
                <a:solidFill>
                  <a:schemeClr val="tx1"/>
                </a:solidFill>
              </a:rPr>
              <a:t>(</a:t>
            </a:r>
            <a:r>
              <a:rPr lang="en-US" sz="1800" dirty="0" err="1">
                <a:solidFill>
                  <a:schemeClr val="tx1"/>
                </a:solidFill>
              </a:rPr>
              <a:t>stderr</a:t>
            </a:r>
            <a:r>
              <a:rPr lang="en-US" sz="1800" dirty="0">
                <a:solidFill>
                  <a:schemeClr val="tx1"/>
                </a:solidFill>
              </a:rPr>
              <a:t>, "\</a:t>
            </a:r>
            <a:r>
              <a:rPr lang="en-US" sz="1800" dirty="0" err="1">
                <a:solidFill>
                  <a:schemeClr val="tx1"/>
                </a:solidFill>
              </a:rPr>
              <a:t>nmsgget</a:t>
            </a:r>
            <a:r>
              <a:rPr lang="en-US" sz="1800" dirty="0">
                <a:solidFill>
                  <a:schemeClr val="tx1"/>
                </a:solidFill>
              </a:rPr>
              <a:t>: Calling </a:t>
            </a:r>
            <a:r>
              <a:rPr lang="en-US" sz="1800" dirty="0" err="1">
                <a:solidFill>
                  <a:schemeClr val="tx1"/>
                </a:solidFill>
              </a:rPr>
              <a:t>msgget</a:t>
            </a:r>
            <a:r>
              <a:rPr lang="en-US" sz="1800" dirty="0">
                <a:solidFill>
                  <a:schemeClr val="tx1"/>
                </a:solidFill>
              </a:rPr>
              <a:t>(%#lx,\ %#o)\n", key, </a:t>
            </a:r>
            <a:r>
              <a:rPr lang="en-US" sz="1800" dirty="0" err="1">
                <a:solidFill>
                  <a:schemeClr val="tx1"/>
                </a:solidFill>
              </a:rPr>
              <a:t>msgflg</a:t>
            </a:r>
            <a:r>
              <a:rPr lang="en-US" sz="1800" dirty="0">
                <a:solidFill>
                  <a:schemeClr val="tx1"/>
                </a:solidFill>
              </a:rPr>
              <a:t>);</a:t>
            </a:r>
          </a:p>
          <a:p>
            <a:pPr algn="just"/>
            <a:r>
              <a:rPr lang="en-US" sz="1800" dirty="0">
                <a:solidFill>
                  <a:schemeClr val="tx1"/>
                </a:solidFill>
              </a:rPr>
              <a:t>if ((</a:t>
            </a:r>
            <a:r>
              <a:rPr lang="en-US" sz="1800" dirty="0" err="1">
                <a:solidFill>
                  <a:schemeClr val="tx1"/>
                </a:solidFill>
              </a:rPr>
              <a:t>msqid</a:t>
            </a:r>
            <a:r>
              <a:rPr lang="en-US" sz="1800" dirty="0">
                <a:solidFill>
                  <a:schemeClr val="tx1"/>
                </a:solidFill>
              </a:rPr>
              <a:t> = </a:t>
            </a:r>
            <a:r>
              <a:rPr lang="en-US" sz="1800" dirty="0" err="1">
                <a:solidFill>
                  <a:schemeClr val="tx1"/>
                </a:solidFill>
              </a:rPr>
              <a:t>msgget</a:t>
            </a:r>
            <a:r>
              <a:rPr lang="en-US" sz="1800" dirty="0">
                <a:solidFill>
                  <a:schemeClr val="tx1"/>
                </a:solidFill>
              </a:rPr>
              <a:t>(key, </a:t>
            </a:r>
            <a:r>
              <a:rPr lang="en-US" sz="1800" dirty="0" err="1">
                <a:solidFill>
                  <a:schemeClr val="tx1"/>
                </a:solidFill>
              </a:rPr>
              <a:t>msgflg</a:t>
            </a:r>
            <a:r>
              <a:rPr lang="en-US" sz="1800" dirty="0">
                <a:solidFill>
                  <a:schemeClr val="tx1"/>
                </a:solidFill>
              </a:rPr>
              <a:t> )) &lt; 0)</a:t>
            </a:r>
          </a:p>
          <a:p>
            <a:pPr algn="just"/>
            <a:r>
              <a:rPr lang="en-US" sz="1800" dirty="0">
                <a:solidFill>
                  <a:schemeClr val="tx1"/>
                </a:solidFill>
              </a:rPr>
              <a:t>{</a:t>
            </a:r>
          </a:p>
          <a:p>
            <a:pPr algn="just"/>
            <a:r>
              <a:rPr lang="en-US" sz="1800" dirty="0" err="1">
                <a:solidFill>
                  <a:schemeClr val="tx1"/>
                </a:solidFill>
              </a:rPr>
              <a:t>perror</a:t>
            </a:r>
            <a:r>
              <a:rPr lang="en-US" sz="1800" dirty="0">
                <a:solidFill>
                  <a:schemeClr val="tx1"/>
                </a:solidFill>
              </a:rPr>
              <a:t>("</a:t>
            </a:r>
            <a:r>
              <a:rPr lang="en-US" sz="1800" dirty="0" err="1">
                <a:solidFill>
                  <a:schemeClr val="tx1"/>
                </a:solidFill>
              </a:rPr>
              <a:t>msgget</a:t>
            </a:r>
            <a:r>
              <a:rPr lang="en-US" sz="1800" dirty="0">
                <a:solidFill>
                  <a:schemeClr val="tx1"/>
                </a:solidFill>
              </a:rPr>
              <a:t>");</a:t>
            </a:r>
          </a:p>
          <a:p>
            <a:pPr algn="just"/>
            <a:r>
              <a:rPr lang="en-US" sz="1800" dirty="0">
                <a:solidFill>
                  <a:schemeClr val="tx1"/>
                </a:solidFill>
              </a:rPr>
              <a:t>exit(1);</a:t>
            </a:r>
          </a:p>
          <a:p>
            <a:pPr algn="just"/>
            <a:r>
              <a:rPr lang="en-US" sz="1800" dirty="0">
                <a:solidFill>
                  <a:schemeClr val="tx1"/>
                </a:solidFill>
              </a:rPr>
              <a:t>}</a:t>
            </a:r>
          </a:p>
          <a:p>
            <a:pPr algn="just"/>
            <a:r>
              <a:rPr lang="en-US" sz="1800" dirty="0">
                <a:solidFill>
                  <a:schemeClr val="tx1"/>
                </a:solidFill>
              </a:rPr>
              <a:t>else</a:t>
            </a:r>
          </a:p>
          <a:p>
            <a:pPr algn="just"/>
            <a:r>
              <a:rPr lang="en-US" sz="1800" dirty="0">
                <a:solidFill>
                  <a:schemeClr val="tx1"/>
                </a:solidFill>
              </a:rPr>
              <a:t>(void) </a:t>
            </a:r>
            <a:r>
              <a:rPr lang="en-US" sz="1800" dirty="0" err="1">
                <a:solidFill>
                  <a:schemeClr val="tx1"/>
                </a:solidFill>
              </a:rPr>
              <a:t>fprintf</a:t>
            </a:r>
            <a:r>
              <a:rPr lang="en-US" sz="1800" dirty="0">
                <a:solidFill>
                  <a:schemeClr val="tx1"/>
                </a:solidFill>
              </a:rPr>
              <a:t>(</a:t>
            </a:r>
            <a:r>
              <a:rPr lang="en-US" sz="1800" dirty="0" err="1">
                <a:solidFill>
                  <a:schemeClr val="tx1"/>
                </a:solidFill>
              </a:rPr>
              <a:t>stderr,"msgget</a:t>
            </a:r>
            <a:r>
              <a:rPr lang="en-US" sz="1800" dirty="0">
                <a:solidFill>
                  <a:schemeClr val="tx1"/>
                </a:solidFill>
              </a:rPr>
              <a:t>: </a:t>
            </a:r>
            <a:r>
              <a:rPr lang="en-US" sz="1800" dirty="0" err="1">
                <a:solidFill>
                  <a:schemeClr val="tx1"/>
                </a:solidFill>
              </a:rPr>
              <a:t>msgget</a:t>
            </a:r>
            <a:r>
              <a:rPr lang="en-US" sz="1800" dirty="0">
                <a:solidFill>
                  <a:schemeClr val="tx1"/>
                </a:solidFill>
              </a:rPr>
              <a:t> succeeded: </a:t>
            </a:r>
            <a:r>
              <a:rPr lang="en-US" sz="1800" dirty="0" err="1">
                <a:solidFill>
                  <a:schemeClr val="tx1"/>
                </a:solidFill>
              </a:rPr>
              <a:t>msqid</a:t>
            </a:r>
            <a:r>
              <a:rPr lang="en-US" sz="1800" dirty="0">
                <a:solidFill>
                  <a:schemeClr val="tx1"/>
                </a:solidFill>
              </a:rPr>
              <a:t> = %d\n", </a:t>
            </a:r>
            <a:r>
              <a:rPr lang="en-US" sz="1800" dirty="0" err="1">
                <a:solidFill>
                  <a:schemeClr val="tx1"/>
                </a:solidFill>
              </a:rPr>
              <a:t>msqid</a:t>
            </a:r>
            <a:r>
              <a:rPr lang="en-US" sz="1800" dirty="0">
                <a:solidFill>
                  <a:schemeClr val="tx1"/>
                </a:solidFill>
              </a:rPr>
              <a:t>);</a:t>
            </a:r>
          </a:p>
          <a:p>
            <a:pPr algn="just"/>
            <a:r>
              <a:rPr lang="en-US" sz="1800" dirty="0">
                <a:solidFill>
                  <a:schemeClr val="tx1"/>
                </a:solidFill>
              </a:rPr>
              <a:t>/* We’ll send message type 1 */</a:t>
            </a:r>
          </a:p>
          <a:p>
            <a:pPr algn="just"/>
            <a:r>
              <a:rPr lang="en-US" sz="1800" dirty="0" err="1">
                <a:solidFill>
                  <a:schemeClr val="tx1"/>
                </a:solidFill>
              </a:rPr>
              <a:t>sbuf.mtype</a:t>
            </a:r>
            <a:r>
              <a:rPr lang="en-US" sz="1800" dirty="0">
                <a:solidFill>
                  <a:schemeClr val="tx1"/>
                </a:solidFill>
              </a:rPr>
              <a:t> = 1;</a:t>
            </a:r>
          </a:p>
          <a:p>
            <a:pPr algn="just"/>
            <a:r>
              <a:rPr lang="en-US" sz="1800" dirty="0">
                <a:solidFill>
                  <a:schemeClr val="tx1"/>
                </a:solidFill>
              </a:rPr>
              <a:t>(void) </a:t>
            </a:r>
            <a:r>
              <a:rPr lang="en-US" sz="1800" dirty="0" err="1">
                <a:solidFill>
                  <a:schemeClr val="tx1"/>
                </a:solidFill>
              </a:rPr>
              <a:t>fprintf</a:t>
            </a:r>
            <a:r>
              <a:rPr lang="en-US" sz="1800" dirty="0">
                <a:solidFill>
                  <a:schemeClr val="tx1"/>
                </a:solidFill>
              </a:rPr>
              <a:t>(</a:t>
            </a:r>
            <a:r>
              <a:rPr lang="en-US" sz="1800" dirty="0" err="1">
                <a:solidFill>
                  <a:schemeClr val="tx1"/>
                </a:solidFill>
              </a:rPr>
              <a:t>stderr,"msgget</a:t>
            </a:r>
            <a:r>
              <a:rPr lang="en-US" sz="1800" dirty="0">
                <a:solidFill>
                  <a:schemeClr val="tx1"/>
                </a:solidFill>
              </a:rPr>
              <a:t>: </a:t>
            </a:r>
            <a:r>
              <a:rPr lang="en-US" sz="1800" dirty="0" err="1">
                <a:solidFill>
                  <a:schemeClr val="tx1"/>
                </a:solidFill>
              </a:rPr>
              <a:t>msgget</a:t>
            </a:r>
            <a:r>
              <a:rPr lang="en-US" sz="1800" dirty="0">
                <a:solidFill>
                  <a:schemeClr val="tx1"/>
                </a:solidFill>
              </a:rPr>
              <a:t> succeeded: </a:t>
            </a:r>
            <a:r>
              <a:rPr lang="en-US" sz="1800" dirty="0" err="1">
                <a:solidFill>
                  <a:schemeClr val="tx1"/>
                </a:solidFill>
              </a:rPr>
              <a:t>msqid</a:t>
            </a:r>
            <a:r>
              <a:rPr lang="en-US" sz="1800" dirty="0">
                <a:solidFill>
                  <a:schemeClr val="tx1"/>
                </a:solidFill>
              </a:rPr>
              <a:t> = %d\n", </a:t>
            </a:r>
            <a:r>
              <a:rPr lang="en-US" sz="1800" dirty="0" err="1">
                <a:solidFill>
                  <a:schemeClr val="tx1"/>
                </a:solidFill>
              </a:rPr>
              <a:t>msqid</a:t>
            </a:r>
            <a:r>
              <a:rPr lang="en-US" sz="1800" dirty="0">
                <a:solidFill>
                  <a:schemeClr val="tx1"/>
                </a:solidFill>
              </a:rPr>
              <a:t>);</a:t>
            </a:r>
          </a:p>
          <a:p>
            <a:pPr algn="just"/>
            <a:r>
              <a:rPr lang="en-US" sz="1800" dirty="0">
                <a:solidFill>
                  <a:schemeClr val="tx1"/>
                </a:solidFill>
              </a:rPr>
              <a:t>(void) </a:t>
            </a:r>
            <a:r>
              <a:rPr lang="en-US" sz="1800" dirty="0" err="1">
                <a:solidFill>
                  <a:schemeClr val="tx1"/>
                </a:solidFill>
              </a:rPr>
              <a:t>strcpy</a:t>
            </a:r>
            <a:r>
              <a:rPr lang="en-US" sz="1800" dirty="0">
                <a:solidFill>
                  <a:schemeClr val="tx1"/>
                </a:solidFill>
              </a:rPr>
              <a:t>(</a:t>
            </a:r>
            <a:r>
              <a:rPr lang="en-US" sz="1800" dirty="0" err="1">
                <a:solidFill>
                  <a:schemeClr val="tx1"/>
                </a:solidFill>
              </a:rPr>
              <a:t>sbuf.mtext</a:t>
            </a:r>
            <a:r>
              <a:rPr lang="en-US" sz="1800" dirty="0">
                <a:solidFill>
                  <a:schemeClr val="tx1"/>
                </a:solidFill>
              </a:rPr>
              <a:t>, "Did you get this?");</a:t>
            </a:r>
          </a:p>
          <a:p>
            <a:pPr algn="just"/>
            <a:r>
              <a:rPr lang="en-US" sz="1800" dirty="0">
                <a:solidFill>
                  <a:schemeClr val="tx1"/>
                </a:solidFill>
              </a:rPr>
              <a:t>(void) </a:t>
            </a:r>
            <a:r>
              <a:rPr lang="en-US" sz="1800" dirty="0" err="1">
                <a:solidFill>
                  <a:schemeClr val="tx1"/>
                </a:solidFill>
              </a:rPr>
              <a:t>fprintf</a:t>
            </a:r>
            <a:r>
              <a:rPr lang="en-US" sz="1800" dirty="0">
                <a:solidFill>
                  <a:schemeClr val="tx1"/>
                </a:solidFill>
              </a:rPr>
              <a:t>(</a:t>
            </a:r>
            <a:r>
              <a:rPr lang="en-US" sz="1800" dirty="0" err="1">
                <a:solidFill>
                  <a:schemeClr val="tx1"/>
                </a:solidFill>
              </a:rPr>
              <a:t>stderr,"msgget</a:t>
            </a:r>
            <a:r>
              <a:rPr lang="en-US" sz="1800" dirty="0">
                <a:solidFill>
                  <a:schemeClr val="tx1"/>
                </a:solidFill>
              </a:rPr>
              <a:t>: </a:t>
            </a:r>
            <a:r>
              <a:rPr lang="en-US" sz="1800" dirty="0" err="1">
                <a:solidFill>
                  <a:schemeClr val="tx1"/>
                </a:solidFill>
              </a:rPr>
              <a:t>msgget</a:t>
            </a:r>
            <a:r>
              <a:rPr lang="en-US" sz="1800" dirty="0">
                <a:solidFill>
                  <a:schemeClr val="tx1"/>
                </a:solidFill>
              </a:rPr>
              <a:t> succeeded: </a:t>
            </a:r>
            <a:r>
              <a:rPr lang="en-US" sz="1800" dirty="0" err="1">
                <a:solidFill>
                  <a:schemeClr val="tx1"/>
                </a:solidFill>
              </a:rPr>
              <a:t>msqid</a:t>
            </a:r>
            <a:r>
              <a:rPr lang="en-US" sz="1800" dirty="0">
                <a:solidFill>
                  <a:schemeClr val="tx1"/>
                </a:solidFill>
              </a:rPr>
              <a:t> = %d\n", </a:t>
            </a:r>
            <a:r>
              <a:rPr lang="en-US" sz="1800" dirty="0" err="1">
                <a:solidFill>
                  <a:schemeClr val="tx1"/>
                </a:solidFill>
              </a:rPr>
              <a:t>msqid</a:t>
            </a:r>
            <a:r>
              <a:rPr lang="en-US" sz="1800" dirty="0">
                <a:solidFill>
                  <a:schemeClr val="tx1"/>
                </a:solidFill>
              </a:rPr>
              <a:t>);</a:t>
            </a:r>
          </a:p>
          <a:p>
            <a:pPr algn="just"/>
            <a:r>
              <a:rPr lang="en-US" sz="1800" dirty="0" err="1">
                <a:solidFill>
                  <a:schemeClr val="tx1"/>
                </a:solidFill>
              </a:rPr>
              <a:t>buf_length</a:t>
            </a:r>
            <a:r>
              <a:rPr lang="en-US" sz="1800" dirty="0">
                <a:solidFill>
                  <a:schemeClr val="tx1"/>
                </a:solidFill>
              </a:rPr>
              <a:t> = </a:t>
            </a:r>
            <a:r>
              <a:rPr lang="en-US" sz="1800" dirty="0" err="1">
                <a:solidFill>
                  <a:schemeClr val="tx1"/>
                </a:solidFill>
              </a:rPr>
              <a:t>strlen</a:t>
            </a:r>
            <a:r>
              <a:rPr lang="en-US" sz="1800" dirty="0">
                <a:solidFill>
                  <a:schemeClr val="tx1"/>
                </a:solidFill>
              </a:rPr>
              <a:t>(</a:t>
            </a:r>
            <a:r>
              <a:rPr lang="en-US" sz="1800" dirty="0" err="1">
                <a:solidFill>
                  <a:schemeClr val="tx1"/>
                </a:solidFill>
              </a:rPr>
              <a:t>sbuf.mtext</a:t>
            </a:r>
            <a:r>
              <a:rPr lang="en-US" sz="1800" dirty="0">
                <a:solidFill>
                  <a:schemeClr val="tx1"/>
                </a:solidFill>
              </a:rPr>
              <a:t>) + 1 ;</a:t>
            </a:r>
          </a:p>
          <a:p>
            <a:pPr algn="just"/>
            <a:r>
              <a:rPr lang="en-US" sz="1800" dirty="0">
                <a:solidFill>
                  <a:schemeClr val="tx1"/>
                </a:solidFill>
              </a:rPr>
              <a:t>/* Send a message. */</a:t>
            </a:r>
          </a:p>
          <a:p>
            <a:pPr algn="just"/>
            <a:r>
              <a:rPr lang="en-US" sz="1800" dirty="0">
                <a:solidFill>
                  <a:schemeClr val="tx1"/>
                </a:solidFill>
              </a:rPr>
              <a:t>if (</a:t>
            </a:r>
            <a:r>
              <a:rPr lang="en-US" sz="1800" dirty="0" err="1">
                <a:solidFill>
                  <a:schemeClr val="tx1"/>
                </a:solidFill>
              </a:rPr>
              <a:t>msgsnd</a:t>
            </a:r>
            <a:r>
              <a:rPr lang="en-US" sz="1800" dirty="0">
                <a:solidFill>
                  <a:schemeClr val="tx1"/>
                </a:solidFill>
              </a:rPr>
              <a:t>(</a:t>
            </a:r>
            <a:r>
              <a:rPr lang="en-US" sz="1800" dirty="0" err="1">
                <a:solidFill>
                  <a:schemeClr val="tx1"/>
                </a:solidFill>
              </a:rPr>
              <a:t>msqid</a:t>
            </a:r>
            <a:r>
              <a:rPr lang="en-US" sz="1800" dirty="0">
                <a:solidFill>
                  <a:schemeClr val="tx1"/>
                </a:solidFill>
              </a:rPr>
              <a:t>, &amp;</a:t>
            </a:r>
            <a:r>
              <a:rPr lang="en-US" sz="1800" dirty="0" err="1">
                <a:solidFill>
                  <a:schemeClr val="tx1"/>
                </a:solidFill>
              </a:rPr>
              <a:t>sbuf</a:t>
            </a:r>
            <a:r>
              <a:rPr lang="en-US" sz="1800" dirty="0">
                <a:solidFill>
                  <a:schemeClr val="tx1"/>
                </a:solidFill>
              </a:rPr>
              <a:t>, </a:t>
            </a:r>
            <a:r>
              <a:rPr lang="en-US" sz="1800" dirty="0" err="1">
                <a:solidFill>
                  <a:schemeClr val="tx1"/>
                </a:solidFill>
              </a:rPr>
              <a:t>buf_length</a:t>
            </a:r>
            <a:r>
              <a:rPr lang="en-US" sz="1800" dirty="0">
                <a:solidFill>
                  <a:schemeClr val="tx1"/>
                </a:solidFill>
              </a:rPr>
              <a:t>, IPC_NOWAIT) &lt; 0) {</a:t>
            </a:r>
          </a:p>
          <a:p>
            <a:pPr algn="just"/>
            <a:r>
              <a:rPr lang="en-US" sz="1800" dirty="0" err="1">
                <a:solidFill>
                  <a:schemeClr val="tx1"/>
                </a:solidFill>
              </a:rPr>
              <a:t>printf</a:t>
            </a:r>
            <a:r>
              <a:rPr lang="en-US" sz="1800" dirty="0">
                <a:solidFill>
                  <a:schemeClr val="tx1"/>
                </a:solidFill>
              </a:rPr>
              <a:t> ("%d, %d, %s, %d\n", </a:t>
            </a:r>
            <a:r>
              <a:rPr lang="en-US" sz="1800" dirty="0" err="1">
                <a:solidFill>
                  <a:schemeClr val="tx1"/>
                </a:solidFill>
              </a:rPr>
              <a:t>msqid</a:t>
            </a:r>
            <a:r>
              <a:rPr lang="en-US" sz="1800" dirty="0">
                <a:solidFill>
                  <a:schemeClr val="tx1"/>
                </a:solidFill>
              </a:rPr>
              <a:t>, </a:t>
            </a:r>
            <a:r>
              <a:rPr lang="en-US" sz="1800" dirty="0" err="1">
                <a:solidFill>
                  <a:schemeClr val="tx1"/>
                </a:solidFill>
              </a:rPr>
              <a:t>sbuf.mtype</a:t>
            </a:r>
            <a:r>
              <a:rPr lang="en-US" sz="1800" dirty="0">
                <a:solidFill>
                  <a:schemeClr val="tx1"/>
                </a:solidFill>
              </a:rPr>
              <a:t>, </a:t>
            </a:r>
            <a:r>
              <a:rPr lang="en-US" sz="1800" dirty="0" err="1">
                <a:solidFill>
                  <a:schemeClr val="tx1"/>
                </a:solidFill>
              </a:rPr>
              <a:t>sbuf.mtext</a:t>
            </a:r>
            <a:r>
              <a:rPr lang="en-US" sz="1800" dirty="0">
                <a:solidFill>
                  <a:schemeClr val="tx1"/>
                </a:solidFill>
              </a:rPr>
              <a:t>, </a:t>
            </a:r>
            <a:r>
              <a:rPr lang="en-US" sz="1800" dirty="0" err="1">
                <a:solidFill>
                  <a:schemeClr val="tx1"/>
                </a:solidFill>
              </a:rPr>
              <a:t>buf_length</a:t>
            </a:r>
            <a:r>
              <a:rPr lang="en-US" sz="1800" dirty="0">
                <a:solidFill>
                  <a:schemeClr val="tx1"/>
                </a:solidFill>
              </a:rPr>
              <a:t>);</a:t>
            </a:r>
          </a:p>
          <a:p>
            <a:pPr algn="just"/>
            <a:r>
              <a:rPr lang="en-US" sz="1800" dirty="0" err="1">
                <a:solidFill>
                  <a:schemeClr val="tx1"/>
                </a:solidFill>
              </a:rPr>
              <a:t>perror</a:t>
            </a:r>
            <a:r>
              <a:rPr lang="en-US" sz="1800" dirty="0">
                <a:solidFill>
                  <a:schemeClr val="tx1"/>
                </a:solidFill>
              </a:rPr>
              <a:t>("</a:t>
            </a:r>
            <a:r>
              <a:rPr lang="en-US" sz="1800" dirty="0" err="1">
                <a:solidFill>
                  <a:schemeClr val="tx1"/>
                </a:solidFill>
              </a:rPr>
              <a:t>msgsnd</a:t>
            </a:r>
            <a:r>
              <a:rPr lang="en-US" sz="1800" dirty="0">
                <a:solidFill>
                  <a:schemeClr val="tx1"/>
                </a:solidFill>
              </a:rPr>
              <a:t>");</a:t>
            </a:r>
          </a:p>
          <a:p>
            <a:pPr algn="just"/>
            <a:r>
              <a:rPr lang="en-US" sz="1800" dirty="0">
                <a:solidFill>
                  <a:schemeClr val="tx1"/>
                </a:solidFill>
              </a:rPr>
              <a:t>exit(1);</a:t>
            </a:r>
          </a:p>
          <a:p>
            <a:pPr algn="just"/>
            <a:r>
              <a:rPr lang="en-US" sz="1800" dirty="0">
                <a:solidFill>
                  <a:schemeClr val="tx1"/>
                </a:solidFill>
              </a:rPr>
              <a:t>}</a:t>
            </a:r>
          </a:p>
          <a:p>
            <a:pPr algn="just"/>
            <a:r>
              <a:rPr lang="en-US" sz="1800" dirty="0">
                <a:solidFill>
                  <a:schemeClr val="tx1"/>
                </a:solidFill>
              </a:rPr>
              <a:t>else</a:t>
            </a:r>
          </a:p>
          <a:p>
            <a:pPr algn="just"/>
            <a:r>
              <a:rPr lang="en-US" sz="1800" dirty="0" err="1">
                <a:solidFill>
                  <a:schemeClr val="tx1"/>
                </a:solidFill>
              </a:rPr>
              <a:t>printf</a:t>
            </a:r>
            <a:r>
              <a:rPr lang="en-US" sz="1800" dirty="0">
                <a:solidFill>
                  <a:schemeClr val="tx1"/>
                </a:solidFill>
              </a:rPr>
              <a:t>("Message: \"%s\" Sent\n", </a:t>
            </a:r>
            <a:r>
              <a:rPr lang="en-US" sz="1800" dirty="0" err="1">
                <a:solidFill>
                  <a:schemeClr val="tx1"/>
                </a:solidFill>
              </a:rPr>
              <a:t>sbuf.mtext</a:t>
            </a:r>
            <a:r>
              <a:rPr lang="en-US" sz="1800" dirty="0">
                <a:solidFill>
                  <a:schemeClr val="tx1"/>
                </a:solidFill>
              </a:rPr>
              <a:t>);</a:t>
            </a:r>
          </a:p>
          <a:p>
            <a:pPr algn="just"/>
            <a:r>
              <a:rPr lang="en-US" sz="1800" dirty="0">
                <a:solidFill>
                  <a:schemeClr val="tx1"/>
                </a:solidFill>
              </a:rPr>
              <a:t> exit(0);</a:t>
            </a:r>
          </a:p>
          <a:p>
            <a:pPr algn="just"/>
            <a:r>
              <a:rPr lang="en-US" sz="1800" dirty="0">
                <a:solidFill>
                  <a:schemeClr val="tx1"/>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762000"/>
          </a:xfrm>
        </p:spPr>
        <p:txBody>
          <a:bodyPr>
            <a:normAutofit/>
          </a:bodyPr>
          <a:lstStyle/>
          <a:p>
            <a:r>
              <a:rPr lang="en-US" sz="3600" b="1" dirty="0" smtClean="0">
                <a:solidFill>
                  <a:schemeClr val="tx1"/>
                </a:solidFill>
              </a:rPr>
              <a:t>7.4 POSIX Messages</a:t>
            </a:r>
            <a:endParaRPr lang="en-US" sz="3600" dirty="0">
              <a:solidFill>
                <a:schemeClr val="tx1"/>
              </a:solidFill>
            </a:endParaRPr>
          </a:p>
        </p:txBody>
      </p:sp>
      <p:sp>
        <p:nvSpPr>
          <p:cNvPr id="3" name="Subtitle 2"/>
          <p:cNvSpPr>
            <a:spLocks noGrp="1"/>
          </p:cNvSpPr>
          <p:nvPr>
            <p:ph type="subTitle" idx="1"/>
          </p:nvPr>
        </p:nvSpPr>
        <p:spPr>
          <a:xfrm>
            <a:off x="381000" y="990600"/>
            <a:ext cx="8458200" cy="5867400"/>
          </a:xfrm>
        </p:spPr>
        <p:txBody>
          <a:bodyPr>
            <a:noAutofit/>
          </a:bodyPr>
          <a:lstStyle/>
          <a:p>
            <a:pPr algn="just"/>
            <a:r>
              <a:rPr lang="en-US" sz="1800" dirty="0">
                <a:solidFill>
                  <a:schemeClr val="tx1"/>
                </a:solidFill>
              </a:rPr>
              <a:t>The </a:t>
            </a:r>
            <a:r>
              <a:rPr lang="en-US" sz="1800" b="1" dirty="0">
                <a:solidFill>
                  <a:schemeClr val="tx1"/>
                </a:solidFill>
              </a:rPr>
              <a:t>Message queue is created with a basic key</a:t>
            </a:r>
            <a:r>
              <a:rPr lang="en-US" sz="1800" dirty="0">
                <a:solidFill>
                  <a:schemeClr val="tx1"/>
                </a:solidFill>
              </a:rPr>
              <a:t> and </a:t>
            </a:r>
            <a:r>
              <a:rPr lang="en-US" sz="1800" b="1" dirty="0">
                <a:solidFill>
                  <a:schemeClr val="tx1"/>
                </a:solidFill>
              </a:rPr>
              <a:t>message flag</a:t>
            </a:r>
            <a:r>
              <a:rPr lang="en-US" sz="1800" dirty="0">
                <a:solidFill>
                  <a:schemeClr val="tx1"/>
                </a:solidFill>
              </a:rPr>
              <a:t> </a:t>
            </a:r>
            <a:r>
              <a:rPr lang="en-US" sz="1800" dirty="0" err="1">
                <a:solidFill>
                  <a:schemeClr val="tx1"/>
                </a:solidFill>
              </a:rPr>
              <a:t>msgflg</a:t>
            </a:r>
            <a:r>
              <a:rPr lang="en-US" sz="1800" dirty="0">
                <a:solidFill>
                  <a:schemeClr val="tx1"/>
                </a:solidFill>
              </a:rPr>
              <a:t> = IPC_CREAT | 0666 -- create queue and make it read and </a:t>
            </a:r>
            <a:r>
              <a:rPr lang="en-US" sz="1800" dirty="0" err="1">
                <a:solidFill>
                  <a:schemeClr val="tx1"/>
                </a:solidFill>
              </a:rPr>
              <a:t>appendable</a:t>
            </a:r>
            <a:r>
              <a:rPr lang="en-US" sz="1800" dirty="0">
                <a:solidFill>
                  <a:schemeClr val="tx1"/>
                </a:solidFill>
              </a:rPr>
              <a:t> by all.</a:t>
            </a:r>
          </a:p>
          <a:p>
            <a:pPr algn="just"/>
            <a:r>
              <a:rPr lang="en-US" sz="1800" dirty="0">
                <a:solidFill>
                  <a:schemeClr val="tx1"/>
                </a:solidFill>
              </a:rPr>
              <a:t>A message of type (</a:t>
            </a:r>
            <a:r>
              <a:rPr lang="en-US" sz="1800" dirty="0" err="1">
                <a:solidFill>
                  <a:schemeClr val="tx1"/>
                </a:solidFill>
              </a:rPr>
              <a:t>sbuf.mtype</a:t>
            </a:r>
            <a:r>
              <a:rPr lang="en-US" sz="1800" dirty="0">
                <a:solidFill>
                  <a:schemeClr val="tx1"/>
                </a:solidFill>
              </a:rPr>
              <a:t>) = 1 is sent to the queue with the message “Did you get this?”</a:t>
            </a:r>
          </a:p>
          <a:p>
            <a:pPr algn="just"/>
            <a:r>
              <a:rPr lang="en-US" sz="1800" dirty="0">
                <a:solidFill>
                  <a:schemeClr val="tx1"/>
                </a:solidFill>
              </a:rPr>
              <a:t>Receiving the preceding message as sent using </a:t>
            </a:r>
            <a:r>
              <a:rPr lang="en-US" sz="1800" dirty="0" err="1">
                <a:solidFill>
                  <a:schemeClr val="tx1"/>
                </a:solidFill>
              </a:rPr>
              <a:t>message_send</a:t>
            </a:r>
            <a:r>
              <a:rPr lang="en-US" sz="1800" dirty="0">
                <a:solidFill>
                  <a:schemeClr val="tx1"/>
                </a:solidFill>
              </a:rPr>
              <a:t> program is illustrated below. </a:t>
            </a:r>
          </a:p>
          <a:p>
            <a:pPr algn="just"/>
            <a:r>
              <a:rPr lang="en-US" sz="1800" dirty="0">
                <a:solidFill>
                  <a:schemeClr val="tx1"/>
                </a:solidFill>
              </a:rPr>
              <a:t>The full code listing for </a:t>
            </a:r>
            <a:r>
              <a:rPr lang="en-US" sz="1800" dirty="0" err="1">
                <a:solidFill>
                  <a:schemeClr val="tx1"/>
                </a:solidFill>
              </a:rPr>
              <a:t>message_send.c’s</a:t>
            </a:r>
            <a:r>
              <a:rPr lang="en-US" sz="1800" dirty="0">
                <a:solidFill>
                  <a:schemeClr val="tx1"/>
                </a:solidFill>
              </a:rPr>
              <a:t> companion process,</a:t>
            </a:r>
          </a:p>
          <a:p>
            <a:pPr algn="just"/>
            <a:r>
              <a:rPr lang="en-US" sz="1800" dirty="0" err="1">
                <a:solidFill>
                  <a:schemeClr val="tx1"/>
                </a:solidFill>
              </a:rPr>
              <a:t>message_rec.c</a:t>
            </a:r>
            <a:r>
              <a:rPr lang="en-US" sz="1800" dirty="0">
                <a:solidFill>
                  <a:schemeClr val="tx1"/>
                </a:solidFill>
              </a:rPr>
              <a:t> is as follows:</a:t>
            </a:r>
          </a:p>
          <a:p>
            <a:pPr algn="just"/>
            <a:r>
              <a:rPr lang="en-US" sz="1800" dirty="0">
                <a:solidFill>
                  <a:schemeClr val="tx1"/>
                </a:solidFill>
              </a:rPr>
              <a:t>#include &lt;sys/</a:t>
            </a:r>
            <a:r>
              <a:rPr lang="en-US" sz="1800" dirty="0" err="1">
                <a:solidFill>
                  <a:schemeClr val="tx1"/>
                </a:solidFill>
              </a:rPr>
              <a:t>types.h</a:t>
            </a:r>
            <a:r>
              <a:rPr lang="en-US" sz="1800" dirty="0">
                <a:solidFill>
                  <a:schemeClr val="tx1"/>
                </a:solidFill>
              </a:rPr>
              <a:t>&gt;</a:t>
            </a:r>
          </a:p>
          <a:p>
            <a:pPr algn="just"/>
            <a:r>
              <a:rPr lang="en-US" sz="1800" dirty="0">
                <a:solidFill>
                  <a:schemeClr val="tx1"/>
                </a:solidFill>
              </a:rPr>
              <a:t>#include &lt;sys/</a:t>
            </a:r>
            <a:r>
              <a:rPr lang="en-US" sz="1800" dirty="0" err="1">
                <a:solidFill>
                  <a:schemeClr val="tx1"/>
                </a:solidFill>
              </a:rPr>
              <a:t>ipc.h</a:t>
            </a:r>
            <a:r>
              <a:rPr lang="en-US" sz="1800" dirty="0">
                <a:solidFill>
                  <a:schemeClr val="tx1"/>
                </a:solidFill>
              </a:rPr>
              <a:t>&gt;</a:t>
            </a:r>
          </a:p>
          <a:p>
            <a:pPr algn="just"/>
            <a:r>
              <a:rPr lang="en-US" sz="1800" dirty="0">
                <a:solidFill>
                  <a:schemeClr val="tx1"/>
                </a:solidFill>
              </a:rPr>
              <a:t>#include &lt;sys/</a:t>
            </a:r>
            <a:r>
              <a:rPr lang="en-US" sz="1800" dirty="0" err="1">
                <a:solidFill>
                  <a:schemeClr val="tx1"/>
                </a:solidFill>
              </a:rPr>
              <a:t>msg.h</a:t>
            </a:r>
            <a:r>
              <a:rPr lang="en-US" sz="1800" dirty="0">
                <a:solidFill>
                  <a:schemeClr val="tx1"/>
                </a:solidFill>
              </a:rPr>
              <a:t>&gt;</a:t>
            </a:r>
          </a:p>
          <a:p>
            <a:pPr algn="just"/>
            <a:r>
              <a:rPr lang="en-US" sz="1800" dirty="0">
                <a:solidFill>
                  <a:schemeClr val="tx1"/>
                </a:solidFill>
              </a:rPr>
              <a:t>#include &lt;</a:t>
            </a:r>
            <a:r>
              <a:rPr lang="en-US" sz="1800" dirty="0" err="1">
                <a:solidFill>
                  <a:schemeClr val="tx1"/>
                </a:solidFill>
              </a:rPr>
              <a:t>stdio.h</a:t>
            </a:r>
            <a:r>
              <a:rPr lang="en-US" sz="1800" dirty="0">
                <a:solidFill>
                  <a:schemeClr val="tx1"/>
                </a:solidFill>
              </a:rPr>
              <a:t>&gt;</a:t>
            </a:r>
          </a:p>
          <a:p>
            <a:pPr algn="just"/>
            <a:r>
              <a:rPr lang="en-US" sz="1800" dirty="0">
                <a:solidFill>
                  <a:schemeClr val="tx1"/>
                </a:solidFill>
              </a:rPr>
              <a:t>#define MSGSZ 128</a:t>
            </a:r>
          </a:p>
          <a:p>
            <a:pPr algn="just"/>
            <a:r>
              <a:rPr lang="en-US" sz="1800" dirty="0">
                <a:solidFill>
                  <a:schemeClr val="tx1"/>
                </a:solidFill>
              </a:rPr>
              <a:t>/* Declare the message structure. */</a:t>
            </a:r>
          </a:p>
          <a:p>
            <a:pPr algn="just"/>
            <a:r>
              <a:rPr lang="en-US" sz="1800" dirty="0" err="1">
                <a:solidFill>
                  <a:schemeClr val="tx1"/>
                </a:solidFill>
              </a:rPr>
              <a:t>typedef</a:t>
            </a:r>
            <a:r>
              <a:rPr lang="en-US" sz="1800" dirty="0">
                <a:solidFill>
                  <a:schemeClr val="tx1"/>
                </a:solidFill>
              </a:rPr>
              <a:t> </a:t>
            </a:r>
            <a:r>
              <a:rPr lang="en-US" sz="1800" dirty="0" err="1">
                <a:solidFill>
                  <a:schemeClr val="tx1"/>
                </a:solidFill>
              </a:rPr>
              <a:t>struct</a:t>
            </a:r>
            <a:r>
              <a:rPr lang="en-US" sz="1800" dirty="0">
                <a:solidFill>
                  <a:schemeClr val="tx1"/>
                </a:solidFill>
              </a:rPr>
              <a:t> </a:t>
            </a:r>
            <a:r>
              <a:rPr lang="en-US" sz="1800" dirty="0" err="1">
                <a:solidFill>
                  <a:schemeClr val="tx1"/>
                </a:solidFill>
              </a:rPr>
              <a:t>msgbuf</a:t>
            </a:r>
            <a:r>
              <a:rPr lang="en-US" sz="1800" dirty="0">
                <a:solidFill>
                  <a:schemeClr val="tx1"/>
                </a:solidFill>
              </a:rPr>
              <a:t> {</a:t>
            </a:r>
          </a:p>
          <a:p>
            <a:pPr algn="just"/>
            <a:r>
              <a:rPr lang="en-US" sz="1800" dirty="0">
                <a:solidFill>
                  <a:schemeClr val="tx1"/>
                </a:solidFill>
              </a:rPr>
              <a:t>long </a:t>
            </a:r>
            <a:r>
              <a:rPr lang="en-US" sz="1800" dirty="0" err="1">
                <a:solidFill>
                  <a:schemeClr val="tx1"/>
                </a:solidFill>
              </a:rPr>
              <a:t>mtype</a:t>
            </a:r>
            <a:r>
              <a:rPr lang="en-US" sz="1800" dirty="0">
                <a:solidFill>
                  <a:schemeClr val="tx1"/>
                </a:solidFill>
              </a:rPr>
              <a:t>;</a:t>
            </a:r>
          </a:p>
          <a:p>
            <a:pPr algn="just"/>
            <a:r>
              <a:rPr lang="en-US" sz="1800" dirty="0">
                <a:solidFill>
                  <a:schemeClr val="tx1"/>
                </a:solidFill>
              </a:rPr>
              <a:t>char </a:t>
            </a:r>
            <a:r>
              <a:rPr lang="en-US" sz="1800" dirty="0" err="1">
                <a:solidFill>
                  <a:schemeClr val="tx1"/>
                </a:solidFill>
              </a:rPr>
              <a:t>mtext</a:t>
            </a:r>
            <a:r>
              <a:rPr lang="en-US" sz="1800" dirty="0">
                <a:solidFill>
                  <a:schemeClr val="tx1"/>
                </a:solidFill>
              </a:rPr>
              <a:t>[MSGSZ];</a:t>
            </a:r>
          </a:p>
          <a:p>
            <a:pPr algn="just"/>
            <a:r>
              <a:rPr lang="en-US" sz="1800" dirty="0">
                <a:solidFill>
                  <a:schemeClr val="tx1"/>
                </a:solidFill>
              </a:rPr>
              <a:t>} </a:t>
            </a:r>
            <a:r>
              <a:rPr lang="en-US" sz="1800" dirty="0" err="1">
                <a:solidFill>
                  <a:schemeClr val="tx1"/>
                </a:solidFill>
              </a:rPr>
              <a:t>message_buf</a:t>
            </a:r>
            <a:r>
              <a:rPr lang="en-US" sz="1800" dirty="0">
                <a:solidFill>
                  <a:schemeClr val="tx1"/>
                </a:solidFill>
              </a:rPr>
              <a:t>;</a:t>
            </a:r>
          </a:p>
          <a:p>
            <a:pPr algn="just"/>
            <a:r>
              <a:rPr lang="en-US" sz="1800" dirty="0">
                <a:solidFill>
                  <a:schemeClr val="tx1"/>
                </a:solidFill>
              </a:rPr>
              <a:t>main()</a:t>
            </a:r>
          </a:p>
          <a:p>
            <a:pPr algn="just"/>
            <a:r>
              <a:rPr lang="en-US" sz="1800" dirty="0">
                <a:solidFill>
                  <a:schemeClr val="tx1"/>
                </a:solidFill>
              </a:rPr>
              <a:t>{</a:t>
            </a:r>
          </a:p>
          <a:p>
            <a:pPr algn="just"/>
            <a:r>
              <a:rPr lang="en-US" sz="1800" dirty="0" err="1">
                <a:solidFill>
                  <a:schemeClr val="tx1"/>
                </a:solidFill>
              </a:rPr>
              <a:t>int</a:t>
            </a:r>
            <a:r>
              <a:rPr lang="en-US" sz="1800" dirty="0">
                <a:solidFill>
                  <a:schemeClr val="tx1"/>
                </a:solidFill>
              </a:rPr>
              <a:t> </a:t>
            </a:r>
            <a:r>
              <a:rPr lang="en-US" sz="1800" dirty="0" err="1">
                <a:solidFill>
                  <a:schemeClr val="tx1"/>
                </a:solidFill>
              </a:rPr>
              <a:t>msqid</a:t>
            </a:r>
            <a:r>
              <a:rPr lang="en-US" sz="1800" dirty="0">
                <a:solidFill>
                  <a:schemeClr val="tx1"/>
                </a:solidFill>
              </a:rPr>
              <a:t>;</a:t>
            </a:r>
          </a:p>
          <a:p>
            <a:pPr algn="just"/>
            <a:r>
              <a:rPr lang="en-US" sz="1800" dirty="0" err="1">
                <a:solidFill>
                  <a:schemeClr val="tx1"/>
                </a:solidFill>
              </a:rPr>
              <a:t>key_t</a:t>
            </a:r>
            <a:r>
              <a:rPr lang="en-US" sz="1800" dirty="0">
                <a:solidFill>
                  <a:schemeClr val="tx1"/>
                </a:solidFill>
              </a:rPr>
              <a:t> key;</a:t>
            </a:r>
          </a:p>
          <a:p>
            <a:pPr algn="just"/>
            <a:r>
              <a:rPr lang="en-US" sz="1800" dirty="0" err="1">
                <a:solidFill>
                  <a:schemeClr val="tx1"/>
                </a:solidFill>
              </a:rPr>
              <a:t>message_buf</a:t>
            </a:r>
            <a:r>
              <a:rPr lang="en-US" sz="1800" dirty="0">
                <a:solidFill>
                  <a:schemeClr val="tx1"/>
                </a:solidFill>
              </a:rPr>
              <a:t> </a:t>
            </a:r>
            <a:r>
              <a:rPr lang="en-US" sz="1800" dirty="0" err="1">
                <a:solidFill>
                  <a:schemeClr val="tx1"/>
                </a:solidFill>
              </a:rPr>
              <a:t>rbuf</a:t>
            </a:r>
            <a:r>
              <a:rPr lang="en-US" sz="1800" dirty="0">
                <a:solidFill>
                  <a:schemeClr val="tx1"/>
                </a:solidFill>
              </a:rPr>
              <a:t>;</a:t>
            </a:r>
          </a:p>
          <a:p>
            <a:pPr algn="just"/>
            <a:r>
              <a:rPr lang="en-US" sz="1800" dirty="0">
                <a:solidFill>
                  <a:schemeClr val="tx1"/>
                </a:solidFill>
              </a:rPr>
              <a:t>/* Get the message queue id for the "name" 1234, which was created by the server. */</a:t>
            </a:r>
          </a:p>
          <a:p>
            <a:pPr algn="just"/>
            <a:r>
              <a:rPr lang="en-US" sz="1800" dirty="0">
                <a:solidFill>
                  <a:schemeClr val="tx1"/>
                </a:solidFill>
              </a:rPr>
              <a:t>key = 1234;</a:t>
            </a:r>
          </a:p>
          <a:p>
            <a:pPr algn="just"/>
            <a:r>
              <a:rPr lang="en-US" sz="1800" dirty="0">
                <a:solidFill>
                  <a:schemeClr val="tx1"/>
                </a:solidFill>
              </a:rPr>
              <a:t>if ((</a:t>
            </a:r>
            <a:r>
              <a:rPr lang="en-US" sz="1800" dirty="0" err="1">
                <a:solidFill>
                  <a:schemeClr val="tx1"/>
                </a:solidFill>
              </a:rPr>
              <a:t>msqid</a:t>
            </a:r>
            <a:r>
              <a:rPr lang="en-US" sz="1800" dirty="0">
                <a:solidFill>
                  <a:schemeClr val="tx1"/>
                </a:solidFill>
              </a:rPr>
              <a:t> = </a:t>
            </a:r>
            <a:r>
              <a:rPr lang="en-US" sz="1800" dirty="0" err="1">
                <a:solidFill>
                  <a:schemeClr val="tx1"/>
                </a:solidFill>
              </a:rPr>
              <a:t>msgget</a:t>
            </a:r>
            <a:r>
              <a:rPr lang="en-US" sz="1800" dirty="0">
                <a:solidFill>
                  <a:schemeClr val="tx1"/>
                </a:solidFill>
              </a:rPr>
              <a:t>(key, 0666)) &lt; 0) {</a:t>
            </a:r>
          </a:p>
          <a:p>
            <a:pPr algn="just"/>
            <a:r>
              <a:rPr lang="en-US" sz="1800" dirty="0" err="1">
                <a:solidFill>
                  <a:schemeClr val="tx1"/>
                </a:solidFill>
              </a:rPr>
              <a:t>perror</a:t>
            </a:r>
            <a:r>
              <a:rPr lang="en-US" sz="1800" dirty="0">
                <a:solidFill>
                  <a:schemeClr val="tx1"/>
                </a:solidFill>
              </a:rPr>
              <a:t>("</a:t>
            </a:r>
            <a:r>
              <a:rPr lang="en-US" sz="1800" dirty="0" err="1">
                <a:solidFill>
                  <a:schemeClr val="tx1"/>
                </a:solidFill>
              </a:rPr>
              <a:t>msgget</a:t>
            </a:r>
            <a:r>
              <a:rPr lang="en-US" sz="1800" dirty="0">
                <a:solidFill>
                  <a:schemeClr val="tx1"/>
                </a:solidFill>
              </a:rPr>
              <a:t>");</a:t>
            </a:r>
          </a:p>
          <a:p>
            <a:pPr algn="just"/>
            <a:r>
              <a:rPr lang="en-US" sz="1800" dirty="0">
                <a:solidFill>
                  <a:schemeClr val="tx1"/>
                </a:solidFill>
              </a:rPr>
              <a:t>exit(1);</a:t>
            </a:r>
          </a:p>
          <a:p>
            <a:pPr algn="just"/>
            <a:r>
              <a:rPr lang="en-US" sz="1800" dirty="0">
                <a:solidFill>
                  <a:schemeClr val="tx1"/>
                </a:solidFill>
              </a:rPr>
              <a:t>}</a:t>
            </a:r>
          </a:p>
          <a:p>
            <a:pPr algn="just"/>
            <a:r>
              <a:rPr lang="en-US" sz="1800" dirty="0">
                <a:solidFill>
                  <a:schemeClr val="tx1"/>
                </a:solidFill>
              </a:rPr>
              <a:t>/* Receive an answer of message type 1. */</a:t>
            </a:r>
          </a:p>
          <a:p>
            <a:pPr algn="just"/>
            <a:r>
              <a:rPr lang="en-US" sz="1800" dirty="0">
                <a:solidFill>
                  <a:schemeClr val="tx1"/>
                </a:solidFill>
              </a:rPr>
              <a:t>if (</a:t>
            </a:r>
            <a:r>
              <a:rPr lang="en-US" sz="1800" dirty="0" err="1">
                <a:solidFill>
                  <a:schemeClr val="tx1"/>
                </a:solidFill>
              </a:rPr>
              <a:t>msgrcv</a:t>
            </a:r>
            <a:r>
              <a:rPr lang="en-US" sz="1800" dirty="0">
                <a:solidFill>
                  <a:schemeClr val="tx1"/>
                </a:solidFill>
              </a:rPr>
              <a:t>(</a:t>
            </a:r>
            <a:r>
              <a:rPr lang="en-US" sz="1800" dirty="0" err="1">
                <a:solidFill>
                  <a:schemeClr val="tx1"/>
                </a:solidFill>
              </a:rPr>
              <a:t>msqid</a:t>
            </a:r>
            <a:r>
              <a:rPr lang="en-US" sz="1800" dirty="0">
                <a:solidFill>
                  <a:schemeClr val="tx1"/>
                </a:solidFill>
              </a:rPr>
              <a:t>, &amp;</a:t>
            </a:r>
            <a:r>
              <a:rPr lang="en-US" sz="1800" dirty="0" err="1">
                <a:solidFill>
                  <a:schemeClr val="tx1"/>
                </a:solidFill>
              </a:rPr>
              <a:t>rbuf</a:t>
            </a:r>
            <a:r>
              <a:rPr lang="en-US" sz="1800" dirty="0">
                <a:solidFill>
                  <a:schemeClr val="tx1"/>
                </a:solidFill>
              </a:rPr>
              <a:t>, MSGSZ, 1, 0) &lt; 0) {</a:t>
            </a:r>
          </a:p>
          <a:p>
            <a:pPr algn="just"/>
            <a:r>
              <a:rPr lang="en-US" sz="1800" dirty="0" err="1">
                <a:solidFill>
                  <a:schemeClr val="tx1"/>
                </a:solidFill>
              </a:rPr>
              <a:t>perror</a:t>
            </a:r>
            <a:r>
              <a:rPr lang="en-US" sz="1800" dirty="0">
                <a:solidFill>
                  <a:schemeClr val="tx1"/>
                </a:solidFill>
              </a:rPr>
              <a:t>("</a:t>
            </a:r>
            <a:r>
              <a:rPr lang="en-US" sz="1800" dirty="0" err="1">
                <a:solidFill>
                  <a:schemeClr val="tx1"/>
                </a:solidFill>
              </a:rPr>
              <a:t>msgrcv</a:t>
            </a:r>
            <a:r>
              <a:rPr lang="en-US" sz="1800" dirty="0">
                <a:solidFill>
                  <a:schemeClr val="tx1"/>
                </a:solidFill>
              </a:rPr>
              <a:t>");</a:t>
            </a:r>
          </a:p>
          <a:p>
            <a:pPr algn="just"/>
            <a:r>
              <a:rPr lang="en-US" sz="1800" dirty="0">
                <a:solidFill>
                  <a:schemeClr val="tx1"/>
                </a:solidFill>
              </a:rPr>
              <a:t>exit(1);</a:t>
            </a:r>
          </a:p>
          <a:p>
            <a:pPr algn="just"/>
            <a:r>
              <a:rPr lang="en-US" sz="1800" dirty="0">
                <a:solidFill>
                  <a:schemeClr val="tx1"/>
                </a:solidFill>
              </a:rPr>
              <a:t>}</a:t>
            </a:r>
          </a:p>
          <a:p>
            <a:pPr algn="just"/>
            <a:r>
              <a:rPr lang="en-US" sz="1800" dirty="0">
                <a:solidFill>
                  <a:schemeClr val="tx1"/>
                </a:solidFill>
              </a:rPr>
              <a:t>/* Print the answer. */</a:t>
            </a:r>
          </a:p>
          <a:p>
            <a:pPr algn="just"/>
            <a:r>
              <a:rPr lang="en-US" sz="1800" dirty="0" err="1">
                <a:solidFill>
                  <a:schemeClr val="tx1"/>
                </a:solidFill>
              </a:rPr>
              <a:t>printf</a:t>
            </a:r>
            <a:r>
              <a:rPr lang="en-US" sz="1800" dirty="0">
                <a:solidFill>
                  <a:schemeClr val="tx1"/>
                </a:solidFill>
              </a:rPr>
              <a:t>("%s\n", </a:t>
            </a:r>
            <a:r>
              <a:rPr lang="en-US" sz="1800" dirty="0" err="1">
                <a:solidFill>
                  <a:schemeClr val="tx1"/>
                </a:solidFill>
              </a:rPr>
              <a:t>rbuf.mtext</a:t>
            </a:r>
            <a:r>
              <a:rPr lang="en-US" sz="1800" dirty="0">
                <a:solidFill>
                  <a:schemeClr val="tx1"/>
                </a:solidFill>
              </a:rPr>
              <a:t>);</a:t>
            </a:r>
          </a:p>
          <a:p>
            <a:pPr algn="just"/>
            <a:r>
              <a:rPr lang="en-US" sz="1800" dirty="0">
                <a:solidFill>
                  <a:schemeClr val="tx1"/>
                </a:solidFill>
              </a:rPr>
              <a:t> exit(0);</a:t>
            </a:r>
          </a:p>
          <a:p>
            <a:pPr algn="just"/>
            <a:r>
              <a:rPr lang="en-US" sz="1800" dirty="0">
                <a:solidFill>
                  <a:schemeClr val="tx1"/>
                </a:solidFill>
              </a:rPr>
              <a:t>}</a:t>
            </a:r>
          </a:p>
          <a:p>
            <a:pPr algn="just"/>
            <a:r>
              <a:rPr lang="en-US" sz="1800" dirty="0">
                <a:solidFill>
                  <a:schemeClr val="tx1"/>
                </a:solidFill>
              </a:rPr>
              <a:t>The essential points to note here are:</a:t>
            </a:r>
          </a:p>
          <a:p>
            <a:pPr lvl="0" algn="just"/>
            <a:r>
              <a:rPr lang="en-US" sz="1800" dirty="0">
                <a:solidFill>
                  <a:schemeClr val="tx1"/>
                </a:solidFill>
              </a:rPr>
              <a:t>The Message queue is opened with </a:t>
            </a:r>
            <a:r>
              <a:rPr lang="en-US" sz="1800" dirty="0" err="1">
                <a:solidFill>
                  <a:schemeClr val="tx1"/>
                </a:solidFill>
              </a:rPr>
              <a:t>msgget</a:t>
            </a:r>
            <a:r>
              <a:rPr lang="en-US" sz="1800" dirty="0">
                <a:solidFill>
                  <a:schemeClr val="tx1"/>
                </a:solidFill>
              </a:rPr>
              <a:t> (message flag 0666) and the same key as </a:t>
            </a:r>
            <a:r>
              <a:rPr lang="en-US" sz="1800" dirty="0" err="1">
                <a:solidFill>
                  <a:schemeClr val="tx1"/>
                </a:solidFill>
              </a:rPr>
              <a:t>message_send.c</a:t>
            </a:r>
            <a:r>
              <a:rPr lang="en-US" sz="1800" dirty="0">
                <a:solidFill>
                  <a:schemeClr val="tx1"/>
                </a:solidFill>
              </a:rPr>
              <a:t>}.</a:t>
            </a:r>
          </a:p>
          <a:p>
            <a:pPr lvl="0" algn="just"/>
            <a:r>
              <a:rPr lang="en-US" sz="1800" dirty="0">
                <a:solidFill>
                  <a:schemeClr val="tx1"/>
                </a:solidFill>
              </a:rPr>
              <a:t>A message of the same type 1 is received from queue with the message “Did you get this?” stored in </a:t>
            </a:r>
            <a:r>
              <a:rPr lang="en-US" sz="1800" dirty="0" err="1">
                <a:solidFill>
                  <a:schemeClr val="tx1"/>
                </a:solidFill>
              </a:rPr>
              <a:t>rbuf.mtext</a:t>
            </a:r>
            <a:r>
              <a:rPr lang="en-US" sz="1800" dirty="0">
                <a:solidFill>
                  <a:schemeClr val="tx1"/>
                </a:solidFill>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762000"/>
          </a:xfrm>
        </p:spPr>
        <p:txBody>
          <a:bodyPr>
            <a:normAutofit/>
          </a:bodyPr>
          <a:lstStyle/>
          <a:p>
            <a:r>
              <a:rPr lang="en-US" sz="3600" b="1" dirty="0" smtClean="0">
                <a:solidFill>
                  <a:schemeClr val="tx1"/>
                </a:solidFill>
              </a:rPr>
              <a:t>7.5 Real-Time POSIX Signals</a:t>
            </a:r>
            <a:endParaRPr lang="en-US" sz="3600" dirty="0">
              <a:solidFill>
                <a:schemeClr val="tx1"/>
              </a:solidFill>
            </a:endParaRPr>
          </a:p>
        </p:txBody>
      </p:sp>
      <p:sp>
        <p:nvSpPr>
          <p:cNvPr id="3" name="Subtitle 2"/>
          <p:cNvSpPr>
            <a:spLocks noGrp="1"/>
          </p:cNvSpPr>
          <p:nvPr>
            <p:ph type="subTitle" idx="1"/>
          </p:nvPr>
        </p:nvSpPr>
        <p:spPr>
          <a:xfrm>
            <a:off x="381000" y="990600"/>
            <a:ext cx="8458200" cy="5867400"/>
          </a:xfrm>
        </p:spPr>
        <p:txBody>
          <a:bodyPr>
            <a:noAutofit/>
          </a:bodyPr>
          <a:lstStyle/>
          <a:p>
            <a:pPr algn="just"/>
            <a:r>
              <a:rPr lang="en-US" sz="1800" dirty="0" smtClean="0">
                <a:solidFill>
                  <a:schemeClr val="tx1"/>
                </a:solidFill>
              </a:rPr>
              <a:t>Signals </a:t>
            </a:r>
            <a:r>
              <a:rPr lang="en-US" sz="1800" dirty="0">
                <a:solidFill>
                  <a:schemeClr val="tx1"/>
                </a:solidFill>
              </a:rPr>
              <a:t>are </a:t>
            </a:r>
            <a:r>
              <a:rPr lang="en-US" sz="1800" b="1" dirty="0">
                <a:solidFill>
                  <a:schemeClr val="tx1"/>
                </a:solidFill>
              </a:rPr>
              <a:t>software representation of interrupts</a:t>
            </a:r>
            <a:r>
              <a:rPr lang="en-US" sz="1800" dirty="0">
                <a:solidFill>
                  <a:schemeClr val="tx1"/>
                </a:solidFill>
              </a:rPr>
              <a:t> or exception occurrences. Signals asynchronously alter the control flow of a task. </a:t>
            </a:r>
          </a:p>
          <a:p>
            <a:pPr algn="just"/>
            <a:r>
              <a:rPr lang="en-US" sz="1800" dirty="0">
                <a:solidFill>
                  <a:schemeClr val="tx1"/>
                </a:solidFill>
              </a:rPr>
              <a:t>It is important to point out that no routine should be called from a signal handler that might cause the handler to block – it makes it impossible to predict which resources might be unavailable.</a:t>
            </a:r>
          </a:p>
          <a:p>
            <a:pPr algn="just"/>
            <a:r>
              <a:rPr lang="en-US" sz="1800" dirty="0">
                <a:solidFill>
                  <a:schemeClr val="tx1"/>
                </a:solidFill>
              </a:rPr>
              <a:t>Signals are used for many purposes:</a:t>
            </a:r>
          </a:p>
          <a:p>
            <a:pPr lvl="0" algn="just"/>
            <a:r>
              <a:rPr lang="en-US" sz="1800" dirty="0">
                <a:solidFill>
                  <a:schemeClr val="tx1"/>
                </a:solidFill>
              </a:rPr>
              <a:t>Exception handling</a:t>
            </a:r>
          </a:p>
          <a:p>
            <a:pPr lvl="0" algn="just"/>
            <a:r>
              <a:rPr lang="en-US" sz="1800" dirty="0">
                <a:solidFill>
                  <a:schemeClr val="tx1"/>
                </a:solidFill>
              </a:rPr>
              <a:t>Process notification of asynchronous event occurrence</a:t>
            </a:r>
          </a:p>
          <a:p>
            <a:pPr lvl="0" algn="just"/>
            <a:r>
              <a:rPr lang="en-US" sz="1800" dirty="0">
                <a:solidFill>
                  <a:schemeClr val="tx1"/>
                </a:solidFill>
              </a:rPr>
              <a:t>Process termination in abnormal situations</a:t>
            </a:r>
          </a:p>
          <a:p>
            <a:pPr lvl="0" algn="just"/>
            <a:r>
              <a:rPr lang="en-US" sz="1800" dirty="0" err="1">
                <a:solidFill>
                  <a:schemeClr val="tx1"/>
                </a:solidFill>
              </a:rPr>
              <a:t>Interprocess</a:t>
            </a:r>
            <a:r>
              <a:rPr lang="en-US" sz="1800" dirty="0">
                <a:solidFill>
                  <a:schemeClr val="tx1"/>
                </a:solidFill>
              </a:rPr>
              <a:t> </a:t>
            </a:r>
            <a:r>
              <a:rPr lang="en-US" sz="1800" dirty="0" smtClean="0">
                <a:solidFill>
                  <a:schemeClr val="tx1"/>
                </a:solidFill>
              </a:rPr>
              <a:t>communication</a:t>
            </a:r>
            <a:endParaRPr lang="en-US" sz="18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762000"/>
          </a:xfrm>
        </p:spPr>
        <p:txBody>
          <a:bodyPr>
            <a:normAutofit/>
          </a:bodyPr>
          <a:lstStyle/>
          <a:p>
            <a:r>
              <a:rPr lang="en-US" sz="3600" b="1" dirty="0" smtClean="0">
                <a:solidFill>
                  <a:schemeClr val="tx1"/>
                </a:solidFill>
              </a:rPr>
              <a:t>7.5 Real-Time POSIX Signals</a:t>
            </a:r>
            <a:endParaRPr lang="en-US" sz="3600" dirty="0">
              <a:solidFill>
                <a:schemeClr val="tx1"/>
              </a:solidFill>
            </a:endParaRPr>
          </a:p>
        </p:txBody>
      </p:sp>
      <p:sp>
        <p:nvSpPr>
          <p:cNvPr id="3" name="Subtitle 2"/>
          <p:cNvSpPr>
            <a:spLocks noGrp="1"/>
          </p:cNvSpPr>
          <p:nvPr>
            <p:ph type="subTitle" idx="1"/>
          </p:nvPr>
        </p:nvSpPr>
        <p:spPr>
          <a:xfrm>
            <a:off x="381000" y="990600"/>
            <a:ext cx="8458200" cy="5867400"/>
          </a:xfrm>
        </p:spPr>
        <p:txBody>
          <a:bodyPr>
            <a:noAutofit/>
          </a:bodyPr>
          <a:lstStyle/>
          <a:p>
            <a:pPr algn="just"/>
            <a:r>
              <a:rPr lang="en-US" sz="1800" dirty="0" smtClean="0">
                <a:solidFill>
                  <a:schemeClr val="tx1"/>
                </a:solidFill>
              </a:rPr>
              <a:t>However, there are several limitations of standard POSIX signals on their use </a:t>
            </a:r>
            <a:r>
              <a:rPr lang="en-US" sz="1800" dirty="0" err="1" smtClean="0">
                <a:solidFill>
                  <a:schemeClr val="tx1"/>
                </a:solidFill>
              </a:rPr>
              <a:t>inreal</a:t>
            </a:r>
            <a:r>
              <a:rPr lang="en-US" sz="1800" dirty="0" smtClean="0">
                <a:solidFill>
                  <a:schemeClr val="tx1"/>
                </a:solidFill>
              </a:rPr>
              <a:t>-time applications. These include:</a:t>
            </a:r>
          </a:p>
          <a:p>
            <a:pPr lvl="0" algn="just"/>
            <a:r>
              <a:rPr lang="en-US" sz="1800" dirty="0" smtClean="0">
                <a:solidFill>
                  <a:schemeClr val="tx1"/>
                </a:solidFill>
              </a:rPr>
              <a:t>Lack of signal </a:t>
            </a:r>
            <a:r>
              <a:rPr lang="en-US" sz="1800" dirty="0" err="1" smtClean="0">
                <a:solidFill>
                  <a:schemeClr val="tx1"/>
                </a:solidFill>
              </a:rPr>
              <a:t>queueing</a:t>
            </a:r>
            <a:endParaRPr lang="en-US" sz="1800" dirty="0" smtClean="0">
              <a:solidFill>
                <a:schemeClr val="tx1"/>
              </a:solidFill>
            </a:endParaRPr>
          </a:p>
          <a:p>
            <a:pPr lvl="0" algn="just"/>
            <a:r>
              <a:rPr lang="en-US" sz="1800" dirty="0" smtClean="0">
                <a:solidFill>
                  <a:schemeClr val="tx1"/>
                </a:solidFill>
              </a:rPr>
              <a:t>No signal delivery order</a:t>
            </a:r>
          </a:p>
          <a:p>
            <a:pPr lvl="0" algn="just"/>
            <a:r>
              <a:rPr lang="en-US" sz="1800" dirty="0" smtClean="0">
                <a:solidFill>
                  <a:schemeClr val="tx1"/>
                </a:solidFill>
              </a:rPr>
              <a:t>Poor information content</a:t>
            </a:r>
          </a:p>
          <a:p>
            <a:pPr lvl="0" algn="just"/>
            <a:r>
              <a:rPr lang="en-US" sz="1800" dirty="0" smtClean="0">
                <a:solidFill>
                  <a:schemeClr val="tx1"/>
                </a:solidFill>
              </a:rPr>
              <a:t>Asynchrony</a:t>
            </a:r>
          </a:p>
          <a:p>
            <a:pPr algn="just"/>
            <a:r>
              <a:rPr lang="en-US" sz="1800" dirty="0" smtClean="0">
                <a:solidFill>
                  <a:schemeClr val="tx1"/>
                </a:solidFill>
              </a:rPr>
              <a:t>POSIX real-time extensions (POSIX.4) improves the POSIX signals to applications.</a:t>
            </a:r>
          </a:p>
          <a:p>
            <a:pPr algn="just"/>
            <a:r>
              <a:rPr lang="en-US" sz="1800" dirty="0" smtClean="0">
                <a:solidFill>
                  <a:schemeClr val="tx1"/>
                </a:solidFill>
              </a:rPr>
              <a:t>POSIX.4 defines a new set of application-defined real-time signals, and these signals are numbered from SIGRTMIN to SIGRTMAX. There must be RTSIG_MAX &gt;8 signals in between these two limits.</a:t>
            </a:r>
          </a:p>
          <a:p>
            <a:pPr algn="just"/>
            <a:r>
              <a:rPr lang="en-US" sz="1800" dirty="0" smtClean="0">
                <a:solidFill>
                  <a:schemeClr val="tx1"/>
                </a:solidFill>
              </a:rPr>
              <a:t>The </a:t>
            </a:r>
            <a:r>
              <a:rPr lang="en-US" sz="1800" dirty="0" err="1" smtClean="0">
                <a:solidFill>
                  <a:schemeClr val="tx1"/>
                </a:solidFill>
              </a:rPr>
              <a:t>sigaction</a:t>
            </a:r>
            <a:r>
              <a:rPr lang="en-US" sz="1800" dirty="0" smtClean="0">
                <a:solidFill>
                  <a:schemeClr val="tx1"/>
                </a:solidFill>
              </a:rPr>
              <a:t> defines all the details that a process need to know when a signal arrives. </a:t>
            </a:r>
          </a:p>
          <a:p>
            <a:pPr algn="just"/>
            <a:r>
              <a:rPr lang="en-US" sz="1800" dirty="0" smtClean="0">
                <a:solidFill>
                  <a:schemeClr val="tx1"/>
                </a:solidFill>
              </a:rPr>
              <a:t>As real-time signals can be queued, the </a:t>
            </a:r>
            <a:r>
              <a:rPr lang="en-US" sz="1800" dirty="0" err="1" smtClean="0">
                <a:solidFill>
                  <a:schemeClr val="tx1"/>
                </a:solidFill>
              </a:rPr>
              <a:t>queueing</a:t>
            </a:r>
            <a:r>
              <a:rPr lang="en-US" sz="1800" dirty="0" smtClean="0">
                <a:solidFill>
                  <a:schemeClr val="tx1"/>
                </a:solidFill>
              </a:rPr>
              <a:t> option for a real-time signal is chosen by setting bit SA_SIGINFO in the </a:t>
            </a:r>
            <a:r>
              <a:rPr lang="en-US" sz="1800" dirty="0" err="1" smtClean="0">
                <a:solidFill>
                  <a:schemeClr val="tx1"/>
                </a:solidFill>
              </a:rPr>
              <a:t>sa_flags</a:t>
            </a:r>
            <a:r>
              <a:rPr lang="en-US" sz="1800" dirty="0" smtClean="0">
                <a:solidFill>
                  <a:schemeClr val="tx1"/>
                </a:solidFill>
              </a:rPr>
              <a:t> field of the </a:t>
            </a:r>
            <a:r>
              <a:rPr lang="en-US" sz="1800" dirty="0" err="1" smtClean="0">
                <a:solidFill>
                  <a:schemeClr val="tx1"/>
                </a:solidFill>
              </a:rPr>
              <a:t>sigaction</a:t>
            </a:r>
            <a:r>
              <a:rPr lang="en-US" sz="1800" dirty="0" smtClean="0">
                <a:solidFill>
                  <a:schemeClr val="tx1"/>
                </a:solidFill>
              </a:rPr>
              <a:t> structure of the signal.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762000"/>
          </a:xfrm>
        </p:spPr>
        <p:txBody>
          <a:bodyPr>
            <a:normAutofit/>
          </a:bodyPr>
          <a:lstStyle/>
          <a:p>
            <a:r>
              <a:rPr lang="en-US" sz="3600" b="1" dirty="0" smtClean="0">
                <a:solidFill>
                  <a:schemeClr val="tx1"/>
                </a:solidFill>
              </a:rPr>
              <a:t>7.5 Real-Time POSIX Signals</a:t>
            </a:r>
            <a:endParaRPr lang="en-US" sz="3600" dirty="0">
              <a:solidFill>
                <a:schemeClr val="tx1"/>
              </a:solidFill>
            </a:endParaRPr>
          </a:p>
        </p:txBody>
      </p:sp>
      <p:sp>
        <p:nvSpPr>
          <p:cNvPr id="3" name="Subtitle 2"/>
          <p:cNvSpPr>
            <a:spLocks noGrp="1"/>
          </p:cNvSpPr>
          <p:nvPr>
            <p:ph type="subTitle" idx="1"/>
          </p:nvPr>
        </p:nvSpPr>
        <p:spPr>
          <a:xfrm>
            <a:off x="381000" y="990600"/>
            <a:ext cx="8458200" cy="5867400"/>
          </a:xfrm>
        </p:spPr>
        <p:txBody>
          <a:bodyPr>
            <a:noAutofit/>
          </a:bodyPr>
          <a:lstStyle/>
          <a:p>
            <a:pPr algn="just"/>
            <a:r>
              <a:rPr lang="en-US" sz="1800" dirty="0" err="1" smtClean="0">
                <a:solidFill>
                  <a:schemeClr val="tx1"/>
                </a:solidFill>
              </a:rPr>
              <a:t>struct</a:t>
            </a:r>
            <a:r>
              <a:rPr lang="en-US" sz="1800" dirty="0" smtClean="0">
                <a:solidFill>
                  <a:schemeClr val="tx1"/>
                </a:solidFill>
              </a:rPr>
              <a:t> </a:t>
            </a:r>
            <a:r>
              <a:rPr lang="en-US" sz="1800" dirty="0" err="1" smtClean="0">
                <a:solidFill>
                  <a:schemeClr val="tx1"/>
                </a:solidFill>
              </a:rPr>
              <a:t>sigaction</a:t>
            </a:r>
            <a:r>
              <a:rPr lang="en-US" sz="1800" dirty="0" smtClean="0">
                <a:solidFill>
                  <a:schemeClr val="tx1"/>
                </a:solidFill>
              </a:rPr>
              <a:t>{</a:t>
            </a:r>
          </a:p>
          <a:p>
            <a:pPr algn="just"/>
            <a:r>
              <a:rPr lang="en-US" sz="1800" dirty="0" smtClean="0">
                <a:solidFill>
                  <a:schemeClr val="tx1"/>
                </a:solidFill>
              </a:rPr>
              <a:t>void (*</a:t>
            </a:r>
            <a:r>
              <a:rPr lang="en-US" sz="1800" dirty="0" err="1" smtClean="0">
                <a:solidFill>
                  <a:schemeClr val="tx1"/>
                </a:solidFill>
              </a:rPr>
              <a:t>sa_handler</a:t>
            </a:r>
            <a:r>
              <a:rPr lang="en-US" sz="1800" dirty="0" smtClean="0">
                <a:solidFill>
                  <a:schemeClr val="tx1"/>
                </a:solidFill>
              </a:rPr>
              <a:t>)();</a:t>
            </a:r>
          </a:p>
          <a:p>
            <a:pPr algn="just"/>
            <a:r>
              <a:rPr lang="en-US" sz="1800" dirty="0" err="1" smtClean="0">
                <a:solidFill>
                  <a:schemeClr val="tx1"/>
                </a:solidFill>
              </a:rPr>
              <a:t>sigset_t</a:t>
            </a:r>
            <a:r>
              <a:rPr lang="en-US" sz="1800" dirty="0" smtClean="0">
                <a:solidFill>
                  <a:schemeClr val="tx1"/>
                </a:solidFill>
              </a:rPr>
              <a:t> </a:t>
            </a:r>
            <a:r>
              <a:rPr lang="en-US" sz="1800" dirty="0" err="1" smtClean="0">
                <a:solidFill>
                  <a:schemeClr val="tx1"/>
                </a:solidFill>
              </a:rPr>
              <a:t>sa_mask</a:t>
            </a:r>
            <a:r>
              <a:rPr lang="en-US" sz="1800" dirty="0" smtClean="0">
                <a:solidFill>
                  <a:schemeClr val="tx1"/>
                </a:solidFill>
              </a:rPr>
              <a:t>;</a:t>
            </a:r>
          </a:p>
          <a:p>
            <a:pPr algn="just"/>
            <a:r>
              <a:rPr lang="en-US" sz="1800" dirty="0" err="1" smtClean="0">
                <a:solidFill>
                  <a:schemeClr val="tx1"/>
                </a:solidFill>
              </a:rPr>
              <a:t>int</a:t>
            </a:r>
            <a:r>
              <a:rPr lang="en-US" sz="1800" dirty="0" smtClean="0">
                <a:solidFill>
                  <a:schemeClr val="tx1"/>
                </a:solidFill>
              </a:rPr>
              <a:t> </a:t>
            </a:r>
            <a:r>
              <a:rPr lang="en-US" sz="1800" dirty="0" err="1" smtClean="0">
                <a:solidFill>
                  <a:schemeClr val="tx1"/>
                </a:solidFill>
              </a:rPr>
              <a:t>sa_flags</a:t>
            </a:r>
            <a:r>
              <a:rPr lang="en-US" sz="1800" dirty="0" smtClean="0">
                <a:solidFill>
                  <a:schemeClr val="tx1"/>
                </a:solidFill>
              </a:rPr>
              <a:t>;//SA_NOCLDSTOP or SA_SIGINFO</a:t>
            </a:r>
          </a:p>
          <a:p>
            <a:pPr algn="just"/>
            <a:r>
              <a:rPr lang="en-US" sz="1800" dirty="0" smtClean="0">
                <a:solidFill>
                  <a:schemeClr val="tx1"/>
                </a:solidFill>
              </a:rPr>
              <a:t>void (*</a:t>
            </a:r>
            <a:r>
              <a:rPr lang="en-US" sz="1800" dirty="0" err="1" smtClean="0">
                <a:solidFill>
                  <a:schemeClr val="tx1"/>
                </a:solidFill>
              </a:rPr>
              <a:t>sa_sigaction</a:t>
            </a:r>
            <a:r>
              <a:rPr lang="en-US" sz="1800" dirty="0" smtClean="0">
                <a:solidFill>
                  <a:schemeClr val="tx1"/>
                </a:solidFill>
              </a:rPr>
              <a:t>)(</a:t>
            </a:r>
            <a:r>
              <a:rPr lang="en-US" sz="1800" dirty="0" err="1" smtClean="0">
                <a:solidFill>
                  <a:schemeClr val="tx1"/>
                </a:solidFill>
              </a:rPr>
              <a:t>int</a:t>
            </a:r>
            <a:r>
              <a:rPr lang="en-US" sz="1800" dirty="0" smtClean="0">
                <a:solidFill>
                  <a:schemeClr val="tx1"/>
                </a:solidFill>
              </a:rPr>
              <a:t>, </a:t>
            </a:r>
            <a:r>
              <a:rPr lang="en-US" sz="1800" dirty="0" err="1" smtClean="0">
                <a:solidFill>
                  <a:schemeClr val="tx1"/>
                </a:solidFill>
              </a:rPr>
              <a:t>siginfo_t</a:t>
            </a:r>
            <a:r>
              <a:rPr lang="en-US" sz="1800" dirty="0" smtClean="0">
                <a:solidFill>
                  <a:schemeClr val="tx1"/>
                </a:solidFill>
              </a:rPr>
              <a:t>*, void*);</a:t>
            </a:r>
          </a:p>
          <a:p>
            <a:pPr algn="just"/>
            <a:r>
              <a:rPr lang="en-US" sz="1800" dirty="0" smtClean="0">
                <a:solidFill>
                  <a:schemeClr val="tx1"/>
                </a:solidFill>
              </a:rPr>
              <a:t>/*used for real-time signals!! Also, ‘‘SA_SIGINFO’’</a:t>
            </a:r>
          </a:p>
          <a:p>
            <a:pPr algn="just"/>
            <a:r>
              <a:rPr lang="en-US" sz="1800" dirty="0" smtClean="0">
                <a:solidFill>
                  <a:schemeClr val="tx1"/>
                </a:solidFill>
              </a:rPr>
              <a:t>is set in ‘‘</a:t>
            </a:r>
            <a:r>
              <a:rPr lang="en-US" sz="1800" dirty="0" err="1" smtClean="0">
                <a:solidFill>
                  <a:schemeClr val="tx1"/>
                </a:solidFill>
              </a:rPr>
              <a:t>sa_flags</a:t>
            </a:r>
            <a:r>
              <a:rPr lang="en-US" sz="1800" dirty="0" smtClean="0">
                <a:solidFill>
                  <a:schemeClr val="tx1"/>
                </a:solidFill>
              </a:rPr>
              <a:t>.’’</a:t>
            </a:r>
          </a:p>
          <a:p>
            <a:pPr algn="just"/>
            <a:r>
              <a:rPr lang="en-US" sz="1800" dirty="0" smtClean="0">
                <a:solidFill>
                  <a:schemeClr val="tx1"/>
                </a:solidFill>
              </a:rPr>
              <a:t>*/</a:t>
            </a:r>
          </a:p>
          <a:p>
            <a:pPr algn="just"/>
            <a:r>
              <a:rPr lang="en-US" sz="1800" dirty="0" smtClean="0">
                <a:solidFill>
                  <a:schemeClr val="tx1"/>
                </a:solidFill>
              </a:rPr>
              <a:t>};</a:t>
            </a:r>
          </a:p>
          <a:p>
            <a:pPr algn="just"/>
            <a:r>
              <a:rPr lang="en-US" sz="1800" dirty="0" err="1" smtClean="0">
                <a:solidFill>
                  <a:schemeClr val="tx1"/>
                </a:solidFill>
              </a:rPr>
              <a:t>int</a:t>
            </a:r>
            <a:r>
              <a:rPr lang="en-US" sz="1800" dirty="0" smtClean="0">
                <a:solidFill>
                  <a:schemeClr val="tx1"/>
                </a:solidFill>
              </a:rPr>
              <a:t> </a:t>
            </a:r>
            <a:r>
              <a:rPr lang="en-US" sz="1800" dirty="0" err="1" smtClean="0">
                <a:solidFill>
                  <a:schemeClr val="tx1"/>
                </a:solidFill>
              </a:rPr>
              <a:t>sigaction</a:t>
            </a:r>
            <a:r>
              <a:rPr lang="en-US" sz="1800" dirty="0" smtClean="0">
                <a:solidFill>
                  <a:schemeClr val="tx1"/>
                </a:solidFill>
              </a:rPr>
              <a:t>(</a:t>
            </a:r>
            <a:r>
              <a:rPr lang="en-US" sz="1800" dirty="0" err="1" smtClean="0">
                <a:solidFill>
                  <a:schemeClr val="tx1"/>
                </a:solidFill>
              </a:rPr>
              <a:t>int</a:t>
            </a:r>
            <a:r>
              <a:rPr lang="en-US" sz="1800" dirty="0" smtClean="0">
                <a:solidFill>
                  <a:schemeClr val="tx1"/>
                </a:solidFill>
              </a:rPr>
              <a:t> sig, const </a:t>
            </a:r>
            <a:r>
              <a:rPr lang="en-US" sz="1800" dirty="0" err="1" smtClean="0">
                <a:solidFill>
                  <a:schemeClr val="tx1"/>
                </a:solidFill>
              </a:rPr>
              <a:t>struct</a:t>
            </a:r>
            <a:r>
              <a:rPr lang="en-US" sz="1800" dirty="0" smtClean="0">
                <a:solidFill>
                  <a:schemeClr val="tx1"/>
                </a:solidFill>
              </a:rPr>
              <a:t> </a:t>
            </a:r>
            <a:r>
              <a:rPr lang="en-US" sz="1800" dirty="0" err="1" smtClean="0">
                <a:solidFill>
                  <a:schemeClr val="tx1"/>
                </a:solidFill>
              </a:rPr>
              <a:t>sigaction</a:t>
            </a:r>
            <a:r>
              <a:rPr lang="en-US" sz="1800" dirty="0" smtClean="0">
                <a:solidFill>
                  <a:schemeClr val="tx1"/>
                </a:solidFill>
              </a:rPr>
              <a:t> *reaction,</a:t>
            </a:r>
          </a:p>
          <a:p>
            <a:pPr algn="just"/>
            <a:r>
              <a:rPr lang="en-US" sz="1800" dirty="0" err="1" smtClean="0">
                <a:solidFill>
                  <a:schemeClr val="tx1"/>
                </a:solidFill>
              </a:rPr>
              <a:t>struct</a:t>
            </a:r>
            <a:r>
              <a:rPr lang="en-US" sz="1800" dirty="0" smtClean="0">
                <a:solidFill>
                  <a:schemeClr val="tx1"/>
                </a:solidFill>
              </a:rPr>
              <a:t> </a:t>
            </a:r>
            <a:r>
              <a:rPr lang="en-US" sz="1800" dirty="0" err="1" smtClean="0">
                <a:solidFill>
                  <a:schemeClr val="tx1"/>
                </a:solidFill>
              </a:rPr>
              <a:t>sigaction</a:t>
            </a:r>
            <a:r>
              <a:rPr lang="en-US" sz="1800" dirty="0" smtClean="0">
                <a:solidFill>
                  <a:schemeClr val="tx1"/>
                </a:solidFill>
              </a:rPr>
              <a:t> *</a:t>
            </a:r>
            <a:r>
              <a:rPr lang="en-US" sz="1800" dirty="0" err="1" smtClean="0">
                <a:solidFill>
                  <a:schemeClr val="tx1"/>
                </a:solidFill>
              </a:rPr>
              <a:t>oldreaction</a:t>
            </a:r>
            <a:r>
              <a:rPr lang="en-US" sz="1800" dirty="0" smtClean="0">
                <a:solidFill>
                  <a:schemeClr val="tx1"/>
                </a:solidFill>
              </a:rPr>
              <a:t>);</a:t>
            </a:r>
          </a:p>
          <a:p>
            <a:pPr algn="just"/>
            <a:r>
              <a:rPr lang="en-US" sz="1800" dirty="0" smtClean="0">
                <a:solidFill>
                  <a:schemeClr val="tx1"/>
                </a:solidFill>
              </a:rPr>
              <a:t>Real-time signals can carry extra data. SA_SIGINFO increases the amount of information delivered by each signal. If SA_SIGINFO is set, then the signal handlers have as an additional parameter a pointer to a data structure called a </a:t>
            </a:r>
            <a:r>
              <a:rPr lang="en-US" sz="1800" dirty="0" err="1" smtClean="0">
                <a:solidFill>
                  <a:schemeClr val="tx1"/>
                </a:solidFill>
              </a:rPr>
              <a:t>siginfo_t</a:t>
            </a:r>
            <a:r>
              <a:rPr lang="en-US" sz="1800" dirty="0" smtClean="0">
                <a:solidFill>
                  <a:schemeClr val="tx1"/>
                </a:solidFill>
              </a:rPr>
              <a:t> that contains the date value to be piggybacked.</a:t>
            </a:r>
          </a:p>
          <a:p>
            <a:pPr algn="just"/>
            <a:r>
              <a:rPr lang="en-US" sz="1800" dirty="0" smtClean="0">
                <a:solidFill>
                  <a:schemeClr val="tx1"/>
                </a:solidFill>
              </a:rPr>
              <a:t>The </a:t>
            </a:r>
            <a:r>
              <a:rPr lang="en-US" sz="1800" dirty="0" err="1" smtClean="0">
                <a:solidFill>
                  <a:schemeClr val="tx1"/>
                </a:solidFill>
              </a:rPr>
              <a:t>sigqueue</a:t>
            </a:r>
            <a:r>
              <a:rPr lang="en-US" sz="1800" dirty="0" smtClean="0">
                <a:solidFill>
                  <a:schemeClr val="tx1"/>
                </a:solidFill>
              </a:rPr>
              <a:t>() includes an application-specified value (of type </a:t>
            </a:r>
            <a:r>
              <a:rPr lang="en-US" sz="1800" dirty="0" err="1" smtClean="0">
                <a:solidFill>
                  <a:schemeClr val="tx1"/>
                </a:solidFill>
              </a:rPr>
              <a:t>sigval</a:t>
            </a:r>
            <a:r>
              <a:rPr lang="en-US" sz="1800" dirty="0" smtClean="0">
                <a:solidFill>
                  <a:schemeClr val="tx1"/>
                </a:solidFill>
              </a:rPr>
              <a:t>) that is sent as a part of the signal. It enables the queuing of multiple signals for any task. </a:t>
            </a:r>
          </a:p>
          <a:p>
            <a:pPr algn="just"/>
            <a:r>
              <a:rPr lang="en-US" sz="1800" dirty="0" smtClean="0">
                <a:solidFill>
                  <a:schemeClr val="tx1"/>
                </a:solidFill>
              </a:rPr>
              <a:t>Real-time signals can be specified as offsets from SIGRTMIN. </a:t>
            </a:r>
          </a:p>
          <a:p>
            <a:pPr algn="just"/>
            <a:r>
              <a:rPr lang="en-US" sz="1800" dirty="0" smtClean="0">
                <a:solidFill>
                  <a:schemeClr val="tx1"/>
                </a:solidFill>
              </a:rPr>
              <a:t>All signals delivered with </a:t>
            </a:r>
            <a:r>
              <a:rPr lang="en-US" sz="1800" dirty="0" err="1" smtClean="0">
                <a:solidFill>
                  <a:schemeClr val="tx1"/>
                </a:solidFill>
              </a:rPr>
              <a:t>sigqueue</a:t>
            </a:r>
            <a:r>
              <a:rPr lang="en-US" sz="1800" dirty="0" smtClean="0">
                <a:solidFill>
                  <a:schemeClr val="tx1"/>
                </a:solidFill>
              </a:rPr>
              <a:t>() are queued by numeric order, lowest numbered signals delivered first. </a:t>
            </a:r>
          </a:p>
          <a:p>
            <a:pPr algn="just"/>
            <a:r>
              <a:rPr lang="en-US" sz="1800" dirty="0" smtClean="0">
                <a:solidFill>
                  <a:schemeClr val="tx1"/>
                </a:solidFill>
              </a:rPr>
              <a:t>POSIX.4 provides a new and more responsive (or fast) synchronous </a:t>
            </a:r>
            <a:r>
              <a:rPr lang="en-US" sz="1800" dirty="0" err="1" smtClean="0">
                <a:solidFill>
                  <a:schemeClr val="tx1"/>
                </a:solidFill>
              </a:rPr>
              <a:t>signalwait</a:t>
            </a:r>
            <a:r>
              <a:rPr lang="en-US" sz="1800" dirty="0" smtClean="0">
                <a:solidFill>
                  <a:schemeClr val="tx1"/>
                </a:solidFill>
              </a:rPr>
              <a:t> function called </a:t>
            </a:r>
            <a:r>
              <a:rPr lang="en-US" sz="1800" dirty="0" err="1" smtClean="0">
                <a:solidFill>
                  <a:schemeClr val="tx1"/>
                </a:solidFill>
              </a:rPr>
              <a:t>sigwaitinfo</a:t>
            </a:r>
            <a:r>
              <a:rPr lang="en-US" sz="1800" dirty="0" smtClean="0">
                <a:solidFill>
                  <a:schemeClr val="tx1"/>
                </a:solidFill>
              </a:rPr>
              <a:t>. Upon arrival of the signal, it does not call the signal handler (unlike </a:t>
            </a:r>
            <a:r>
              <a:rPr lang="en-US" sz="1800" dirty="0" err="1" smtClean="0">
                <a:solidFill>
                  <a:schemeClr val="tx1"/>
                </a:solidFill>
              </a:rPr>
              <a:t>sigsuspend</a:t>
            </a:r>
            <a:r>
              <a:rPr lang="en-US" sz="1800" dirty="0" smtClean="0">
                <a:solidFill>
                  <a:schemeClr val="tx1"/>
                </a:solidFill>
              </a:rPr>
              <a:t>), but unblocks the calling process.</a:t>
            </a:r>
          </a:p>
          <a:p>
            <a:pPr algn="just"/>
            <a:r>
              <a:rPr lang="en-US" sz="1800" b="1" dirty="0" smtClean="0">
                <a:solidFill>
                  <a:schemeClr val="tx1"/>
                </a:solidFill>
              </a:rPr>
              <a:t> </a:t>
            </a:r>
            <a:endParaRPr lang="en-US" sz="1800" dirty="0" smtClean="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762000"/>
          </a:xfrm>
        </p:spPr>
        <p:txBody>
          <a:bodyPr>
            <a:normAutofit/>
          </a:bodyPr>
          <a:lstStyle/>
          <a:p>
            <a:r>
              <a:rPr lang="en-US" sz="3600" b="1" dirty="0" smtClean="0">
                <a:solidFill>
                  <a:schemeClr val="tx1"/>
                </a:solidFill>
              </a:rPr>
              <a:t>7.6 Clocks and Timers</a:t>
            </a:r>
            <a:endParaRPr lang="en-US" sz="3600" dirty="0" smtClean="0">
              <a:solidFill>
                <a:schemeClr val="tx1"/>
              </a:solidFill>
            </a:endParaRPr>
          </a:p>
        </p:txBody>
      </p:sp>
      <p:sp>
        <p:nvSpPr>
          <p:cNvPr id="3" name="Subtitle 2"/>
          <p:cNvSpPr>
            <a:spLocks noGrp="1"/>
          </p:cNvSpPr>
          <p:nvPr>
            <p:ph type="subTitle" idx="1"/>
          </p:nvPr>
        </p:nvSpPr>
        <p:spPr>
          <a:xfrm>
            <a:off x="381000" y="990600"/>
            <a:ext cx="8458200" cy="5867400"/>
          </a:xfrm>
        </p:spPr>
        <p:txBody>
          <a:bodyPr>
            <a:noAutofit/>
          </a:bodyPr>
          <a:lstStyle/>
          <a:p>
            <a:pPr algn="just"/>
            <a:r>
              <a:rPr lang="en-US" sz="1800" dirty="0" smtClean="0">
                <a:solidFill>
                  <a:schemeClr val="tx1"/>
                </a:solidFill>
              </a:rPr>
              <a:t>In developing real-time applications, clearly it is desirable to have facilities to set and get the time. </a:t>
            </a:r>
          </a:p>
          <a:p>
            <a:pPr algn="just"/>
            <a:r>
              <a:rPr lang="en-US" sz="1800" dirty="0" smtClean="0">
                <a:solidFill>
                  <a:schemeClr val="tx1"/>
                </a:solidFill>
              </a:rPr>
              <a:t>For example, suppose a diagnostic program checks the health of the system periodically. </a:t>
            </a:r>
          </a:p>
          <a:p>
            <a:pPr algn="just"/>
            <a:r>
              <a:rPr lang="en-US" sz="1800" dirty="0" smtClean="0">
                <a:solidFill>
                  <a:schemeClr val="tx1"/>
                </a:solidFill>
              </a:rPr>
              <a:t>Essentially, the program would execute one round of diagnostics and then wait for a notification to execute again, with the process repeating forever. </a:t>
            </a:r>
          </a:p>
          <a:p>
            <a:pPr algn="just"/>
            <a:r>
              <a:rPr lang="en-US" sz="1800" dirty="0" smtClean="0">
                <a:solidFill>
                  <a:schemeClr val="tx1"/>
                </a:solidFill>
              </a:rPr>
              <a:t>This is accomplished by having a timer that is set to expire at a particular time interval. When the time interval expires, the program that set the timer is notified, usually through a signal delivery.</a:t>
            </a:r>
          </a:p>
          <a:p>
            <a:pPr algn="just"/>
            <a:r>
              <a:rPr lang="en-US" sz="1800" b="1" i="1" dirty="0" smtClean="0">
                <a:solidFill>
                  <a:schemeClr val="tx1"/>
                </a:solidFill>
              </a:rPr>
              <a:t> </a:t>
            </a:r>
            <a:endParaRPr lang="en-US" sz="1800" dirty="0" smtClean="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762000"/>
          </a:xfrm>
        </p:spPr>
        <p:txBody>
          <a:bodyPr>
            <a:normAutofit/>
          </a:bodyPr>
          <a:lstStyle/>
          <a:p>
            <a:r>
              <a:rPr lang="en-US" sz="3600" b="1" dirty="0" smtClean="0">
                <a:solidFill>
                  <a:schemeClr val="tx1"/>
                </a:solidFill>
              </a:rPr>
              <a:t>7.6.1 Time Management</a:t>
            </a:r>
            <a:endParaRPr lang="en-US" sz="3600" dirty="0" smtClean="0">
              <a:solidFill>
                <a:schemeClr val="tx1"/>
              </a:solidFill>
            </a:endParaRPr>
          </a:p>
        </p:txBody>
      </p:sp>
      <p:sp>
        <p:nvSpPr>
          <p:cNvPr id="3" name="Subtitle 2"/>
          <p:cNvSpPr>
            <a:spLocks noGrp="1"/>
          </p:cNvSpPr>
          <p:nvPr>
            <p:ph type="subTitle" idx="1"/>
          </p:nvPr>
        </p:nvSpPr>
        <p:spPr>
          <a:xfrm>
            <a:off x="381000" y="990600"/>
            <a:ext cx="8458200" cy="5867400"/>
          </a:xfrm>
        </p:spPr>
        <p:txBody>
          <a:bodyPr>
            <a:noAutofit/>
          </a:bodyPr>
          <a:lstStyle/>
          <a:p>
            <a:pPr algn="just"/>
            <a:r>
              <a:rPr lang="en-US" sz="1800" dirty="0" smtClean="0">
                <a:solidFill>
                  <a:schemeClr val="tx1"/>
                </a:solidFill>
              </a:rPr>
              <a:t>In order to generate a time reference, a timer circuit is programmed to interrupt the processor at a fixed rate. </a:t>
            </a:r>
          </a:p>
          <a:p>
            <a:pPr algn="just"/>
            <a:r>
              <a:rPr lang="en-US" sz="1800" dirty="0" smtClean="0">
                <a:solidFill>
                  <a:schemeClr val="tx1"/>
                </a:solidFill>
              </a:rPr>
              <a:t>The internal system time is incremented at each timer interrupt. </a:t>
            </a:r>
          </a:p>
          <a:p>
            <a:pPr algn="just"/>
            <a:r>
              <a:rPr lang="en-US" sz="1800" dirty="0" smtClean="0">
                <a:solidFill>
                  <a:schemeClr val="tx1"/>
                </a:solidFill>
              </a:rPr>
              <a:t>The interval of time with which the timer is programmed to interrupt defines the unit of time (also called “tick”) in the system (time resolution). </a:t>
            </a:r>
          </a:p>
          <a:p>
            <a:pPr algn="just"/>
            <a:r>
              <a:rPr lang="en-US" sz="1800" dirty="0" smtClean="0">
                <a:solidFill>
                  <a:schemeClr val="tx1"/>
                </a:solidFill>
              </a:rPr>
              <a:t>Typically, the system time is represented by a long integer (unsigned 32 bits) variable, whereas the value of the tick is stored in a float variable.</a:t>
            </a:r>
          </a:p>
          <a:p>
            <a:pPr algn="just"/>
            <a:r>
              <a:rPr lang="en-US" sz="1800" dirty="0" smtClean="0">
                <a:solidFill>
                  <a:schemeClr val="tx1"/>
                </a:solidFill>
              </a:rPr>
              <a:t>At any time, “</a:t>
            </a:r>
            <a:r>
              <a:rPr lang="en-US" sz="1800" dirty="0" err="1" smtClean="0">
                <a:solidFill>
                  <a:schemeClr val="tx1"/>
                </a:solidFill>
              </a:rPr>
              <a:t>sys_clock</a:t>
            </a:r>
            <a:r>
              <a:rPr lang="en-US" sz="1800" dirty="0" smtClean="0">
                <a:solidFill>
                  <a:schemeClr val="tx1"/>
                </a:solidFill>
              </a:rPr>
              <a:t>,” a variable holding system time, contains the number of interrupts generated by the timer since the Epoch.</a:t>
            </a:r>
          </a:p>
          <a:p>
            <a:pPr algn="just"/>
            <a:r>
              <a:rPr lang="en-US" sz="1800" b="1" dirty="0" smtClean="0">
                <a:solidFill>
                  <a:schemeClr val="tx1"/>
                </a:solidFill>
              </a:rPr>
              <a:t> </a:t>
            </a:r>
            <a:endParaRPr lang="en-US" sz="1800" dirty="0" smtClean="0">
              <a:solidFill>
                <a:schemeClr val="tx1"/>
              </a:solidFill>
            </a:endParaRPr>
          </a:p>
          <a:p>
            <a:pPr algn="just"/>
            <a:endParaRPr lang="en-US" sz="1800" dirty="0" smtClean="0">
              <a:solidFill>
                <a:schemeClr val="tx1"/>
              </a:solidFill>
            </a:endParaRPr>
          </a:p>
          <a:p>
            <a:pPr algn="just"/>
            <a:endParaRPr lang="en-US" sz="1800" dirty="0">
              <a:solidFill>
                <a:schemeClr val="tx1"/>
              </a:solidFill>
            </a:endParaRPr>
          </a:p>
          <a:p>
            <a:pPr algn="just"/>
            <a:endParaRPr lang="en-US" sz="1800" dirty="0" smtClean="0">
              <a:solidFill>
                <a:schemeClr val="tx1"/>
              </a:solidFill>
            </a:endParaRPr>
          </a:p>
          <a:p>
            <a:pPr algn="just"/>
            <a:endParaRPr lang="en-US" sz="1800" dirty="0">
              <a:solidFill>
                <a:schemeClr val="tx1"/>
              </a:solidFill>
            </a:endParaRPr>
          </a:p>
          <a:p>
            <a:pPr algn="just"/>
            <a:endParaRPr lang="en-US" sz="1800" dirty="0" smtClean="0">
              <a:solidFill>
                <a:schemeClr val="tx1"/>
              </a:solidFill>
            </a:endParaRPr>
          </a:p>
          <a:p>
            <a:pPr algn="just"/>
            <a:endParaRPr lang="en-US" sz="1800" dirty="0">
              <a:solidFill>
                <a:schemeClr val="tx1"/>
              </a:solidFill>
            </a:endParaRPr>
          </a:p>
          <a:p>
            <a:pPr algn="just"/>
            <a:r>
              <a:rPr lang="en-US" sz="1800" dirty="0" smtClean="0">
                <a:solidFill>
                  <a:schemeClr val="tx1"/>
                </a:solidFill>
              </a:rPr>
              <a:t>If </a:t>
            </a:r>
            <a:r>
              <a:rPr lang="en-US" sz="1800" i="1" dirty="0" smtClean="0">
                <a:solidFill>
                  <a:schemeClr val="tx1"/>
                </a:solidFill>
              </a:rPr>
              <a:t>k </a:t>
            </a:r>
            <a:r>
              <a:rPr lang="en-US" sz="1800" dirty="0" smtClean="0">
                <a:solidFill>
                  <a:schemeClr val="tx1"/>
                </a:solidFill>
              </a:rPr>
              <a:t>denotes system tick, and </a:t>
            </a:r>
            <a:r>
              <a:rPr lang="en-US" sz="1800" i="1" dirty="0" smtClean="0">
                <a:solidFill>
                  <a:schemeClr val="tx1"/>
                </a:solidFill>
              </a:rPr>
              <a:t>n </a:t>
            </a:r>
            <a:r>
              <a:rPr lang="en-US" sz="1800" dirty="0" smtClean="0">
                <a:solidFill>
                  <a:schemeClr val="tx1"/>
                </a:solidFill>
              </a:rPr>
              <a:t>is the value stored in </a:t>
            </a:r>
            <a:r>
              <a:rPr lang="en-US" sz="1800" dirty="0" err="1" smtClean="0">
                <a:solidFill>
                  <a:schemeClr val="tx1"/>
                </a:solidFill>
              </a:rPr>
              <a:t>sys_clock</a:t>
            </a:r>
            <a:r>
              <a:rPr lang="en-US" sz="1800" dirty="0" smtClean="0">
                <a:solidFill>
                  <a:schemeClr val="tx1"/>
                </a:solidFill>
              </a:rPr>
              <a:t>, then the actual</a:t>
            </a:r>
          </a:p>
          <a:p>
            <a:pPr algn="just"/>
            <a:r>
              <a:rPr lang="en-US" sz="1800" dirty="0" smtClean="0">
                <a:solidFill>
                  <a:schemeClr val="tx1"/>
                </a:solidFill>
              </a:rPr>
              <a:t>time elapsed is </a:t>
            </a:r>
            <a:r>
              <a:rPr lang="en-US" sz="1800" i="1" dirty="0" smtClean="0">
                <a:solidFill>
                  <a:schemeClr val="tx1"/>
                </a:solidFill>
              </a:rPr>
              <a:t>kn</a:t>
            </a:r>
            <a:r>
              <a:rPr lang="en-US" sz="1800" dirty="0" smtClean="0">
                <a:solidFill>
                  <a:schemeClr val="tx1"/>
                </a:solidFill>
              </a:rPr>
              <a:t>.</a:t>
            </a:r>
          </a:p>
          <a:p>
            <a:pPr algn="just"/>
            <a:r>
              <a:rPr lang="en-US" sz="1800" b="1" i="1" dirty="0" smtClean="0">
                <a:solidFill>
                  <a:schemeClr val="tx1"/>
                </a:solidFill>
              </a:rPr>
              <a:t> </a:t>
            </a:r>
            <a:endParaRPr lang="en-US" sz="1800" dirty="0" smtClean="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2286000" y="3760643"/>
            <a:ext cx="4495800" cy="231457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762000"/>
          </a:xfrm>
        </p:spPr>
        <p:txBody>
          <a:bodyPr>
            <a:normAutofit/>
          </a:bodyPr>
          <a:lstStyle/>
          <a:p>
            <a:r>
              <a:rPr lang="en-US" sz="3600" b="1" dirty="0" smtClean="0">
                <a:solidFill>
                  <a:schemeClr val="tx1"/>
                </a:solidFill>
              </a:rPr>
              <a:t>7.6.2 POSIX Clock</a:t>
            </a:r>
            <a:endParaRPr lang="en-US" sz="3600" dirty="0" smtClean="0">
              <a:solidFill>
                <a:schemeClr val="tx1"/>
              </a:solidFill>
            </a:endParaRPr>
          </a:p>
        </p:txBody>
      </p:sp>
      <p:sp>
        <p:nvSpPr>
          <p:cNvPr id="3" name="Subtitle 2"/>
          <p:cNvSpPr>
            <a:spLocks noGrp="1"/>
          </p:cNvSpPr>
          <p:nvPr>
            <p:ph type="subTitle" idx="1"/>
          </p:nvPr>
        </p:nvSpPr>
        <p:spPr>
          <a:xfrm>
            <a:off x="381000" y="990600"/>
            <a:ext cx="8458200" cy="5867400"/>
          </a:xfrm>
        </p:spPr>
        <p:txBody>
          <a:bodyPr>
            <a:noAutofit/>
          </a:bodyPr>
          <a:lstStyle/>
          <a:p>
            <a:pPr algn="just"/>
            <a:r>
              <a:rPr lang="en-US" sz="1800" dirty="0" smtClean="0">
                <a:solidFill>
                  <a:schemeClr val="tx1"/>
                </a:solidFill>
              </a:rPr>
              <a:t>POSIX allows many clocks to be supported by an implementation. Each clock has its own identifier of type </a:t>
            </a:r>
            <a:r>
              <a:rPr lang="en-US" sz="1800" dirty="0" err="1" smtClean="0">
                <a:solidFill>
                  <a:schemeClr val="tx1"/>
                </a:solidFill>
              </a:rPr>
              <a:t>clockid_t</a:t>
            </a:r>
            <a:r>
              <a:rPr lang="en-US" sz="1800" dirty="0" smtClean="0">
                <a:solidFill>
                  <a:schemeClr val="tx1"/>
                </a:solidFill>
              </a:rPr>
              <a:t>. </a:t>
            </a:r>
          </a:p>
          <a:p>
            <a:pPr algn="just"/>
            <a:r>
              <a:rPr lang="en-US" sz="1800" dirty="0" smtClean="0">
                <a:solidFill>
                  <a:schemeClr val="tx1"/>
                </a:solidFill>
              </a:rPr>
              <a:t>The commonly supported “time-of-day clock” is the CLOCK_REALTIME clock, defined in the </a:t>
            </a:r>
            <a:r>
              <a:rPr lang="en-US" sz="1800" dirty="0" err="1" smtClean="0">
                <a:solidFill>
                  <a:schemeClr val="tx1"/>
                </a:solidFill>
              </a:rPr>
              <a:t>time.h</a:t>
            </a:r>
            <a:r>
              <a:rPr lang="en-US" sz="1800" dirty="0" smtClean="0">
                <a:solidFill>
                  <a:schemeClr val="tx1"/>
                </a:solidFill>
              </a:rPr>
              <a:t> header file. </a:t>
            </a:r>
          </a:p>
          <a:p>
            <a:pPr algn="just"/>
            <a:r>
              <a:rPr lang="en-US" sz="1800" dirty="0" smtClean="0">
                <a:solidFill>
                  <a:schemeClr val="tx1"/>
                </a:solidFill>
              </a:rPr>
              <a:t>The CLOCK_REALTIME clock is a </a:t>
            </a:r>
            <a:r>
              <a:rPr lang="en-US" sz="1800" dirty="0" err="1" smtClean="0">
                <a:solidFill>
                  <a:schemeClr val="tx1"/>
                </a:solidFill>
              </a:rPr>
              <a:t>systemwide</a:t>
            </a:r>
            <a:r>
              <a:rPr lang="en-US" sz="1800" dirty="0" smtClean="0">
                <a:solidFill>
                  <a:schemeClr val="tx1"/>
                </a:solidFill>
              </a:rPr>
              <a:t> clock, visible to all processes running on the system. </a:t>
            </a:r>
          </a:p>
          <a:p>
            <a:pPr algn="just"/>
            <a:r>
              <a:rPr lang="en-US" sz="1800" dirty="0" smtClean="0">
                <a:solidFill>
                  <a:schemeClr val="tx1"/>
                </a:solidFill>
              </a:rPr>
              <a:t>The CLOCK_REALTIME clock measures the amount of time that has elapsed since 00:00:00 January 1, 1970.</a:t>
            </a:r>
          </a:p>
          <a:p>
            <a:pPr algn="just"/>
            <a:r>
              <a:rPr lang="en-US" sz="1800" dirty="0" smtClean="0">
                <a:solidFill>
                  <a:schemeClr val="tx1"/>
                </a:solidFill>
              </a:rPr>
              <a:t>As mentioned, CLOCK_REALTIME is commonly used as the </a:t>
            </a:r>
            <a:r>
              <a:rPr lang="en-US" sz="1800" dirty="0" err="1" smtClean="0">
                <a:solidFill>
                  <a:schemeClr val="tx1"/>
                </a:solidFill>
              </a:rPr>
              <a:t>clock_id</a:t>
            </a:r>
            <a:r>
              <a:rPr lang="en-US" sz="1800" dirty="0" smtClean="0">
                <a:solidFill>
                  <a:schemeClr val="tx1"/>
                </a:solidFill>
              </a:rPr>
              <a:t> argument in all clock functions. </a:t>
            </a:r>
          </a:p>
          <a:p>
            <a:pPr algn="just"/>
            <a:r>
              <a:rPr lang="en-US" sz="1800" dirty="0" smtClean="0">
                <a:solidFill>
                  <a:schemeClr val="tx1"/>
                </a:solidFill>
              </a:rPr>
              <a:t>Some of the common clock functions and their descriptions are given in the Table 3.14. </a:t>
            </a:r>
          </a:p>
          <a:p>
            <a:pPr algn="just"/>
            <a:r>
              <a:rPr lang="en-US" sz="1800" dirty="0" smtClean="0">
                <a:solidFill>
                  <a:schemeClr val="tx1"/>
                </a:solidFill>
              </a:rPr>
              <a:t>The value returned by a clock function is stored in a data structure called </a:t>
            </a:r>
            <a:r>
              <a:rPr lang="en-US" sz="1800" dirty="0" err="1" smtClean="0">
                <a:solidFill>
                  <a:schemeClr val="tx1"/>
                </a:solidFill>
              </a:rPr>
              <a:t>timespec</a:t>
            </a:r>
            <a:r>
              <a:rPr lang="en-US" sz="1800" dirty="0" smtClean="0">
                <a:solidFill>
                  <a:schemeClr val="tx1"/>
                </a:solidFill>
              </a:rPr>
              <a:t> that has two fields of the long-integer type, namely </a:t>
            </a:r>
            <a:r>
              <a:rPr lang="en-US" sz="1800" dirty="0" err="1" smtClean="0">
                <a:solidFill>
                  <a:schemeClr val="tx1"/>
                </a:solidFill>
              </a:rPr>
              <a:t>tv_sec</a:t>
            </a:r>
            <a:r>
              <a:rPr lang="en-US" sz="1800" dirty="0" smtClean="0">
                <a:solidFill>
                  <a:schemeClr val="tx1"/>
                </a:solidFill>
              </a:rPr>
              <a:t> representing the value in number of seconds since the Epoch, and </a:t>
            </a:r>
            <a:r>
              <a:rPr lang="en-US" sz="1800" dirty="0" err="1" smtClean="0">
                <a:solidFill>
                  <a:schemeClr val="tx1"/>
                </a:solidFill>
              </a:rPr>
              <a:t>tv_nsec</a:t>
            </a:r>
            <a:r>
              <a:rPr lang="en-US" sz="1800" dirty="0" smtClean="0">
                <a:solidFill>
                  <a:schemeClr val="tx1"/>
                </a:solidFill>
              </a:rPr>
              <a:t> representing the value in nanoseconds.</a:t>
            </a:r>
          </a:p>
          <a:p>
            <a:pPr algn="just"/>
            <a:r>
              <a:rPr lang="en-US" sz="1800" b="1" dirty="0" smtClean="0">
                <a:solidFill>
                  <a:schemeClr val="tx1"/>
                </a:solidFill>
              </a:rPr>
              <a:t> </a:t>
            </a:r>
            <a:endParaRPr lang="en-US" sz="1800" dirty="0" smtClean="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762000"/>
          </a:xfrm>
        </p:spPr>
        <p:txBody>
          <a:bodyPr>
            <a:normAutofit/>
          </a:bodyPr>
          <a:lstStyle/>
          <a:p>
            <a:r>
              <a:rPr lang="en-US" sz="3600" b="1" dirty="0" smtClean="0">
                <a:solidFill>
                  <a:schemeClr val="tx1"/>
                </a:solidFill>
              </a:rPr>
              <a:t>7.6.2 POSIX Clock</a:t>
            </a:r>
            <a:endParaRPr lang="en-US" sz="3600" dirty="0" smtClean="0">
              <a:solidFill>
                <a:schemeClr val="tx1"/>
              </a:solidFill>
            </a:endParaRPr>
          </a:p>
        </p:txBody>
      </p:sp>
      <p:sp>
        <p:nvSpPr>
          <p:cNvPr id="3" name="Subtitle 2"/>
          <p:cNvSpPr>
            <a:spLocks noGrp="1"/>
          </p:cNvSpPr>
          <p:nvPr>
            <p:ph type="subTitle" idx="1"/>
          </p:nvPr>
        </p:nvSpPr>
        <p:spPr>
          <a:xfrm>
            <a:off x="381000" y="990600"/>
            <a:ext cx="8458200" cy="5867400"/>
          </a:xfrm>
        </p:spPr>
        <p:txBody>
          <a:bodyPr>
            <a:noAutofit/>
          </a:bodyPr>
          <a:lstStyle/>
          <a:p>
            <a:pPr algn="just"/>
            <a:endParaRPr lang="en-US" sz="1800" dirty="0" smtClean="0">
              <a:solidFill>
                <a:schemeClr val="tx1"/>
              </a:solidFill>
            </a:endParaRPr>
          </a:p>
          <a:p>
            <a:pPr algn="just"/>
            <a:endParaRPr lang="en-US" sz="1800" dirty="0">
              <a:solidFill>
                <a:schemeClr val="tx1"/>
              </a:solidFill>
            </a:endParaRPr>
          </a:p>
          <a:p>
            <a:pPr algn="just"/>
            <a:endParaRPr lang="en-US" sz="1800" dirty="0" smtClean="0">
              <a:solidFill>
                <a:schemeClr val="tx1"/>
              </a:solidFill>
            </a:endParaRPr>
          </a:p>
          <a:p>
            <a:pPr algn="just"/>
            <a:endParaRPr lang="en-US" sz="1800" dirty="0">
              <a:solidFill>
                <a:schemeClr val="tx1"/>
              </a:solidFill>
            </a:endParaRPr>
          </a:p>
          <a:p>
            <a:pPr algn="just"/>
            <a:endParaRPr lang="en-US" sz="1800" dirty="0" smtClean="0">
              <a:solidFill>
                <a:schemeClr val="tx1"/>
              </a:solidFill>
            </a:endParaRPr>
          </a:p>
          <a:p>
            <a:pPr algn="just"/>
            <a:endParaRPr lang="en-US" sz="1800" dirty="0">
              <a:solidFill>
                <a:schemeClr val="tx1"/>
              </a:solidFill>
            </a:endParaRPr>
          </a:p>
          <a:p>
            <a:pPr algn="just"/>
            <a:endParaRPr lang="en-US" sz="1800" dirty="0" smtClean="0">
              <a:solidFill>
                <a:schemeClr val="tx1"/>
              </a:solidFill>
            </a:endParaRPr>
          </a:p>
          <a:p>
            <a:pPr algn="just"/>
            <a:endParaRPr lang="en-US" sz="1800" dirty="0">
              <a:solidFill>
                <a:schemeClr val="tx1"/>
              </a:solidFill>
            </a:endParaRPr>
          </a:p>
          <a:p>
            <a:pPr algn="just"/>
            <a:endParaRPr lang="en-US" sz="1800" dirty="0">
              <a:solidFill>
                <a:schemeClr val="tx1"/>
              </a:solidFill>
            </a:endParaRPr>
          </a:p>
          <a:p>
            <a:pPr algn="just"/>
            <a:endParaRPr lang="en-US" sz="1800" dirty="0" smtClean="0">
              <a:solidFill>
                <a:schemeClr val="tx1"/>
              </a:solidFill>
            </a:endParaRPr>
          </a:p>
          <a:p>
            <a:pPr algn="just"/>
            <a:r>
              <a:rPr lang="en-US" sz="1800" b="1" dirty="0" smtClean="0">
                <a:solidFill>
                  <a:schemeClr val="tx1"/>
                </a:solidFill>
              </a:rPr>
              <a:t>Function Description</a:t>
            </a:r>
          </a:p>
          <a:p>
            <a:pPr algn="just"/>
            <a:r>
              <a:rPr lang="en-US" sz="1800" dirty="0" smtClean="0">
                <a:solidFill>
                  <a:schemeClr val="tx1"/>
                </a:solidFill>
              </a:rPr>
              <a:t>clock </a:t>
            </a:r>
            <a:r>
              <a:rPr lang="en-US" sz="1800" dirty="0" err="1" smtClean="0">
                <a:solidFill>
                  <a:schemeClr val="tx1"/>
                </a:solidFill>
              </a:rPr>
              <a:t>getres</a:t>
            </a:r>
            <a:r>
              <a:rPr lang="en-US" sz="1800" dirty="0" smtClean="0">
                <a:solidFill>
                  <a:schemeClr val="tx1"/>
                </a:solidFill>
              </a:rPr>
              <a:t> Returns the resolution of the specified clock</a:t>
            </a:r>
          </a:p>
          <a:p>
            <a:pPr algn="just"/>
            <a:r>
              <a:rPr lang="en-US" sz="1800" dirty="0" err="1" smtClean="0">
                <a:solidFill>
                  <a:schemeClr val="tx1"/>
                </a:solidFill>
              </a:rPr>
              <a:t>int</a:t>
            </a:r>
            <a:r>
              <a:rPr lang="en-US" sz="1800" dirty="0" smtClean="0">
                <a:solidFill>
                  <a:schemeClr val="tx1"/>
                </a:solidFill>
              </a:rPr>
              <a:t> clock </a:t>
            </a:r>
            <a:r>
              <a:rPr lang="en-US" sz="1800" dirty="0" err="1" smtClean="0">
                <a:solidFill>
                  <a:schemeClr val="tx1"/>
                </a:solidFill>
              </a:rPr>
              <a:t>getres</a:t>
            </a:r>
            <a:r>
              <a:rPr lang="en-US" sz="1800" dirty="0" smtClean="0">
                <a:solidFill>
                  <a:schemeClr val="tx1"/>
                </a:solidFill>
              </a:rPr>
              <a:t>(</a:t>
            </a:r>
            <a:r>
              <a:rPr lang="en-US" sz="1800" dirty="0" err="1" smtClean="0">
                <a:solidFill>
                  <a:schemeClr val="tx1"/>
                </a:solidFill>
              </a:rPr>
              <a:t>clockid</a:t>
            </a:r>
            <a:r>
              <a:rPr lang="en-US" sz="1800" dirty="0" smtClean="0">
                <a:solidFill>
                  <a:schemeClr val="tx1"/>
                </a:solidFill>
              </a:rPr>
              <a:t> t clock id, </a:t>
            </a:r>
            <a:r>
              <a:rPr lang="en-US" sz="1800" dirty="0" err="1" smtClean="0">
                <a:solidFill>
                  <a:schemeClr val="tx1"/>
                </a:solidFill>
              </a:rPr>
              <a:t>struct</a:t>
            </a:r>
            <a:r>
              <a:rPr lang="en-US" sz="1800" dirty="0" smtClean="0">
                <a:solidFill>
                  <a:schemeClr val="tx1"/>
                </a:solidFill>
              </a:rPr>
              <a:t> </a:t>
            </a:r>
            <a:r>
              <a:rPr lang="en-US" sz="1800" dirty="0" err="1" smtClean="0">
                <a:solidFill>
                  <a:schemeClr val="tx1"/>
                </a:solidFill>
              </a:rPr>
              <a:t>timespec</a:t>
            </a:r>
            <a:r>
              <a:rPr lang="en-US" sz="1800" dirty="0" smtClean="0">
                <a:solidFill>
                  <a:schemeClr val="tx1"/>
                </a:solidFill>
              </a:rPr>
              <a:t> *res)</a:t>
            </a:r>
          </a:p>
          <a:p>
            <a:pPr algn="just"/>
            <a:r>
              <a:rPr lang="en-US" sz="1800" dirty="0" smtClean="0">
                <a:solidFill>
                  <a:schemeClr val="tx1"/>
                </a:solidFill>
              </a:rPr>
              <a:t>Clock </a:t>
            </a:r>
            <a:r>
              <a:rPr lang="en-US" sz="1800" dirty="0" err="1" smtClean="0">
                <a:solidFill>
                  <a:schemeClr val="tx1"/>
                </a:solidFill>
              </a:rPr>
              <a:t>gettime</a:t>
            </a:r>
            <a:r>
              <a:rPr lang="en-US" sz="1800" dirty="0" smtClean="0">
                <a:solidFill>
                  <a:schemeClr val="tx1"/>
                </a:solidFill>
              </a:rPr>
              <a:t> Returns the current value for the specified value</a:t>
            </a:r>
          </a:p>
          <a:p>
            <a:pPr algn="just"/>
            <a:r>
              <a:rPr lang="en-US" sz="1800" dirty="0" err="1" smtClean="0">
                <a:solidFill>
                  <a:schemeClr val="tx1"/>
                </a:solidFill>
              </a:rPr>
              <a:t>int</a:t>
            </a:r>
            <a:r>
              <a:rPr lang="en-US" sz="1800" dirty="0" smtClean="0">
                <a:solidFill>
                  <a:schemeClr val="tx1"/>
                </a:solidFill>
              </a:rPr>
              <a:t> clock </a:t>
            </a:r>
            <a:r>
              <a:rPr lang="en-US" sz="1800" dirty="0" err="1" smtClean="0">
                <a:solidFill>
                  <a:schemeClr val="tx1"/>
                </a:solidFill>
              </a:rPr>
              <a:t>gettime</a:t>
            </a:r>
            <a:r>
              <a:rPr lang="en-US" sz="1800" dirty="0" smtClean="0">
                <a:solidFill>
                  <a:schemeClr val="tx1"/>
                </a:solidFill>
              </a:rPr>
              <a:t>(</a:t>
            </a:r>
            <a:r>
              <a:rPr lang="en-US" sz="1800" dirty="0" err="1" smtClean="0">
                <a:solidFill>
                  <a:schemeClr val="tx1"/>
                </a:solidFill>
              </a:rPr>
              <a:t>clockid</a:t>
            </a:r>
            <a:r>
              <a:rPr lang="en-US" sz="1800" dirty="0" smtClean="0">
                <a:solidFill>
                  <a:schemeClr val="tx1"/>
                </a:solidFill>
              </a:rPr>
              <a:t> t clock id, </a:t>
            </a:r>
            <a:r>
              <a:rPr lang="en-US" sz="1800" dirty="0" err="1" smtClean="0">
                <a:solidFill>
                  <a:schemeClr val="tx1"/>
                </a:solidFill>
              </a:rPr>
              <a:t>struct</a:t>
            </a:r>
            <a:r>
              <a:rPr lang="en-US" sz="1800" dirty="0" smtClean="0">
                <a:solidFill>
                  <a:schemeClr val="tx1"/>
                </a:solidFill>
              </a:rPr>
              <a:t> </a:t>
            </a:r>
            <a:r>
              <a:rPr lang="en-US" sz="1800" dirty="0" err="1" smtClean="0">
                <a:solidFill>
                  <a:schemeClr val="tx1"/>
                </a:solidFill>
              </a:rPr>
              <a:t>timespec</a:t>
            </a:r>
            <a:r>
              <a:rPr lang="en-US" sz="1800" dirty="0" smtClean="0">
                <a:solidFill>
                  <a:schemeClr val="tx1"/>
                </a:solidFill>
              </a:rPr>
              <a:t> *</a:t>
            </a:r>
            <a:r>
              <a:rPr lang="en-US" sz="1800" dirty="0" err="1" smtClean="0">
                <a:solidFill>
                  <a:schemeClr val="tx1"/>
                </a:solidFill>
              </a:rPr>
              <a:t>tp</a:t>
            </a:r>
            <a:r>
              <a:rPr lang="en-US" sz="1800" dirty="0" smtClean="0">
                <a:solidFill>
                  <a:schemeClr val="tx1"/>
                </a:solidFill>
              </a:rPr>
              <a:t>)</a:t>
            </a:r>
          </a:p>
          <a:p>
            <a:pPr algn="just"/>
            <a:r>
              <a:rPr lang="en-US" sz="1800" dirty="0" smtClean="0">
                <a:solidFill>
                  <a:schemeClr val="tx1"/>
                </a:solidFill>
              </a:rPr>
              <a:t>Clock </a:t>
            </a:r>
            <a:r>
              <a:rPr lang="en-US" sz="1800" dirty="0" err="1" smtClean="0">
                <a:solidFill>
                  <a:schemeClr val="tx1"/>
                </a:solidFill>
              </a:rPr>
              <a:t>settime</a:t>
            </a:r>
            <a:r>
              <a:rPr lang="en-US" sz="1800" dirty="0" smtClean="0">
                <a:solidFill>
                  <a:schemeClr val="tx1"/>
                </a:solidFill>
              </a:rPr>
              <a:t> Sets the specified clock to the specified value</a:t>
            </a:r>
          </a:p>
          <a:p>
            <a:pPr algn="just"/>
            <a:r>
              <a:rPr lang="en-US" sz="1800" dirty="0" err="1" smtClean="0">
                <a:solidFill>
                  <a:schemeClr val="tx1"/>
                </a:solidFill>
              </a:rPr>
              <a:t>int</a:t>
            </a:r>
            <a:r>
              <a:rPr lang="en-US" sz="1800" dirty="0" smtClean="0">
                <a:solidFill>
                  <a:schemeClr val="tx1"/>
                </a:solidFill>
              </a:rPr>
              <a:t> clock </a:t>
            </a:r>
            <a:r>
              <a:rPr lang="en-US" sz="1800" dirty="0" err="1" smtClean="0">
                <a:solidFill>
                  <a:schemeClr val="tx1"/>
                </a:solidFill>
              </a:rPr>
              <a:t>settime</a:t>
            </a:r>
            <a:r>
              <a:rPr lang="en-US" sz="1800" dirty="0" smtClean="0">
                <a:solidFill>
                  <a:schemeClr val="tx1"/>
                </a:solidFill>
              </a:rPr>
              <a:t>(</a:t>
            </a:r>
            <a:r>
              <a:rPr lang="en-US" sz="1800" dirty="0" err="1" smtClean="0">
                <a:solidFill>
                  <a:schemeClr val="tx1"/>
                </a:solidFill>
              </a:rPr>
              <a:t>clockid</a:t>
            </a:r>
            <a:r>
              <a:rPr lang="en-US" sz="1800" dirty="0" smtClean="0">
                <a:solidFill>
                  <a:schemeClr val="tx1"/>
                </a:solidFill>
              </a:rPr>
              <a:t> t clock id, const </a:t>
            </a:r>
            <a:r>
              <a:rPr lang="en-US" sz="1800" dirty="0" err="1" smtClean="0">
                <a:solidFill>
                  <a:schemeClr val="tx1"/>
                </a:solidFill>
              </a:rPr>
              <a:t>struct</a:t>
            </a:r>
            <a:r>
              <a:rPr lang="en-US" sz="1800" dirty="0" smtClean="0">
                <a:solidFill>
                  <a:schemeClr val="tx1"/>
                </a:solidFill>
              </a:rPr>
              <a:t> </a:t>
            </a:r>
            <a:r>
              <a:rPr lang="en-US" sz="1800" dirty="0" err="1" smtClean="0">
                <a:solidFill>
                  <a:schemeClr val="tx1"/>
                </a:solidFill>
              </a:rPr>
              <a:t>timespec</a:t>
            </a:r>
            <a:r>
              <a:rPr lang="en-US" sz="1800" dirty="0" smtClean="0">
                <a:solidFill>
                  <a:schemeClr val="tx1"/>
                </a:solidFill>
              </a:rPr>
              <a:t>*</a:t>
            </a:r>
            <a:r>
              <a:rPr lang="en-US" sz="1800" dirty="0" err="1" smtClean="0">
                <a:solidFill>
                  <a:schemeClr val="tx1"/>
                </a:solidFill>
              </a:rPr>
              <a:t>tp</a:t>
            </a:r>
            <a:r>
              <a:rPr lang="en-US" sz="1800" dirty="0" smtClean="0">
                <a:solidFill>
                  <a:schemeClr val="tx1"/>
                </a:solidFill>
              </a:rPr>
              <a:t>)</a:t>
            </a:r>
          </a:p>
          <a:p>
            <a:pPr algn="just"/>
            <a:r>
              <a:rPr lang="en-US" sz="1800" b="1" i="1" dirty="0" smtClean="0">
                <a:solidFill>
                  <a:schemeClr val="tx1"/>
                </a:solidFill>
              </a:rPr>
              <a:t> </a:t>
            </a:r>
            <a:endParaRPr lang="en-US" sz="1800" dirty="0" smtClean="0">
              <a:solidFill>
                <a:schemeClr val="tx1"/>
              </a:solidFill>
            </a:endParaRPr>
          </a:p>
        </p:txBody>
      </p:sp>
      <p:pic>
        <p:nvPicPr>
          <p:cNvPr id="4" name="Picture 3"/>
          <p:cNvPicPr/>
          <p:nvPr/>
        </p:nvPicPr>
        <p:blipFill>
          <a:blip r:embed="rId2"/>
          <a:srcRect/>
          <a:stretch>
            <a:fillRect/>
          </a:stretch>
        </p:blipFill>
        <p:spPr bwMode="auto">
          <a:xfrm>
            <a:off x="838200" y="1066800"/>
            <a:ext cx="7391400" cy="31242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762000"/>
          </a:xfrm>
        </p:spPr>
        <p:txBody>
          <a:bodyPr>
            <a:normAutofit fontScale="90000"/>
          </a:bodyPr>
          <a:lstStyle/>
          <a:p>
            <a:r>
              <a:rPr lang="en-US" b="1" dirty="0" smtClean="0">
                <a:solidFill>
                  <a:schemeClr val="tx1"/>
                </a:solidFill>
              </a:rPr>
              <a:t>7  POSIX</a:t>
            </a:r>
            <a:r>
              <a:rPr lang="en-US" dirty="0" smtClean="0">
                <a:solidFill>
                  <a:schemeClr val="tx1"/>
                </a:solidFill>
              </a:rPr>
              <a:t/>
            </a:r>
            <a:br>
              <a:rPr lang="en-US" dirty="0" smtClean="0">
                <a:solidFill>
                  <a:schemeClr val="tx1"/>
                </a:solidFill>
              </a:rPr>
            </a:br>
            <a:endParaRPr lang="en-US" dirty="0"/>
          </a:p>
        </p:txBody>
      </p:sp>
      <p:sp>
        <p:nvSpPr>
          <p:cNvPr id="3" name="Subtitle 2"/>
          <p:cNvSpPr>
            <a:spLocks noGrp="1"/>
          </p:cNvSpPr>
          <p:nvPr>
            <p:ph type="subTitle" idx="1"/>
          </p:nvPr>
        </p:nvSpPr>
        <p:spPr>
          <a:xfrm>
            <a:off x="381000" y="685800"/>
            <a:ext cx="8458200" cy="5867400"/>
          </a:xfrm>
        </p:spPr>
        <p:txBody>
          <a:bodyPr>
            <a:noAutofit/>
          </a:bodyPr>
          <a:lstStyle/>
          <a:p>
            <a:pPr algn="just"/>
            <a:r>
              <a:rPr lang="en-US" sz="900" dirty="0">
                <a:solidFill>
                  <a:schemeClr val="tx1"/>
                </a:solidFill>
              </a:rPr>
              <a:t>#include &lt;sys/</a:t>
            </a:r>
            <a:r>
              <a:rPr lang="en-US" sz="900" dirty="0" err="1">
                <a:solidFill>
                  <a:schemeClr val="tx1"/>
                </a:solidFill>
              </a:rPr>
              <a:t>types.h</a:t>
            </a:r>
            <a:r>
              <a:rPr lang="en-US" sz="900" dirty="0">
                <a:solidFill>
                  <a:schemeClr val="tx1"/>
                </a:solidFill>
              </a:rPr>
              <a:t>&gt;</a:t>
            </a:r>
          </a:p>
          <a:p>
            <a:pPr algn="just"/>
            <a:r>
              <a:rPr lang="en-US" sz="900" dirty="0" err="1">
                <a:solidFill>
                  <a:schemeClr val="tx1"/>
                </a:solidFill>
              </a:rPr>
              <a:t>pthread_t</a:t>
            </a:r>
            <a:r>
              <a:rPr lang="en-US" sz="900" dirty="0">
                <a:solidFill>
                  <a:schemeClr val="tx1"/>
                </a:solidFill>
              </a:rPr>
              <a:t> 				/* Used to identify a thread. */</a:t>
            </a:r>
          </a:p>
          <a:p>
            <a:pPr algn="just"/>
            <a:r>
              <a:rPr lang="en-US" sz="900" dirty="0" err="1">
                <a:solidFill>
                  <a:schemeClr val="tx1"/>
                </a:solidFill>
              </a:rPr>
              <a:t>phread_attr_t</a:t>
            </a:r>
            <a:r>
              <a:rPr lang="en-US" sz="900" dirty="0">
                <a:solidFill>
                  <a:schemeClr val="tx1"/>
                </a:solidFill>
              </a:rPr>
              <a:t> 				/* Used to identify a thread attribute object. */</a:t>
            </a:r>
          </a:p>
          <a:p>
            <a:pPr algn="just"/>
            <a:r>
              <a:rPr lang="en-US" sz="900" dirty="0" err="1">
                <a:solidFill>
                  <a:schemeClr val="tx1"/>
                </a:solidFill>
              </a:rPr>
              <a:t>size_t</a:t>
            </a:r>
            <a:r>
              <a:rPr lang="en-US" sz="900" dirty="0">
                <a:solidFill>
                  <a:schemeClr val="tx1"/>
                </a:solidFill>
              </a:rPr>
              <a:t> 					/* Used for sizes of objects. */</a:t>
            </a:r>
          </a:p>
          <a:p>
            <a:pPr algn="just"/>
            <a:r>
              <a:rPr lang="en-US" sz="900" dirty="0">
                <a:solidFill>
                  <a:schemeClr val="tx1"/>
                </a:solidFill>
              </a:rPr>
              <a:t>/* initialize and destroy threads attribute object */</a:t>
            </a:r>
          </a:p>
          <a:p>
            <a:pPr algn="just"/>
            <a:r>
              <a:rPr lang="en-US" sz="900" dirty="0" err="1">
                <a:solidFill>
                  <a:schemeClr val="tx1"/>
                </a:solidFill>
              </a:rPr>
              <a:t>int</a:t>
            </a:r>
            <a:r>
              <a:rPr lang="en-US" sz="900" dirty="0">
                <a:solidFill>
                  <a:schemeClr val="tx1"/>
                </a:solidFill>
              </a:rPr>
              <a:t> </a:t>
            </a:r>
            <a:r>
              <a:rPr lang="en-US" sz="900" dirty="0" err="1">
                <a:solidFill>
                  <a:schemeClr val="tx1"/>
                </a:solidFill>
              </a:rPr>
              <a:t>pthread_attr_init</a:t>
            </a:r>
            <a:r>
              <a:rPr lang="en-US" sz="900" dirty="0">
                <a:solidFill>
                  <a:schemeClr val="tx1"/>
                </a:solidFill>
              </a:rPr>
              <a:t>(</a:t>
            </a:r>
            <a:r>
              <a:rPr lang="en-US" sz="900" dirty="0" err="1">
                <a:solidFill>
                  <a:schemeClr val="tx1"/>
                </a:solidFill>
              </a:rPr>
              <a:t>pthread_attr_t</a:t>
            </a:r>
            <a:r>
              <a:rPr lang="en-US" sz="900" dirty="0">
                <a:solidFill>
                  <a:schemeClr val="tx1"/>
                </a:solidFill>
              </a:rPr>
              <a:t> *);</a:t>
            </a:r>
          </a:p>
          <a:p>
            <a:pPr algn="just"/>
            <a:r>
              <a:rPr lang="en-US" sz="900" dirty="0" err="1">
                <a:solidFill>
                  <a:schemeClr val="tx1"/>
                </a:solidFill>
              </a:rPr>
              <a:t>int</a:t>
            </a:r>
            <a:r>
              <a:rPr lang="en-US" sz="900" dirty="0">
                <a:solidFill>
                  <a:schemeClr val="tx1"/>
                </a:solidFill>
              </a:rPr>
              <a:t> </a:t>
            </a:r>
            <a:r>
              <a:rPr lang="en-US" sz="900" dirty="0" err="1">
                <a:solidFill>
                  <a:schemeClr val="tx1"/>
                </a:solidFill>
              </a:rPr>
              <a:t>pthread_attr_destroy</a:t>
            </a:r>
            <a:r>
              <a:rPr lang="en-US" sz="900" dirty="0">
                <a:solidFill>
                  <a:schemeClr val="tx1"/>
                </a:solidFill>
              </a:rPr>
              <a:t>(</a:t>
            </a:r>
            <a:r>
              <a:rPr lang="en-US" sz="900" dirty="0" err="1">
                <a:solidFill>
                  <a:schemeClr val="tx1"/>
                </a:solidFill>
              </a:rPr>
              <a:t>pthread_attr_t</a:t>
            </a:r>
            <a:r>
              <a:rPr lang="en-US" sz="900" dirty="0">
                <a:solidFill>
                  <a:schemeClr val="tx1"/>
                </a:solidFill>
              </a:rPr>
              <a:t> *);</a:t>
            </a:r>
          </a:p>
          <a:p>
            <a:pPr algn="just"/>
            <a:r>
              <a:rPr lang="en-US" sz="900" dirty="0">
                <a:solidFill>
                  <a:schemeClr val="tx1"/>
                </a:solidFill>
              </a:rPr>
              <a:t>/* cancel execution of a thread */</a:t>
            </a:r>
          </a:p>
          <a:p>
            <a:pPr algn="just"/>
            <a:r>
              <a:rPr lang="en-US" sz="900" dirty="0" err="1">
                <a:solidFill>
                  <a:schemeClr val="tx1"/>
                </a:solidFill>
              </a:rPr>
              <a:t>int</a:t>
            </a:r>
            <a:r>
              <a:rPr lang="en-US" sz="900" dirty="0">
                <a:solidFill>
                  <a:schemeClr val="tx1"/>
                </a:solidFill>
              </a:rPr>
              <a:t> </a:t>
            </a:r>
            <a:r>
              <a:rPr lang="en-US" sz="900" dirty="0" err="1">
                <a:solidFill>
                  <a:schemeClr val="tx1"/>
                </a:solidFill>
              </a:rPr>
              <a:t>pthread_cancel</a:t>
            </a:r>
            <a:r>
              <a:rPr lang="en-US" sz="900" dirty="0">
                <a:solidFill>
                  <a:schemeClr val="tx1"/>
                </a:solidFill>
              </a:rPr>
              <a:t>(</a:t>
            </a:r>
            <a:r>
              <a:rPr lang="en-US" sz="900" dirty="0" err="1">
                <a:solidFill>
                  <a:schemeClr val="tx1"/>
                </a:solidFill>
              </a:rPr>
              <a:t>pthread_t</a:t>
            </a:r>
            <a:r>
              <a:rPr lang="en-US" sz="900" dirty="0">
                <a:solidFill>
                  <a:schemeClr val="tx1"/>
                </a:solidFill>
              </a:rPr>
              <a:t>);</a:t>
            </a:r>
          </a:p>
          <a:p>
            <a:pPr algn="just"/>
            <a:r>
              <a:rPr lang="en-US" sz="900" dirty="0">
                <a:solidFill>
                  <a:schemeClr val="tx1"/>
                </a:solidFill>
              </a:rPr>
              <a:t>/* detach a thread */</a:t>
            </a:r>
          </a:p>
          <a:p>
            <a:pPr algn="just"/>
            <a:r>
              <a:rPr lang="en-US" sz="900" dirty="0" err="1">
                <a:solidFill>
                  <a:schemeClr val="tx1"/>
                </a:solidFill>
              </a:rPr>
              <a:t>int</a:t>
            </a:r>
            <a:r>
              <a:rPr lang="en-US" sz="900" dirty="0">
                <a:solidFill>
                  <a:schemeClr val="tx1"/>
                </a:solidFill>
              </a:rPr>
              <a:t> </a:t>
            </a:r>
            <a:r>
              <a:rPr lang="en-US" sz="900" dirty="0" err="1">
                <a:solidFill>
                  <a:schemeClr val="tx1"/>
                </a:solidFill>
              </a:rPr>
              <a:t>pthread_detach</a:t>
            </a:r>
            <a:r>
              <a:rPr lang="en-US" sz="900" dirty="0">
                <a:solidFill>
                  <a:schemeClr val="tx1"/>
                </a:solidFill>
              </a:rPr>
              <a:t>(</a:t>
            </a:r>
            <a:r>
              <a:rPr lang="en-US" sz="900" dirty="0" err="1">
                <a:solidFill>
                  <a:schemeClr val="tx1"/>
                </a:solidFill>
              </a:rPr>
              <a:t>pthread_t</a:t>
            </a:r>
            <a:r>
              <a:rPr lang="en-US" sz="900" dirty="0">
                <a:solidFill>
                  <a:schemeClr val="tx1"/>
                </a:solidFill>
              </a:rPr>
              <a:t>);</a:t>
            </a:r>
          </a:p>
          <a:p>
            <a:pPr algn="just"/>
            <a:r>
              <a:rPr lang="en-US" sz="900" dirty="0">
                <a:solidFill>
                  <a:schemeClr val="tx1"/>
                </a:solidFill>
              </a:rPr>
              <a:t>/* compare thread IDs */</a:t>
            </a:r>
          </a:p>
          <a:p>
            <a:pPr algn="just"/>
            <a:r>
              <a:rPr lang="en-US" sz="900" dirty="0" err="1">
                <a:solidFill>
                  <a:schemeClr val="tx1"/>
                </a:solidFill>
              </a:rPr>
              <a:t>int</a:t>
            </a:r>
            <a:r>
              <a:rPr lang="en-US" sz="900" dirty="0">
                <a:solidFill>
                  <a:schemeClr val="tx1"/>
                </a:solidFill>
              </a:rPr>
              <a:t> </a:t>
            </a:r>
            <a:r>
              <a:rPr lang="en-US" sz="900" dirty="0" err="1">
                <a:solidFill>
                  <a:schemeClr val="tx1"/>
                </a:solidFill>
              </a:rPr>
              <a:t>pthread_equal</a:t>
            </a:r>
            <a:r>
              <a:rPr lang="en-US" sz="900" dirty="0">
                <a:solidFill>
                  <a:schemeClr val="tx1"/>
                </a:solidFill>
              </a:rPr>
              <a:t>(</a:t>
            </a:r>
            <a:r>
              <a:rPr lang="en-US" sz="900" dirty="0" err="1">
                <a:solidFill>
                  <a:schemeClr val="tx1"/>
                </a:solidFill>
              </a:rPr>
              <a:t>pthread_t</a:t>
            </a:r>
            <a:r>
              <a:rPr lang="en-US" sz="900" dirty="0">
                <a:solidFill>
                  <a:schemeClr val="tx1"/>
                </a:solidFill>
              </a:rPr>
              <a:t>, </a:t>
            </a:r>
            <a:r>
              <a:rPr lang="en-US" sz="900" dirty="0" err="1">
                <a:solidFill>
                  <a:schemeClr val="tx1"/>
                </a:solidFill>
              </a:rPr>
              <a:t>pthread_t</a:t>
            </a:r>
            <a:r>
              <a:rPr lang="en-US" sz="900" dirty="0">
                <a:solidFill>
                  <a:schemeClr val="tx1"/>
                </a:solidFill>
              </a:rPr>
              <a:t>);</a:t>
            </a:r>
          </a:p>
          <a:p>
            <a:pPr algn="just"/>
            <a:r>
              <a:rPr lang="en-US" sz="900" dirty="0">
                <a:solidFill>
                  <a:schemeClr val="tx1"/>
                </a:solidFill>
              </a:rPr>
              <a:t>/* thread termination */</a:t>
            </a:r>
          </a:p>
          <a:p>
            <a:pPr algn="just"/>
            <a:r>
              <a:rPr lang="en-US" sz="900" dirty="0">
                <a:solidFill>
                  <a:schemeClr val="tx1"/>
                </a:solidFill>
              </a:rPr>
              <a:t>void </a:t>
            </a:r>
            <a:r>
              <a:rPr lang="en-US" sz="900" dirty="0" err="1">
                <a:solidFill>
                  <a:schemeClr val="tx1"/>
                </a:solidFill>
              </a:rPr>
              <a:t>pthread_exit</a:t>
            </a:r>
            <a:r>
              <a:rPr lang="en-US" sz="900" dirty="0">
                <a:solidFill>
                  <a:schemeClr val="tx1"/>
                </a:solidFill>
              </a:rPr>
              <a:t>(void *);</a:t>
            </a:r>
          </a:p>
          <a:p>
            <a:pPr algn="just"/>
            <a:r>
              <a:rPr lang="en-US" sz="900" dirty="0">
                <a:solidFill>
                  <a:schemeClr val="tx1"/>
                </a:solidFill>
              </a:rPr>
              <a:t>/* wait for thread termination */</a:t>
            </a:r>
          </a:p>
          <a:p>
            <a:pPr algn="just"/>
            <a:r>
              <a:rPr lang="en-US" sz="900" dirty="0" err="1">
                <a:solidFill>
                  <a:schemeClr val="tx1"/>
                </a:solidFill>
              </a:rPr>
              <a:t>int</a:t>
            </a:r>
            <a:r>
              <a:rPr lang="en-US" sz="900" dirty="0">
                <a:solidFill>
                  <a:schemeClr val="tx1"/>
                </a:solidFill>
              </a:rPr>
              <a:t> </a:t>
            </a:r>
            <a:r>
              <a:rPr lang="en-US" sz="900" dirty="0" err="1">
                <a:solidFill>
                  <a:schemeClr val="tx1"/>
                </a:solidFill>
              </a:rPr>
              <a:t>pthread_join</a:t>
            </a:r>
            <a:r>
              <a:rPr lang="en-US" sz="900" dirty="0">
                <a:solidFill>
                  <a:schemeClr val="tx1"/>
                </a:solidFill>
              </a:rPr>
              <a:t>(</a:t>
            </a:r>
            <a:r>
              <a:rPr lang="en-US" sz="900" dirty="0" err="1">
                <a:solidFill>
                  <a:schemeClr val="tx1"/>
                </a:solidFill>
              </a:rPr>
              <a:t>pthread_t</a:t>
            </a:r>
            <a:r>
              <a:rPr lang="en-US" sz="900" dirty="0">
                <a:solidFill>
                  <a:schemeClr val="tx1"/>
                </a:solidFill>
              </a:rPr>
              <a:t>, void **);</a:t>
            </a:r>
          </a:p>
          <a:p>
            <a:pPr algn="just"/>
            <a:r>
              <a:rPr lang="en-US" sz="900" dirty="0">
                <a:solidFill>
                  <a:schemeClr val="tx1"/>
                </a:solidFill>
              </a:rPr>
              <a:t>/* get calling thread’s ID */</a:t>
            </a:r>
          </a:p>
          <a:p>
            <a:pPr algn="just"/>
            <a:r>
              <a:rPr lang="en-US" sz="900" dirty="0" err="1">
                <a:solidFill>
                  <a:schemeClr val="tx1"/>
                </a:solidFill>
              </a:rPr>
              <a:t>pthread_t</a:t>
            </a:r>
            <a:r>
              <a:rPr lang="en-US" sz="900" dirty="0">
                <a:solidFill>
                  <a:schemeClr val="tx1"/>
                </a:solidFill>
              </a:rPr>
              <a:t> </a:t>
            </a:r>
            <a:r>
              <a:rPr lang="en-US" sz="900" dirty="0" err="1">
                <a:solidFill>
                  <a:schemeClr val="tx1"/>
                </a:solidFill>
              </a:rPr>
              <a:t>pthread_self</a:t>
            </a:r>
            <a:r>
              <a:rPr lang="en-US" sz="900" dirty="0">
                <a:solidFill>
                  <a:schemeClr val="tx1"/>
                </a:solidFill>
              </a:rPr>
              <a:t>(void);</a:t>
            </a:r>
          </a:p>
          <a:p>
            <a:pPr algn="just"/>
            <a:r>
              <a:rPr lang="en-US" sz="900" dirty="0">
                <a:solidFill>
                  <a:schemeClr val="tx1"/>
                </a:solidFill>
              </a:rPr>
              <a:t>/** Stack and scheduling related **/</a:t>
            </a:r>
          </a:p>
          <a:p>
            <a:pPr algn="just"/>
            <a:r>
              <a:rPr lang="en-US" sz="900" dirty="0">
                <a:solidFill>
                  <a:schemeClr val="tx1"/>
                </a:solidFill>
              </a:rPr>
              <a:t>/* set and get </a:t>
            </a:r>
            <a:r>
              <a:rPr lang="en-US" sz="900" dirty="0" err="1">
                <a:solidFill>
                  <a:schemeClr val="tx1"/>
                </a:solidFill>
              </a:rPr>
              <a:t>detachstate</a:t>
            </a:r>
            <a:r>
              <a:rPr lang="en-US" sz="900" dirty="0">
                <a:solidFill>
                  <a:schemeClr val="tx1"/>
                </a:solidFill>
              </a:rPr>
              <a:t> attribute */</a:t>
            </a:r>
          </a:p>
          <a:p>
            <a:pPr algn="just"/>
            <a:r>
              <a:rPr lang="en-US" sz="900" dirty="0" err="1">
                <a:solidFill>
                  <a:schemeClr val="tx1"/>
                </a:solidFill>
              </a:rPr>
              <a:t>int</a:t>
            </a:r>
            <a:r>
              <a:rPr lang="en-US" sz="900" dirty="0">
                <a:solidFill>
                  <a:schemeClr val="tx1"/>
                </a:solidFill>
              </a:rPr>
              <a:t> </a:t>
            </a:r>
            <a:r>
              <a:rPr lang="en-US" sz="900" dirty="0" err="1">
                <a:solidFill>
                  <a:schemeClr val="tx1"/>
                </a:solidFill>
              </a:rPr>
              <a:t>pthread_attr_setdetachstate</a:t>
            </a:r>
            <a:r>
              <a:rPr lang="en-US" sz="900" dirty="0">
                <a:solidFill>
                  <a:schemeClr val="tx1"/>
                </a:solidFill>
              </a:rPr>
              <a:t>(</a:t>
            </a:r>
            <a:r>
              <a:rPr lang="en-US" sz="900" dirty="0" err="1">
                <a:solidFill>
                  <a:schemeClr val="tx1"/>
                </a:solidFill>
              </a:rPr>
              <a:t>pthread_attr_t</a:t>
            </a:r>
            <a:r>
              <a:rPr lang="en-US" sz="900" dirty="0">
                <a:solidFill>
                  <a:schemeClr val="tx1"/>
                </a:solidFill>
              </a:rPr>
              <a:t> *, </a:t>
            </a:r>
            <a:r>
              <a:rPr lang="en-US" sz="900" dirty="0" err="1">
                <a:solidFill>
                  <a:schemeClr val="tx1"/>
                </a:solidFill>
              </a:rPr>
              <a:t>int</a:t>
            </a:r>
            <a:r>
              <a:rPr lang="en-US" sz="900" dirty="0">
                <a:solidFill>
                  <a:schemeClr val="tx1"/>
                </a:solidFill>
              </a:rPr>
              <a:t>);</a:t>
            </a:r>
          </a:p>
          <a:p>
            <a:pPr algn="just"/>
            <a:r>
              <a:rPr lang="en-US" sz="900" dirty="0" err="1">
                <a:solidFill>
                  <a:schemeClr val="tx1"/>
                </a:solidFill>
              </a:rPr>
              <a:t>int</a:t>
            </a:r>
            <a:r>
              <a:rPr lang="en-US" sz="900" dirty="0">
                <a:solidFill>
                  <a:schemeClr val="tx1"/>
                </a:solidFill>
              </a:rPr>
              <a:t> </a:t>
            </a:r>
            <a:r>
              <a:rPr lang="en-US" sz="900" dirty="0" err="1">
                <a:solidFill>
                  <a:schemeClr val="tx1"/>
                </a:solidFill>
              </a:rPr>
              <a:t>pthread_attr_getdetachstate</a:t>
            </a:r>
            <a:r>
              <a:rPr lang="en-US" sz="900" dirty="0">
                <a:solidFill>
                  <a:schemeClr val="tx1"/>
                </a:solidFill>
              </a:rPr>
              <a:t>(const </a:t>
            </a:r>
            <a:r>
              <a:rPr lang="en-US" sz="900" dirty="0" err="1">
                <a:solidFill>
                  <a:schemeClr val="tx1"/>
                </a:solidFill>
              </a:rPr>
              <a:t>pthread_attr_t</a:t>
            </a:r>
            <a:r>
              <a:rPr lang="en-US" sz="900" dirty="0">
                <a:solidFill>
                  <a:schemeClr val="tx1"/>
                </a:solidFill>
              </a:rPr>
              <a:t> *, </a:t>
            </a:r>
            <a:r>
              <a:rPr lang="en-US" sz="900" dirty="0" err="1">
                <a:solidFill>
                  <a:schemeClr val="tx1"/>
                </a:solidFill>
              </a:rPr>
              <a:t>int</a:t>
            </a:r>
            <a:r>
              <a:rPr lang="en-US" sz="900" dirty="0">
                <a:solidFill>
                  <a:schemeClr val="tx1"/>
                </a:solidFill>
              </a:rPr>
              <a:t> *);</a:t>
            </a:r>
          </a:p>
          <a:p>
            <a:pPr algn="just"/>
            <a:r>
              <a:rPr lang="en-US" sz="900" dirty="0">
                <a:solidFill>
                  <a:schemeClr val="tx1"/>
                </a:solidFill>
              </a:rPr>
              <a:t>/* set and get </a:t>
            </a:r>
            <a:r>
              <a:rPr lang="en-US" sz="900" dirty="0" err="1">
                <a:solidFill>
                  <a:schemeClr val="tx1"/>
                </a:solidFill>
              </a:rPr>
              <a:t>inheritsched</a:t>
            </a:r>
            <a:r>
              <a:rPr lang="en-US" sz="900" dirty="0">
                <a:solidFill>
                  <a:schemeClr val="tx1"/>
                </a:solidFill>
              </a:rPr>
              <a:t> attribute */</a:t>
            </a:r>
          </a:p>
          <a:p>
            <a:pPr algn="just"/>
            <a:r>
              <a:rPr lang="en-US" sz="900" dirty="0" err="1">
                <a:solidFill>
                  <a:schemeClr val="tx1"/>
                </a:solidFill>
              </a:rPr>
              <a:t>int</a:t>
            </a:r>
            <a:r>
              <a:rPr lang="en-US" sz="900" dirty="0">
                <a:solidFill>
                  <a:schemeClr val="tx1"/>
                </a:solidFill>
              </a:rPr>
              <a:t> </a:t>
            </a:r>
            <a:r>
              <a:rPr lang="en-US" sz="900" dirty="0" err="1">
                <a:solidFill>
                  <a:schemeClr val="tx1"/>
                </a:solidFill>
              </a:rPr>
              <a:t>pthread_attr_setinheritsched</a:t>
            </a:r>
            <a:r>
              <a:rPr lang="en-US" sz="900" dirty="0">
                <a:solidFill>
                  <a:schemeClr val="tx1"/>
                </a:solidFill>
              </a:rPr>
              <a:t>(</a:t>
            </a:r>
            <a:r>
              <a:rPr lang="en-US" sz="900" dirty="0" err="1">
                <a:solidFill>
                  <a:schemeClr val="tx1"/>
                </a:solidFill>
              </a:rPr>
              <a:t>pthread_attr_t</a:t>
            </a:r>
            <a:r>
              <a:rPr lang="en-US" sz="900" dirty="0">
                <a:solidFill>
                  <a:schemeClr val="tx1"/>
                </a:solidFill>
              </a:rPr>
              <a:t> *, </a:t>
            </a:r>
            <a:r>
              <a:rPr lang="en-US" sz="900" dirty="0" err="1">
                <a:solidFill>
                  <a:schemeClr val="tx1"/>
                </a:solidFill>
              </a:rPr>
              <a:t>int</a:t>
            </a:r>
            <a:r>
              <a:rPr lang="en-US" sz="900" dirty="0">
                <a:solidFill>
                  <a:schemeClr val="tx1"/>
                </a:solidFill>
              </a:rPr>
              <a:t>);</a:t>
            </a:r>
          </a:p>
          <a:p>
            <a:pPr algn="just"/>
            <a:r>
              <a:rPr lang="en-US" sz="900" dirty="0" err="1">
                <a:solidFill>
                  <a:schemeClr val="tx1"/>
                </a:solidFill>
              </a:rPr>
              <a:t>int</a:t>
            </a:r>
            <a:r>
              <a:rPr lang="en-US" sz="900" dirty="0">
                <a:solidFill>
                  <a:schemeClr val="tx1"/>
                </a:solidFill>
              </a:rPr>
              <a:t> </a:t>
            </a:r>
            <a:r>
              <a:rPr lang="en-US" sz="900" dirty="0" err="1">
                <a:solidFill>
                  <a:schemeClr val="tx1"/>
                </a:solidFill>
              </a:rPr>
              <a:t>pthread_attr_getinheritsched</a:t>
            </a:r>
            <a:r>
              <a:rPr lang="en-US" sz="900" dirty="0">
                <a:solidFill>
                  <a:schemeClr val="tx1"/>
                </a:solidFill>
              </a:rPr>
              <a:t>(const </a:t>
            </a:r>
            <a:r>
              <a:rPr lang="en-US" sz="900" dirty="0" err="1">
                <a:solidFill>
                  <a:schemeClr val="tx1"/>
                </a:solidFill>
              </a:rPr>
              <a:t>pthread_attr_t</a:t>
            </a:r>
            <a:r>
              <a:rPr lang="en-US" sz="900" dirty="0">
                <a:solidFill>
                  <a:schemeClr val="tx1"/>
                </a:solidFill>
              </a:rPr>
              <a:t> *, </a:t>
            </a:r>
            <a:r>
              <a:rPr lang="en-US" sz="900" dirty="0" err="1">
                <a:solidFill>
                  <a:schemeClr val="tx1"/>
                </a:solidFill>
              </a:rPr>
              <a:t>int</a:t>
            </a:r>
            <a:r>
              <a:rPr lang="en-US" sz="900" dirty="0">
                <a:solidFill>
                  <a:schemeClr val="tx1"/>
                </a:solidFill>
              </a:rPr>
              <a:t> *);</a:t>
            </a:r>
          </a:p>
          <a:p>
            <a:pPr algn="just"/>
            <a:r>
              <a:rPr lang="en-US" sz="900" dirty="0">
                <a:solidFill>
                  <a:schemeClr val="tx1"/>
                </a:solidFill>
              </a:rPr>
              <a:t>/* set and get </a:t>
            </a:r>
            <a:r>
              <a:rPr lang="en-US" sz="900" dirty="0" err="1">
                <a:solidFill>
                  <a:schemeClr val="tx1"/>
                </a:solidFill>
              </a:rPr>
              <a:t>schedparam</a:t>
            </a:r>
            <a:r>
              <a:rPr lang="en-US" sz="900" dirty="0">
                <a:solidFill>
                  <a:schemeClr val="tx1"/>
                </a:solidFill>
              </a:rPr>
              <a:t> attribute */</a:t>
            </a:r>
          </a:p>
          <a:p>
            <a:pPr algn="just"/>
            <a:r>
              <a:rPr lang="en-US" sz="900" dirty="0" err="1">
                <a:solidFill>
                  <a:schemeClr val="tx1"/>
                </a:solidFill>
              </a:rPr>
              <a:t>int</a:t>
            </a:r>
            <a:r>
              <a:rPr lang="en-US" sz="900" dirty="0">
                <a:solidFill>
                  <a:schemeClr val="tx1"/>
                </a:solidFill>
              </a:rPr>
              <a:t> </a:t>
            </a:r>
            <a:r>
              <a:rPr lang="en-US" sz="900" dirty="0" err="1">
                <a:solidFill>
                  <a:schemeClr val="tx1"/>
                </a:solidFill>
              </a:rPr>
              <a:t>pthread_attr_setschedparam</a:t>
            </a:r>
            <a:r>
              <a:rPr lang="en-US" sz="900" dirty="0">
                <a:solidFill>
                  <a:schemeClr val="tx1"/>
                </a:solidFill>
              </a:rPr>
              <a:t>(</a:t>
            </a:r>
            <a:r>
              <a:rPr lang="en-US" sz="900" dirty="0" err="1">
                <a:solidFill>
                  <a:schemeClr val="tx1"/>
                </a:solidFill>
              </a:rPr>
              <a:t>pthread_attr_t</a:t>
            </a:r>
            <a:r>
              <a:rPr lang="en-US" sz="900" dirty="0">
                <a:solidFill>
                  <a:schemeClr val="tx1"/>
                </a:solidFill>
              </a:rPr>
              <a:t> *, const </a:t>
            </a:r>
            <a:r>
              <a:rPr lang="en-US" sz="900" dirty="0" err="1">
                <a:solidFill>
                  <a:schemeClr val="tx1"/>
                </a:solidFill>
              </a:rPr>
              <a:t>struct</a:t>
            </a:r>
            <a:r>
              <a:rPr lang="en-US" sz="900" dirty="0">
                <a:solidFill>
                  <a:schemeClr val="tx1"/>
                </a:solidFill>
              </a:rPr>
              <a:t> </a:t>
            </a:r>
            <a:r>
              <a:rPr lang="en-US" sz="900" dirty="0" err="1">
                <a:solidFill>
                  <a:schemeClr val="tx1"/>
                </a:solidFill>
              </a:rPr>
              <a:t>sched_param</a:t>
            </a:r>
            <a:r>
              <a:rPr lang="en-US" sz="900" dirty="0">
                <a:solidFill>
                  <a:schemeClr val="tx1"/>
                </a:solidFill>
              </a:rPr>
              <a:t> *);</a:t>
            </a:r>
          </a:p>
          <a:p>
            <a:pPr algn="just"/>
            <a:r>
              <a:rPr lang="en-US" sz="900" dirty="0" err="1">
                <a:solidFill>
                  <a:schemeClr val="tx1"/>
                </a:solidFill>
              </a:rPr>
              <a:t>int</a:t>
            </a:r>
            <a:r>
              <a:rPr lang="en-US" sz="900" dirty="0">
                <a:solidFill>
                  <a:schemeClr val="tx1"/>
                </a:solidFill>
              </a:rPr>
              <a:t> </a:t>
            </a:r>
            <a:r>
              <a:rPr lang="en-US" sz="900" dirty="0" err="1">
                <a:solidFill>
                  <a:schemeClr val="tx1"/>
                </a:solidFill>
              </a:rPr>
              <a:t>pthread_attr_getschedparam</a:t>
            </a:r>
            <a:r>
              <a:rPr lang="en-US" sz="900" dirty="0">
                <a:solidFill>
                  <a:schemeClr val="tx1"/>
                </a:solidFill>
              </a:rPr>
              <a:t>(const </a:t>
            </a:r>
            <a:r>
              <a:rPr lang="en-US" sz="900" dirty="0" err="1">
                <a:solidFill>
                  <a:schemeClr val="tx1"/>
                </a:solidFill>
              </a:rPr>
              <a:t>pthread_attr_t</a:t>
            </a:r>
            <a:r>
              <a:rPr lang="en-US" sz="900" dirty="0">
                <a:solidFill>
                  <a:schemeClr val="tx1"/>
                </a:solidFill>
              </a:rPr>
              <a:t> *, </a:t>
            </a:r>
            <a:r>
              <a:rPr lang="en-US" sz="900" dirty="0" err="1">
                <a:solidFill>
                  <a:schemeClr val="tx1"/>
                </a:solidFill>
              </a:rPr>
              <a:t>struct</a:t>
            </a:r>
            <a:r>
              <a:rPr lang="en-US" sz="900" dirty="0">
                <a:solidFill>
                  <a:schemeClr val="tx1"/>
                </a:solidFill>
              </a:rPr>
              <a:t> </a:t>
            </a:r>
            <a:r>
              <a:rPr lang="en-US" sz="900" dirty="0" err="1">
                <a:solidFill>
                  <a:schemeClr val="tx1"/>
                </a:solidFill>
              </a:rPr>
              <a:t>sched_param</a:t>
            </a:r>
            <a:r>
              <a:rPr lang="en-US" sz="900" dirty="0">
                <a:solidFill>
                  <a:schemeClr val="tx1"/>
                </a:solidFill>
              </a:rPr>
              <a:t>*);</a:t>
            </a:r>
          </a:p>
          <a:p>
            <a:pPr algn="just"/>
            <a:r>
              <a:rPr lang="en-US" sz="900" dirty="0">
                <a:solidFill>
                  <a:schemeClr val="tx1"/>
                </a:solidFill>
              </a:rPr>
              <a:t>/* dynamic thread scheduling parameters access */</a:t>
            </a:r>
          </a:p>
          <a:p>
            <a:pPr algn="just"/>
            <a:r>
              <a:rPr lang="en-US" sz="900" dirty="0" err="1">
                <a:solidFill>
                  <a:schemeClr val="tx1"/>
                </a:solidFill>
              </a:rPr>
              <a:t>int</a:t>
            </a:r>
            <a:r>
              <a:rPr lang="en-US" sz="900" dirty="0">
                <a:solidFill>
                  <a:schemeClr val="tx1"/>
                </a:solidFill>
              </a:rPr>
              <a:t> </a:t>
            </a:r>
            <a:r>
              <a:rPr lang="en-US" sz="900" dirty="0" err="1">
                <a:solidFill>
                  <a:schemeClr val="tx1"/>
                </a:solidFill>
              </a:rPr>
              <a:t>pthread_getschedparam</a:t>
            </a:r>
            <a:r>
              <a:rPr lang="en-US" sz="900" dirty="0">
                <a:solidFill>
                  <a:schemeClr val="tx1"/>
                </a:solidFill>
              </a:rPr>
              <a:t>(</a:t>
            </a:r>
            <a:r>
              <a:rPr lang="en-US" sz="900" dirty="0" err="1">
                <a:solidFill>
                  <a:schemeClr val="tx1"/>
                </a:solidFill>
              </a:rPr>
              <a:t>pthread_t</a:t>
            </a:r>
            <a:r>
              <a:rPr lang="en-US" sz="900" dirty="0">
                <a:solidFill>
                  <a:schemeClr val="tx1"/>
                </a:solidFill>
              </a:rPr>
              <a:t>, </a:t>
            </a:r>
            <a:r>
              <a:rPr lang="en-US" sz="900" dirty="0" err="1">
                <a:solidFill>
                  <a:schemeClr val="tx1"/>
                </a:solidFill>
              </a:rPr>
              <a:t>int</a:t>
            </a:r>
            <a:r>
              <a:rPr lang="en-US" sz="900" dirty="0">
                <a:solidFill>
                  <a:schemeClr val="tx1"/>
                </a:solidFill>
              </a:rPr>
              <a:t> *, </a:t>
            </a:r>
            <a:r>
              <a:rPr lang="en-US" sz="900" dirty="0" err="1">
                <a:solidFill>
                  <a:schemeClr val="tx1"/>
                </a:solidFill>
              </a:rPr>
              <a:t>struct</a:t>
            </a:r>
            <a:r>
              <a:rPr lang="en-US" sz="900" dirty="0">
                <a:solidFill>
                  <a:schemeClr val="tx1"/>
                </a:solidFill>
              </a:rPr>
              <a:t> </a:t>
            </a:r>
            <a:r>
              <a:rPr lang="en-US" sz="900" dirty="0" err="1">
                <a:solidFill>
                  <a:schemeClr val="tx1"/>
                </a:solidFill>
              </a:rPr>
              <a:t>sched_param</a:t>
            </a:r>
            <a:r>
              <a:rPr lang="en-US" sz="900" dirty="0">
                <a:solidFill>
                  <a:schemeClr val="tx1"/>
                </a:solidFill>
              </a:rPr>
              <a:t> *);</a:t>
            </a:r>
          </a:p>
          <a:p>
            <a:pPr algn="just"/>
            <a:r>
              <a:rPr lang="en-US" sz="900" dirty="0" err="1">
                <a:solidFill>
                  <a:schemeClr val="tx1"/>
                </a:solidFill>
              </a:rPr>
              <a:t>int</a:t>
            </a:r>
            <a:r>
              <a:rPr lang="en-US" sz="900" dirty="0">
                <a:solidFill>
                  <a:schemeClr val="tx1"/>
                </a:solidFill>
              </a:rPr>
              <a:t> </a:t>
            </a:r>
            <a:r>
              <a:rPr lang="en-US" sz="900" dirty="0" err="1">
                <a:solidFill>
                  <a:schemeClr val="tx1"/>
                </a:solidFill>
              </a:rPr>
              <a:t>pthread_setschedparam</a:t>
            </a:r>
            <a:r>
              <a:rPr lang="en-US" sz="900" dirty="0">
                <a:solidFill>
                  <a:schemeClr val="tx1"/>
                </a:solidFill>
              </a:rPr>
              <a:t>(</a:t>
            </a:r>
            <a:r>
              <a:rPr lang="en-US" sz="900" dirty="0" err="1">
                <a:solidFill>
                  <a:schemeClr val="tx1"/>
                </a:solidFill>
              </a:rPr>
              <a:t>pthread_t</a:t>
            </a:r>
            <a:r>
              <a:rPr lang="en-US" sz="900" dirty="0">
                <a:solidFill>
                  <a:schemeClr val="tx1"/>
                </a:solidFill>
              </a:rPr>
              <a:t>, </a:t>
            </a:r>
            <a:r>
              <a:rPr lang="en-US" sz="900" dirty="0" err="1">
                <a:solidFill>
                  <a:schemeClr val="tx1"/>
                </a:solidFill>
              </a:rPr>
              <a:t>int</a:t>
            </a:r>
            <a:r>
              <a:rPr lang="en-US" sz="900" dirty="0">
                <a:solidFill>
                  <a:schemeClr val="tx1"/>
                </a:solidFill>
              </a:rPr>
              <a:t> , const </a:t>
            </a:r>
            <a:r>
              <a:rPr lang="en-US" sz="900" dirty="0" err="1">
                <a:solidFill>
                  <a:schemeClr val="tx1"/>
                </a:solidFill>
              </a:rPr>
              <a:t>struct</a:t>
            </a:r>
            <a:r>
              <a:rPr lang="en-US" sz="900" dirty="0">
                <a:solidFill>
                  <a:schemeClr val="tx1"/>
                </a:solidFill>
              </a:rPr>
              <a:t> </a:t>
            </a:r>
            <a:r>
              <a:rPr lang="en-US" sz="900" dirty="0" err="1">
                <a:solidFill>
                  <a:schemeClr val="tx1"/>
                </a:solidFill>
              </a:rPr>
              <a:t>sched_param</a:t>
            </a:r>
            <a:r>
              <a:rPr lang="en-US" sz="900" dirty="0">
                <a:solidFill>
                  <a:schemeClr val="tx1"/>
                </a:solidFill>
              </a:rPr>
              <a:t> *);</a:t>
            </a:r>
          </a:p>
          <a:p>
            <a:pPr algn="just"/>
            <a:r>
              <a:rPr lang="en-US" sz="900" dirty="0">
                <a:solidFill>
                  <a:schemeClr val="tx1"/>
                </a:solidFill>
              </a:rPr>
              <a:t>/* set and get </a:t>
            </a:r>
            <a:r>
              <a:rPr lang="en-US" sz="900" dirty="0" err="1">
                <a:solidFill>
                  <a:schemeClr val="tx1"/>
                </a:solidFill>
              </a:rPr>
              <a:t>schedpolicy</a:t>
            </a:r>
            <a:r>
              <a:rPr lang="en-US" sz="900" dirty="0">
                <a:solidFill>
                  <a:schemeClr val="tx1"/>
                </a:solidFill>
              </a:rPr>
              <a:t> attribute */</a:t>
            </a:r>
          </a:p>
          <a:p>
            <a:pPr algn="just"/>
            <a:r>
              <a:rPr lang="en-US" sz="900" dirty="0" err="1">
                <a:solidFill>
                  <a:schemeClr val="tx1"/>
                </a:solidFill>
              </a:rPr>
              <a:t>int</a:t>
            </a:r>
            <a:r>
              <a:rPr lang="en-US" sz="900" dirty="0">
                <a:solidFill>
                  <a:schemeClr val="tx1"/>
                </a:solidFill>
              </a:rPr>
              <a:t> </a:t>
            </a:r>
            <a:r>
              <a:rPr lang="en-US" sz="900" dirty="0" err="1">
                <a:solidFill>
                  <a:schemeClr val="tx1"/>
                </a:solidFill>
              </a:rPr>
              <a:t>pthread_attr_setschedpolicy</a:t>
            </a:r>
            <a:r>
              <a:rPr lang="en-US" sz="900" dirty="0">
                <a:solidFill>
                  <a:schemeClr val="tx1"/>
                </a:solidFill>
              </a:rPr>
              <a:t>(</a:t>
            </a:r>
            <a:r>
              <a:rPr lang="en-US" sz="900" dirty="0" err="1">
                <a:solidFill>
                  <a:schemeClr val="tx1"/>
                </a:solidFill>
              </a:rPr>
              <a:t>pthread_attr_t</a:t>
            </a:r>
            <a:r>
              <a:rPr lang="en-US" sz="900" dirty="0">
                <a:solidFill>
                  <a:schemeClr val="tx1"/>
                </a:solidFill>
              </a:rPr>
              <a:t> *, </a:t>
            </a:r>
            <a:r>
              <a:rPr lang="en-US" sz="900" dirty="0" err="1">
                <a:solidFill>
                  <a:schemeClr val="tx1"/>
                </a:solidFill>
              </a:rPr>
              <a:t>int</a:t>
            </a:r>
            <a:r>
              <a:rPr lang="en-US" sz="900" dirty="0">
                <a:solidFill>
                  <a:schemeClr val="tx1"/>
                </a:solidFill>
              </a:rPr>
              <a:t>);</a:t>
            </a:r>
          </a:p>
          <a:p>
            <a:pPr algn="just"/>
            <a:r>
              <a:rPr lang="en-US" sz="900" dirty="0" err="1">
                <a:solidFill>
                  <a:schemeClr val="tx1"/>
                </a:solidFill>
              </a:rPr>
              <a:t>int</a:t>
            </a:r>
            <a:r>
              <a:rPr lang="en-US" sz="900" dirty="0">
                <a:solidFill>
                  <a:schemeClr val="tx1"/>
                </a:solidFill>
              </a:rPr>
              <a:t> </a:t>
            </a:r>
            <a:r>
              <a:rPr lang="en-US" sz="900" dirty="0" err="1">
                <a:solidFill>
                  <a:schemeClr val="tx1"/>
                </a:solidFill>
              </a:rPr>
              <a:t>pthread_attr_getschedpolicy</a:t>
            </a:r>
            <a:r>
              <a:rPr lang="en-US" sz="900" dirty="0">
                <a:solidFill>
                  <a:schemeClr val="tx1"/>
                </a:solidFill>
              </a:rPr>
              <a:t>(const </a:t>
            </a:r>
            <a:r>
              <a:rPr lang="en-US" sz="900" dirty="0" err="1">
                <a:solidFill>
                  <a:schemeClr val="tx1"/>
                </a:solidFill>
              </a:rPr>
              <a:t>pthread_attr_t</a:t>
            </a:r>
            <a:r>
              <a:rPr lang="en-US" sz="900" dirty="0">
                <a:solidFill>
                  <a:schemeClr val="tx1"/>
                </a:solidFill>
              </a:rPr>
              <a:t> *, </a:t>
            </a:r>
            <a:r>
              <a:rPr lang="en-US" sz="900" dirty="0" err="1">
                <a:solidFill>
                  <a:schemeClr val="tx1"/>
                </a:solidFill>
              </a:rPr>
              <a:t>int</a:t>
            </a:r>
            <a:r>
              <a:rPr lang="en-US" sz="900" dirty="0">
                <a:solidFill>
                  <a:schemeClr val="tx1"/>
                </a:solidFill>
              </a:rPr>
              <a:t> *);</a:t>
            </a:r>
          </a:p>
          <a:p>
            <a:pPr algn="just"/>
            <a:r>
              <a:rPr lang="en-US" sz="900" dirty="0">
                <a:solidFill>
                  <a:schemeClr val="tx1"/>
                </a:solidFill>
              </a:rPr>
              <a:t>/* set and get </a:t>
            </a:r>
            <a:r>
              <a:rPr lang="en-US" sz="900" dirty="0" err="1">
                <a:solidFill>
                  <a:schemeClr val="tx1"/>
                </a:solidFill>
              </a:rPr>
              <a:t>stackaddr</a:t>
            </a:r>
            <a:r>
              <a:rPr lang="en-US" sz="900" dirty="0">
                <a:solidFill>
                  <a:schemeClr val="tx1"/>
                </a:solidFill>
              </a:rPr>
              <a:t> attribute */</a:t>
            </a:r>
          </a:p>
          <a:p>
            <a:pPr algn="just"/>
            <a:r>
              <a:rPr lang="en-US" sz="900" dirty="0" err="1">
                <a:solidFill>
                  <a:schemeClr val="tx1"/>
                </a:solidFill>
              </a:rPr>
              <a:t>int</a:t>
            </a:r>
            <a:r>
              <a:rPr lang="en-US" sz="900" dirty="0">
                <a:solidFill>
                  <a:schemeClr val="tx1"/>
                </a:solidFill>
              </a:rPr>
              <a:t> </a:t>
            </a:r>
            <a:r>
              <a:rPr lang="en-US" sz="900" dirty="0" err="1">
                <a:solidFill>
                  <a:schemeClr val="tx1"/>
                </a:solidFill>
              </a:rPr>
              <a:t>pthread_attr_setstackaddr</a:t>
            </a:r>
            <a:r>
              <a:rPr lang="en-US" sz="900" dirty="0">
                <a:solidFill>
                  <a:schemeClr val="tx1"/>
                </a:solidFill>
              </a:rPr>
              <a:t>(</a:t>
            </a:r>
            <a:r>
              <a:rPr lang="en-US" sz="900" dirty="0" err="1">
                <a:solidFill>
                  <a:schemeClr val="tx1"/>
                </a:solidFill>
              </a:rPr>
              <a:t>pthread_attr_t</a:t>
            </a:r>
            <a:r>
              <a:rPr lang="en-US" sz="900" dirty="0">
                <a:solidFill>
                  <a:schemeClr val="tx1"/>
                </a:solidFill>
              </a:rPr>
              <a:t> *, void *);</a:t>
            </a:r>
          </a:p>
          <a:p>
            <a:pPr algn="just"/>
            <a:r>
              <a:rPr lang="en-US" sz="900" dirty="0" err="1">
                <a:solidFill>
                  <a:schemeClr val="tx1"/>
                </a:solidFill>
              </a:rPr>
              <a:t>int</a:t>
            </a:r>
            <a:r>
              <a:rPr lang="en-US" sz="900" dirty="0">
                <a:solidFill>
                  <a:schemeClr val="tx1"/>
                </a:solidFill>
              </a:rPr>
              <a:t> </a:t>
            </a:r>
            <a:r>
              <a:rPr lang="en-US" sz="900" dirty="0" err="1">
                <a:solidFill>
                  <a:schemeClr val="tx1"/>
                </a:solidFill>
              </a:rPr>
              <a:t>pthread_attr_getstackaddr</a:t>
            </a:r>
            <a:r>
              <a:rPr lang="en-US" sz="900" dirty="0">
                <a:solidFill>
                  <a:schemeClr val="tx1"/>
                </a:solidFill>
              </a:rPr>
              <a:t>(const </a:t>
            </a:r>
            <a:r>
              <a:rPr lang="en-US" sz="900" dirty="0" err="1">
                <a:solidFill>
                  <a:schemeClr val="tx1"/>
                </a:solidFill>
              </a:rPr>
              <a:t>pthread_attr_t</a:t>
            </a:r>
            <a:r>
              <a:rPr lang="en-US" sz="900" dirty="0">
                <a:solidFill>
                  <a:schemeClr val="tx1"/>
                </a:solidFill>
              </a:rPr>
              <a:t> *, void **);</a:t>
            </a:r>
          </a:p>
          <a:p>
            <a:pPr algn="just"/>
            <a:r>
              <a:rPr lang="en-US" sz="900" dirty="0">
                <a:solidFill>
                  <a:schemeClr val="tx1"/>
                </a:solidFill>
              </a:rPr>
              <a:t>/* set and get </a:t>
            </a:r>
            <a:r>
              <a:rPr lang="en-US" sz="900" dirty="0" err="1">
                <a:solidFill>
                  <a:schemeClr val="tx1"/>
                </a:solidFill>
              </a:rPr>
              <a:t>stacksize</a:t>
            </a:r>
            <a:r>
              <a:rPr lang="en-US" sz="900" dirty="0">
                <a:solidFill>
                  <a:schemeClr val="tx1"/>
                </a:solidFill>
              </a:rPr>
              <a:t> attribute */</a:t>
            </a:r>
          </a:p>
          <a:p>
            <a:pPr algn="just"/>
            <a:r>
              <a:rPr lang="en-US" sz="900" dirty="0" err="1">
                <a:solidFill>
                  <a:schemeClr val="tx1"/>
                </a:solidFill>
              </a:rPr>
              <a:t>int</a:t>
            </a:r>
            <a:r>
              <a:rPr lang="en-US" sz="900" dirty="0">
                <a:solidFill>
                  <a:schemeClr val="tx1"/>
                </a:solidFill>
              </a:rPr>
              <a:t> </a:t>
            </a:r>
            <a:r>
              <a:rPr lang="en-US" sz="900" dirty="0" err="1">
                <a:solidFill>
                  <a:schemeClr val="tx1"/>
                </a:solidFill>
              </a:rPr>
              <a:t>pthread_attr_setstacksize</a:t>
            </a:r>
            <a:r>
              <a:rPr lang="en-US" sz="900" dirty="0">
                <a:solidFill>
                  <a:schemeClr val="tx1"/>
                </a:solidFill>
              </a:rPr>
              <a:t>(</a:t>
            </a:r>
            <a:r>
              <a:rPr lang="en-US" sz="900" dirty="0" err="1">
                <a:solidFill>
                  <a:schemeClr val="tx1"/>
                </a:solidFill>
              </a:rPr>
              <a:t>pthread_attr_t</a:t>
            </a:r>
            <a:r>
              <a:rPr lang="en-US" sz="900" dirty="0">
                <a:solidFill>
                  <a:schemeClr val="tx1"/>
                </a:solidFill>
              </a:rPr>
              <a:t> *, </a:t>
            </a:r>
            <a:r>
              <a:rPr lang="en-US" sz="900" dirty="0" err="1">
                <a:solidFill>
                  <a:schemeClr val="tx1"/>
                </a:solidFill>
              </a:rPr>
              <a:t>size_t</a:t>
            </a:r>
            <a:r>
              <a:rPr lang="en-US" sz="900" dirty="0">
                <a:solidFill>
                  <a:schemeClr val="tx1"/>
                </a:solidFill>
              </a:rPr>
              <a:t>);</a:t>
            </a:r>
          </a:p>
          <a:p>
            <a:pPr algn="just"/>
            <a:r>
              <a:rPr lang="en-US" sz="900" dirty="0" err="1">
                <a:solidFill>
                  <a:schemeClr val="tx1"/>
                </a:solidFill>
              </a:rPr>
              <a:t>int</a:t>
            </a:r>
            <a:r>
              <a:rPr lang="en-US" sz="900" dirty="0">
                <a:solidFill>
                  <a:schemeClr val="tx1"/>
                </a:solidFill>
              </a:rPr>
              <a:t> </a:t>
            </a:r>
            <a:r>
              <a:rPr lang="en-US" sz="900" dirty="0" err="1">
                <a:solidFill>
                  <a:schemeClr val="tx1"/>
                </a:solidFill>
              </a:rPr>
              <a:t>pthread_attr_getstacksize</a:t>
            </a:r>
            <a:r>
              <a:rPr lang="en-US" sz="900" dirty="0">
                <a:solidFill>
                  <a:schemeClr val="tx1"/>
                </a:solidFill>
              </a:rPr>
              <a:t>(const </a:t>
            </a:r>
            <a:r>
              <a:rPr lang="en-US" sz="900" dirty="0" err="1">
                <a:solidFill>
                  <a:schemeClr val="tx1"/>
                </a:solidFill>
              </a:rPr>
              <a:t>pthread_attr_t</a:t>
            </a:r>
            <a:r>
              <a:rPr lang="en-US" sz="900" dirty="0">
                <a:solidFill>
                  <a:schemeClr val="tx1"/>
                </a:solidFill>
              </a:rPr>
              <a:t> *, </a:t>
            </a:r>
            <a:r>
              <a:rPr lang="en-US" sz="900" dirty="0" err="1">
                <a:solidFill>
                  <a:schemeClr val="tx1"/>
                </a:solidFill>
              </a:rPr>
              <a:t>size_t</a:t>
            </a:r>
            <a:r>
              <a:rPr lang="en-US" sz="900" dirty="0">
                <a:solidFill>
                  <a:schemeClr val="tx1"/>
                </a:solidFill>
              </a:rPr>
              <a:t> *);</a:t>
            </a:r>
          </a:p>
          <a:p>
            <a:pPr algn="just"/>
            <a:r>
              <a:rPr lang="en-US" sz="900" dirty="0" err="1">
                <a:solidFill>
                  <a:schemeClr val="tx1"/>
                </a:solidFill>
              </a:rPr>
              <a:t>int</a:t>
            </a:r>
            <a:r>
              <a:rPr lang="en-US" sz="900" dirty="0">
                <a:solidFill>
                  <a:schemeClr val="tx1"/>
                </a:solidFill>
              </a:rPr>
              <a:t> </a:t>
            </a:r>
            <a:r>
              <a:rPr lang="en-US" sz="900" dirty="0" err="1">
                <a:solidFill>
                  <a:schemeClr val="tx1"/>
                </a:solidFill>
              </a:rPr>
              <a:t>pthread_getconcurrency</a:t>
            </a:r>
            <a:r>
              <a:rPr lang="en-US" sz="900" dirty="0">
                <a:solidFill>
                  <a:schemeClr val="tx1"/>
                </a:solidFill>
              </a:rPr>
              <a:t>(void);</a:t>
            </a:r>
          </a:p>
          <a:p>
            <a:pPr algn="just"/>
            <a:r>
              <a:rPr lang="en-US" sz="900" dirty="0">
                <a:solidFill>
                  <a:schemeClr val="tx1"/>
                </a:solidFill>
              </a:rPr>
              <a:t>void *</a:t>
            </a:r>
            <a:r>
              <a:rPr lang="en-US" sz="900" dirty="0" err="1">
                <a:solidFill>
                  <a:schemeClr val="tx1"/>
                </a:solidFill>
              </a:rPr>
              <a:t>pthread_getspecific</a:t>
            </a:r>
            <a:r>
              <a:rPr lang="en-US" sz="900" dirty="0">
                <a:solidFill>
                  <a:schemeClr val="tx1"/>
                </a:solidFill>
              </a:rPr>
              <a:t>(</a:t>
            </a:r>
            <a:r>
              <a:rPr lang="en-US" sz="900" dirty="0" err="1">
                <a:solidFill>
                  <a:schemeClr val="tx1"/>
                </a:solidFill>
              </a:rPr>
              <a:t>pthread_key_t</a:t>
            </a:r>
            <a:r>
              <a:rPr lang="en-US" sz="900" dirty="0">
                <a:solidFill>
                  <a:schemeClr val="tx1"/>
                </a:solidFill>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762000"/>
          </a:xfrm>
        </p:spPr>
        <p:txBody>
          <a:bodyPr>
            <a:normAutofit/>
          </a:bodyPr>
          <a:lstStyle/>
          <a:p>
            <a:r>
              <a:rPr lang="en-US" sz="3600" b="1" dirty="0" smtClean="0">
                <a:solidFill>
                  <a:schemeClr val="tx1"/>
                </a:solidFill>
              </a:rPr>
              <a:t>7.6.3 Determining Clock Resolution</a:t>
            </a:r>
            <a:endParaRPr lang="en-US" sz="3600" dirty="0" smtClean="0">
              <a:solidFill>
                <a:schemeClr val="tx1"/>
              </a:solidFill>
            </a:endParaRPr>
          </a:p>
        </p:txBody>
      </p:sp>
      <p:sp>
        <p:nvSpPr>
          <p:cNvPr id="3" name="Subtitle 2"/>
          <p:cNvSpPr>
            <a:spLocks noGrp="1"/>
          </p:cNvSpPr>
          <p:nvPr>
            <p:ph type="subTitle" idx="1"/>
          </p:nvPr>
        </p:nvSpPr>
        <p:spPr>
          <a:xfrm>
            <a:off x="381000" y="990600"/>
            <a:ext cx="8458200" cy="5867400"/>
          </a:xfrm>
        </p:spPr>
        <p:txBody>
          <a:bodyPr>
            <a:noAutofit/>
          </a:bodyPr>
          <a:lstStyle/>
          <a:p>
            <a:pPr algn="just"/>
            <a:r>
              <a:rPr lang="en-US" sz="1800" dirty="0" smtClean="0">
                <a:solidFill>
                  <a:schemeClr val="tx1"/>
                </a:solidFill>
              </a:rPr>
              <a:t>The following example calls the </a:t>
            </a:r>
            <a:r>
              <a:rPr lang="en-US" sz="1800" dirty="0" err="1" smtClean="0">
                <a:solidFill>
                  <a:schemeClr val="tx1"/>
                </a:solidFill>
              </a:rPr>
              <a:t>clock_getres</a:t>
            </a:r>
            <a:r>
              <a:rPr lang="en-US" sz="1800" dirty="0" smtClean="0">
                <a:solidFill>
                  <a:schemeClr val="tx1"/>
                </a:solidFill>
              </a:rPr>
              <a:t> function to determine clock resolution:</a:t>
            </a:r>
          </a:p>
          <a:p>
            <a:pPr algn="just"/>
            <a:r>
              <a:rPr lang="en-US" sz="1800" dirty="0" smtClean="0">
                <a:solidFill>
                  <a:schemeClr val="tx1"/>
                </a:solidFill>
              </a:rPr>
              <a:t>#include &lt;</a:t>
            </a:r>
            <a:r>
              <a:rPr lang="en-US" sz="1800" dirty="0" err="1" smtClean="0">
                <a:solidFill>
                  <a:schemeClr val="tx1"/>
                </a:solidFill>
              </a:rPr>
              <a:t>unistd.h</a:t>
            </a:r>
            <a:r>
              <a:rPr lang="en-US" sz="1800" dirty="0" smtClean="0">
                <a:solidFill>
                  <a:schemeClr val="tx1"/>
                </a:solidFill>
              </a:rPr>
              <a:t>&gt;</a:t>
            </a:r>
          </a:p>
          <a:p>
            <a:pPr algn="just"/>
            <a:r>
              <a:rPr lang="en-US" sz="1800" dirty="0" smtClean="0">
                <a:solidFill>
                  <a:schemeClr val="tx1"/>
                </a:solidFill>
              </a:rPr>
              <a:t>#include &lt;</a:t>
            </a:r>
            <a:r>
              <a:rPr lang="en-US" sz="1800" dirty="0" err="1" smtClean="0">
                <a:solidFill>
                  <a:schemeClr val="tx1"/>
                </a:solidFill>
              </a:rPr>
              <a:t>time.h</a:t>
            </a:r>
            <a:r>
              <a:rPr lang="en-US" sz="1800" dirty="0" smtClean="0">
                <a:solidFill>
                  <a:schemeClr val="tx1"/>
                </a:solidFill>
              </a:rPr>
              <a:t>&gt;</a:t>
            </a:r>
          </a:p>
          <a:p>
            <a:pPr algn="just"/>
            <a:r>
              <a:rPr lang="en-US" sz="1800" dirty="0" smtClean="0">
                <a:solidFill>
                  <a:schemeClr val="tx1"/>
                </a:solidFill>
              </a:rPr>
              <a:t>main(){</a:t>
            </a:r>
          </a:p>
          <a:p>
            <a:pPr algn="just"/>
            <a:r>
              <a:rPr lang="en-US" sz="1800" dirty="0" err="1" smtClean="0">
                <a:solidFill>
                  <a:schemeClr val="tx1"/>
                </a:solidFill>
              </a:rPr>
              <a:t>struct</a:t>
            </a:r>
            <a:r>
              <a:rPr lang="en-US" sz="1800" dirty="0" smtClean="0">
                <a:solidFill>
                  <a:schemeClr val="tx1"/>
                </a:solidFill>
              </a:rPr>
              <a:t> </a:t>
            </a:r>
            <a:r>
              <a:rPr lang="en-US" sz="1800" dirty="0" err="1" smtClean="0">
                <a:solidFill>
                  <a:schemeClr val="tx1"/>
                </a:solidFill>
              </a:rPr>
              <a:t>timespec</a:t>
            </a:r>
            <a:r>
              <a:rPr lang="en-US" sz="1800" dirty="0" smtClean="0">
                <a:solidFill>
                  <a:schemeClr val="tx1"/>
                </a:solidFill>
              </a:rPr>
              <a:t> </a:t>
            </a:r>
            <a:r>
              <a:rPr lang="en-US" sz="1800" dirty="0" err="1" smtClean="0">
                <a:solidFill>
                  <a:schemeClr val="tx1"/>
                </a:solidFill>
              </a:rPr>
              <a:t>clock_resolution</a:t>
            </a:r>
            <a:r>
              <a:rPr lang="en-US" sz="1800" dirty="0" smtClean="0">
                <a:solidFill>
                  <a:schemeClr val="tx1"/>
                </a:solidFill>
              </a:rPr>
              <a:t>;</a:t>
            </a:r>
          </a:p>
          <a:p>
            <a:pPr algn="just"/>
            <a:r>
              <a:rPr lang="en-US" sz="1800" dirty="0" err="1" smtClean="0">
                <a:solidFill>
                  <a:schemeClr val="tx1"/>
                </a:solidFill>
              </a:rPr>
              <a:t>int</a:t>
            </a:r>
            <a:r>
              <a:rPr lang="en-US" sz="1800" dirty="0" smtClean="0">
                <a:solidFill>
                  <a:schemeClr val="tx1"/>
                </a:solidFill>
              </a:rPr>
              <a:t> stat;</a:t>
            </a:r>
          </a:p>
          <a:p>
            <a:pPr algn="just"/>
            <a:r>
              <a:rPr lang="en-US" sz="1800" dirty="0" smtClean="0">
                <a:solidFill>
                  <a:schemeClr val="tx1"/>
                </a:solidFill>
              </a:rPr>
              <a:t>stat = </a:t>
            </a:r>
            <a:r>
              <a:rPr lang="en-US" sz="1800" dirty="0" err="1" smtClean="0">
                <a:solidFill>
                  <a:schemeClr val="tx1"/>
                </a:solidFill>
              </a:rPr>
              <a:t>clock_getres</a:t>
            </a:r>
            <a:r>
              <a:rPr lang="en-US" sz="1800" dirty="0" smtClean="0">
                <a:solidFill>
                  <a:schemeClr val="tx1"/>
                </a:solidFill>
              </a:rPr>
              <a:t>(CLOCK_REALTIME, &amp;</a:t>
            </a:r>
            <a:r>
              <a:rPr lang="en-US" sz="1800" dirty="0" err="1" smtClean="0">
                <a:solidFill>
                  <a:schemeClr val="tx1"/>
                </a:solidFill>
              </a:rPr>
              <a:t>clock_resolution</a:t>
            </a:r>
            <a:r>
              <a:rPr lang="en-US" sz="1800" dirty="0" smtClean="0">
                <a:solidFill>
                  <a:schemeClr val="tx1"/>
                </a:solidFill>
              </a:rPr>
              <a:t>);</a:t>
            </a:r>
          </a:p>
          <a:p>
            <a:pPr algn="just"/>
            <a:r>
              <a:rPr lang="en-US" sz="1800" dirty="0" err="1" smtClean="0">
                <a:solidFill>
                  <a:schemeClr val="tx1"/>
                </a:solidFill>
              </a:rPr>
              <a:t>printf</a:t>
            </a:r>
            <a:r>
              <a:rPr lang="en-US" sz="1800" dirty="0" smtClean="0">
                <a:solidFill>
                  <a:schemeClr val="tx1"/>
                </a:solidFill>
              </a:rPr>
              <a:t>(“Clock </a:t>
            </a:r>
            <a:r>
              <a:rPr lang="en-US" sz="1800" dirty="0" err="1" smtClean="0">
                <a:solidFill>
                  <a:schemeClr val="tx1"/>
                </a:solidFill>
              </a:rPr>
              <a:t>resln</a:t>
            </a:r>
            <a:r>
              <a:rPr lang="en-US" sz="1800" dirty="0" smtClean="0">
                <a:solidFill>
                  <a:schemeClr val="tx1"/>
                </a:solidFill>
              </a:rPr>
              <a:t> is %d seconds, %ld nanoseconds\</a:t>
            </a:r>
            <a:r>
              <a:rPr lang="en-US" sz="1800" dirty="0" err="1" smtClean="0">
                <a:solidFill>
                  <a:schemeClr val="tx1"/>
                </a:solidFill>
              </a:rPr>
              <a:t>n”,clock_resolution.tv_sec</a:t>
            </a:r>
            <a:r>
              <a:rPr lang="en-US" sz="1800" dirty="0" smtClean="0">
                <a:solidFill>
                  <a:schemeClr val="tx1"/>
                </a:solidFill>
              </a:rPr>
              <a:t>, </a:t>
            </a:r>
            <a:r>
              <a:rPr lang="en-US" sz="1800" dirty="0" err="1" smtClean="0">
                <a:solidFill>
                  <a:schemeClr val="tx1"/>
                </a:solidFill>
              </a:rPr>
              <a:t>clock_resolution.tv_nsec</a:t>
            </a:r>
            <a:r>
              <a:rPr lang="en-US" sz="1800" dirty="0" smtClean="0">
                <a:solidFill>
                  <a:schemeClr val="tx1"/>
                </a:solidFill>
              </a:rPr>
              <a:t>); </a:t>
            </a:r>
          </a:p>
          <a:p>
            <a:pPr algn="just"/>
            <a:r>
              <a:rPr lang="en-US" sz="1800" dirty="0" smtClean="0">
                <a:solidFill>
                  <a:schemeClr val="tx1"/>
                </a:solidFill>
              </a:rPr>
              <a:t>}</a:t>
            </a:r>
          </a:p>
          <a:p>
            <a:pPr algn="just"/>
            <a:r>
              <a:rPr lang="en-US" sz="1800" b="1" i="1" dirty="0" smtClean="0">
                <a:solidFill>
                  <a:schemeClr val="tx1"/>
                </a:solidFill>
              </a:rPr>
              <a:t> </a:t>
            </a:r>
            <a:endParaRPr lang="en-US" sz="1800" dirty="0" smtClean="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762000"/>
          </a:xfrm>
        </p:spPr>
        <p:txBody>
          <a:bodyPr>
            <a:normAutofit/>
          </a:bodyPr>
          <a:lstStyle/>
          <a:p>
            <a:r>
              <a:rPr lang="en-US" sz="3600" b="1" dirty="0" smtClean="0">
                <a:solidFill>
                  <a:schemeClr val="tx1"/>
                </a:solidFill>
              </a:rPr>
              <a:t>7.7.4 Retrieving System Time</a:t>
            </a:r>
            <a:endParaRPr lang="en-US" sz="3600" dirty="0" smtClean="0">
              <a:solidFill>
                <a:schemeClr val="tx1"/>
              </a:solidFill>
            </a:endParaRPr>
          </a:p>
        </p:txBody>
      </p:sp>
      <p:sp>
        <p:nvSpPr>
          <p:cNvPr id="3" name="Subtitle 2"/>
          <p:cNvSpPr>
            <a:spLocks noGrp="1"/>
          </p:cNvSpPr>
          <p:nvPr>
            <p:ph type="subTitle" idx="1"/>
          </p:nvPr>
        </p:nvSpPr>
        <p:spPr>
          <a:xfrm>
            <a:off x="381000" y="990600"/>
            <a:ext cx="8458200" cy="5867400"/>
          </a:xfrm>
        </p:spPr>
        <p:txBody>
          <a:bodyPr>
            <a:noAutofit/>
          </a:bodyPr>
          <a:lstStyle/>
          <a:p>
            <a:pPr algn="just"/>
            <a:r>
              <a:rPr lang="en-US" sz="1800" dirty="0" smtClean="0">
                <a:solidFill>
                  <a:schemeClr val="tx1"/>
                </a:solidFill>
              </a:rPr>
              <a:t>The </a:t>
            </a:r>
            <a:r>
              <a:rPr lang="en-US" sz="1800" dirty="0" err="1" smtClean="0">
                <a:solidFill>
                  <a:schemeClr val="tx1"/>
                </a:solidFill>
              </a:rPr>
              <a:t>clock_gettime</a:t>
            </a:r>
            <a:r>
              <a:rPr lang="en-US" sz="1800" dirty="0" smtClean="0">
                <a:solidFill>
                  <a:schemeClr val="tx1"/>
                </a:solidFill>
              </a:rPr>
              <a:t> function returns the</a:t>
            </a:r>
          </a:p>
          <a:p>
            <a:pPr algn="just"/>
            <a:r>
              <a:rPr lang="en-US" sz="1800" dirty="0" smtClean="0">
                <a:solidFill>
                  <a:schemeClr val="tx1"/>
                </a:solidFill>
              </a:rPr>
              <a:t>value of the </a:t>
            </a:r>
            <a:r>
              <a:rPr lang="en-US" sz="1800" dirty="0" err="1" smtClean="0">
                <a:solidFill>
                  <a:schemeClr val="tx1"/>
                </a:solidFill>
              </a:rPr>
              <a:t>systemwide</a:t>
            </a:r>
            <a:r>
              <a:rPr lang="en-US" sz="1800" dirty="0" smtClean="0">
                <a:solidFill>
                  <a:schemeClr val="tx1"/>
                </a:solidFill>
              </a:rPr>
              <a:t> clock as the number of elapsed seconds since the Epoch.</a:t>
            </a:r>
          </a:p>
          <a:p>
            <a:pPr algn="just"/>
            <a:r>
              <a:rPr lang="en-US" sz="1800" dirty="0" smtClean="0">
                <a:solidFill>
                  <a:schemeClr val="tx1"/>
                </a:solidFill>
              </a:rPr>
              <a:t>The </a:t>
            </a:r>
            <a:r>
              <a:rPr lang="en-US" sz="1800" dirty="0" err="1" smtClean="0">
                <a:solidFill>
                  <a:schemeClr val="tx1"/>
                </a:solidFill>
              </a:rPr>
              <a:t>timespec</a:t>
            </a:r>
            <a:r>
              <a:rPr lang="en-US" sz="1800" dirty="0" smtClean="0">
                <a:solidFill>
                  <a:schemeClr val="tx1"/>
                </a:solidFill>
              </a:rPr>
              <a:t> data structure (used for the </a:t>
            </a:r>
            <a:r>
              <a:rPr lang="en-US" sz="1800" dirty="0" err="1" smtClean="0">
                <a:solidFill>
                  <a:schemeClr val="tx1"/>
                </a:solidFill>
              </a:rPr>
              <a:t>clock_gettime</a:t>
            </a:r>
            <a:r>
              <a:rPr lang="en-US" sz="1800" dirty="0" smtClean="0">
                <a:solidFill>
                  <a:schemeClr val="tx1"/>
                </a:solidFill>
              </a:rPr>
              <a:t> function) also contains a member to hold the value of the number of elapsed nanoseconds not comprising a full second.</a:t>
            </a:r>
          </a:p>
          <a:p>
            <a:pPr algn="just"/>
            <a:r>
              <a:rPr lang="en-US" sz="1800" dirty="0" smtClean="0">
                <a:solidFill>
                  <a:schemeClr val="tx1"/>
                </a:solidFill>
              </a:rPr>
              <a:t>#include &lt;</a:t>
            </a:r>
            <a:r>
              <a:rPr lang="en-US" sz="1800" dirty="0" err="1" smtClean="0">
                <a:solidFill>
                  <a:schemeClr val="tx1"/>
                </a:solidFill>
              </a:rPr>
              <a:t>unistd.h</a:t>
            </a:r>
            <a:r>
              <a:rPr lang="en-US" sz="1800" dirty="0" smtClean="0">
                <a:solidFill>
                  <a:schemeClr val="tx1"/>
                </a:solidFill>
              </a:rPr>
              <a:t>&gt;</a:t>
            </a:r>
          </a:p>
          <a:p>
            <a:pPr algn="just"/>
            <a:r>
              <a:rPr lang="en-US" sz="1800" dirty="0" smtClean="0">
                <a:solidFill>
                  <a:schemeClr val="tx1"/>
                </a:solidFill>
              </a:rPr>
              <a:t>#include &lt;</a:t>
            </a:r>
            <a:r>
              <a:rPr lang="en-US" sz="1800" dirty="0" err="1" smtClean="0">
                <a:solidFill>
                  <a:schemeClr val="tx1"/>
                </a:solidFill>
              </a:rPr>
              <a:t>time.h</a:t>
            </a:r>
            <a:r>
              <a:rPr lang="en-US" sz="1800" dirty="0" smtClean="0">
                <a:solidFill>
                  <a:schemeClr val="tx1"/>
                </a:solidFill>
              </a:rPr>
              <a:t>&gt;</a:t>
            </a:r>
          </a:p>
          <a:p>
            <a:pPr algn="just"/>
            <a:r>
              <a:rPr lang="en-US" sz="1800" dirty="0" smtClean="0">
                <a:solidFill>
                  <a:schemeClr val="tx1"/>
                </a:solidFill>
              </a:rPr>
              <a:t>main(){</a:t>
            </a:r>
          </a:p>
          <a:p>
            <a:pPr algn="just"/>
            <a:r>
              <a:rPr lang="en-US" sz="1800" dirty="0" err="1" smtClean="0">
                <a:solidFill>
                  <a:schemeClr val="tx1"/>
                </a:solidFill>
              </a:rPr>
              <a:t>struct</a:t>
            </a:r>
            <a:r>
              <a:rPr lang="en-US" sz="1800" dirty="0" smtClean="0">
                <a:solidFill>
                  <a:schemeClr val="tx1"/>
                </a:solidFill>
              </a:rPr>
              <a:t> </a:t>
            </a:r>
            <a:r>
              <a:rPr lang="en-US" sz="1800" dirty="0" err="1" smtClean="0">
                <a:solidFill>
                  <a:schemeClr val="tx1"/>
                </a:solidFill>
              </a:rPr>
              <a:t>timespec</a:t>
            </a:r>
            <a:r>
              <a:rPr lang="en-US" sz="1800" dirty="0" smtClean="0">
                <a:solidFill>
                  <a:schemeClr val="tx1"/>
                </a:solidFill>
              </a:rPr>
              <a:t> </a:t>
            </a:r>
            <a:r>
              <a:rPr lang="en-US" sz="1800" dirty="0" err="1" smtClean="0">
                <a:solidFill>
                  <a:schemeClr val="tx1"/>
                </a:solidFill>
              </a:rPr>
              <a:t>ts</a:t>
            </a:r>
            <a:r>
              <a:rPr lang="en-US" sz="1800" dirty="0" smtClean="0">
                <a:solidFill>
                  <a:schemeClr val="tx1"/>
                </a:solidFill>
              </a:rPr>
              <a:t>;</a:t>
            </a:r>
          </a:p>
          <a:p>
            <a:pPr algn="just"/>
            <a:r>
              <a:rPr lang="en-US" sz="1800" dirty="0" err="1" smtClean="0">
                <a:solidFill>
                  <a:schemeClr val="tx1"/>
                </a:solidFill>
              </a:rPr>
              <a:t>clock_gettime</a:t>
            </a:r>
            <a:r>
              <a:rPr lang="en-US" sz="1800" dirty="0" smtClean="0">
                <a:solidFill>
                  <a:schemeClr val="tx1"/>
                </a:solidFill>
              </a:rPr>
              <a:t>(CLOCK_REALTIME, &amp;</a:t>
            </a:r>
            <a:r>
              <a:rPr lang="en-US" sz="1800" dirty="0" err="1" smtClean="0">
                <a:solidFill>
                  <a:schemeClr val="tx1"/>
                </a:solidFill>
              </a:rPr>
              <a:t>ts</a:t>
            </a:r>
            <a:r>
              <a:rPr lang="en-US" sz="1800" dirty="0" smtClean="0">
                <a:solidFill>
                  <a:schemeClr val="tx1"/>
                </a:solidFill>
              </a:rPr>
              <a:t>);</a:t>
            </a:r>
          </a:p>
          <a:p>
            <a:pPr algn="just"/>
            <a:r>
              <a:rPr lang="en-US" sz="1800" dirty="0" err="1" smtClean="0">
                <a:solidFill>
                  <a:schemeClr val="tx1"/>
                </a:solidFill>
              </a:rPr>
              <a:t>printf</a:t>
            </a:r>
            <a:r>
              <a:rPr lang="en-US" sz="1800" dirty="0" smtClean="0">
                <a:solidFill>
                  <a:schemeClr val="tx1"/>
                </a:solidFill>
              </a:rPr>
              <a:t>(‘‘</a:t>
            </a:r>
            <a:r>
              <a:rPr lang="en-US" sz="1800" dirty="0" err="1" smtClean="0">
                <a:solidFill>
                  <a:schemeClr val="tx1"/>
                </a:solidFill>
              </a:rPr>
              <a:t>clock_gettime</a:t>
            </a:r>
            <a:r>
              <a:rPr lang="en-US" sz="1800" dirty="0" smtClean="0">
                <a:solidFill>
                  <a:schemeClr val="tx1"/>
                </a:solidFill>
              </a:rPr>
              <a:t> returns:\n’’);</a:t>
            </a:r>
          </a:p>
          <a:p>
            <a:pPr algn="just"/>
            <a:r>
              <a:rPr lang="en-US" sz="1800" dirty="0" err="1" smtClean="0">
                <a:solidFill>
                  <a:schemeClr val="tx1"/>
                </a:solidFill>
              </a:rPr>
              <a:t>printf</a:t>
            </a:r>
            <a:r>
              <a:rPr lang="en-US" sz="1800" dirty="0" smtClean="0">
                <a:solidFill>
                  <a:schemeClr val="tx1"/>
                </a:solidFill>
              </a:rPr>
              <a:t>(‘‘%d seconds and %ld nanoseconds\n’’, </a:t>
            </a:r>
            <a:r>
              <a:rPr lang="en-US" sz="1800" dirty="0" err="1" smtClean="0">
                <a:solidFill>
                  <a:schemeClr val="tx1"/>
                </a:solidFill>
              </a:rPr>
              <a:t>ts.tv_sec</a:t>
            </a:r>
            <a:r>
              <a:rPr lang="en-US" sz="1800" dirty="0" smtClean="0">
                <a:solidFill>
                  <a:schemeClr val="tx1"/>
                </a:solidFill>
              </a:rPr>
              <a:t>, </a:t>
            </a:r>
            <a:r>
              <a:rPr lang="en-US" sz="1800" dirty="0" err="1" smtClean="0">
                <a:solidFill>
                  <a:schemeClr val="tx1"/>
                </a:solidFill>
              </a:rPr>
              <a:t>ts.tv_nsec</a:t>
            </a:r>
            <a:r>
              <a:rPr lang="en-US" sz="1800" dirty="0" smtClean="0">
                <a:solidFill>
                  <a:schemeClr val="tx1"/>
                </a:solidFill>
              </a:rPr>
              <a:t>); </a:t>
            </a:r>
          </a:p>
          <a:p>
            <a:pPr algn="just"/>
            <a:r>
              <a:rPr lang="en-US" sz="1800" dirty="0" smtClean="0">
                <a:solidFill>
                  <a:schemeClr val="tx1"/>
                </a:solidFill>
              </a:rPr>
              <a:t>}</a:t>
            </a:r>
          </a:p>
          <a:p>
            <a:pPr algn="just"/>
            <a:r>
              <a:rPr lang="en-US" sz="1800" b="1" i="1" dirty="0" smtClean="0">
                <a:solidFill>
                  <a:schemeClr val="tx1"/>
                </a:solidFill>
              </a:rPr>
              <a:t> </a:t>
            </a:r>
            <a:endParaRPr lang="en-US" sz="1800" dirty="0" smtClean="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762000"/>
          </a:xfrm>
        </p:spPr>
        <p:txBody>
          <a:bodyPr>
            <a:normAutofit/>
          </a:bodyPr>
          <a:lstStyle/>
          <a:p>
            <a:r>
              <a:rPr lang="en-US" sz="3600" b="1" dirty="0" smtClean="0">
                <a:solidFill>
                  <a:schemeClr val="tx1"/>
                </a:solidFill>
              </a:rPr>
              <a:t>7.7.5 System Clock Resolution </a:t>
            </a:r>
            <a:endParaRPr lang="en-US" sz="3600" dirty="0" smtClean="0">
              <a:solidFill>
                <a:schemeClr val="tx1"/>
              </a:solidFill>
            </a:endParaRPr>
          </a:p>
        </p:txBody>
      </p:sp>
      <p:sp>
        <p:nvSpPr>
          <p:cNvPr id="3" name="Subtitle 2"/>
          <p:cNvSpPr>
            <a:spLocks noGrp="1"/>
          </p:cNvSpPr>
          <p:nvPr>
            <p:ph type="subTitle" idx="1"/>
          </p:nvPr>
        </p:nvSpPr>
        <p:spPr>
          <a:xfrm>
            <a:off x="381000" y="990600"/>
            <a:ext cx="8458200" cy="5867400"/>
          </a:xfrm>
        </p:spPr>
        <p:txBody>
          <a:bodyPr>
            <a:noAutofit/>
          </a:bodyPr>
          <a:lstStyle/>
          <a:p>
            <a:pPr algn="just"/>
            <a:r>
              <a:rPr lang="en-US" sz="1800" dirty="0" smtClean="0">
                <a:solidFill>
                  <a:schemeClr val="tx1"/>
                </a:solidFill>
              </a:rPr>
              <a:t>The system clock resolution on DEC’s Alpha system is 1/1024 seconds or 976 microseconds),7 that is, the system maintains time by adding 976 microseconds at every clock interrupt. </a:t>
            </a:r>
          </a:p>
          <a:p>
            <a:pPr algn="just"/>
            <a:r>
              <a:rPr lang="en-US" sz="1800" dirty="0" smtClean="0">
                <a:solidFill>
                  <a:schemeClr val="tx1"/>
                </a:solidFill>
              </a:rPr>
              <a:t>The actual time period between clock ticks is exactly 976.5625 microseconds. </a:t>
            </a:r>
          </a:p>
          <a:p>
            <a:pPr algn="just"/>
            <a:r>
              <a:rPr lang="en-US" sz="1800" dirty="0" smtClean="0">
                <a:solidFill>
                  <a:schemeClr val="tx1"/>
                </a:solidFill>
              </a:rPr>
              <a:t>The missing 576 microseconds (1024 * 0.5625) are added at the end of the 1024th tick, that is the 1024th tick advances the system time by 1552 microseconds.</a:t>
            </a:r>
          </a:p>
          <a:p>
            <a:pPr algn="just"/>
            <a:r>
              <a:rPr lang="en-US" sz="1800" dirty="0" smtClean="0">
                <a:solidFill>
                  <a:schemeClr val="tx1"/>
                </a:solidFill>
              </a:rPr>
              <a:t>Note that if an application program requests a timer value that is not an exact multiple of the system clock resolution (an exact multiple of 976.5625 microseconds),  the actual time period counted down by the system will be slightly larger</a:t>
            </a:r>
          </a:p>
          <a:p>
            <a:pPr algn="just"/>
            <a:r>
              <a:rPr lang="en-US" sz="1800" dirty="0" smtClean="0">
                <a:solidFill>
                  <a:schemeClr val="tx1"/>
                </a:solidFill>
              </a:rPr>
              <a:t>than the requested time period. </a:t>
            </a:r>
          </a:p>
          <a:p>
            <a:pPr algn="just"/>
            <a:r>
              <a:rPr lang="en-US" sz="1800" dirty="0" smtClean="0">
                <a:solidFill>
                  <a:schemeClr val="tx1"/>
                </a:solidFill>
              </a:rPr>
              <a:t>A program that asks for a periodic timer of 50 milliseconds will actually get a time period of 50.78 milliseconds.</a:t>
            </a:r>
          </a:p>
          <a:p>
            <a:pPr algn="just"/>
            <a:r>
              <a:rPr lang="en-US" sz="1800" b="1" i="1" dirty="0" smtClean="0">
                <a:solidFill>
                  <a:schemeClr val="tx1"/>
                </a:solidFill>
              </a:rPr>
              <a:t> </a:t>
            </a:r>
            <a:endParaRPr lang="en-US" sz="1800" dirty="0" smtClean="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762000"/>
          </a:xfrm>
        </p:spPr>
        <p:txBody>
          <a:bodyPr>
            <a:normAutofit/>
          </a:bodyPr>
          <a:lstStyle/>
          <a:p>
            <a:r>
              <a:rPr lang="en-US" sz="3600" b="1" dirty="0" smtClean="0">
                <a:solidFill>
                  <a:schemeClr val="tx1"/>
                </a:solidFill>
              </a:rPr>
              <a:t>7.7.6 Timer</a:t>
            </a:r>
            <a:endParaRPr lang="en-US" sz="3600" dirty="0" smtClean="0">
              <a:solidFill>
                <a:schemeClr val="tx1"/>
              </a:solidFill>
            </a:endParaRPr>
          </a:p>
        </p:txBody>
      </p:sp>
      <p:sp>
        <p:nvSpPr>
          <p:cNvPr id="3" name="Subtitle 2"/>
          <p:cNvSpPr>
            <a:spLocks noGrp="1"/>
          </p:cNvSpPr>
          <p:nvPr>
            <p:ph type="subTitle" idx="1"/>
          </p:nvPr>
        </p:nvSpPr>
        <p:spPr>
          <a:xfrm>
            <a:off x="381000" y="990600"/>
            <a:ext cx="8458200" cy="5867400"/>
          </a:xfrm>
        </p:spPr>
        <p:txBody>
          <a:bodyPr>
            <a:noAutofit/>
          </a:bodyPr>
          <a:lstStyle/>
          <a:p>
            <a:pPr algn="just"/>
            <a:r>
              <a:rPr lang="en-US" sz="1800" dirty="0" smtClean="0">
                <a:solidFill>
                  <a:schemeClr val="tx1"/>
                </a:solidFill>
              </a:rPr>
              <a:t>So far, mechanisms that allow setting and getting the time in POSIX have been discussed. Beyond this, it is desirable to time a process’s execution so that it gets to run on the processor at a specific time interval. </a:t>
            </a:r>
          </a:p>
          <a:p>
            <a:pPr algn="just"/>
            <a:r>
              <a:rPr lang="en-US" sz="1800" dirty="0" smtClean="0">
                <a:solidFill>
                  <a:schemeClr val="tx1"/>
                </a:solidFill>
              </a:rPr>
              <a:t>As discussed earlier, POSIX timers provide a mechanism to control the frequency of a program execution. </a:t>
            </a:r>
          </a:p>
          <a:p>
            <a:pPr algn="just"/>
            <a:r>
              <a:rPr lang="en-US" sz="1800" dirty="0" smtClean="0">
                <a:solidFill>
                  <a:schemeClr val="tx1"/>
                </a:solidFill>
              </a:rPr>
              <a:t>In order to use a timer to time a process it is necessary to:</a:t>
            </a:r>
          </a:p>
          <a:p>
            <a:pPr lvl="0" algn="just"/>
            <a:r>
              <a:rPr lang="en-US" sz="1800" dirty="0" smtClean="0">
                <a:solidFill>
                  <a:schemeClr val="tx1"/>
                </a:solidFill>
              </a:rPr>
              <a:t>Create the time object within the kernel.</a:t>
            </a:r>
          </a:p>
          <a:p>
            <a:pPr lvl="0" algn="just"/>
            <a:r>
              <a:rPr lang="en-US" sz="1800" dirty="0" smtClean="0">
                <a:solidFill>
                  <a:schemeClr val="tx1"/>
                </a:solidFill>
              </a:rPr>
              <a:t>Generate a signal to get notification.</a:t>
            </a:r>
          </a:p>
          <a:p>
            <a:pPr lvl="0" algn="just"/>
            <a:r>
              <a:rPr lang="en-US" sz="1800" dirty="0" smtClean="0">
                <a:solidFill>
                  <a:schemeClr val="tx1"/>
                </a:solidFill>
              </a:rPr>
              <a:t>Choose either relative or absolute timer.</a:t>
            </a:r>
          </a:p>
          <a:p>
            <a:pPr algn="just"/>
            <a:r>
              <a:rPr lang="en-US" sz="1800" b="1" i="1" dirty="0" smtClean="0">
                <a:solidFill>
                  <a:schemeClr val="tx1"/>
                </a:solidFill>
              </a:rPr>
              <a:t> </a:t>
            </a:r>
            <a:endParaRPr lang="en-US" sz="1800" dirty="0" smtClean="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762000"/>
          </a:xfrm>
        </p:spPr>
        <p:txBody>
          <a:bodyPr>
            <a:normAutofit/>
          </a:bodyPr>
          <a:lstStyle/>
          <a:p>
            <a:r>
              <a:rPr lang="en-US" sz="3600" b="1" dirty="0" smtClean="0">
                <a:solidFill>
                  <a:schemeClr val="tx1"/>
                </a:solidFill>
              </a:rPr>
              <a:t>7.7.7 Creating a Timer</a:t>
            </a:r>
            <a:endParaRPr lang="en-US" sz="3600" dirty="0" smtClean="0">
              <a:solidFill>
                <a:schemeClr val="tx1"/>
              </a:solidFill>
            </a:endParaRPr>
          </a:p>
        </p:txBody>
      </p:sp>
      <p:sp>
        <p:nvSpPr>
          <p:cNvPr id="3" name="Subtitle 2"/>
          <p:cNvSpPr>
            <a:spLocks noGrp="1"/>
          </p:cNvSpPr>
          <p:nvPr>
            <p:ph type="subTitle" idx="1"/>
          </p:nvPr>
        </p:nvSpPr>
        <p:spPr>
          <a:xfrm>
            <a:off x="381000" y="990600"/>
            <a:ext cx="8458200" cy="5867400"/>
          </a:xfrm>
        </p:spPr>
        <p:txBody>
          <a:bodyPr>
            <a:noAutofit/>
          </a:bodyPr>
          <a:lstStyle/>
          <a:p>
            <a:pPr algn="just"/>
            <a:r>
              <a:rPr lang="en-US" sz="1800" dirty="0" smtClean="0">
                <a:solidFill>
                  <a:schemeClr val="tx1"/>
                </a:solidFill>
              </a:rPr>
              <a:t>The first step is to create a timer for the application by using the </a:t>
            </a:r>
            <a:r>
              <a:rPr lang="en-US" sz="1800" dirty="0" err="1" smtClean="0">
                <a:solidFill>
                  <a:schemeClr val="tx1"/>
                </a:solidFill>
              </a:rPr>
              <a:t>timer_create</a:t>
            </a:r>
            <a:r>
              <a:rPr lang="en-US" sz="1800" dirty="0" smtClean="0">
                <a:solidFill>
                  <a:schemeClr val="tx1"/>
                </a:solidFill>
              </a:rPr>
              <a:t>() function.</a:t>
            </a:r>
          </a:p>
          <a:p>
            <a:pPr algn="just"/>
            <a:r>
              <a:rPr lang="en-US" sz="1800" dirty="0" smtClean="0">
                <a:solidFill>
                  <a:schemeClr val="tx1"/>
                </a:solidFill>
              </a:rPr>
              <a:t>#include&lt;</a:t>
            </a:r>
            <a:r>
              <a:rPr lang="en-US" sz="1800" dirty="0" err="1" smtClean="0">
                <a:solidFill>
                  <a:schemeClr val="tx1"/>
                </a:solidFill>
              </a:rPr>
              <a:t>signal.h</a:t>
            </a:r>
            <a:r>
              <a:rPr lang="en-US" sz="1800" dirty="0" smtClean="0">
                <a:solidFill>
                  <a:schemeClr val="tx1"/>
                </a:solidFill>
              </a:rPr>
              <a:t>&gt;</a:t>
            </a:r>
          </a:p>
          <a:p>
            <a:pPr algn="just"/>
            <a:r>
              <a:rPr lang="en-US" sz="1800" dirty="0" smtClean="0">
                <a:solidFill>
                  <a:schemeClr val="tx1"/>
                </a:solidFill>
              </a:rPr>
              <a:t>#include&lt;</a:t>
            </a:r>
            <a:r>
              <a:rPr lang="en-US" sz="1800" dirty="0" err="1" smtClean="0">
                <a:solidFill>
                  <a:schemeClr val="tx1"/>
                </a:solidFill>
              </a:rPr>
              <a:t>time.h</a:t>
            </a:r>
            <a:r>
              <a:rPr lang="en-US" sz="1800" dirty="0" smtClean="0">
                <a:solidFill>
                  <a:schemeClr val="tx1"/>
                </a:solidFill>
              </a:rPr>
              <a:t>&gt;</a:t>
            </a:r>
          </a:p>
          <a:p>
            <a:pPr algn="just"/>
            <a:r>
              <a:rPr lang="en-US" sz="1800" dirty="0" err="1" smtClean="0">
                <a:solidFill>
                  <a:schemeClr val="tx1"/>
                </a:solidFill>
              </a:rPr>
              <a:t>timer_t</a:t>
            </a:r>
            <a:r>
              <a:rPr lang="en-US" sz="1800" dirty="0" smtClean="0">
                <a:solidFill>
                  <a:schemeClr val="tx1"/>
                </a:solidFill>
              </a:rPr>
              <a:t> </a:t>
            </a:r>
            <a:r>
              <a:rPr lang="en-US" sz="1800" dirty="0" err="1" smtClean="0">
                <a:solidFill>
                  <a:schemeClr val="tx1"/>
                </a:solidFill>
              </a:rPr>
              <a:t>timer_create</a:t>
            </a:r>
            <a:r>
              <a:rPr lang="en-US" sz="1800" dirty="0" smtClean="0">
                <a:solidFill>
                  <a:schemeClr val="tx1"/>
                </a:solidFill>
              </a:rPr>
              <a:t>(</a:t>
            </a:r>
            <a:r>
              <a:rPr lang="en-US" sz="1800" dirty="0" err="1" smtClean="0">
                <a:solidFill>
                  <a:schemeClr val="tx1"/>
                </a:solidFill>
              </a:rPr>
              <a:t>clockid_t</a:t>
            </a:r>
            <a:r>
              <a:rPr lang="en-US" sz="1800" dirty="0" smtClean="0">
                <a:solidFill>
                  <a:schemeClr val="tx1"/>
                </a:solidFill>
              </a:rPr>
              <a:t> </a:t>
            </a:r>
            <a:r>
              <a:rPr lang="en-US" sz="1800" dirty="0" err="1" smtClean="0">
                <a:solidFill>
                  <a:schemeClr val="tx1"/>
                </a:solidFill>
              </a:rPr>
              <a:t>clock_id</a:t>
            </a:r>
            <a:r>
              <a:rPr lang="en-US" sz="1800" dirty="0" smtClean="0">
                <a:solidFill>
                  <a:schemeClr val="tx1"/>
                </a:solidFill>
              </a:rPr>
              <a:t>, </a:t>
            </a:r>
            <a:r>
              <a:rPr lang="en-US" sz="1800" dirty="0" err="1" smtClean="0">
                <a:solidFill>
                  <a:schemeClr val="tx1"/>
                </a:solidFill>
              </a:rPr>
              <a:t>struct</a:t>
            </a:r>
            <a:r>
              <a:rPr lang="en-US" sz="1800" dirty="0" smtClean="0">
                <a:solidFill>
                  <a:schemeClr val="tx1"/>
                </a:solidFill>
              </a:rPr>
              <a:t> </a:t>
            </a:r>
            <a:r>
              <a:rPr lang="en-US" sz="1800" dirty="0" err="1" smtClean="0">
                <a:solidFill>
                  <a:schemeClr val="tx1"/>
                </a:solidFill>
              </a:rPr>
              <a:t>sigevent</a:t>
            </a:r>
            <a:r>
              <a:rPr lang="en-US" sz="1800" dirty="0" smtClean="0">
                <a:solidFill>
                  <a:schemeClr val="tx1"/>
                </a:solidFill>
              </a:rPr>
              <a:t> *event, </a:t>
            </a:r>
            <a:r>
              <a:rPr lang="en-US" sz="1800" dirty="0" err="1" smtClean="0">
                <a:solidFill>
                  <a:schemeClr val="tx1"/>
                </a:solidFill>
              </a:rPr>
              <a:t>timer_t</a:t>
            </a:r>
            <a:r>
              <a:rPr lang="en-US" sz="1800" dirty="0" smtClean="0">
                <a:solidFill>
                  <a:schemeClr val="tx1"/>
                </a:solidFill>
              </a:rPr>
              <a:t> *</a:t>
            </a:r>
            <a:r>
              <a:rPr lang="en-US" sz="1800" dirty="0" err="1" smtClean="0">
                <a:solidFill>
                  <a:schemeClr val="tx1"/>
                </a:solidFill>
              </a:rPr>
              <a:t>timer_id</a:t>
            </a:r>
            <a:r>
              <a:rPr lang="en-US" sz="1800" dirty="0" smtClean="0">
                <a:solidFill>
                  <a:schemeClr val="tx1"/>
                </a:solidFill>
              </a:rPr>
              <a:t>);</a:t>
            </a:r>
          </a:p>
          <a:p>
            <a:pPr algn="just"/>
            <a:r>
              <a:rPr lang="en-US" sz="1800" dirty="0" smtClean="0">
                <a:solidFill>
                  <a:schemeClr val="tx1"/>
                </a:solidFill>
              </a:rPr>
              <a:t>As per POSIX standard, different platforms can have multiple time bases, but every platform must support at least the CLOCK_REALTIME time base. </a:t>
            </a:r>
          </a:p>
          <a:p>
            <a:pPr algn="just"/>
            <a:r>
              <a:rPr lang="en-US" sz="1800" dirty="0" smtClean="0">
                <a:solidFill>
                  <a:schemeClr val="tx1"/>
                </a:solidFill>
              </a:rPr>
              <a:t>A timer based upon the system clock called CLOCK_REALTIME can be created. </a:t>
            </a:r>
          </a:p>
          <a:p>
            <a:pPr algn="just"/>
            <a:r>
              <a:rPr lang="en-US" sz="1800" dirty="0" smtClean="0">
                <a:solidFill>
                  <a:schemeClr val="tx1"/>
                </a:solidFill>
              </a:rPr>
              <a:t>The </a:t>
            </a:r>
            <a:r>
              <a:rPr lang="en-US" sz="1800" dirty="0" err="1" smtClean="0">
                <a:solidFill>
                  <a:schemeClr val="tx1"/>
                </a:solidFill>
              </a:rPr>
              <a:t>secons</a:t>
            </a:r>
            <a:r>
              <a:rPr lang="en-US" sz="1800" dirty="0" smtClean="0">
                <a:solidFill>
                  <a:schemeClr val="tx1"/>
                </a:solidFill>
              </a:rPr>
              <a:t> argument event points to a structure that contains all the information needed concerning the signal to be generated. This is essentially used to inform the kernel about what kind of event the timer should deliver whenever it “fires.” </a:t>
            </a:r>
          </a:p>
          <a:p>
            <a:pPr algn="just"/>
            <a:r>
              <a:rPr lang="en-US" sz="1800" dirty="0" smtClean="0">
                <a:solidFill>
                  <a:schemeClr val="tx1"/>
                </a:solidFill>
              </a:rPr>
              <a:t>By setting it NULL, the system is forced to use default delivery, which is defined to be SIGALRM.</a:t>
            </a:r>
          </a:p>
          <a:p>
            <a:pPr algn="just"/>
            <a:r>
              <a:rPr lang="en-US" sz="1800" dirty="0" smtClean="0">
                <a:solidFill>
                  <a:schemeClr val="tx1"/>
                </a:solidFill>
              </a:rPr>
              <a:t>The return value from </a:t>
            </a:r>
            <a:r>
              <a:rPr lang="en-US" sz="1800" dirty="0" err="1" smtClean="0">
                <a:solidFill>
                  <a:schemeClr val="tx1"/>
                </a:solidFill>
              </a:rPr>
              <a:t>timer_create</a:t>
            </a:r>
            <a:r>
              <a:rPr lang="en-US" sz="1800" dirty="0" smtClean="0">
                <a:solidFill>
                  <a:schemeClr val="tx1"/>
                </a:solidFill>
              </a:rPr>
              <a:t>() is effectively a small integer that just acts as an index into the kernel’s timer tables.</a:t>
            </a:r>
          </a:p>
          <a:p>
            <a:pPr algn="just"/>
            <a:r>
              <a:rPr lang="en-US" sz="1800" b="1" i="1" dirty="0" smtClean="0">
                <a:solidFill>
                  <a:schemeClr val="tx1"/>
                </a:solidFill>
              </a:rPr>
              <a:t> </a:t>
            </a:r>
            <a:endParaRPr lang="en-US" sz="1800" dirty="0" smtClean="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762000"/>
          </a:xfrm>
        </p:spPr>
        <p:txBody>
          <a:bodyPr>
            <a:normAutofit/>
          </a:bodyPr>
          <a:lstStyle/>
          <a:p>
            <a:r>
              <a:rPr lang="en-US" sz="3600" b="1" dirty="0" smtClean="0">
                <a:solidFill>
                  <a:schemeClr val="tx1"/>
                </a:solidFill>
              </a:rPr>
              <a:t>7.7.8 Type of Timers</a:t>
            </a:r>
            <a:endParaRPr lang="en-US" sz="3600" dirty="0" smtClean="0">
              <a:solidFill>
                <a:schemeClr val="tx1"/>
              </a:solidFill>
            </a:endParaRPr>
          </a:p>
        </p:txBody>
      </p:sp>
      <p:sp>
        <p:nvSpPr>
          <p:cNvPr id="3" name="Subtitle 2"/>
          <p:cNvSpPr>
            <a:spLocks noGrp="1"/>
          </p:cNvSpPr>
          <p:nvPr>
            <p:ph type="subTitle" idx="1"/>
          </p:nvPr>
        </p:nvSpPr>
        <p:spPr>
          <a:xfrm>
            <a:off x="381000" y="990600"/>
            <a:ext cx="8458200" cy="5867400"/>
          </a:xfrm>
        </p:spPr>
        <p:txBody>
          <a:bodyPr>
            <a:noAutofit/>
          </a:bodyPr>
          <a:lstStyle/>
          <a:p>
            <a:pPr algn="just"/>
            <a:r>
              <a:rPr lang="en-US" sz="1800" dirty="0" smtClean="0">
                <a:solidFill>
                  <a:schemeClr val="tx1"/>
                </a:solidFill>
              </a:rPr>
              <a:t>Having created the timer, it is necessary to decide what kind of timer functionality it will have – a one-shot timer or a repeating timer. </a:t>
            </a:r>
          </a:p>
          <a:p>
            <a:pPr algn="just"/>
            <a:r>
              <a:rPr lang="en-US" sz="1800" dirty="0" smtClean="0">
                <a:solidFill>
                  <a:schemeClr val="tx1"/>
                </a:solidFill>
              </a:rPr>
              <a:t>A one-shot timer is armed with an initial expiration time, expires only once, and then is disarmed. A timer becomes a periodic or repeating timer with the addition of a repetition value. </a:t>
            </a:r>
          </a:p>
          <a:p>
            <a:pPr algn="just"/>
            <a:r>
              <a:rPr lang="en-US" sz="1800" dirty="0" smtClean="0">
                <a:solidFill>
                  <a:schemeClr val="tx1"/>
                </a:solidFill>
              </a:rPr>
              <a:t>The timer expires, then loads the repetition interval, rearming the timer to expire after the repetition interval has</a:t>
            </a:r>
          </a:p>
          <a:p>
            <a:pPr algn="just"/>
            <a:r>
              <a:rPr lang="en-US" sz="1800" dirty="0" smtClean="0">
                <a:solidFill>
                  <a:schemeClr val="tx1"/>
                </a:solidFill>
              </a:rPr>
              <a:t>elapsed. </a:t>
            </a:r>
          </a:p>
          <a:p>
            <a:pPr algn="just"/>
            <a:r>
              <a:rPr lang="en-US" sz="1800" dirty="0" smtClean="0">
                <a:solidFill>
                  <a:schemeClr val="tx1"/>
                </a:solidFill>
              </a:rPr>
              <a:t>The function </a:t>
            </a:r>
            <a:r>
              <a:rPr lang="en-US" sz="1800" dirty="0" err="1" smtClean="0">
                <a:solidFill>
                  <a:schemeClr val="tx1"/>
                </a:solidFill>
              </a:rPr>
              <a:t>timer_settime</a:t>
            </a:r>
            <a:r>
              <a:rPr lang="en-US" sz="1800" dirty="0" smtClean="0">
                <a:solidFill>
                  <a:schemeClr val="tx1"/>
                </a:solidFill>
              </a:rPr>
              <a:t>() actually sets and starts the timer. </a:t>
            </a:r>
          </a:p>
          <a:p>
            <a:pPr algn="just"/>
            <a:r>
              <a:rPr lang="en-US" sz="1800" dirty="0" smtClean="0">
                <a:solidFill>
                  <a:schemeClr val="tx1"/>
                </a:solidFill>
              </a:rPr>
              <a:t>The </a:t>
            </a:r>
            <a:r>
              <a:rPr lang="en-US" sz="1800" dirty="0" err="1" smtClean="0">
                <a:solidFill>
                  <a:schemeClr val="tx1"/>
                </a:solidFill>
              </a:rPr>
              <a:t>struct</a:t>
            </a:r>
            <a:r>
              <a:rPr lang="en-US" sz="1800" dirty="0" smtClean="0">
                <a:solidFill>
                  <a:schemeClr val="tx1"/>
                </a:solidFill>
              </a:rPr>
              <a:t> </a:t>
            </a:r>
            <a:r>
              <a:rPr lang="en-US" sz="1800" dirty="0" err="1" smtClean="0">
                <a:solidFill>
                  <a:schemeClr val="tx1"/>
                </a:solidFill>
              </a:rPr>
              <a:t>itimerspec</a:t>
            </a:r>
            <a:r>
              <a:rPr lang="en-US" sz="1800" dirty="0" smtClean="0">
                <a:solidFill>
                  <a:schemeClr val="tx1"/>
                </a:solidFill>
              </a:rPr>
              <a:t> simply incorporates two </a:t>
            </a:r>
            <a:r>
              <a:rPr lang="en-US" sz="1800" dirty="0" err="1" smtClean="0">
                <a:solidFill>
                  <a:schemeClr val="tx1"/>
                </a:solidFill>
              </a:rPr>
              <a:t>timespecs</a:t>
            </a:r>
            <a:r>
              <a:rPr lang="en-US" sz="1800" dirty="0" smtClean="0">
                <a:solidFill>
                  <a:schemeClr val="tx1"/>
                </a:solidFill>
              </a:rPr>
              <a:t> to form a high-resolution interval timer structure:</a:t>
            </a:r>
          </a:p>
          <a:p>
            <a:pPr algn="just"/>
            <a:r>
              <a:rPr lang="en-US" sz="1800" dirty="0" err="1" smtClean="0">
                <a:solidFill>
                  <a:schemeClr val="tx1"/>
                </a:solidFill>
              </a:rPr>
              <a:t>struct</a:t>
            </a:r>
            <a:r>
              <a:rPr lang="en-US" sz="1800" dirty="0" smtClean="0">
                <a:solidFill>
                  <a:schemeClr val="tx1"/>
                </a:solidFill>
              </a:rPr>
              <a:t> </a:t>
            </a:r>
            <a:r>
              <a:rPr lang="en-US" sz="1800" dirty="0" err="1" smtClean="0">
                <a:solidFill>
                  <a:schemeClr val="tx1"/>
                </a:solidFill>
              </a:rPr>
              <a:t>itimerspec</a:t>
            </a:r>
            <a:r>
              <a:rPr lang="en-US" sz="1800" dirty="0" smtClean="0">
                <a:solidFill>
                  <a:schemeClr val="tx1"/>
                </a:solidFill>
              </a:rPr>
              <a:t>{</a:t>
            </a:r>
          </a:p>
          <a:p>
            <a:pPr algn="just"/>
            <a:r>
              <a:rPr lang="en-US" sz="1800" dirty="0" err="1" smtClean="0">
                <a:solidFill>
                  <a:schemeClr val="tx1"/>
                </a:solidFill>
              </a:rPr>
              <a:t>struct</a:t>
            </a:r>
            <a:r>
              <a:rPr lang="en-US" sz="1800" dirty="0" smtClean="0">
                <a:solidFill>
                  <a:schemeClr val="tx1"/>
                </a:solidFill>
              </a:rPr>
              <a:t> </a:t>
            </a:r>
            <a:r>
              <a:rPr lang="en-US" sz="1800" dirty="0" err="1" smtClean="0">
                <a:solidFill>
                  <a:schemeClr val="tx1"/>
                </a:solidFill>
              </a:rPr>
              <a:t>timespec</a:t>
            </a:r>
            <a:r>
              <a:rPr lang="en-US" sz="1800" dirty="0" smtClean="0">
                <a:solidFill>
                  <a:schemeClr val="tx1"/>
                </a:solidFill>
              </a:rPr>
              <a:t> </a:t>
            </a:r>
            <a:r>
              <a:rPr lang="en-US" sz="1800" dirty="0" err="1" smtClean="0">
                <a:solidFill>
                  <a:schemeClr val="tx1"/>
                </a:solidFill>
              </a:rPr>
              <a:t>it_value</a:t>
            </a:r>
            <a:r>
              <a:rPr lang="en-US" sz="1800" dirty="0" smtClean="0">
                <a:solidFill>
                  <a:schemeClr val="tx1"/>
                </a:solidFill>
              </a:rPr>
              <a:t>, </a:t>
            </a:r>
            <a:r>
              <a:rPr lang="en-US" sz="1800" dirty="0" err="1" smtClean="0">
                <a:solidFill>
                  <a:schemeClr val="tx1"/>
                </a:solidFill>
              </a:rPr>
              <a:t>it_interval</a:t>
            </a:r>
            <a:r>
              <a:rPr lang="en-US" sz="1800" dirty="0" smtClean="0">
                <a:solidFill>
                  <a:schemeClr val="tx1"/>
                </a:solidFill>
              </a:rPr>
              <a:t>;</a:t>
            </a:r>
          </a:p>
          <a:p>
            <a:pPr algn="just"/>
            <a:r>
              <a:rPr lang="en-US" sz="1800" dirty="0" smtClean="0">
                <a:solidFill>
                  <a:schemeClr val="tx1"/>
                </a:solidFill>
              </a:rPr>
              <a:t>};</a:t>
            </a:r>
          </a:p>
          <a:p>
            <a:pPr algn="just"/>
            <a:r>
              <a:rPr lang="en-US" sz="1800" dirty="0" err="1" smtClean="0">
                <a:solidFill>
                  <a:schemeClr val="tx1"/>
                </a:solidFill>
              </a:rPr>
              <a:t>int</a:t>
            </a:r>
            <a:r>
              <a:rPr lang="en-US" sz="1800" dirty="0" smtClean="0">
                <a:solidFill>
                  <a:schemeClr val="tx1"/>
                </a:solidFill>
              </a:rPr>
              <a:t> </a:t>
            </a:r>
            <a:r>
              <a:rPr lang="en-US" sz="1800" dirty="0" err="1" smtClean="0">
                <a:solidFill>
                  <a:schemeClr val="tx1"/>
                </a:solidFill>
              </a:rPr>
              <a:t>timer_settime</a:t>
            </a:r>
            <a:r>
              <a:rPr lang="en-US" sz="1800" dirty="0" smtClean="0">
                <a:solidFill>
                  <a:schemeClr val="tx1"/>
                </a:solidFill>
              </a:rPr>
              <a:t> (</a:t>
            </a:r>
            <a:r>
              <a:rPr lang="en-US" sz="1800" dirty="0" err="1" smtClean="0">
                <a:solidFill>
                  <a:schemeClr val="tx1"/>
                </a:solidFill>
              </a:rPr>
              <a:t>timer_t</a:t>
            </a:r>
            <a:r>
              <a:rPr lang="en-US" sz="1800" dirty="0" smtClean="0">
                <a:solidFill>
                  <a:schemeClr val="tx1"/>
                </a:solidFill>
              </a:rPr>
              <a:t> </a:t>
            </a:r>
            <a:r>
              <a:rPr lang="en-US" sz="1800" dirty="0" err="1" smtClean="0">
                <a:solidFill>
                  <a:schemeClr val="tx1"/>
                </a:solidFill>
              </a:rPr>
              <a:t>timerid</a:t>
            </a:r>
            <a:r>
              <a:rPr lang="en-US" sz="1800" dirty="0" smtClean="0">
                <a:solidFill>
                  <a:schemeClr val="tx1"/>
                </a:solidFill>
              </a:rPr>
              <a:t>, </a:t>
            </a:r>
            <a:r>
              <a:rPr lang="en-US" sz="1800" dirty="0" err="1" smtClean="0">
                <a:solidFill>
                  <a:schemeClr val="tx1"/>
                </a:solidFill>
              </a:rPr>
              <a:t>int</a:t>
            </a:r>
            <a:r>
              <a:rPr lang="en-US" sz="1800" dirty="0" smtClean="0">
                <a:solidFill>
                  <a:schemeClr val="tx1"/>
                </a:solidFill>
              </a:rPr>
              <a:t> </a:t>
            </a:r>
            <a:r>
              <a:rPr lang="en-US" sz="1800" dirty="0" err="1" smtClean="0">
                <a:solidFill>
                  <a:schemeClr val="tx1"/>
                </a:solidFill>
              </a:rPr>
              <a:t>flag,struct</a:t>
            </a:r>
            <a:r>
              <a:rPr lang="en-US" sz="1800" dirty="0" smtClean="0">
                <a:solidFill>
                  <a:schemeClr val="tx1"/>
                </a:solidFill>
              </a:rPr>
              <a:t> </a:t>
            </a:r>
            <a:r>
              <a:rPr lang="en-US" sz="1800" dirty="0" err="1" smtClean="0">
                <a:solidFill>
                  <a:schemeClr val="tx1"/>
                </a:solidFill>
              </a:rPr>
              <a:t>itimerspec</a:t>
            </a:r>
            <a:r>
              <a:rPr lang="en-US" sz="1800" dirty="0" smtClean="0">
                <a:solidFill>
                  <a:schemeClr val="tx1"/>
                </a:solidFill>
              </a:rPr>
              <a:t> *value, </a:t>
            </a:r>
            <a:r>
              <a:rPr lang="en-US" sz="1800" dirty="0" err="1" smtClean="0">
                <a:solidFill>
                  <a:schemeClr val="tx1"/>
                </a:solidFill>
              </a:rPr>
              <a:t>struct</a:t>
            </a:r>
            <a:r>
              <a:rPr lang="en-US" sz="1800" dirty="0" smtClean="0">
                <a:solidFill>
                  <a:schemeClr val="tx1"/>
                </a:solidFill>
              </a:rPr>
              <a:t> </a:t>
            </a:r>
            <a:r>
              <a:rPr lang="en-US" sz="1800" dirty="0" err="1" smtClean="0">
                <a:solidFill>
                  <a:schemeClr val="tx1"/>
                </a:solidFill>
              </a:rPr>
              <a:t>itimerspec</a:t>
            </a:r>
            <a:r>
              <a:rPr lang="en-US" sz="1800" dirty="0" smtClean="0">
                <a:solidFill>
                  <a:schemeClr val="tx1"/>
                </a:solidFill>
              </a:rPr>
              <a:t> *</a:t>
            </a:r>
            <a:r>
              <a:rPr lang="en-US" sz="1800" dirty="0" err="1" smtClean="0">
                <a:solidFill>
                  <a:schemeClr val="tx1"/>
                </a:solidFill>
              </a:rPr>
              <a:t>oldvalue</a:t>
            </a:r>
            <a:r>
              <a:rPr lang="en-US" sz="1800" dirty="0" smtClean="0">
                <a:solidFill>
                  <a:schemeClr val="tx1"/>
                </a:solidFill>
              </a:rPr>
              <a:t>);</a:t>
            </a:r>
          </a:p>
          <a:p>
            <a:pPr algn="just"/>
            <a:r>
              <a:rPr lang="en-US" sz="1800" dirty="0" smtClean="0">
                <a:solidFill>
                  <a:schemeClr val="tx1"/>
                </a:solidFill>
              </a:rPr>
              <a:t>This function sets the next expiration time for the timer specified. If flag is set to </a:t>
            </a:r>
            <a:r>
              <a:rPr lang="en-US" sz="1800" dirty="0" err="1" smtClean="0">
                <a:solidFill>
                  <a:schemeClr val="tx1"/>
                </a:solidFill>
              </a:rPr>
              <a:t>Timer_ABSTIME</a:t>
            </a:r>
            <a:r>
              <a:rPr lang="en-US" sz="1800" dirty="0" smtClean="0">
                <a:solidFill>
                  <a:schemeClr val="tx1"/>
                </a:solidFill>
              </a:rPr>
              <a:t>, then the timer will expire when the clock reaches the absolute value specified by *</a:t>
            </a:r>
            <a:r>
              <a:rPr lang="en-US" sz="1800" dirty="0" err="1" smtClean="0">
                <a:solidFill>
                  <a:schemeClr val="tx1"/>
                </a:solidFill>
              </a:rPr>
              <a:t>value.it_value</a:t>
            </a:r>
            <a:r>
              <a:rPr lang="en-US" sz="1800" dirty="0" smtClean="0">
                <a:solidFill>
                  <a:schemeClr val="tx1"/>
                </a:solidFill>
              </a:rPr>
              <a:t>. </a:t>
            </a:r>
          </a:p>
          <a:p>
            <a:pPr algn="just"/>
            <a:r>
              <a:rPr lang="en-US" sz="1800" dirty="0" smtClean="0">
                <a:solidFill>
                  <a:schemeClr val="tx1"/>
                </a:solidFill>
              </a:rPr>
              <a:t>If flag is not set to TIMER_ABSTIME, the timer will expire when the interval specified by value-&gt;</a:t>
            </a:r>
            <a:r>
              <a:rPr lang="en-US" sz="1800" dirty="0" err="1" smtClean="0">
                <a:solidFill>
                  <a:schemeClr val="tx1"/>
                </a:solidFill>
              </a:rPr>
              <a:t>it_value</a:t>
            </a:r>
            <a:r>
              <a:rPr lang="en-US" sz="1800" dirty="0" smtClean="0">
                <a:solidFill>
                  <a:schemeClr val="tx1"/>
                </a:solidFill>
              </a:rPr>
              <a:t> passes.</a:t>
            </a:r>
          </a:p>
          <a:p>
            <a:pPr algn="just"/>
            <a:r>
              <a:rPr lang="en-US" sz="1800" dirty="0" smtClean="0">
                <a:solidFill>
                  <a:schemeClr val="tx1"/>
                </a:solidFill>
              </a:rPr>
              <a:t>If *</a:t>
            </a:r>
            <a:r>
              <a:rPr lang="en-US" sz="1800" dirty="0" err="1" smtClean="0">
                <a:solidFill>
                  <a:schemeClr val="tx1"/>
                </a:solidFill>
              </a:rPr>
              <a:t>value.it_interval</a:t>
            </a:r>
            <a:r>
              <a:rPr lang="en-US" sz="1800" dirty="0" smtClean="0">
                <a:solidFill>
                  <a:schemeClr val="tx1"/>
                </a:solidFill>
              </a:rPr>
              <a:t> is nonzero, then a periodic timer will go off every value-&gt;</a:t>
            </a:r>
            <a:r>
              <a:rPr lang="en-US" sz="1800" dirty="0" err="1" smtClean="0">
                <a:solidFill>
                  <a:schemeClr val="tx1"/>
                </a:solidFill>
              </a:rPr>
              <a:t>it_interval</a:t>
            </a:r>
            <a:r>
              <a:rPr lang="en-US" sz="1800" dirty="0" smtClean="0">
                <a:solidFill>
                  <a:schemeClr val="tx1"/>
                </a:solidFill>
              </a:rPr>
              <a:t> after value-&gt;</a:t>
            </a:r>
            <a:r>
              <a:rPr lang="en-US" sz="1800" dirty="0" err="1" smtClean="0">
                <a:solidFill>
                  <a:schemeClr val="tx1"/>
                </a:solidFill>
              </a:rPr>
              <a:t>it_value</a:t>
            </a:r>
            <a:r>
              <a:rPr lang="en-US" sz="1800" dirty="0" smtClean="0">
                <a:solidFill>
                  <a:schemeClr val="tx1"/>
                </a:solidFill>
              </a:rPr>
              <a:t> has expired. Any previous timer setting is returned in *</a:t>
            </a:r>
            <a:r>
              <a:rPr lang="en-US" sz="1800" dirty="0" err="1" smtClean="0">
                <a:solidFill>
                  <a:schemeClr val="tx1"/>
                </a:solidFill>
              </a:rPr>
              <a:t>oldvalue</a:t>
            </a:r>
            <a:r>
              <a:rPr lang="en-US" sz="1800" dirty="0" smtClean="0">
                <a:solidFill>
                  <a:schemeClr val="tx1"/>
                </a:solidFill>
              </a:rPr>
              <a:t>. For example, to specify a timer that executes only once, 10.5 seconds from now, specify the following values for the members of the </a:t>
            </a:r>
            <a:r>
              <a:rPr lang="en-US" sz="1800" dirty="0" err="1" smtClean="0">
                <a:solidFill>
                  <a:schemeClr val="tx1"/>
                </a:solidFill>
              </a:rPr>
              <a:t>itimerspec</a:t>
            </a:r>
            <a:r>
              <a:rPr lang="en-US" sz="1800" dirty="0" smtClean="0">
                <a:solidFill>
                  <a:schemeClr val="tx1"/>
                </a:solidFill>
              </a:rPr>
              <a:t> structure:</a:t>
            </a:r>
          </a:p>
          <a:p>
            <a:pPr algn="just"/>
            <a:r>
              <a:rPr lang="en-US" sz="1800" dirty="0" err="1" smtClean="0">
                <a:solidFill>
                  <a:schemeClr val="tx1"/>
                </a:solidFill>
              </a:rPr>
              <a:t>newtimer_setting.it_value.tv_sec</a:t>
            </a:r>
            <a:r>
              <a:rPr lang="en-US" sz="1800" dirty="0" smtClean="0">
                <a:solidFill>
                  <a:schemeClr val="tx1"/>
                </a:solidFill>
              </a:rPr>
              <a:t> = 10;</a:t>
            </a:r>
          </a:p>
          <a:p>
            <a:pPr algn="just"/>
            <a:r>
              <a:rPr lang="en-US" sz="1800" dirty="0" err="1" smtClean="0">
                <a:solidFill>
                  <a:schemeClr val="tx1"/>
                </a:solidFill>
              </a:rPr>
              <a:t>newtimer_setting.it_value.tv_nsec</a:t>
            </a:r>
            <a:r>
              <a:rPr lang="en-US" sz="1800" dirty="0" smtClean="0">
                <a:solidFill>
                  <a:schemeClr val="tx1"/>
                </a:solidFill>
              </a:rPr>
              <a:t> = 500000000;</a:t>
            </a:r>
          </a:p>
          <a:p>
            <a:pPr algn="just"/>
            <a:r>
              <a:rPr lang="en-US" sz="1800" dirty="0" err="1" smtClean="0">
                <a:solidFill>
                  <a:schemeClr val="tx1"/>
                </a:solidFill>
              </a:rPr>
              <a:t>newtimer_setting.it_interval.tv_sec</a:t>
            </a:r>
            <a:r>
              <a:rPr lang="en-US" sz="1800" dirty="0" smtClean="0">
                <a:solidFill>
                  <a:schemeClr val="tx1"/>
                </a:solidFill>
              </a:rPr>
              <a:t> = 0;</a:t>
            </a:r>
          </a:p>
          <a:p>
            <a:pPr algn="just"/>
            <a:r>
              <a:rPr lang="en-US" sz="1800" dirty="0" err="1" smtClean="0">
                <a:solidFill>
                  <a:schemeClr val="tx1"/>
                </a:solidFill>
              </a:rPr>
              <a:t>newtimer_setting.it_interval.tv_nsec</a:t>
            </a:r>
            <a:r>
              <a:rPr lang="en-US" sz="1800" dirty="0" smtClean="0">
                <a:solidFill>
                  <a:schemeClr val="tx1"/>
                </a:solidFill>
              </a:rPr>
              <a:t> = 0;</a:t>
            </a:r>
          </a:p>
          <a:p>
            <a:pPr algn="just"/>
            <a:r>
              <a:rPr lang="en-US" sz="1800" dirty="0" smtClean="0">
                <a:solidFill>
                  <a:schemeClr val="tx1"/>
                </a:solidFill>
              </a:rPr>
              <a:t>To arm a timer to execute 15 seconds from now and then at 0.25-second intervals, specify the following values:</a:t>
            </a:r>
          </a:p>
          <a:p>
            <a:pPr algn="just"/>
            <a:r>
              <a:rPr lang="en-US" sz="1800" dirty="0" err="1" smtClean="0">
                <a:solidFill>
                  <a:schemeClr val="tx1"/>
                </a:solidFill>
              </a:rPr>
              <a:t>newtimer_setting.it_value.tv_sec</a:t>
            </a:r>
            <a:r>
              <a:rPr lang="en-US" sz="1800" dirty="0" smtClean="0">
                <a:solidFill>
                  <a:schemeClr val="tx1"/>
                </a:solidFill>
              </a:rPr>
              <a:t> = 15;</a:t>
            </a:r>
          </a:p>
          <a:p>
            <a:pPr algn="just"/>
            <a:r>
              <a:rPr lang="en-US" sz="1800" dirty="0" err="1" smtClean="0">
                <a:solidFill>
                  <a:schemeClr val="tx1"/>
                </a:solidFill>
              </a:rPr>
              <a:t>newtimer_setting.it_value.tv_nsec</a:t>
            </a:r>
            <a:r>
              <a:rPr lang="en-US" sz="1800" dirty="0" smtClean="0">
                <a:solidFill>
                  <a:schemeClr val="tx1"/>
                </a:solidFill>
              </a:rPr>
              <a:t> = 0;</a:t>
            </a:r>
          </a:p>
          <a:p>
            <a:pPr algn="just"/>
            <a:r>
              <a:rPr lang="en-US" sz="1800" dirty="0" err="1" smtClean="0">
                <a:solidFill>
                  <a:schemeClr val="tx1"/>
                </a:solidFill>
              </a:rPr>
              <a:t>newtimer_setting.it_interval.tv_sec</a:t>
            </a:r>
            <a:r>
              <a:rPr lang="en-US" sz="1800" dirty="0" smtClean="0">
                <a:solidFill>
                  <a:schemeClr val="tx1"/>
                </a:solidFill>
              </a:rPr>
              <a:t> = 0;</a:t>
            </a:r>
          </a:p>
          <a:p>
            <a:pPr algn="just"/>
            <a:r>
              <a:rPr lang="en-US" sz="1800" dirty="0" err="1" smtClean="0">
                <a:solidFill>
                  <a:schemeClr val="tx1"/>
                </a:solidFill>
              </a:rPr>
              <a:t>newtimer_setting.it_interval.tv_nsec</a:t>
            </a:r>
            <a:r>
              <a:rPr lang="en-US" sz="1800" dirty="0" smtClean="0">
                <a:solidFill>
                  <a:schemeClr val="tx1"/>
                </a:solidFill>
              </a:rPr>
              <a:t> = 250000000;</a:t>
            </a:r>
          </a:p>
          <a:p>
            <a:pPr algn="just"/>
            <a:r>
              <a:rPr lang="en-US" sz="1800" b="1" dirty="0" smtClean="0">
                <a:solidFill>
                  <a:schemeClr val="tx1"/>
                </a:solidFill>
              </a:rPr>
              <a:t> </a:t>
            </a:r>
            <a:endParaRPr lang="en-US" sz="1800" dirty="0" smtClean="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762000"/>
          </a:xfrm>
        </p:spPr>
        <p:txBody>
          <a:bodyPr>
            <a:normAutofit/>
          </a:bodyPr>
          <a:lstStyle/>
          <a:p>
            <a:r>
              <a:rPr lang="en-US" sz="3600" b="1" dirty="0" smtClean="0">
                <a:solidFill>
                  <a:schemeClr val="tx1"/>
                </a:solidFill>
              </a:rPr>
              <a:t>7.7 POSIX Memory Locking</a:t>
            </a:r>
            <a:endParaRPr lang="en-US" sz="3600" dirty="0" smtClean="0">
              <a:solidFill>
                <a:schemeClr val="tx1"/>
              </a:solidFill>
            </a:endParaRPr>
          </a:p>
        </p:txBody>
      </p:sp>
      <p:sp>
        <p:nvSpPr>
          <p:cNvPr id="3" name="Subtitle 2"/>
          <p:cNvSpPr>
            <a:spLocks noGrp="1"/>
          </p:cNvSpPr>
          <p:nvPr>
            <p:ph type="subTitle" idx="1"/>
          </p:nvPr>
        </p:nvSpPr>
        <p:spPr>
          <a:xfrm>
            <a:off x="381000" y="990600"/>
            <a:ext cx="8458200" cy="5867400"/>
          </a:xfrm>
        </p:spPr>
        <p:txBody>
          <a:bodyPr>
            <a:noAutofit/>
          </a:bodyPr>
          <a:lstStyle/>
          <a:p>
            <a:pPr algn="just"/>
            <a:r>
              <a:rPr lang="en-US" sz="1800" dirty="0" smtClean="0">
                <a:solidFill>
                  <a:schemeClr val="tx1"/>
                </a:solidFill>
              </a:rPr>
              <a:t>Virtual memory, which allows for mapping of virtual addresses to different physical locations, is useful in real-time systems. In addition to paging (and associated thrashing problems), the key disadvantage of page swapping in real-time systems is the lack of predictable execution time. </a:t>
            </a:r>
          </a:p>
          <a:p>
            <a:pPr algn="just"/>
            <a:endParaRPr lang="en-US" sz="1800" dirty="0" smtClean="0">
              <a:solidFill>
                <a:schemeClr val="tx1"/>
              </a:solidFill>
            </a:endParaRPr>
          </a:p>
          <a:p>
            <a:pPr algn="just"/>
            <a:endParaRPr lang="en-US" sz="1800" dirty="0" smtClean="0">
              <a:solidFill>
                <a:schemeClr val="tx1"/>
              </a:solidFill>
            </a:endParaRPr>
          </a:p>
          <a:p>
            <a:pPr algn="just"/>
            <a:endParaRPr lang="en-US" sz="1800" dirty="0" smtClean="0">
              <a:solidFill>
                <a:schemeClr val="tx1"/>
              </a:solidFill>
            </a:endParaRPr>
          </a:p>
          <a:p>
            <a:pPr algn="just"/>
            <a:endParaRPr lang="en-US" sz="1800" dirty="0">
              <a:solidFill>
                <a:schemeClr val="tx1"/>
              </a:solidFill>
            </a:endParaRPr>
          </a:p>
          <a:p>
            <a:pPr algn="just"/>
            <a:endParaRPr lang="en-US" sz="1800" dirty="0" smtClean="0">
              <a:solidFill>
                <a:schemeClr val="tx1"/>
              </a:solidFill>
            </a:endParaRPr>
          </a:p>
          <a:p>
            <a:pPr algn="just"/>
            <a:endParaRPr lang="en-US" sz="1800" dirty="0">
              <a:solidFill>
                <a:schemeClr val="tx1"/>
              </a:solidFill>
            </a:endParaRPr>
          </a:p>
          <a:p>
            <a:pPr algn="just"/>
            <a:endParaRPr lang="en-US" sz="1800" dirty="0" smtClean="0">
              <a:solidFill>
                <a:schemeClr val="tx1"/>
              </a:solidFill>
            </a:endParaRPr>
          </a:p>
          <a:p>
            <a:pPr algn="just"/>
            <a:r>
              <a:rPr lang="en-US" sz="1800" dirty="0" smtClean="0">
                <a:solidFill>
                  <a:schemeClr val="tx1"/>
                </a:solidFill>
              </a:rPr>
              <a:t>It is not uncommon that an application demands responsiveness that may be measured in microseconds, and the program is waiting milliseconds or more while the operating system is involved in disk access and in fetching the desired instructions in the memory. </a:t>
            </a:r>
          </a:p>
          <a:p>
            <a:pPr algn="just"/>
            <a:r>
              <a:rPr lang="en-US" sz="1800" dirty="0" smtClean="0">
                <a:solidFill>
                  <a:schemeClr val="tx1"/>
                </a:solidFill>
              </a:rPr>
              <a:t>In a real-time system, it is often desirable to lock the important process’s memory down so that the operating system does not page it, thereby making the execution times more predictable. In the case of many large processes, it is desirable to lock just the time-critical portions of these processes.</a:t>
            </a:r>
          </a:p>
          <a:p>
            <a:pPr algn="just"/>
            <a:r>
              <a:rPr lang="en-US" sz="1800" dirty="0" smtClean="0">
                <a:solidFill>
                  <a:schemeClr val="tx1"/>
                </a:solidFill>
              </a:rPr>
              <a:t>POSIX allows for a simple procedure to lock the entire process down.</a:t>
            </a:r>
          </a:p>
        </p:txBody>
      </p:sp>
      <p:pic>
        <p:nvPicPr>
          <p:cNvPr id="4" name="Picture 3"/>
          <p:cNvPicPr/>
          <p:nvPr/>
        </p:nvPicPr>
        <p:blipFill>
          <a:blip r:embed="rId2"/>
          <a:srcRect/>
          <a:stretch>
            <a:fillRect/>
          </a:stretch>
        </p:blipFill>
        <p:spPr bwMode="auto">
          <a:xfrm>
            <a:off x="1600200" y="2350093"/>
            <a:ext cx="5943600" cy="2069507"/>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762000"/>
          </a:xfrm>
        </p:spPr>
        <p:txBody>
          <a:bodyPr>
            <a:normAutofit/>
          </a:bodyPr>
          <a:lstStyle/>
          <a:p>
            <a:r>
              <a:rPr lang="en-US" sz="3600" b="1" dirty="0" smtClean="0">
                <a:solidFill>
                  <a:schemeClr val="tx1"/>
                </a:solidFill>
              </a:rPr>
              <a:t>7.7 POSIX Memory Locking</a:t>
            </a:r>
            <a:endParaRPr lang="en-US" sz="3600" dirty="0" smtClean="0">
              <a:solidFill>
                <a:schemeClr val="tx1"/>
              </a:solidFill>
            </a:endParaRPr>
          </a:p>
        </p:txBody>
      </p:sp>
      <p:sp>
        <p:nvSpPr>
          <p:cNvPr id="3" name="Subtitle 2"/>
          <p:cNvSpPr>
            <a:spLocks noGrp="1"/>
          </p:cNvSpPr>
          <p:nvPr>
            <p:ph type="subTitle" idx="1"/>
          </p:nvPr>
        </p:nvSpPr>
        <p:spPr>
          <a:xfrm>
            <a:off x="381000" y="990600"/>
            <a:ext cx="8458200" cy="5867400"/>
          </a:xfrm>
        </p:spPr>
        <p:txBody>
          <a:bodyPr>
            <a:noAutofit/>
          </a:bodyPr>
          <a:lstStyle/>
          <a:p>
            <a:pPr algn="just"/>
            <a:r>
              <a:rPr lang="en-US" sz="1800" dirty="0" smtClean="0">
                <a:solidFill>
                  <a:schemeClr val="tx1"/>
                </a:solidFill>
              </a:rPr>
              <a:t>#include &lt;</a:t>
            </a:r>
            <a:r>
              <a:rPr lang="en-US" sz="1800" dirty="0" err="1" smtClean="0">
                <a:solidFill>
                  <a:schemeClr val="tx1"/>
                </a:solidFill>
              </a:rPr>
              <a:t>unistd.h</a:t>
            </a:r>
            <a:r>
              <a:rPr lang="en-US" sz="1800" dirty="0" smtClean="0">
                <a:solidFill>
                  <a:schemeClr val="tx1"/>
                </a:solidFill>
              </a:rPr>
              <a:t>&gt;</a:t>
            </a:r>
          </a:p>
          <a:p>
            <a:pPr algn="just"/>
            <a:r>
              <a:rPr lang="en-US" sz="1800" dirty="0" smtClean="0">
                <a:solidFill>
                  <a:schemeClr val="tx1"/>
                </a:solidFill>
              </a:rPr>
              <a:t>#</a:t>
            </a:r>
            <a:r>
              <a:rPr lang="en-US" sz="1800" dirty="0" err="1" smtClean="0">
                <a:solidFill>
                  <a:schemeClr val="tx1"/>
                </a:solidFill>
              </a:rPr>
              <a:t>ifdef</a:t>
            </a:r>
            <a:r>
              <a:rPr lang="en-US" sz="1800" dirty="0" smtClean="0">
                <a:solidFill>
                  <a:schemeClr val="tx1"/>
                </a:solidFill>
              </a:rPr>
              <a:t> _POSIX_MEMLOCK</a:t>
            </a:r>
          </a:p>
          <a:p>
            <a:pPr algn="just"/>
            <a:r>
              <a:rPr lang="en-US" sz="1800" dirty="0" smtClean="0">
                <a:solidFill>
                  <a:schemeClr val="tx1"/>
                </a:solidFill>
              </a:rPr>
              <a:t>#include&lt;sys/</a:t>
            </a:r>
            <a:r>
              <a:rPr lang="en-US" sz="1800" dirty="0" err="1" smtClean="0">
                <a:solidFill>
                  <a:schemeClr val="tx1"/>
                </a:solidFill>
              </a:rPr>
              <a:t>mman.h</a:t>
            </a:r>
            <a:r>
              <a:rPr lang="en-US" sz="1800" dirty="0" smtClean="0">
                <a:solidFill>
                  <a:schemeClr val="tx1"/>
                </a:solidFill>
              </a:rPr>
              <a:t>&gt;</a:t>
            </a:r>
          </a:p>
          <a:p>
            <a:pPr algn="just"/>
            <a:r>
              <a:rPr lang="en-US" sz="1800" dirty="0" err="1" smtClean="0">
                <a:solidFill>
                  <a:schemeClr val="tx1"/>
                </a:solidFill>
              </a:rPr>
              <a:t>int</a:t>
            </a:r>
            <a:r>
              <a:rPr lang="en-US" sz="1800" dirty="0" smtClean="0">
                <a:solidFill>
                  <a:schemeClr val="tx1"/>
                </a:solidFill>
              </a:rPr>
              <a:t> </a:t>
            </a:r>
            <a:r>
              <a:rPr lang="en-US" sz="1800" dirty="0" err="1" smtClean="0">
                <a:solidFill>
                  <a:schemeClr val="tx1"/>
                </a:solidFill>
              </a:rPr>
              <a:t>mlockall</a:t>
            </a:r>
            <a:r>
              <a:rPr lang="en-US" sz="1800" dirty="0" smtClean="0">
                <a:solidFill>
                  <a:schemeClr val="tx1"/>
                </a:solidFill>
              </a:rPr>
              <a:t>(</a:t>
            </a:r>
            <a:r>
              <a:rPr lang="en-US" sz="1800" dirty="0" err="1" smtClean="0">
                <a:solidFill>
                  <a:schemeClr val="tx1"/>
                </a:solidFill>
              </a:rPr>
              <a:t>int</a:t>
            </a:r>
            <a:r>
              <a:rPr lang="en-US" sz="1800" dirty="0" smtClean="0">
                <a:solidFill>
                  <a:schemeClr val="tx1"/>
                </a:solidFill>
              </a:rPr>
              <a:t> flags);</a:t>
            </a:r>
          </a:p>
          <a:p>
            <a:pPr algn="just"/>
            <a:r>
              <a:rPr lang="en-US" sz="1800" dirty="0" err="1" smtClean="0">
                <a:solidFill>
                  <a:schemeClr val="tx1"/>
                </a:solidFill>
              </a:rPr>
              <a:t>int</a:t>
            </a:r>
            <a:r>
              <a:rPr lang="en-US" sz="1800" dirty="0" smtClean="0">
                <a:solidFill>
                  <a:schemeClr val="tx1"/>
                </a:solidFill>
              </a:rPr>
              <a:t> </a:t>
            </a:r>
            <a:r>
              <a:rPr lang="en-US" sz="1800" dirty="0" err="1" smtClean="0">
                <a:solidFill>
                  <a:schemeClr val="tx1"/>
                </a:solidFill>
              </a:rPr>
              <a:t>munlockall</a:t>
            </a:r>
            <a:r>
              <a:rPr lang="en-US" sz="1800" dirty="0" smtClean="0">
                <a:solidFill>
                  <a:schemeClr val="tx1"/>
                </a:solidFill>
              </a:rPr>
              <a:t>(void);</a:t>
            </a:r>
          </a:p>
          <a:p>
            <a:pPr algn="just"/>
            <a:r>
              <a:rPr lang="en-US" sz="1800" dirty="0" smtClean="0">
                <a:solidFill>
                  <a:schemeClr val="tx1"/>
                </a:solidFill>
              </a:rPr>
              <a:t>The function </a:t>
            </a:r>
            <a:r>
              <a:rPr lang="en-US" sz="1800" dirty="0" err="1" smtClean="0">
                <a:solidFill>
                  <a:schemeClr val="tx1"/>
                </a:solidFill>
              </a:rPr>
              <a:t>mlockall</a:t>
            </a:r>
            <a:r>
              <a:rPr lang="en-US" sz="1800" dirty="0" smtClean="0">
                <a:solidFill>
                  <a:schemeClr val="tx1"/>
                </a:solidFill>
              </a:rPr>
              <a:t> tries to lock all the memory down; this includes the program text, data, heap, and stack . Locking a process includes shared libraries that can be mapped in and other shared memory areas that the process may</a:t>
            </a:r>
          </a:p>
          <a:p>
            <a:pPr algn="just"/>
            <a:r>
              <a:rPr lang="en-US" sz="1800" dirty="0" smtClean="0">
                <a:solidFill>
                  <a:schemeClr val="tx1"/>
                </a:solidFill>
              </a:rPr>
              <a:t>be using. </a:t>
            </a:r>
          </a:p>
          <a:p>
            <a:pPr algn="just"/>
            <a:r>
              <a:rPr lang="en-US" sz="1800" dirty="0" smtClean="0">
                <a:solidFill>
                  <a:schemeClr val="tx1"/>
                </a:solidFill>
              </a:rPr>
              <a:t>Depending on the flags being specified, it will either lock all process’s current mappings (MCL_CURRENT), or the process’s current mapping and any future mappings that it may make (MCL_CURRENT|MCL_FUTURE). </a:t>
            </a:r>
          </a:p>
          <a:p>
            <a:pPr algn="just"/>
            <a:r>
              <a:rPr lang="en-US" sz="1800" dirty="0" smtClean="0">
                <a:solidFill>
                  <a:schemeClr val="tx1"/>
                </a:solidFill>
              </a:rPr>
              <a:t>The function </a:t>
            </a:r>
            <a:r>
              <a:rPr lang="en-US" sz="1800" dirty="0" err="1" smtClean="0">
                <a:solidFill>
                  <a:schemeClr val="tx1"/>
                </a:solidFill>
              </a:rPr>
              <a:t>munlockall</a:t>
            </a:r>
            <a:r>
              <a:rPr lang="en-US" sz="1800" dirty="0" smtClean="0">
                <a:solidFill>
                  <a:schemeClr val="tx1"/>
                </a:solidFill>
              </a:rPr>
              <a:t> unlocks all locked memory and notifies the system that it is okay to page this process’s memory if the system must do so. Assuming that </a:t>
            </a:r>
            <a:r>
              <a:rPr lang="en-US" sz="1800" dirty="0" err="1" smtClean="0">
                <a:solidFill>
                  <a:schemeClr val="tx1"/>
                </a:solidFill>
              </a:rPr>
              <a:t>mlockall</a:t>
            </a:r>
            <a:r>
              <a:rPr lang="en-US" sz="1800" dirty="0" smtClean="0">
                <a:solidFill>
                  <a:schemeClr val="tx1"/>
                </a:solidFill>
              </a:rPr>
              <a:t> is called with the MCL_FUTURE flag being set, the rightmost column in Figure 3.24 illustrates the effect of memory locking upon execution of </a:t>
            </a:r>
            <a:r>
              <a:rPr lang="en-US" sz="1800" dirty="0" err="1" smtClean="0">
                <a:solidFill>
                  <a:schemeClr val="tx1"/>
                </a:solidFill>
              </a:rPr>
              <a:t>malloc</a:t>
            </a:r>
            <a:r>
              <a:rPr lang="en-US" sz="1800" dirty="0" smtClean="0">
                <a:solidFill>
                  <a:schemeClr val="tx1"/>
                </a:solidFill>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762000"/>
          </a:xfrm>
        </p:spPr>
        <p:txBody>
          <a:bodyPr>
            <a:normAutofit/>
          </a:bodyPr>
          <a:lstStyle/>
          <a:p>
            <a:r>
              <a:rPr lang="en-US" sz="3600" b="1" dirty="0" smtClean="0">
                <a:solidFill>
                  <a:schemeClr val="tx1"/>
                </a:solidFill>
              </a:rPr>
              <a:t>7.7 POSIX Memory Locking</a:t>
            </a:r>
            <a:endParaRPr lang="en-US" sz="3600" dirty="0" smtClean="0">
              <a:solidFill>
                <a:schemeClr val="tx1"/>
              </a:solidFill>
            </a:endParaRPr>
          </a:p>
        </p:txBody>
      </p:sp>
      <p:sp>
        <p:nvSpPr>
          <p:cNvPr id="3" name="Subtitle 2"/>
          <p:cNvSpPr>
            <a:spLocks noGrp="1"/>
          </p:cNvSpPr>
          <p:nvPr>
            <p:ph type="subTitle" idx="1"/>
          </p:nvPr>
        </p:nvSpPr>
        <p:spPr>
          <a:xfrm>
            <a:off x="381000" y="990600"/>
            <a:ext cx="8458200" cy="5867400"/>
          </a:xfrm>
        </p:spPr>
        <p:txBody>
          <a:bodyPr>
            <a:noAutofit/>
          </a:bodyPr>
          <a:lstStyle/>
          <a:p>
            <a:pPr algn="just"/>
            <a:r>
              <a:rPr lang="en-US" sz="1800" dirty="0" smtClean="0">
                <a:solidFill>
                  <a:schemeClr val="tx1"/>
                </a:solidFill>
              </a:rPr>
              <a:t>Instead of locking down the entire process, POSIX permits the user to lock down part of the process:</a:t>
            </a:r>
          </a:p>
          <a:p>
            <a:pPr algn="just"/>
            <a:r>
              <a:rPr lang="en-US" sz="1800" dirty="0" smtClean="0">
                <a:solidFill>
                  <a:schemeClr val="tx1"/>
                </a:solidFill>
              </a:rPr>
              <a:t>#include &lt;</a:t>
            </a:r>
            <a:r>
              <a:rPr lang="en-US" sz="1800" dirty="0" err="1" smtClean="0">
                <a:solidFill>
                  <a:schemeClr val="tx1"/>
                </a:solidFill>
              </a:rPr>
              <a:t>unistd.h</a:t>
            </a:r>
            <a:r>
              <a:rPr lang="en-US" sz="1800" dirty="0" smtClean="0">
                <a:solidFill>
                  <a:schemeClr val="tx1"/>
                </a:solidFill>
              </a:rPr>
              <a:t>&gt;</a:t>
            </a:r>
          </a:p>
          <a:p>
            <a:pPr algn="just"/>
            <a:r>
              <a:rPr lang="en-US" sz="1800" dirty="0" smtClean="0">
                <a:solidFill>
                  <a:schemeClr val="tx1"/>
                </a:solidFill>
              </a:rPr>
              <a:t>#</a:t>
            </a:r>
            <a:r>
              <a:rPr lang="en-US" sz="1800" dirty="0" err="1" smtClean="0">
                <a:solidFill>
                  <a:schemeClr val="tx1"/>
                </a:solidFill>
              </a:rPr>
              <a:t>ifdef</a:t>
            </a:r>
            <a:r>
              <a:rPr lang="en-US" sz="1800" dirty="0" smtClean="0">
                <a:solidFill>
                  <a:schemeClr val="tx1"/>
                </a:solidFill>
              </a:rPr>
              <a:t> _POSIX_MEMLOCK_RANGE</a:t>
            </a:r>
          </a:p>
          <a:p>
            <a:pPr algn="just"/>
            <a:r>
              <a:rPr lang="en-US" sz="1800" dirty="0" smtClean="0">
                <a:solidFill>
                  <a:schemeClr val="tx1"/>
                </a:solidFill>
              </a:rPr>
              <a:t>#include&lt;sys/</a:t>
            </a:r>
            <a:r>
              <a:rPr lang="en-US" sz="1800" dirty="0" err="1" smtClean="0">
                <a:solidFill>
                  <a:schemeClr val="tx1"/>
                </a:solidFill>
              </a:rPr>
              <a:t>mman.h</a:t>
            </a:r>
            <a:r>
              <a:rPr lang="en-US" sz="1800" dirty="0" smtClean="0">
                <a:solidFill>
                  <a:schemeClr val="tx1"/>
                </a:solidFill>
              </a:rPr>
              <a:t>&gt;</a:t>
            </a:r>
          </a:p>
          <a:p>
            <a:pPr algn="just"/>
            <a:r>
              <a:rPr lang="en-US" sz="1800" dirty="0" err="1" smtClean="0">
                <a:solidFill>
                  <a:schemeClr val="tx1"/>
                </a:solidFill>
              </a:rPr>
              <a:t>int</a:t>
            </a:r>
            <a:r>
              <a:rPr lang="en-US" sz="1800" dirty="0" smtClean="0">
                <a:solidFill>
                  <a:schemeClr val="tx1"/>
                </a:solidFill>
              </a:rPr>
              <a:t> </a:t>
            </a:r>
            <a:r>
              <a:rPr lang="en-US" sz="1800" dirty="0" err="1" smtClean="0">
                <a:solidFill>
                  <a:schemeClr val="tx1"/>
                </a:solidFill>
              </a:rPr>
              <a:t>mlock</a:t>
            </a:r>
            <a:r>
              <a:rPr lang="en-US" sz="1800" dirty="0" smtClean="0">
                <a:solidFill>
                  <a:schemeClr val="tx1"/>
                </a:solidFill>
              </a:rPr>
              <a:t>(void *address, </a:t>
            </a:r>
            <a:r>
              <a:rPr lang="en-US" sz="1800" dirty="0" err="1" smtClean="0">
                <a:solidFill>
                  <a:schemeClr val="tx1"/>
                </a:solidFill>
              </a:rPr>
              <a:t>size_t</a:t>
            </a:r>
            <a:r>
              <a:rPr lang="en-US" sz="1800" dirty="0" smtClean="0">
                <a:solidFill>
                  <a:schemeClr val="tx1"/>
                </a:solidFill>
              </a:rPr>
              <a:t> length);</a:t>
            </a:r>
          </a:p>
          <a:p>
            <a:pPr algn="just"/>
            <a:r>
              <a:rPr lang="en-US" sz="1800" dirty="0" err="1" smtClean="0">
                <a:solidFill>
                  <a:schemeClr val="tx1"/>
                </a:solidFill>
              </a:rPr>
              <a:t>int</a:t>
            </a:r>
            <a:r>
              <a:rPr lang="en-US" sz="1800" dirty="0" smtClean="0">
                <a:solidFill>
                  <a:schemeClr val="tx1"/>
                </a:solidFill>
              </a:rPr>
              <a:t> </a:t>
            </a:r>
            <a:r>
              <a:rPr lang="en-US" sz="1800" dirty="0" err="1" smtClean="0">
                <a:solidFill>
                  <a:schemeClr val="tx1"/>
                </a:solidFill>
              </a:rPr>
              <a:t>munlock</a:t>
            </a:r>
            <a:r>
              <a:rPr lang="en-US" sz="1800" dirty="0" smtClean="0">
                <a:solidFill>
                  <a:schemeClr val="tx1"/>
                </a:solidFill>
              </a:rPr>
              <a:t>(void *address, </a:t>
            </a:r>
            <a:r>
              <a:rPr lang="en-US" sz="1800" dirty="0" err="1" smtClean="0">
                <a:solidFill>
                  <a:schemeClr val="tx1"/>
                </a:solidFill>
              </a:rPr>
              <a:t>size_t</a:t>
            </a:r>
            <a:r>
              <a:rPr lang="en-US" sz="1800" dirty="0" smtClean="0">
                <a:solidFill>
                  <a:schemeClr val="tx1"/>
                </a:solidFill>
              </a:rPr>
              <a:t> length);</a:t>
            </a:r>
          </a:p>
          <a:p>
            <a:pPr algn="just"/>
            <a:r>
              <a:rPr lang="en-US" sz="1800" dirty="0" smtClean="0">
                <a:solidFill>
                  <a:schemeClr val="tx1"/>
                </a:solidFill>
              </a:rPr>
              <a:t>#</a:t>
            </a:r>
            <a:r>
              <a:rPr lang="en-US" sz="1800" dirty="0" err="1" smtClean="0">
                <a:solidFill>
                  <a:schemeClr val="tx1"/>
                </a:solidFill>
              </a:rPr>
              <a:t>endif</a:t>
            </a:r>
            <a:endParaRPr lang="en-US" sz="1800" dirty="0" smtClean="0">
              <a:solidFill>
                <a:schemeClr val="tx1"/>
              </a:solidFill>
            </a:endParaRPr>
          </a:p>
          <a:p>
            <a:pPr algn="just"/>
            <a:endParaRPr lang="en-US" sz="1800" dirty="0" smtClean="0">
              <a:solidFill>
                <a:schemeClr val="tx1"/>
              </a:solidFill>
            </a:endParaRPr>
          </a:p>
          <a:p>
            <a:pPr algn="just"/>
            <a:r>
              <a:rPr lang="en-US" sz="1800" dirty="0" smtClean="0">
                <a:solidFill>
                  <a:schemeClr val="tx1"/>
                </a:solidFill>
              </a:rPr>
              <a:t>The function </a:t>
            </a:r>
            <a:r>
              <a:rPr lang="en-US" sz="1800" dirty="0" err="1" smtClean="0">
                <a:solidFill>
                  <a:schemeClr val="tx1"/>
                </a:solidFill>
              </a:rPr>
              <a:t>mlock</a:t>
            </a:r>
            <a:r>
              <a:rPr lang="en-US" sz="1800" dirty="0" smtClean="0">
                <a:solidFill>
                  <a:schemeClr val="tx1"/>
                </a:solidFill>
              </a:rPr>
              <a:t> locks down the address range being specified, and </a:t>
            </a:r>
            <a:r>
              <a:rPr lang="en-US" sz="1800" dirty="0" err="1" smtClean="0">
                <a:solidFill>
                  <a:schemeClr val="tx1"/>
                </a:solidFill>
              </a:rPr>
              <a:t>munlock</a:t>
            </a:r>
            <a:r>
              <a:rPr lang="en-US" sz="1800" dirty="0" smtClean="0">
                <a:solidFill>
                  <a:schemeClr val="tx1"/>
                </a:solidFill>
              </a:rPr>
              <a:t> unlocks a range (Figure 3.25). If </a:t>
            </a:r>
            <a:r>
              <a:rPr lang="en-US" sz="1800" dirty="0" err="1" smtClean="0">
                <a:solidFill>
                  <a:schemeClr val="tx1"/>
                </a:solidFill>
              </a:rPr>
              <a:t>mlock</a:t>
            </a:r>
            <a:r>
              <a:rPr lang="en-US" sz="1800" dirty="0" smtClean="0">
                <a:solidFill>
                  <a:schemeClr val="tx1"/>
                </a:solidFill>
              </a:rPr>
              <a:t> is called for a range of memory, then calling </a:t>
            </a:r>
            <a:r>
              <a:rPr lang="en-US" sz="1800" dirty="0" err="1" smtClean="0">
                <a:solidFill>
                  <a:schemeClr val="tx1"/>
                </a:solidFill>
              </a:rPr>
              <a:t>munlockall</a:t>
            </a:r>
            <a:r>
              <a:rPr lang="en-US" sz="1800" dirty="0" smtClean="0">
                <a:solidFill>
                  <a:schemeClr val="tx1"/>
                </a:solidFill>
              </a:rPr>
              <a:t> unlocks the memory that has been locked with </a:t>
            </a:r>
            <a:r>
              <a:rPr lang="en-US" sz="1800" dirty="0" err="1" smtClean="0">
                <a:solidFill>
                  <a:schemeClr val="tx1"/>
                </a:solidFill>
              </a:rPr>
              <a:t>mlock</a:t>
            </a:r>
            <a:r>
              <a:rPr lang="en-US" sz="1800" dirty="0" smtClean="0">
                <a:solidFill>
                  <a:schemeClr val="tx1"/>
                </a:solidFill>
              </a:rPr>
              <a:t>. </a:t>
            </a:r>
          </a:p>
          <a:p>
            <a:pPr algn="just"/>
            <a:r>
              <a:rPr lang="en-US" sz="1800" dirty="0" smtClean="0">
                <a:solidFill>
                  <a:schemeClr val="tx1"/>
                </a:solidFill>
              </a:rPr>
              <a:t>It is not possible to lock memory for all of a small section of code, then unlock it.</a:t>
            </a:r>
          </a:p>
          <a:p>
            <a:pPr algn="just"/>
            <a:r>
              <a:rPr lang="en-US" sz="1800" dirty="0" smtClean="0">
                <a:solidFill>
                  <a:schemeClr val="tx1"/>
                </a:solidFill>
              </a:rPr>
              <a:t>Memory locking is a global technique that should not be performed by small, transient sections of code.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762000"/>
          </a:xfrm>
        </p:spPr>
        <p:txBody>
          <a:bodyPr>
            <a:normAutofit/>
          </a:bodyPr>
          <a:lstStyle/>
          <a:p>
            <a:r>
              <a:rPr lang="en-US" sz="3600" b="1" dirty="0" smtClean="0">
                <a:solidFill>
                  <a:schemeClr val="tx1"/>
                </a:solidFill>
              </a:rPr>
              <a:t>7.7 POSIX Memory Locking</a:t>
            </a:r>
            <a:endParaRPr lang="en-US" sz="3600" dirty="0" smtClean="0">
              <a:solidFill>
                <a:schemeClr val="tx1"/>
              </a:solidFill>
            </a:endParaRPr>
          </a:p>
        </p:txBody>
      </p:sp>
      <p:sp>
        <p:nvSpPr>
          <p:cNvPr id="3" name="Subtitle 2"/>
          <p:cNvSpPr>
            <a:spLocks noGrp="1"/>
          </p:cNvSpPr>
          <p:nvPr>
            <p:ph type="subTitle" idx="1"/>
          </p:nvPr>
        </p:nvSpPr>
        <p:spPr>
          <a:xfrm>
            <a:off x="381000" y="990600"/>
            <a:ext cx="8458200" cy="5867400"/>
          </a:xfrm>
        </p:spPr>
        <p:txBody>
          <a:bodyPr>
            <a:noAutofit/>
          </a:bodyPr>
          <a:lstStyle/>
          <a:p>
            <a:pPr algn="just"/>
            <a:r>
              <a:rPr lang="en-US" sz="1800" dirty="0" smtClean="0">
                <a:solidFill>
                  <a:schemeClr val="tx1"/>
                </a:solidFill>
              </a:rPr>
              <a:t>In general, once a memory is locked, it should be locked down until the application is out of “real-time mode.” </a:t>
            </a:r>
          </a:p>
          <a:p>
            <a:pPr algn="just"/>
            <a:r>
              <a:rPr lang="en-US" sz="1800" dirty="0" smtClean="0">
                <a:solidFill>
                  <a:schemeClr val="tx1"/>
                </a:solidFill>
              </a:rPr>
              <a:t>The function </a:t>
            </a:r>
            <a:r>
              <a:rPr lang="en-US" sz="1800" dirty="0" err="1" smtClean="0">
                <a:solidFill>
                  <a:schemeClr val="tx1"/>
                </a:solidFill>
              </a:rPr>
              <a:t>mlock</a:t>
            </a:r>
            <a:r>
              <a:rPr lang="en-US" sz="1800" dirty="0" smtClean="0">
                <a:solidFill>
                  <a:schemeClr val="tx1"/>
                </a:solidFill>
              </a:rPr>
              <a:t> can cause a segmentation fault if an address is passed to it where there is not any memory for executable code.</a:t>
            </a:r>
          </a:p>
          <a:p>
            <a:pPr algn="just"/>
            <a:r>
              <a:rPr lang="en-US" sz="1800" dirty="0" smtClean="0">
                <a:solidFill>
                  <a:schemeClr val="tx1"/>
                </a:solidFill>
              </a:rPr>
              <a:t>As can be seen from this example, memory locking decreases execution times for the locked modules and, more importantly, can be used to guarantee execution time. </a:t>
            </a:r>
          </a:p>
          <a:p>
            <a:pPr algn="just"/>
            <a:r>
              <a:rPr lang="en-US" sz="1800" dirty="0" smtClean="0">
                <a:solidFill>
                  <a:schemeClr val="tx1"/>
                </a:solidFill>
              </a:rPr>
              <a:t>At the same time, it makes fewer pages available for the application, encouraging contention.</a:t>
            </a:r>
            <a:endParaRPr lang="en-US" sz="1800" dirty="0">
              <a:solidFill>
                <a:schemeClr val="tx1"/>
              </a:solidFill>
            </a:endParaRPr>
          </a:p>
        </p:txBody>
      </p:sp>
      <p:pic>
        <p:nvPicPr>
          <p:cNvPr id="4" name="Picture 3"/>
          <p:cNvPicPr/>
          <p:nvPr/>
        </p:nvPicPr>
        <p:blipFill>
          <a:blip r:embed="rId2"/>
          <a:srcRect/>
          <a:stretch>
            <a:fillRect/>
          </a:stretch>
        </p:blipFill>
        <p:spPr bwMode="auto">
          <a:xfrm>
            <a:off x="990600" y="4503148"/>
            <a:ext cx="2548594" cy="1440452"/>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5569974" y="4555114"/>
            <a:ext cx="2735826" cy="146468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762000"/>
          </a:xfrm>
        </p:spPr>
        <p:txBody>
          <a:bodyPr>
            <a:normAutofit/>
          </a:bodyPr>
          <a:lstStyle/>
          <a:p>
            <a:r>
              <a:rPr lang="en-US" sz="3600" b="1" dirty="0" smtClean="0">
                <a:solidFill>
                  <a:schemeClr val="tx1"/>
                </a:solidFill>
              </a:rPr>
              <a:t>Single thread Creation with </a:t>
            </a:r>
            <a:r>
              <a:rPr lang="en-US" sz="3600" b="1" dirty="0" err="1" smtClean="0">
                <a:solidFill>
                  <a:schemeClr val="tx1"/>
                </a:solidFill>
              </a:rPr>
              <a:t>pthread_create</a:t>
            </a:r>
            <a:r>
              <a:rPr lang="en-US" sz="3600" b="1" dirty="0" smtClean="0">
                <a:solidFill>
                  <a:schemeClr val="tx1"/>
                </a:solidFill>
              </a:rPr>
              <a:t>()</a:t>
            </a:r>
            <a:endParaRPr lang="en-US" sz="3600" dirty="0">
              <a:solidFill>
                <a:schemeClr val="tx1"/>
              </a:solidFill>
            </a:endParaRPr>
          </a:p>
        </p:txBody>
      </p:sp>
      <p:sp>
        <p:nvSpPr>
          <p:cNvPr id="3" name="Subtitle 2"/>
          <p:cNvSpPr>
            <a:spLocks noGrp="1"/>
          </p:cNvSpPr>
          <p:nvPr>
            <p:ph type="subTitle" idx="1"/>
          </p:nvPr>
        </p:nvSpPr>
        <p:spPr>
          <a:xfrm>
            <a:off x="381000" y="990600"/>
            <a:ext cx="8458200" cy="5867400"/>
          </a:xfrm>
        </p:spPr>
        <p:txBody>
          <a:bodyPr>
            <a:noAutofit/>
          </a:bodyPr>
          <a:lstStyle/>
          <a:p>
            <a:pPr algn="just"/>
            <a:r>
              <a:rPr lang="en-US" sz="1800" dirty="0" smtClean="0">
                <a:solidFill>
                  <a:schemeClr val="tx1"/>
                </a:solidFill>
              </a:rPr>
              <a:t>#</a:t>
            </a:r>
            <a:r>
              <a:rPr lang="en-US" sz="1800" dirty="0">
                <a:solidFill>
                  <a:schemeClr val="tx1"/>
                </a:solidFill>
              </a:rPr>
              <a:t>include &lt;</a:t>
            </a:r>
            <a:r>
              <a:rPr lang="en-US" sz="1800" dirty="0" err="1">
                <a:solidFill>
                  <a:schemeClr val="tx1"/>
                </a:solidFill>
              </a:rPr>
              <a:t>pthread.h</a:t>
            </a:r>
            <a:r>
              <a:rPr lang="en-US" sz="1800" dirty="0">
                <a:solidFill>
                  <a:schemeClr val="tx1"/>
                </a:solidFill>
              </a:rPr>
              <a:t>&gt;</a:t>
            </a:r>
          </a:p>
          <a:p>
            <a:pPr algn="just"/>
            <a:r>
              <a:rPr lang="en-US" sz="1800" dirty="0">
                <a:solidFill>
                  <a:schemeClr val="tx1"/>
                </a:solidFill>
              </a:rPr>
              <a:t>#include &lt;</a:t>
            </a:r>
            <a:r>
              <a:rPr lang="en-US" sz="1800" dirty="0" err="1">
                <a:solidFill>
                  <a:schemeClr val="tx1"/>
                </a:solidFill>
              </a:rPr>
              <a:t>stdio.h</a:t>
            </a:r>
            <a:r>
              <a:rPr lang="en-US" sz="1800" dirty="0">
                <a:solidFill>
                  <a:schemeClr val="tx1"/>
                </a:solidFill>
              </a:rPr>
              <a:t>&gt;</a:t>
            </a:r>
          </a:p>
          <a:p>
            <a:pPr algn="just"/>
            <a:r>
              <a:rPr lang="en-US" sz="1800" dirty="0" err="1">
                <a:solidFill>
                  <a:schemeClr val="tx1"/>
                </a:solidFill>
              </a:rPr>
              <a:t>int</a:t>
            </a:r>
            <a:r>
              <a:rPr lang="en-US" sz="1800" dirty="0">
                <a:solidFill>
                  <a:schemeClr val="tx1"/>
                </a:solidFill>
              </a:rPr>
              <a:t> x=90;</a:t>
            </a:r>
          </a:p>
          <a:p>
            <a:pPr algn="just"/>
            <a:r>
              <a:rPr lang="en-US" sz="1800" dirty="0">
                <a:solidFill>
                  <a:schemeClr val="tx1"/>
                </a:solidFill>
              </a:rPr>
              <a:t>void </a:t>
            </a:r>
            <a:r>
              <a:rPr lang="en-US" sz="1800" dirty="0" err="1">
                <a:solidFill>
                  <a:schemeClr val="tx1"/>
                </a:solidFill>
              </a:rPr>
              <a:t>print_message_function</a:t>
            </a:r>
            <a:r>
              <a:rPr lang="en-US" sz="1800" dirty="0">
                <a:solidFill>
                  <a:schemeClr val="tx1"/>
                </a:solidFill>
              </a:rPr>
              <a:t>( void *</a:t>
            </a:r>
            <a:r>
              <a:rPr lang="en-US" sz="1800" dirty="0" err="1">
                <a:solidFill>
                  <a:schemeClr val="tx1"/>
                </a:solidFill>
              </a:rPr>
              <a:t>ptr</a:t>
            </a:r>
            <a:r>
              <a:rPr lang="en-US" sz="1800" dirty="0">
                <a:solidFill>
                  <a:schemeClr val="tx1"/>
                </a:solidFill>
              </a:rPr>
              <a:t> ){</a:t>
            </a:r>
          </a:p>
          <a:p>
            <a:pPr algn="just"/>
            <a:r>
              <a:rPr lang="en-US" sz="1800" dirty="0">
                <a:solidFill>
                  <a:schemeClr val="tx1"/>
                </a:solidFill>
              </a:rPr>
              <a:t>     char *message;</a:t>
            </a:r>
          </a:p>
          <a:p>
            <a:pPr algn="just"/>
            <a:r>
              <a:rPr lang="en-US" sz="1800" dirty="0">
                <a:solidFill>
                  <a:schemeClr val="tx1"/>
                </a:solidFill>
              </a:rPr>
              <a:t>     message = (char *) </a:t>
            </a:r>
            <a:r>
              <a:rPr lang="en-US" sz="1800" dirty="0" err="1">
                <a:solidFill>
                  <a:schemeClr val="tx1"/>
                </a:solidFill>
              </a:rPr>
              <a:t>ptr</a:t>
            </a:r>
            <a:r>
              <a:rPr lang="en-US" sz="1800" dirty="0">
                <a:solidFill>
                  <a:schemeClr val="tx1"/>
                </a:solidFill>
              </a:rPr>
              <a:t>;</a:t>
            </a:r>
          </a:p>
          <a:p>
            <a:pPr algn="just"/>
            <a:r>
              <a:rPr lang="en-US" sz="1800" dirty="0">
                <a:solidFill>
                  <a:schemeClr val="tx1"/>
                </a:solidFill>
              </a:rPr>
              <a:t>     </a:t>
            </a:r>
            <a:r>
              <a:rPr lang="en-US" sz="1800" dirty="0" err="1">
                <a:solidFill>
                  <a:schemeClr val="tx1"/>
                </a:solidFill>
              </a:rPr>
              <a:t>printf</a:t>
            </a:r>
            <a:r>
              <a:rPr lang="en-US" sz="1800" dirty="0">
                <a:solidFill>
                  <a:schemeClr val="tx1"/>
                </a:solidFill>
              </a:rPr>
              <a:t>("I incremented value of x: %d   and  </a:t>
            </a:r>
            <a:r>
              <a:rPr lang="en-US" sz="1800" dirty="0" err="1">
                <a:solidFill>
                  <a:schemeClr val="tx1"/>
                </a:solidFill>
              </a:rPr>
              <a:t>i</a:t>
            </a:r>
            <a:r>
              <a:rPr lang="en-US" sz="1800" dirty="0">
                <a:solidFill>
                  <a:schemeClr val="tx1"/>
                </a:solidFill>
              </a:rPr>
              <a:t> am child  %s \n",++x, message);</a:t>
            </a:r>
          </a:p>
          <a:p>
            <a:pPr algn="just"/>
            <a:r>
              <a:rPr lang="en-US" sz="1800" dirty="0">
                <a:solidFill>
                  <a:schemeClr val="tx1"/>
                </a:solidFill>
              </a:rPr>
              <a:t>  }</a:t>
            </a:r>
          </a:p>
          <a:p>
            <a:pPr algn="just"/>
            <a:r>
              <a:rPr lang="en-US" sz="1800" dirty="0" err="1">
                <a:solidFill>
                  <a:schemeClr val="tx1"/>
                </a:solidFill>
              </a:rPr>
              <a:t>int</a:t>
            </a:r>
            <a:r>
              <a:rPr lang="en-US" sz="1800" dirty="0">
                <a:solidFill>
                  <a:schemeClr val="tx1"/>
                </a:solidFill>
              </a:rPr>
              <a:t>  main() {</a:t>
            </a:r>
          </a:p>
          <a:p>
            <a:pPr algn="just"/>
            <a:r>
              <a:rPr lang="en-US" sz="1800" dirty="0">
                <a:solidFill>
                  <a:schemeClr val="tx1"/>
                </a:solidFill>
              </a:rPr>
              <a:t>     </a:t>
            </a:r>
            <a:r>
              <a:rPr lang="en-US" sz="1800" dirty="0" err="1">
                <a:solidFill>
                  <a:schemeClr val="tx1"/>
                </a:solidFill>
              </a:rPr>
              <a:t>pthread_t</a:t>
            </a:r>
            <a:r>
              <a:rPr lang="en-US" sz="1800" dirty="0">
                <a:solidFill>
                  <a:schemeClr val="tx1"/>
                </a:solidFill>
              </a:rPr>
              <a:t> thread1, thread2;</a:t>
            </a:r>
          </a:p>
          <a:p>
            <a:pPr algn="just"/>
            <a:r>
              <a:rPr lang="en-US" sz="1800" dirty="0">
                <a:solidFill>
                  <a:schemeClr val="tx1"/>
                </a:solidFill>
              </a:rPr>
              <a:t>     char *message1 = "Thread one";</a:t>
            </a:r>
          </a:p>
          <a:p>
            <a:pPr algn="just"/>
            <a:r>
              <a:rPr lang="en-US" sz="1800" dirty="0">
                <a:solidFill>
                  <a:schemeClr val="tx1"/>
                </a:solidFill>
              </a:rPr>
              <a:t>     char *message2 = "Thread two";</a:t>
            </a:r>
          </a:p>
          <a:p>
            <a:pPr algn="just"/>
            <a:r>
              <a:rPr lang="en-US" sz="1800" dirty="0">
                <a:solidFill>
                  <a:schemeClr val="tx1"/>
                </a:solidFill>
              </a:rPr>
              <a:t>    </a:t>
            </a:r>
          </a:p>
          <a:p>
            <a:pPr algn="just"/>
            <a:r>
              <a:rPr lang="en-US" sz="1800" dirty="0">
                <a:solidFill>
                  <a:schemeClr val="tx1"/>
                </a:solidFill>
              </a:rPr>
              <a:t>     </a:t>
            </a:r>
            <a:r>
              <a:rPr lang="en-US" sz="1800" dirty="0" err="1">
                <a:solidFill>
                  <a:schemeClr val="tx1"/>
                </a:solidFill>
              </a:rPr>
              <a:t>pthread_create</a:t>
            </a:r>
            <a:r>
              <a:rPr lang="en-US" sz="1800" dirty="0">
                <a:solidFill>
                  <a:schemeClr val="tx1"/>
                </a:solidFill>
              </a:rPr>
              <a:t>( &amp;thread1, 0 , (void*)&amp;</a:t>
            </a:r>
            <a:r>
              <a:rPr lang="en-US" sz="1800" dirty="0" err="1">
                <a:solidFill>
                  <a:schemeClr val="tx1"/>
                </a:solidFill>
              </a:rPr>
              <a:t>print_message_function</a:t>
            </a:r>
            <a:r>
              <a:rPr lang="en-US" sz="1800" dirty="0">
                <a:solidFill>
                  <a:schemeClr val="tx1"/>
                </a:solidFill>
              </a:rPr>
              <a:t>, (void*) message1);</a:t>
            </a:r>
          </a:p>
          <a:p>
            <a:pPr algn="just"/>
            <a:r>
              <a:rPr lang="en-US" sz="1800" dirty="0">
                <a:solidFill>
                  <a:schemeClr val="tx1"/>
                </a:solidFill>
              </a:rPr>
              <a:t>     </a:t>
            </a:r>
            <a:r>
              <a:rPr lang="en-US" sz="1800" dirty="0" err="1">
                <a:solidFill>
                  <a:schemeClr val="tx1"/>
                </a:solidFill>
              </a:rPr>
              <a:t>pthread_create</a:t>
            </a:r>
            <a:r>
              <a:rPr lang="en-US" sz="1800" dirty="0">
                <a:solidFill>
                  <a:schemeClr val="tx1"/>
                </a:solidFill>
              </a:rPr>
              <a:t>( &amp;thread2, 0 , (void*)&amp;</a:t>
            </a:r>
            <a:r>
              <a:rPr lang="en-US" sz="1800" dirty="0" err="1">
                <a:solidFill>
                  <a:schemeClr val="tx1"/>
                </a:solidFill>
              </a:rPr>
              <a:t>print_message_function</a:t>
            </a:r>
            <a:r>
              <a:rPr lang="en-US" sz="1800" dirty="0">
                <a:solidFill>
                  <a:schemeClr val="tx1"/>
                </a:solidFill>
              </a:rPr>
              <a:t>, (void*) message2);</a:t>
            </a:r>
          </a:p>
          <a:p>
            <a:pPr algn="just"/>
            <a:r>
              <a:rPr lang="en-US" sz="1800" dirty="0">
                <a:solidFill>
                  <a:schemeClr val="tx1"/>
                </a:solidFill>
              </a:rPr>
              <a:t> return(0);  </a:t>
            </a:r>
          </a:p>
          <a:p>
            <a:pPr algn="just"/>
            <a:r>
              <a:rPr lang="en-US" sz="1800" dirty="0">
                <a:solidFill>
                  <a:schemeClr val="tx1"/>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762000"/>
          </a:xfrm>
        </p:spPr>
        <p:txBody>
          <a:bodyPr>
            <a:normAutofit/>
          </a:bodyPr>
          <a:lstStyle/>
          <a:p>
            <a:r>
              <a:rPr lang="en-US" sz="3600" b="1" dirty="0" smtClean="0">
                <a:solidFill>
                  <a:schemeClr val="tx1"/>
                </a:solidFill>
              </a:rPr>
              <a:t>Single thread Creation with </a:t>
            </a:r>
            <a:r>
              <a:rPr lang="en-US" sz="3600" b="1" dirty="0" err="1" smtClean="0">
                <a:solidFill>
                  <a:schemeClr val="tx1"/>
                </a:solidFill>
              </a:rPr>
              <a:t>pthread_create</a:t>
            </a:r>
            <a:r>
              <a:rPr lang="en-US" sz="3600" b="1" dirty="0" smtClean="0">
                <a:solidFill>
                  <a:schemeClr val="tx1"/>
                </a:solidFill>
              </a:rPr>
              <a:t>()</a:t>
            </a:r>
            <a:endParaRPr lang="en-US" sz="3600" dirty="0">
              <a:solidFill>
                <a:schemeClr val="tx1"/>
              </a:solidFill>
            </a:endParaRPr>
          </a:p>
        </p:txBody>
      </p:sp>
      <p:sp>
        <p:nvSpPr>
          <p:cNvPr id="3" name="Subtitle 2"/>
          <p:cNvSpPr>
            <a:spLocks noGrp="1"/>
          </p:cNvSpPr>
          <p:nvPr>
            <p:ph type="subTitle" idx="1"/>
          </p:nvPr>
        </p:nvSpPr>
        <p:spPr>
          <a:xfrm>
            <a:off x="381000" y="990600"/>
            <a:ext cx="8458200" cy="5867400"/>
          </a:xfrm>
        </p:spPr>
        <p:txBody>
          <a:bodyPr>
            <a:noAutofit/>
          </a:bodyPr>
          <a:lstStyle/>
          <a:p>
            <a:pPr algn="just"/>
            <a:r>
              <a:rPr lang="en-US" sz="1800" b="1" dirty="0">
                <a:solidFill>
                  <a:schemeClr val="tx1"/>
                </a:solidFill>
              </a:rPr>
              <a:t>Multiple threads Creation with the </a:t>
            </a:r>
            <a:r>
              <a:rPr lang="en-US" sz="1800" b="1" dirty="0" err="1">
                <a:solidFill>
                  <a:schemeClr val="tx1"/>
                </a:solidFill>
              </a:rPr>
              <a:t>pthread_create</a:t>
            </a:r>
            <a:r>
              <a:rPr lang="en-US" sz="1800" b="1" dirty="0">
                <a:solidFill>
                  <a:schemeClr val="tx1"/>
                </a:solidFill>
              </a:rPr>
              <a:t>() routine. </a:t>
            </a:r>
            <a:endParaRPr lang="en-US" sz="1800" dirty="0">
              <a:solidFill>
                <a:schemeClr val="tx1"/>
              </a:solidFill>
            </a:endParaRPr>
          </a:p>
          <a:p>
            <a:pPr algn="just"/>
            <a:r>
              <a:rPr lang="en-US" sz="1800" dirty="0">
                <a:solidFill>
                  <a:schemeClr val="tx1"/>
                </a:solidFill>
              </a:rPr>
              <a:t>Each thread does a simple print, and then terminates with a call to </a:t>
            </a:r>
            <a:r>
              <a:rPr lang="en-US" sz="1800" dirty="0" err="1">
                <a:solidFill>
                  <a:schemeClr val="tx1"/>
                </a:solidFill>
              </a:rPr>
              <a:t>pthread_exit</a:t>
            </a:r>
            <a:r>
              <a:rPr lang="en-US" sz="1800" dirty="0">
                <a:solidFill>
                  <a:schemeClr val="tx1"/>
                </a:solidFill>
              </a:rPr>
              <a:t>(). </a:t>
            </a:r>
          </a:p>
          <a:p>
            <a:pPr algn="just"/>
            <a:r>
              <a:rPr lang="en-US" sz="1800" dirty="0">
                <a:solidFill>
                  <a:schemeClr val="tx1"/>
                </a:solidFill>
              </a:rPr>
              <a:t>The example also demonstrates how to “wait” for thread completions by using the </a:t>
            </a:r>
            <a:r>
              <a:rPr lang="en-US" sz="1800" dirty="0" err="1">
                <a:solidFill>
                  <a:schemeClr val="tx1"/>
                </a:solidFill>
              </a:rPr>
              <a:t>Pthread</a:t>
            </a:r>
            <a:r>
              <a:rPr lang="en-US" sz="1800" dirty="0">
                <a:solidFill>
                  <a:schemeClr val="tx1"/>
                </a:solidFill>
              </a:rPr>
              <a:t> join routine.</a:t>
            </a:r>
          </a:p>
          <a:p>
            <a:pPr algn="just"/>
            <a:r>
              <a:rPr lang="en-US" sz="1800" dirty="0">
                <a:solidFill>
                  <a:schemeClr val="tx1"/>
                </a:solidFill>
              </a:rPr>
              <a:t>#include &lt;</a:t>
            </a:r>
            <a:r>
              <a:rPr lang="en-US" sz="1800" dirty="0" err="1">
                <a:solidFill>
                  <a:schemeClr val="tx1"/>
                </a:solidFill>
              </a:rPr>
              <a:t>pthread.h</a:t>
            </a:r>
            <a:r>
              <a:rPr lang="en-US" sz="1800" dirty="0">
                <a:solidFill>
                  <a:schemeClr val="tx1"/>
                </a:solidFill>
              </a:rPr>
              <a:t>&gt;</a:t>
            </a:r>
          </a:p>
          <a:p>
            <a:pPr algn="just"/>
            <a:r>
              <a:rPr lang="en-US" sz="1800" dirty="0">
                <a:solidFill>
                  <a:schemeClr val="tx1"/>
                </a:solidFill>
              </a:rPr>
              <a:t>#include &lt;</a:t>
            </a:r>
            <a:r>
              <a:rPr lang="en-US" sz="1800" dirty="0" err="1">
                <a:solidFill>
                  <a:schemeClr val="tx1"/>
                </a:solidFill>
              </a:rPr>
              <a:t>stdio.h</a:t>
            </a:r>
            <a:r>
              <a:rPr lang="en-US" sz="1800" dirty="0">
                <a:solidFill>
                  <a:schemeClr val="tx1"/>
                </a:solidFill>
              </a:rPr>
              <a:t>&gt;</a:t>
            </a:r>
          </a:p>
          <a:p>
            <a:pPr algn="just"/>
            <a:r>
              <a:rPr lang="en-US" sz="1800" dirty="0">
                <a:solidFill>
                  <a:schemeClr val="tx1"/>
                </a:solidFill>
              </a:rPr>
              <a:t>void </a:t>
            </a:r>
            <a:r>
              <a:rPr lang="en-US" sz="1800" dirty="0" err="1">
                <a:solidFill>
                  <a:schemeClr val="tx1"/>
                </a:solidFill>
              </a:rPr>
              <a:t>message_printer_function</a:t>
            </a:r>
            <a:r>
              <a:rPr lang="en-US" sz="1800" dirty="0">
                <a:solidFill>
                  <a:schemeClr val="tx1"/>
                </a:solidFill>
              </a:rPr>
              <a:t>(void *</a:t>
            </a:r>
            <a:r>
              <a:rPr lang="en-US" sz="1800" dirty="0" err="1">
                <a:solidFill>
                  <a:schemeClr val="tx1"/>
                </a:solidFill>
              </a:rPr>
              <a:t>ptr</a:t>
            </a:r>
            <a:r>
              <a:rPr lang="en-US" sz="1800" dirty="0">
                <a:solidFill>
                  <a:schemeClr val="tx1"/>
                </a:solidFill>
              </a:rPr>
              <a:t>)</a:t>
            </a:r>
          </a:p>
          <a:p>
            <a:pPr algn="just"/>
            <a:r>
              <a:rPr lang="en-US" sz="1800" dirty="0">
                <a:solidFill>
                  <a:schemeClr val="tx1"/>
                </a:solidFill>
              </a:rPr>
              <a:t>{</a:t>
            </a:r>
          </a:p>
          <a:p>
            <a:pPr algn="just"/>
            <a:r>
              <a:rPr lang="en-US" sz="1800" dirty="0">
                <a:solidFill>
                  <a:schemeClr val="tx1"/>
                </a:solidFill>
              </a:rPr>
              <a:t>char *message;</a:t>
            </a:r>
          </a:p>
          <a:p>
            <a:pPr algn="just"/>
            <a:r>
              <a:rPr lang="en-US" sz="1800" dirty="0">
                <a:solidFill>
                  <a:schemeClr val="tx1"/>
                </a:solidFill>
              </a:rPr>
              <a:t>message = (char*) </a:t>
            </a:r>
            <a:r>
              <a:rPr lang="en-US" sz="1800" dirty="0" err="1">
                <a:solidFill>
                  <a:schemeClr val="tx1"/>
                </a:solidFill>
              </a:rPr>
              <a:t>ptr</a:t>
            </a:r>
            <a:r>
              <a:rPr lang="en-US" sz="1800" dirty="0">
                <a:solidFill>
                  <a:schemeClr val="tx1"/>
                </a:solidFill>
              </a:rPr>
              <a:t>;</a:t>
            </a:r>
          </a:p>
          <a:p>
            <a:pPr algn="just"/>
            <a:r>
              <a:rPr lang="en-US" sz="1800" dirty="0" err="1">
                <a:solidFill>
                  <a:schemeClr val="tx1"/>
                </a:solidFill>
              </a:rPr>
              <a:t>printf</a:t>
            </a:r>
            <a:r>
              <a:rPr lang="en-US" sz="1800" dirty="0">
                <a:solidFill>
                  <a:schemeClr val="tx1"/>
                </a:solidFill>
              </a:rPr>
              <a:t>("%s\</a:t>
            </a:r>
            <a:r>
              <a:rPr lang="en-US" sz="1800" dirty="0" err="1">
                <a:solidFill>
                  <a:schemeClr val="tx1"/>
                </a:solidFill>
              </a:rPr>
              <a:t>n",message</a:t>
            </a:r>
            <a:r>
              <a:rPr lang="en-US" sz="1800" dirty="0">
                <a:solidFill>
                  <a:schemeClr val="tx1"/>
                </a:solidFill>
              </a:rPr>
              <a:t>);</a:t>
            </a:r>
          </a:p>
          <a:p>
            <a:pPr algn="just"/>
            <a:r>
              <a:rPr lang="en-US" sz="1800" dirty="0">
                <a:solidFill>
                  <a:schemeClr val="tx1"/>
                </a:solidFill>
              </a:rPr>
              <a:t>}</a:t>
            </a:r>
          </a:p>
          <a:p>
            <a:pPr algn="just"/>
            <a:r>
              <a:rPr lang="en-US" sz="1800" dirty="0">
                <a:solidFill>
                  <a:schemeClr val="tx1"/>
                </a:solidFill>
              </a:rPr>
              <a:t>void main()</a:t>
            </a:r>
          </a:p>
          <a:p>
            <a:pPr algn="just"/>
            <a:r>
              <a:rPr lang="en-US" sz="1800" dirty="0">
                <a:solidFill>
                  <a:schemeClr val="tx1"/>
                </a:solidFill>
              </a:rPr>
              <a:t>{</a:t>
            </a:r>
          </a:p>
          <a:p>
            <a:pPr algn="just"/>
            <a:r>
              <a:rPr lang="en-US" sz="1800" dirty="0" err="1">
                <a:solidFill>
                  <a:schemeClr val="tx1"/>
                </a:solidFill>
              </a:rPr>
              <a:t>pthread_t</a:t>
            </a:r>
            <a:r>
              <a:rPr lang="en-US" sz="1800" dirty="0">
                <a:solidFill>
                  <a:schemeClr val="tx1"/>
                </a:solidFill>
              </a:rPr>
              <a:t> thread[5];</a:t>
            </a:r>
          </a:p>
          <a:p>
            <a:pPr algn="just"/>
            <a:r>
              <a:rPr lang="en-US" sz="1800" dirty="0" err="1">
                <a:solidFill>
                  <a:schemeClr val="tx1"/>
                </a:solidFill>
              </a:rPr>
              <a:t>pthread_attr_t</a:t>
            </a:r>
            <a:r>
              <a:rPr lang="en-US" sz="1800" dirty="0">
                <a:solidFill>
                  <a:schemeClr val="tx1"/>
                </a:solidFill>
              </a:rPr>
              <a:t> attribute;</a:t>
            </a:r>
          </a:p>
          <a:p>
            <a:pPr algn="just"/>
            <a:r>
              <a:rPr lang="en-US" sz="1800" dirty="0" err="1">
                <a:solidFill>
                  <a:schemeClr val="tx1"/>
                </a:solidFill>
              </a:rPr>
              <a:t>int</a:t>
            </a:r>
            <a:r>
              <a:rPr lang="en-US" sz="1800" dirty="0">
                <a:solidFill>
                  <a:schemeClr val="tx1"/>
                </a:solidFill>
              </a:rPr>
              <a:t> </a:t>
            </a:r>
            <a:r>
              <a:rPr lang="en-US" sz="1800" dirty="0" err="1">
                <a:solidFill>
                  <a:schemeClr val="tx1"/>
                </a:solidFill>
              </a:rPr>
              <a:t>errorcode,counter</a:t>
            </a:r>
            <a:r>
              <a:rPr lang="en-US" sz="1800" dirty="0">
                <a:solidFill>
                  <a:schemeClr val="tx1"/>
                </a:solidFill>
              </a:rPr>
              <a:t>, status;</a:t>
            </a:r>
          </a:p>
          <a:p>
            <a:pPr algn="just"/>
            <a:r>
              <a:rPr lang="en-US" sz="1800" dirty="0">
                <a:solidFill>
                  <a:schemeClr val="tx1"/>
                </a:solidFill>
              </a:rPr>
              <a:t>char *message="</a:t>
            </a:r>
            <a:r>
              <a:rPr lang="en-US" sz="1800" dirty="0" err="1">
                <a:solidFill>
                  <a:schemeClr val="tx1"/>
                </a:solidFill>
              </a:rPr>
              <a:t>TestPrint</a:t>
            </a:r>
            <a:r>
              <a:rPr lang="en-US" sz="1800" dirty="0">
                <a:solidFill>
                  <a:schemeClr val="tx1"/>
                </a:solidFill>
              </a:rPr>
              <a:t>";</a:t>
            </a:r>
          </a:p>
          <a:p>
            <a:pPr algn="just"/>
            <a:r>
              <a:rPr lang="en-US" sz="1800" dirty="0">
                <a:solidFill>
                  <a:schemeClr val="tx1"/>
                </a:solidFill>
              </a:rPr>
              <a:t>/* Initialize and set thread detached attribute */</a:t>
            </a:r>
          </a:p>
          <a:p>
            <a:pPr algn="just"/>
            <a:r>
              <a:rPr lang="en-US" sz="1800" dirty="0" err="1">
                <a:solidFill>
                  <a:schemeClr val="tx1"/>
                </a:solidFill>
              </a:rPr>
              <a:t>pthread_attr_init</a:t>
            </a:r>
            <a:r>
              <a:rPr lang="en-US" sz="1800" dirty="0">
                <a:solidFill>
                  <a:schemeClr val="tx1"/>
                </a:solidFill>
              </a:rPr>
              <a:t>(&amp;attribute);</a:t>
            </a:r>
          </a:p>
          <a:p>
            <a:pPr algn="just"/>
            <a:r>
              <a:rPr lang="en-US" sz="1800" dirty="0" err="1">
                <a:solidFill>
                  <a:schemeClr val="tx1"/>
                </a:solidFill>
              </a:rPr>
              <a:t>pthread_attr_setdetachstate</a:t>
            </a:r>
            <a:r>
              <a:rPr lang="en-US" sz="1800" dirty="0">
                <a:solidFill>
                  <a:schemeClr val="tx1"/>
                </a:solidFill>
              </a:rPr>
              <a:t>(&amp;attribute, PTHREAD_CREATE_JOINABLE);</a:t>
            </a:r>
          </a:p>
          <a:p>
            <a:pPr algn="just"/>
            <a:r>
              <a:rPr lang="en-US" sz="1800" dirty="0">
                <a:solidFill>
                  <a:schemeClr val="tx1"/>
                </a:solidFill>
              </a:rPr>
              <a:t>for(counter=0;counter&lt;5;counter++)</a:t>
            </a:r>
          </a:p>
          <a:p>
            <a:pPr algn="just"/>
            <a:r>
              <a:rPr lang="en-US" sz="1800" dirty="0">
                <a:solidFill>
                  <a:schemeClr val="tx1"/>
                </a:solidFill>
              </a:rPr>
              <a:t>{</a:t>
            </a:r>
          </a:p>
          <a:p>
            <a:pPr algn="just"/>
            <a:r>
              <a:rPr lang="en-US" sz="1800" dirty="0" err="1">
                <a:solidFill>
                  <a:schemeClr val="tx1"/>
                </a:solidFill>
              </a:rPr>
              <a:t>printf</a:t>
            </a:r>
            <a:r>
              <a:rPr lang="en-US" sz="1800" dirty="0">
                <a:solidFill>
                  <a:schemeClr val="tx1"/>
                </a:solidFill>
              </a:rPr>
              <a:t>("I am creating thread %d\n", counter);</a:t>
            </a:r>
          </a:p>
          <a:p>
            <a:pPr algn="just"/>
            <a:r>
              <a:rPr lang="en-US" sz="1800" dirty="0" err="1">
                <a:solidFill>
                  <a:schemeClr val="tx1"/>
                </a:solidFill>
              </a:rPr>
              <a:t>errorcode</a:t>
            </a:r>
            <a:r>
              <a:rPr lang="en-US" sz="1800" dirty="0">
                <a:solidFill>
                  <a:schemeClr val="tx1"/>
                </a:solidFill>
              </a:rPr>
              <a:t> = </a:t>
            </a:r>
            <a:r>
              <a:rPr lang="en-US" sz="1800" dirty="0" err="1">
                <a:solidFill>
                  <a:schemeClr val="tx1"/>
                </a:solidFill>
              </a:rPr>
              <a:t>pthread_create</a:t>
            </a:r>
            <a:r>
              <a:rPr lang="en-US" sz="1800" dirty="0">
                <a:solidFill>
                  <a:schemeClr val="tx1"/>
                </a:solidFill>
              </a:rPr>
              <a:t>(&amp;thread[counter],&amp;attribute,(void*)&amp;</a:t>
            </a:r>
            <a:r>
              <a:rPr lang="en-US" sz="1800" dirty="0" err="1">
                <a:solidFill>
                  <a:schemeClr val="tx1"/>
                </a:solidFill>
              </a:rPr>
              <a:t>message_printer_function</a:t>
            </a:r>
            <a:r>
              <a:rPr lang="en-US" sz="1800" dirty="0">
                <a:solidFill>
                  <a:schemeClr val="tx1"/>
                </a:solidFill>
              </a:rPr>
              <a:t>,(void*)message);</a:t>
            </a:r>
          </a:p>
          <a:p>
            <a:pPr algn="just"/>
            <a:r>
              <a:rPr lang="en-US" sz="1800" dirty="0">
                <a:solidFill>
                  <a:schemeClr val="tx1"/>
                </a:solidFill>
              </a:rPr>
              <a:t>if (</a:t>
            </a:r>
            <a:r>
              <a:rPr lang="en-US" sz="1800" dirty="0" err="1">
                <a:solidFill>
                  <a:schemeClr val="tx1"/>
                </a:solidFill>
              </a:rPr>
              <a:t>errorcode</a:t>
            </a:r>
            <a:r>
              <a:rPr lang="en-US" sz="1800" dirty="0">
                <a:solidFill>
                  <a:schemeClr val="tx1"/>
                </a:solidFill>
              </a:rPr>
              <a:t>)</a:t>
            </a:r>
          </a:p>
          <a:p>
            <a:pPr algn="just"/>
            <a:r>
              <a:rPr lang="en-US" sz="1800" dirty="0">
                <a:solidFill>
                  <a:schemeClr val="tx1"/>
                </a:solidFill>
              </a:rPr>
              <a:t>{</a:t>
            </a:r>
          </a:p>
          <a:p>
            <a:pPr algn="just"/>
            <a:r>
              <a:rPr lang="en-US" sz="1800" dirty="0" err="1">
                <a:solidFill>
                  <a:schemeClr val="tx1"/>
                </a:solidFill>
              </a:rPr>
              <a:t>printf</a:t>
            </a:r>
            <a:r>
              <a:rPr lang="en-US" sz="1800" dirty="0">
                <a:solidFill>
                  <a:schemeClr val="tx1"/>
                </a:solidFill>
              </a:rPr>
              <a:t>("ERROR happened in thread creation");</a:t>
            </a:r>
          </a:p>
          <a:p>
            <a:pPr algn="just"/>
            <a:r>
              <a:rPr lang="en-US" sz="1800" dirty="0">
                <a:solidFill>
                  <a:schemeClr val="tx1"/>
                </a:solidFill>
              </a:rPr>
              <a:t>exit(-1);</a:t>
            </a:r>
          </a:p>
          <a:p>
            <a:pPr algn="just"/>
            <a:r>
              <a:rPr lang="en-US" sz="1800" dirty="0">
                <a:solidFill>
                  <a:schemeClr val="tx1"/>
                </a:solidFill>
              </a:rPr>
              <a:t>}</a:t>
            </a:r>
          </a:p>
          <a:p>
            <a:pPr algn="just"/>
            <a:r>
              <a:rPr lang="en-US" sz="1800" dirty="0">
                <a:solidFill>
                  <a:schemeClr val="tx1"/>
                </a:solidFill>
              </a:rPr>
              <a:t>}</a:t>
            </a:r>
          </a:p>
          <a:p>
            <a:pPr algn="just"/>
            <a:r>
              <a:rPr lang="en-US" sz="1800" dirty="0">
                <a:solidFill>
                  <a:schemeClr val="tx1"/>
                </a:solidFill>
              </a:rPr>
              <a:t>/* Free attribute and wait for the other threads */</a:t>
            </a:r>
          </a:p>
          <a:p>
            <a:pPr algn="just"/>
            <a:r>
              <a:rPr lang="en-US" sz="1800" dirty="0" err="1">
                <a:solidFill>
                  <a:schemeClr val="tx1"/>
                </a:solidFill>
              </a:rPr>
              <a:t>pthread_attr_destroy</a:t>
            </a:r>
            <a:r>
              <a:rPr lang="en-US" sz="1800" dirty="0">
                <a:solidFill>
                  <a:schemeClr val="tx1"/>
                </a:solidFill>
              </a:rPr>
              <a:t>(&amp;attribute);</a:t>
            </a:r>
          </a:p>
          <a:p>
            <a:pPr algn="just"/>
            <a:r>
              <a:rPr lang="en-US" sz="1800" dirty="0">
                <a:solidFill>
                  <a:schemeClr val="tx1"/>
                </a:solidFill>
              </a:rPr>
              <a:t>for(counter=0;counter&lt;5;counter++)</a:t>
            </a:r>
          </a:p>
          <a:p>
            <a:pPr algn="just"/>
            <a:r>
              <a:rPr lang="en-US" sz="1800" dirty="0">
                <a:solidFill>
                  <a:schemeClr val="tx1"/>
                </a:solidFill>
              </a:rPr>
              <a:t>{</a:t>
            </a:r>
          </a:p>
          <a:p>
            <a:pPr algn="just"/>
            <a:r>
              <a:rPr lang="en-US" sz="1800" dirty="0" err="1">
                <a:solidFill>
                  <a:schemeClr val="tx1"/>
                </a:solidFill>
              </a:rPr>
              <a:t>errorcode</a:t>
            </a:r>
            <a:r>
              <a:rPr lang="en-US" sz="1800" dirty="0">
                <a:solidFill>
                  <a:schemeClr val="tx1"/>
                </a:solidFill>
              </a:rPr>
              <a:t> = </a:t>
            </a:r>
            <a:r>
              <a:rPr lang="en-US" sz="1800" dirty="0" err="1">
                <a:solidFill>
                  <a:schemeClr val="tx1"/>
                </a:solidFill>
              </a:rPr>
              <a:t>pthread_join</a:t>
            </a:r>
            <a:r>
              <a:rPr lang="en-US" sz="1800" dirty="0">
                <a:solidFill>
                  <a:schemeClr val="tx1"/>
                </a:solidFill>
              </a:rPr>
              <a:t>(thread[counter], (void **)&amp;status);</a:t>
            </a:r>
          </a:p>
          <a:p>
            <a:pPr algn="just"/>
            <a:r>
              <a:rPr lang="en-US" sz="1800" dirty="0">
                <a:solidFill>
                  <a:schemeClr val="tx1"/>
                </a:solidFill>
              </a:rPr>
              <a:t>if (</a:t>
            </a:r>
            <a:r>
              <a:rPr lang="en-US" sz="1800" dirty="0" err="1">
                <a:solidFill>
                  <a:schemeClr val="tx1"/>
                </a:solidFill>
              </a:rPr>
              <a:t>errorcode</a:t>
            </a:r>
            <a:r>
              <a:rPr lang="en-US" sz="1800" dirty="0">
                <a:solidFill>
                  <a:schemeClr val="tx1"/>
                </a:solidFill>
              </a:rPr>
              <a:t>)</a:t>
            </a:r>
          </a:p>
          <a:p>
            <a:pPr algn="just"/>
            <a:r>
              <a:rPr lang="en-US" sz="1800" dirty="0">
                <a:solidFill>
                  <a:schemeClr val="tx1"/>
                </a:solidFill>
              </a:rPr>
              <a:t>{</a:t>
            </a:r>
          </a:p>
          <a:p>
            <a:pPr algn="just"/>
            <a:r>
              <a:rPr lang="en-US" sz="1800" dirty="0" err="1">
                <a:solidFill>
                  <a:schemeClr val="tx1"/>
                </a:solidFill>
              </a:rPr>
              <a:t>printf</a:t>
            </a:r>
            <a:r>
              <a:rPr lang="en-US" sz="1800" dirty="0">
                <a:solidFill>
                  <a:schemeClr val="tx1"/>
                </a:solidFill>
              </a:rPr>
              <a:t>("ERROR happened in thread join");</a:t>
            </a:r>
          </a:p>
          <a:p>
            <a:pPr algn="just"/>
            <a:r>
              <a:rPr lang="en-US" sz="1800" dirty="0">
                <a:solidFill>
                  <a:schemeClr val="tx1"/>
                </a:solidFill>
              </a:rPr>
              <a:t>exit(-1);</a:t>
            </a:r>
          </a:p>
          <a:p>
            <a:pPr algn="just"/>
            <a:r>
              <a:rPr lang="en-US" sz="1800" dirty="0">
                <a:solidFill>
                  <a:schemeClr val="tx1"/>
                </a:solidFill>
              </a:rPr>
              <a:t>}</a:t>
            </a:r>
          </a:p>
          <a:p>
            <a:pPr algn="just"/>
            <a:r>
              <a:rPr lang="en-US" sz="1800" dirty="0" err="1">
                <a:solidFill>
                  <a:schemeClr val="tx1"/>
                </a:solidFill>
              </a:rPr>
              <a:t>printf</a:t>
            </a:r>
            <a:r>
              <a:rPr lang="en-US" sz="1800" dirty="0">
                <a:solidFill>
                  <a:schemeClr val="tx1"/>
                </a:solidFill>
              </a:rPr>
              <a:t>("Completed join with thread %d\</a:t>
            </a:r>
            <a:r>
              <a:rPr lang="en-US" sz="1800" dirty="0" err="1">
                <a:solidFill>
                  <a:schemeClr val="tx1"/>
                </a:solidFill>
              </a:rPr>
              <a:t>n",counter</a:t>
            </a:r>
            <a:r>
              <a:rPr lang="en-US" sz="1800" dirty="0">
                <a:solidFill>
                  <a:schemeClr val="tx1"/>
                </a:solidFill>
              </a:rPr>
              <a:t>);</a:t>
            </a:r>
          </a:p>
          <a:p>
            <a:pPr algn="just"/>
            <a:r>
              <a:rPr lang="en-US" sz="1800" dirty="0">
                <a:solidFill>
                  <a:schemeClr val="tx1"/>
                </a:solidFill>
              </a:rPr>
              <a:t>/*</a:t>
            </a:r>
            <a:r>
              <a:rPr lang="en-US" sz="1800" dirty="0" err="1">
                <a:solidFill>
                  <a:schemeClr val="tx1"/>
                </a:solidFill>
              </a:rPr>
              <a:t>printf</a:t>
            </a:r>
            <a:r>
              <a:rPr lang="en-US" sz="1800" dirty="0">
                <a:solidFill>
                  <a:schemeClr val="tx1"/>
                </a:solidFill>
              </a:rPr>
              <a:t>("Completed join with thread %d status= %d\</a:t>
            </a:r>
            <a:r>
              <a:rPr lang="en-US" sz="1800" dirty="0" err="1">
                <a:solidFill>
                  <a:schemeClr val="tx1"/>
                </a:solidFill>
              </a:rPr>
              <a:t>n",counter</a:t>
            </a:r>
            <a:r>
              <a:rPr lang="en-US" sz="1800" dirty="0">
                <a:solidFill>
                  <a:schemeClr val="tx1"/>
                </a:solidFill>
              </a:rPr>
              <a:t>, status);*/</a:t>
            </a:r>
          </a:p>
          <a:p>
            <a:pPr algn="just"/>
            <a:r>
              <a:rPr lang="en-US" sz="1800" dirty="0">
                <a:solidFill>
                  <a:schemeClr val="tx1"/>
                </a:solidFill>
              </a:rPr>
              <a:t>}</a:t>
            </a:r>
          </a:p>
          <a:p>
            <a:pPr algn="just"/>
            <a:r>
              <a:rPr lang="en-US" sz="1800" dirty="0" err="1">
                <a:solidFill>
                  <a:schemeClr val="tx1"/>
                </a:solidFill>
              </a:rPr>
              <a:t>pthread_exit</a:t>
            </a:r>
            <a:r>
              <a:rPr lang="en-US" sz="1800" dirty="0">
                <a:solidFill>
                  <a:schemeClr val="tx1"/>
                </a:solidFill>
              </a:rPr>
              <a:t>(NULL);</a:t>
            </a:r>
          </a:p>
          <a:p>
            <a:pPr algn="just"/>
            <a:r>
              <a:rPr lang="en-US" sz="1800" dirty="0">
                <a:solidFill>
                  <a:schemeClr val="tx1"/>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762000"/>
          </a:xfrm>
        </p:spPr>
        <p:txBody>
          <a:bodyPr>
            <a:normAutofit/>
          </a:bodyPr>
          <a:lstStyle/>
          <a:p>
            <a:r>
              <a:rPr lang="en-US" sz="3600" b="1" dirty="0" smtClean="0">
                <a:solidFill>
                  <a:schemeClr val="tx1"/>
                </a:solidFill>
              </a:rPr>
              <a:t>7.2 POSIX </a:t>
            </a:r>
            <a:r>
              <a:rPr lang="en-US" sz="3600" b="1" dirty="0" err="1" smtClean="0">
                <a:solidFill>
                  <a:schemeClr val="tx1"/>
                </a:solidFill>
              </a:rPr>
              <a:t>Mutexes</a:t>
            </a:r>
            <a:r>
              <a:rPr lang="en-US" sz="3600" b="1" dirty="0" smtClean="0">
                <a:solidFill>
                  <a:schemeClr val="tx1"/>
                </a:solidFill>
              </a:rPr>
              <a:t> and Condition Variables</a:t>
            </a:r>
            <a:endParaRPr lang="en-US" sz="3600" dirty="0">
              <a:solidFill>
                <a:schemeClr val="tx1"/>
              </a:solidFill>
            </a:endParaRPr>
          </a:p>
        </p:txBody>
      </p:sp>
      <p:sp>
        <p:nvSpPr>
          <p:cNvPr id="3" name="Subtitle 2"/>
          <p:cNvSpPr>
            <a:spLocks noGrp="1"/>
          </p:cNvSpPr>
          <p:nvPr>
            <p:ph type="subTitle" idx="1"/>
          </p:nvPr>
        </p:nvSpPr>
        <p:spPr>
          <a:xfrm>
            <a:off x="381000" y="990600"/>
            <a:ext cx="8458200" cy="5867400"/>
          </a:xfrm>
        </p:spPr>
        <p:txBody>
          <a:bodyPr>
            <a:noAutofit/>
          </a:bodyPr>
          <a:lstStyle/>
          <a:p>
            <a:pPr algn="just"/>
            <a:r>
              <a:rPr lang="en-US" sz="1800" dirty="0" err="1" smtClean="0">
                <a:solidFill>
                  <a:schemeClr val="tx1"/>
                </a:solidFill>
              </a:rPr>
              <a:t>Mutex</a:t>
            </a:r>
            <a:r>
              <a:rPr lang="en-US" sz="1800" dirty="0" smtClean="0">
                <a:solidFill>
                  <a:schemeClr val="tx1"/>
                </a:solidFill>
              </a:rPr>
              <a:t> </a:t>
            </a:r>
            <a:r>
              <a:rPr lang="en-US" sz="1800" dirty="0">
                <a:solidFill>
                  <a:schemeClr val="tx1"/>
                </a:solidFill>
              </a:rPr>
              <a:t>variables are one of the primary </a:t>
            </a:r>
            <a:r>
              <a:rPr lang="en-US" sz="1800" b="1" dirty="0">
                <a:solidFill>
                  <a:schemeClr val="tx1"/>
                </a:solidFill>
              </a:rPr>
              <a:t>means of implementing thread synchronization</a:t>
            </a:r>
            <a:r>
              <a:rPr lang="en-US" sz="1800" dirty="0">
                <a:solidFill>
                  <a:schemeClr val="tx1"/>
                </a:solidFill>
              </a:rPr>
              <a:t>.</a:t>
            </a:r>
          </a:p>
          <a:p>
            <a:pPr algn="just"/>
            <a:r>
              <a:rPr lang="en-US" sz="1800" dirty="0">
                <a:solidFill>
                  <a:schemeClr val="tx1"/>
                </a:solidFill>
              </a:rPr>
              <a:t>The basic concept of a </a:t>
            </a:r>
            <a:r>
              <a:rPr lang="en-US" sz="1800" dirty="0" err="1">
                <a:solidFill>
                  <a:schemeClr val="tx1"/>
                </a:solidFill>
              </a:rPr>
              <a:t>mutex</a:t>
            </a:r>
            <a:r>
              <a:rPr lang="en-US" sz="1800" dirty="0">
                <a:solidFill>
                  <a:schemeClr val="tx1"/>
                </a:solidFill>
              </a:rPr>
              <a:t> as used in </a:t>
            </a:r>
            <a:r>
              <a:rPr lang="en-US" sz="1800" dirty="0" err="1">
                <a:solidFill>
                  <a:schemeClr val="tx1"/>
                </a:solidFill>
              </a:rPr>
              <a:t>Pthreads</a:t>
            </a:r>
            <a:r>
              <a:rPr lang="en-US" sz="1800" dirty="0">
                <a:solidFill>
                  <a:schemeClr val="tx1"/>
                </a:solidFill>
              </a:rPr>
              <a:t> is that </a:t>
            </a:r>
            <a:r>
              <a:rPr lang="en-US" sz="1800" b="1" dirty="0">
                <a:solidFill>
                  <a:schemeClr val="tx1"/>
                </a:solidFill>
              </a:rPr>
              <a:t>only one thread is allowed to lock (or own) a </a:t>
            </a:r>
            <a:r>
              <a:rPr lang="en-US" sz="1800" b="1" dirty="0" err="1">
                <a:solidFill>
                  <a:schemeClr val="tx1"/>
                </a:solidFill>
              </a:rPr>
              <a:t>mutex</a:t>
            </a:r>
            <a:r>
              <a:rPr lang="en-US" sz="1800" b="1" dirty="0">
                <a:solidFill>
                  <a:schemeClr val="tx1"/>
                </a:solidFill>
              </a:rPr>
              <a:t> variable at any given time</a:t>
            </a:r>
            <a:r>
              <a:rPr lang="en-US" sz="1800" dirty="0">
                <a:solidFill>
                  <a:schemeClr val="tx1"/>
                </a:solidFill>
              </a:rPr>
              <a:t>. </a:t>
            </a:r>
          </a:p>
          <a:p>
            <a:pPr algn="just"/>
            <a:r>
              <a:rPr lang="en-US" sz="1800" dirty="0">
                <a:solidFill>
                  <a:schemeClr val="tx1"/>
                </a:solidFill>
              </a:rPr>
              <a:t>Even if several threads try to lock a </a:t>
            </a:r>
            <a:r>
              <a:rPr lang="en-US" sz="1800" dirty="0" err="1">
                <a:solidFill>
                  <a:schemeClr val="tx1"/>
                </a:solidFill>
              </a:rPr>
              <a:t>mutex</a:t>
            </a:r>
            <a:r>
              <a:rPr lang="en-US" sz="1800" dirty="0">
                <a:solidFill>
                  <a:schemeClr val="tx1"/>
                </a:solidFill>
              </a:rPr>
              <a:t>, </a:t>
            </a:r>
            <a:r>
              <a:rPr lang="en-US" sz="1800" b="1" dirty="0">
                <a:solidFill>
                  <a:schemeClr val="tx1"/>
                </a:solidFill>
              </a:rPr>
              <a:t>only one thread will be successful</a:t>
            </a:r>
            <a:r>
              <a:rPr lang="en-US" sz="1800" dirty="0">
                <a:solidFill>
                  <a:schemeClr val="tx1"/>
                </a:solidFill>
              </a:rPr>
              <a:t>.</a:t>
            </a:r>
          </a:p>
          <a:p>
            <a:pPr algn="just"/>
            <a:r>
              <a:rPr lang="en-US" sz="1800" dirty="0">
                <a:solidFill>
                  <a:schemeClr val="tx1"/>
                </a:solidFill>
              </a:rPr>
              <a:t>No other thread can own/lock that </a:t>
            </a:r>
            <a:r>
              <a:rPr lang="en-US" sz="1800" dirty="0" err="1">
                <a:solidFill>
                  <a:schemeClr val="tx1"/>
                </a:solidFill>
              </a:rPr>
              <a:t>mutex</a:t>
            </a:r>
            <a:r>
              <a:rPr lang="en-US" sz="1800" b="1" dirty="0">
                <a:solidFill>
                  <a:schemeClr val="tx1"/>
                </a:solidFill>
              </a:rPr>
              <a:t> until the owning thread unlocks that </a:t>
            </a:r>
            <a:r>
              <a:rPr lang="en-US" sz="1800" b="1" dirty="0" err="1">
                <a:solidFill>
                  <a:schemeClr val="tx1"/>
                </a:solidFill>
              </a:rPr>
              <a:t>mutex</a:t>
            </a:r>
            <a:r>
              <a:rPr lang="en-US" sz="1800" dirty="0">
                <a:solidFill>
                  <a:schemeClr val="tx1"/>
                </a:solidFill>
              </a:rPr>
              <a:t>, and only the owner can unlock it. </a:t>
            </a:r>
            <a:endParaRPr lang="en-US" sz="1800" dirty="0" smtClean="0">
              <a:solidFill>
                <a:schemeClr val="tx1"/>
              </a:solidFill>
            </a:endParaRPr>
          </a:p>
          <a:p>
            <a:pPr algn="just"/>
            <a:r>
              <a:rPr lang="en-US" sz="1800" dirty="0" smtClean="0">
                <a:solidFill>
                  <a:schemeClr val="tx1"/>
                </a:solidFill>
              </a:rPr>
              <a:t>POSIX </a:t>
            </a:r>
            <a:r>
              <a:rPr lang="en-US" sz="1800" dirty="0" err="1">
                <a:solidFill>
                  <a:schemeClr val="tx1"/>
                </a:solidFill>
              </a:rPr>
              <a:t>mutexes</a:t>
            </a:r>
            <a:r>
              <a:rPr lang="en-US" sz="1800" dirty="0">
                <a:solidFill>
                  <a:schemeClr val="tx1"/>
                </a:solidFill>
              </a:rPr>
              <a:t> application program interfaces (APIs) are given below</a:t>
            </a:r>
            <a:r>
              <a:rPr lang="en-US" sz="1800" dirty="0" smtClean="0">
                <a:solidFill>
                  <a:schemeClr val="tx1"/>
                </a:solidFill>
              </a:rPr>
              <a:t>.</a:t>
            </a:r>
          </a:p>
          <a:p>
            <a:pPr algn="just"/>
            <a:r>
              <a:rPr lang="en-US" sz="1800" dirty="0" smtClean="0">
                <a:solidFill>
                  <a:schemeClr val="tx1"/>
                </a:solidFill>
              </a:rPr>
              <a:t>/** POSIX </a:t>
            </a:r>
            <a:r>
              <a:rPr lang="en-US" sz="1800" dirty="0" err="1" smtClean="0">
                <a:solidFill>
                  <a:schemeClr val="tx1"/>
                </a:solidFill>
              </a:rPr>
              <a:t>Mutexes</a:t>
            </a:r>
            <a:r>
              <a:rPr lang="en-US" sz="1800" dirty="0" smtClean="0">
                <a:solidFill>
                  <a:schemeClr val="tx1"/>
                </a:solidFill>
              </a:rPr>
              <a:t> **/</a:t>
            </a:r>
          </a:p>
          <a:p>
            <a:pPr algn="just"/>
            <a:r>
              <a:rPr lang="en-US" sz="1800" dirty="0" smtClean="0">
                <a:solidFill>
                  <a:schemeClr val="tx1"/>
                </a:solidFill>
              </a:rPr>
              <a:t>/* Creating/Destroying </a:t>
            </a:r>
            <a:r>
              <a:rPr lang="en-US" sz="1800" dirty="0" err="1" smtClean="0">
                <a:solidFill>
                  <a:schemeClr val="tx1"/>
                </a:solidFill>
              </a:rPr>
              <a:t>Mutexes</a:t>
            </a:r>
            <a:r>
              <a:rPr lang="en-US" sz="1800" dirty="0" smtClean="0">
                <a:solidFill>
                  <a:schemeClr val="tx1"/>
                </a:solidFill>
              </a:rPr>
              <a:t> */</a:t>
            </a:r>
          </a:p>
          <a:p>
            <a:pPr algn="just"/>
            <a:r>
              <a:rPr lang="en-US" sz="1800" dirty="0" err="1" smtClean="0">
                <a:solidFill>
                  <a:schemeClr val="tx1"/>
                </a:solidFill>
              </a:rPr>
              <a:t>pthread_mutex_init</a:t>
            </a:r>
            <a:r>
              <a:rPr lang="en-US" sz="1800" dirty="0" smtClean="0">
                <a:solidFill>
                  <a:schemeClr val="tx1"/>
                </a:solidFill>
              </a:rPr>
              <a:t>(</a:t>
            </a:r>
            <a:r>
              <a:rPr lang="en-US" sz="1800" dirty="0" err="1" smtClean="0">
                <a:solidFill>
                  <a:schemeClr val="tx1"/>
                </a:solidFill>
              </a:rPr>
              <a:t>mutex</a:t>
            </a:r>
            <a:r>
              <a:rPr lang="en-US" sz="1800" dirty="0" smtClean="0">
                <a:solidFill>
                  <a:schemeClr val="tx1"/>
                </a:solidFill>
              </a:rPr>
              <a:t>, </a:t>
            </a:r>
            <a:r>
              <a:rPr lang="en-US" sz="1800" dirty="0" err="1" smtClean="0">
                <a:solidFill>
                  <a:schemeClr val="tx1"/>
                </a:solidFill>
              </a:rPr>
              <a:t>attr</a:t>
            </a:r>
            <a:r>
              <a:rPr lang="en-US" sz="1800" dirty="0" smtClean="0">
                <a:solidFill>
                  <a:schemeClr val="tx1"/>
                </a:solidFill>
              </a:rPr>
              <a:t>)</a:t>
            </a:r>
          </a:p>
          <a:p>
            <a:pPr algn="just"/>
            <a:r>
              <a:rPr lang="en-US" sz="1800" dirty="0" err="1" smtClean="0">
                <a:solidFill>
                  <a:schemeClr val="tx1"/>
                </a:solidFill>
              </a:rPr>
              <a:t>pthread_mutex_destroy</a:t>
            </a:r>
            <a:r>
              <a:rPr lang="en-US" sz="1800" dirty="0" smtClean="0">
                <a:solidFill>
                  <a:schemeClr val="tx1"/>
                </a:solidFill>
              </a:rPr>
              <a:t>(</a:t>
            </a:r>
            <a:r>
              <a:rPr lang="en-US" sz="1800" dirty="0" err="1" smtClean="0">
                <a:solidFill>
                  <a:schemeClr val="tx1"/>
                </a:solidFill>
              </a:rPr>
              <a:t>mutex</a:t>
            </a:r>
            <a:r>
              <a:rPr lang="en-US" sz="1800" dirty="0" smtClean="0">
                <a:solidFill>
                  <a:schemeClr val="tx1"/>
                </a:solidFill>
              </a:rPr>
              <a:t>)</a:t>
            </a:r>
          </a:p>
          <a:p>
            <a:pPr algn="just"/>
            <a:r>
              <a:rPr lang="en-US" sz="1800" dirty="0" err="1" smtClean="0">
                <a:solidFill>
                  <a:schemeClr val="tx1"/>
                </a:solidFill>
              </a:rPr>
              <a:t>pthread_mutexattr_init</a:t>
            </a:r>
            <a:r>
              <a:rPr lang="en-US" sz="1800" dirty="0" smtClean="0">
                <a:solidFill>
                  <a:schemeClr val="tx1"/>
                </a:solidFill>
              </a:rPr>
              <a:t>(</a:t>
            </a:r>
            <a:r>
              <a:rPr lang="en-US" sz="1800" dirty="0" err="1" smtClean="0">
                <a:solidFill>
                  <a:schemeClr val="tx1"/>
                </a:solidFill>
              </a:rPr>
              <a:t>attr</a:t>
            </a:r>
            <a:r>
              <a:rPr lang="en-US" sz="1800" dirty="0" smtClean="0">
                <a:solidFill>
                  <a:schemeClr val="tx1"/>
                </a:solidFill>
              </a:rPr>
              <a:t>)	 </a:t>
            </a:r>
          </a:p>
          <a:p>
            <a:pPr algn="just"/>
            <a:r>
              <a:rPr lang="en-US" sz="1800" dirty="0" err="1" smtClean="0">
                <a:solidFill>
                  <a:schemeClr val="tx1"/>
                </a:solidFill>
              </a:rPr>
              <a:t>pthread_mutexattr_destroy</a:t>
            </a:r>
            <a:r>
              <a:rPr lang="en-US" sz="1800" dirty="0" smtClean="0">
                <a:solidFill>
                  <a:schemeClr val="tx1"/>
                </a:solidFill>
              </a:rPr>
              <a:t>(</a:t>
            </a:r>
            <a:r>
              <a:rPr lang="en-US" sz="1800" dirty="0" err="1" smtClean="0">
                <a:solidFill>
                  <a:schemeClr val="tx1"/>
                </a:solidFill>
              </a:rPr>
              <a:t>attr</a:t>
            </a:r>
            <a:r>
              <a:rPr lang="en-US" sz="1800" dirty="0" smtClean="0">
                <a:solidFill>
                  <a:schemeClr val="tx1"/>
                </a:solidFill>
              </a:rPr>
              <a:t>)	</a:t>
            </a:r>
          </a:p>
          <a:p>
            <a:pPr algn="just"/>
            <a:r>
              <a:rPr lang="en-US" sz="1800" dirty="0" smtClean="0">
                <a:solidFill>
                  <a:schemeClr val="tx1"/>
                </a:solidFill>
              </a:rPr>
              <a:t>/* Locking/Unlocking </a:t>
            </a:r>
            <a:r>
              <a:rPr lang="en-US" sz="1800" dirty="0" err="1" smtClean="0">
                <a:solidFill>
                  <a:schemeClr val="tx1"/>
                </a:solidFill>
              </a:rPr>
              <a:t>Mutexes</a:t>
            </a:r>
            <a:r>
              <a:rPr lang="en-US" sz="1800" dirty="0" smtClean="0">
                <a:solidFill>
                  <a:schemeClr val="tx1"/>
                </a:solidFill>
              </a:rPr>
              <a:t> */</a:t>
            </a:r>
          </a:p>
          <a:p>
            <a:pPr algn="just"/>
            <a:r>
              <a:rPr lang="en-US" sz="1800" dirty="0" err="1" smtClean="0">
                <a:solidFill>
                  <a:schemeClr val="tx1"/>
                </a:solidFill>
              </a:rPr>
              <a:t>pthread_mutex_lock</a:t>
            </a:r>
            <a:r>
              <a:rPr lang="en-US" sz="1800" dirty="0" smtClean="0">
                <a:solidFill>
                  <a:schemeClr val="tx1"/>
                </a:solidFill>
              </a:rPr>
              <a:t>(</a:t>
            </a:r>
            <a:r>
              <a:rPr lang="en-US" sz="1800" dirty="0" err="1" smtClean="0">
                <a:solidFill>
                  <a:schemeClr val="tx1"/>
                </a:solidFill>
              </a:rPr>
              <a:t>mutex</a:t>
            </a:r>
            <a:r>
              <a:rPr lang="en-US" sz="1800" dirty="0" smtClean="0">
                <a:solidFill>
                  <a:schemeClr val="tx1"/>
                </a:solidFill>
              </a:rPr>
              <a:t>)</a:t>
            </a:r>
          </a:p>
          <a:p>
            <a:pPr algn="just"/>
            <a:r>
              <a:rPr lang="en-US" sz="1800" dirty="0" err="1" smtClean="0">
                <a:solidFill>
                  <a:schemeClr val="tx1"/>
                </a:solidFill>
              </a:rPr>
              <a:t>pthread_mutex_trylock</a:t>
            </a:r>
            <a:r>
              <a:rPr lang="en-US" sz="1800" dirty="0" smtClean="0">
                <a:solidFill>
                  <a:schemeClr val="tx1"/>
                </a:solidFill>
              </a:rPr>
              <a:t>(</a:t>
            </a:r>
            <a:r>
              <a:rPr lang="en-US" sz="1800" dirty="0" err="1" smtClean="0">
                <a:solidFill>
                  <a:schemeClr val="tx1"/>
                </a:solidFill>
              </a:rPr>
              <a:t>mutex</a:t>
            </a:r>
            <a:r>
              <a:rPr lang="en-US" sz="1800" dirty="0" smtClean="0">
                <a:solidFill>
                  <a:schemeClr val="tx1"/>
                </a:solidFill>
              </a:rPr>
              <a:t>)</a:t>
            </a:r>
          </a:p>
          <a:p>
            <a:pPr algn="just"/>
            <a:r>
              <a:rPr lang="en-US" sz="1800" dirty="0" err="1" smtClean="0">
                <a:solidFill>
                  <a:schemeClr val="tx1"/>
                </a:solidFill>
              </a:rPr>
              <a:t>pthread_mutex_unlock</a:t>
            </a:r>
            <a:r>
              <a:rPr lang="en-US" sz="1800" dirty="0" smtClean="0">
                <a:solidFill>
                  <a:schemeClr val="tx1"/>
                </a:solidFill>
              </a:rPr>
              <a:t>(</a:t>
            </a:r>
            <a:r>
              <a:rPr lang="en-US" sz="1800" dirty="0" err="1" smtClean="0">
                <a:solidFill>
                  <a:schemeClr val="tx1"/>
                </a:solidFill>
              </a:rPr>
              <a:t>mutex</a:t>
            </a:r>
            <a:r>
              <a:rPr lang="en-US" sz="1800" dirty="0" smtClean="0">
                <a:solidFill>
                  <a:schemeClr val="tx1"/>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762000"/>
          </a:xfrm>
        </p:spPr>
        <p:txBody>
          <a:bodyPr>
            <a:normAutofit/>
          </a:bodyPr>
          <a:lstStyle/>
          <a:p>
            <a:r>
              <a:rPr lang="en-US" sz="3600" b="1" dirty="0" smtClean="0">
                <a:solidFill>
                  <a:schemeClr val="tx1"/>
                </a:solidFill>
              </a:rPr>
              <a:t>7.2 POSIX </a:t>
            </a:r>
            <a:r>
              <a:rPr lang="en-US" sz="3600" b="1" dirty="0" err="1" smtClean="0">
                <a:solidFill>
                  <a:schemeClr val="tx1"/>
                </a:solidFill>
              </a:rPr>
              <a:t>Mutexes</a:t>
            </a:r>
            <a:r>
              <a:rPr lang="en-US" sz="3600" b="1" dirty="0" smtClean="0">
                <a:solidFill>
                  <a:schemeClr val="tx1"/>
                </a:solidFill>
              </a:rPr>
              <a:t> and Condition Variables</a:t>
            </a:r>
            <a:endParaRPr lang="en-US" sz="3600" dirty="0">
              <a:solidFill>
                <a:schemeClr val="tx1"/>
              </a:solidFill>
            </a:endParaRPr>
          </a:p>
        </p:txBody>
      </p:sp>
      <p:sp>
        <p:nvSpPr>
          <p:cNvPr id="3" name="Subtitle 2"/>
          <p:cNvSpPr>
            <a:spLocks noGrp="1"/>
          </p:cNvSpPr>
          <p:nvPr>
            <p:ph type="subTitle" idx="1"/>
          </p:nvPr>
        </p:nvSpPr>
        <p:spPr>
          <a:xfrm>
            <a:off x="381000" y="990600"/>
            <a:ext cx="8458200" cy="5867400"/>
          </a:xfrm>
        </p:spPr>
        <p:txBody>
          <a:bodyPr>
            <a:noAutofit/>
          </a:bodyPr>
          <a:lstStyle/>
          <a:p>
            <a:pPr algn="just"/>
            <a:r>
              <a:rPr lang="en-US" sz="1800" b="1" dirty="0" smtClean="0">
                <a:solidFill>
                  <a:schemeClr val="tx1"/>
                </a:solidFill>
              </a:rPr>
              <a:t>Condition </a:t>
            </a:r>
            <a:r>
              <a:rPr lang="en-US" sz="1800" b="1" dirty="0" smtClean="0">
                <a:solidFill>
                  <a:schemeClr val="tx1"/>
                </a:solidFill>
              </a:rPr>
              <a:t>variables provide an alternative</a:t>
            </a:r>
            <a:r>
              <a:rPr lang="en-US" sz="1800" dirty="0" smtClean="0">
                <a:solidFill>
                  <a:schemeClr val="tx1"/>
                </a:solidFill>
              </a:rPr>
              <a:t> for threads to synchronize. </a:t>
            </a:r>
          </a:p>
          <a:p>
            <a:pPr algn="just"/>
            <a:r>
              <a:rPr lang="en-US" sz="1800" dirty="0" smtClean="0">
                <a:solidFill>
                  <a:schemeClr val="tx1"/>
                </a:solidFill>
              </a:rPr>
              <a:t>The basic difference between </a:t>
            </a:r>
            <a:r>
              <a:rPr lang="en-US" sz="1800" dirty="0" err="1" smtClean="0">
                <a:solidFill>
                  <a:schemeClr val="tx1"/>
                </a:solidFill>
              </a:rPr>
              <a:t>mutexes</a:t>
            </a:r>
            <a:r>
              <a:rPr lang="en-US" sz="1800" dirty="0" smtClean="0">
                <a:solidFill>
                  <a:schemeClr val="tx1"/>
                </a:solidFill>
              </a:rPr>
              <a:t> and condition variables</a:t>
            </a:r>
          </a:p>
          <a:p>
            <a:pPr lvl="0" algn="just"/>
            <a:r>
              <a:rPr lang="en-US" sz="1800" dirty="0" err="1" smtClean="0">
                <a:solidFill>
                  <a:schemeClr val="tx1"/>
                </a:solidFill>
              </a:rPr>
              <a:t>mutexes</a:t>
            </a:r>
            <a:r>
              <a:rPr lang="en-US" sz="1800" dirty="0" smtClean="0">
                <a:solidFill>
                  <a:schemeClr val="tx1"/>
                </a:solidFill>
              </a:rPr>
              <a:t> implement synchronization by controlling thread access to data </a:t>
            </a:r>
          </a:p>
          <a:p>
            <a:pPr lvl="0" algn="just"/>
            <a:r>
              <a:rPr lang="en-US" sz="1800" dirty="0" smtClean="0">
                <a:solidFill>
                  <a:schemeClr val="tx1"/>
                </a:solidFill>
              </a:rPr>
              <a:t>condition variables allow threads to synchronize based upon the actual value of data</a:t>
            </a:r>
          </a:p>
          <a:p>
            <a:pPr algn="just"/>
            <a:r>
              <a:rPr lang="en-US" sz="1800" dirty="0" smtClean="0">
                <a:solidFill>
                  <a:schemeClr val="tx1"/>
                </a:solidFill>
              </a:rPr>
              <a:t>Without condition variables, threads need to continually poll (possibly in a critical section) to check if the condition is met. This could lead to unnecessary resource consumption, as the thread would be continuously busy in this activity.</a:t>
            </a:r>
          </a:p>
          <a:p>
            <a:pPr algn="just"/>
            <a:r>
              <a:rPr lang="en-US" sz="1800" dirty="0" smtClean="0">
                <a:solidFill>
                  <a:schemeClr val="tx1"/>
                </a:solidFill>
              </a:rPr>
              <a:t>A condition variable facilitates to </a:t>
            </a:r>
            <a:r>
              <a:rPr lang="en-US" sz="1800" b="1" dirty="0" smtClean="0">
                <a:solidFill>
                  <a:schemeClr val="tx1"/>
                </a:solidFill>
              </a:rPr>
              <a:t>achieve the same goal without polling</a:t>
            </a:r>
            <a:r>
              <a:rPr lang="en-US" sz="1800" dirty="0" smtClean="0">
                <a:solidFill>
                  <a:schemeClr val="tx1"/>
                </a:solidFill>
              </a:rPr>
              <a:t>.</a:t>
            </a:r>
          </a:p>
          <a:p>
            <a:pPr algn="just"/>
            <a:r>
              <a:rPr lang="en-US" sz="1800" dirty="0" smtClean="0">
                <a:solidFill>
                  <a:schemeClr val="tx1"/>
                </a:solidFill>
              </a:rPr>
              <a:t>/** POSIX Condition Variables **/</a:t>
            </a:r>
          </a:p>
          <a:p>
            <a:pPr algn="just"/>
            <a:r>
              <a:rPr lang="en-US" sz="1800" dirty="0" smtClean="0">
                <a:solidFill>
                  <a:schemeClr val="tx1"/>
                </a:solidFill>
              </a:rPr>
              <a:t>/* Creating/Destroying Condition Variables */</a:t>
            </a:r>
          </a:p>
          <a:p>
            <a:pPr algn="just"/>
            <a:r>
              <a:rPr lang="en-US" sz="1800" dirty="0" err="1" smtClean="0">
                <a:solidFill>
                  <a:schemeClr val="tx1"/>
                </a:solidFill>
              </a:rPr>
              <a:t>pthread_cond_init</a:t>
            </a:r>
            <a:r>
              <a:rPr lang="en-US" sz="1800" dirty="0" smtClean="0">
                <a:solidFill>
                  <a:schemeClr val="tx1"/>
                </a:solidFill>
              </a:rPr>
              <a:t>(condition, </a:t>
            </a:r>
            <a:r>
              <a:rPr lang="en-US" sz="1800" dirty="0" err="1" smtClean="0">
                <a:solidFill>
                  <a:schemeClr val="tx1"/>
                </a:solidFill>
              </a:rPr>
              <a:t>attr</a:t>
            </a:r>
            <a:r>
              <a:rPr lang="en-US" sz="1800" dirty="0" smtClean="0">
                <a:solidFill>
                  <a:schemeClr val="tx1"/>
                </a:solidFill>
              </a:rPr>
              <a:t>)</a:t>
            </a:r>
          </a:p>
          <a:p>
            <a:pPr algn="just"/>
            <a:r>
              <a:rPr lang="en-US" sz="1800" dirty="0" err="1" smtClean="0">
                <a:solidFill>
                  <a:schemeClr val="tx1"/>
                </a:solidFill>
              </a:rPr>
              <a:t>pthread_cond_destroy</a:t>
            </a:r>
            <a:r>
              <a:rPr lang="en-US" sz="1800" dirty="0" smtClean="0">
                <a:solidFill>
                  <a:schemeClr val="tx1"/>
                </a:solidFill>
              </a:rPr>
              <a:t>(condition)</a:t>
            </a:r>
          </a:p>
          <a:p>
            <a:pPr algn="just"/>
            <a:r>
              <a:rPr lang="en-US" sz="1800" dirty="0" err="1" smtClean="0">
                <a:solidFill>
                  <a:schemeClr val="tx1"/>
                </a:solidFill>
              </a:rPr>
              <a:t>pthread_condattr_init</a:t>
            </a:r>
            <a:r>
              <a:rPr lang="en-US" sz="1800" dirty="0" smtClean="0">
                <a:solidFill>
                  <a:schemeClr val="tx1"/>
                </a:solidFill>
              </a:rPr>
              <a:t>(</a:t>
            </a:r>
            <a:r>
              <a:rPr lang="en-US" sz="1800" dirty="0" err="1" smtClean="0">
                <a:solidFill>
                  <a:schemeClr val="tx1"/>
                </a:solidFill>
              </a:rPr>
              <a:t>attr</a:t>
            </a:r>
            <a:r>
              <a:rPr lang="en-US" sz="1800" dirty="0" smtClean="0">
                <a:solidFill>
                  <a:schemeClr val="tx1"/>
                </a:solidFill>
              </a:rPr>
              <a:t>)</a:t>
            </a:r>
          </a:p>
          <a:p>
            <a:pPr algn="just"/>
            <a:r>
              <a:rPr lang="en-US" sz="1800" dirty="0" err="1" smtClean="0">
                <a:solidFill>
                  <a:schemeClr val="tx1"/>
                </a:solidFill>
              </a:rPr>
              <a:t>pthread_condattr_destroy</a:t>
            </a:r>
            <a:r>
              <a:rPr lang="en-US" sz="1800" dirty="0" smtClean="0">
                <a:solidFill>
                  <a:schemeClr val="tx1"/>
                </a:solidFill>
              </a:rPr>
              <a:t>(</a:t>
            </a:r>
            <a:r>
              <a:rPr lang="en-US" sz="1800" dirty="0" err="1" smtClean="0">
                <a:solidFill>
                  <a:schemeClr val="tx1"/>
                </a:solidFill>
              </a:rPr>
              <a:t>attr</a:t>
            </a:r>
            <a:r>
              <a:rPr lang="en-US" sz="1800" dirty="0" smtClean="0">
                <a:solidFill>
                  <a:schemeClr val="tx1"/>
                </a:solidFill>
              </a:rPr>
              <a:t>)</a:t>
            </a:r>
          </a:p>
          <a:p>
            <a:pPr algn="just"/>
            <a:r>
              <a:rPr lang="en-US" sz="1800" dirty="0" smtClean="0">
                <a:solidFill>
                  <a:schemeClr val="tx1"/>
                </a:solidFill>
              </a:rPr>
              <a:t> </a:t>
            </a:r>
            <a:r>
              <a:rPr lang="en-US" sz="1800" dirty="0" smtClean="0">
                <a:solidFill>
                  <a:schemeClr val="tx1"/>
                </a:solidFill>
              </a:rPr>
              <a:t>/* </a:t>
            </a:r>
            <a:r>
              <a:rPr lang="en-US" sz="1800" dirty="0" smtClean="0">
                <a:solidFill>
                  <a:schemeClr val="tx1"/>
                </a:solidFill>
              </a:rPr>
              <a:t>Waiting/</a:t>
            </a:r>
            <a:r>
              <a:rPr lang="en-US" sz="1800" dirty="0" err="1" smtClean="0">
                <a:solidFill>
                  <a:schemeClr val="tx1"/>
                </a:solidFill>
              </a:rPr>
              <a:t>Signalling</a:t>
            </a:r>
            <a:r>
              <a:rPr lang="en-US" sz="1800" dirty="0" smtClean="0">
                <a:solidFill>
                  <a:schemeClr val="tx1"/>
                </a:solidFill>
              </a:rPr>
              <a:t> On Condition Variables */</a:t>
            </a:r>
          </a:p>
          <a:p>
            <a:pPr algn="just"/>
            <a:r>
              <a:rPr lang="en-US" sz="1800" dirty="0" err="1" smtClean="0">
                <a:solidFill>
                  <a:schemeClr val="tx1"/>
                </a:solidFill>
              </a:rPr>
              <a:t>pthread_cond_wait</a:t>
            </a:r>
            <a:r>
              <a:rPr lang="en-US" sz="1800" dirty="0" smtClean="0">
                <a:solidFill>
                  <a:schemeClr val="tx1"/>
                </a:solidFill>
              </a:rPr>
              <a:t>(condition, </a:t>
            </a:r>
            <a:r>
              <a:rPr lang="en-US" sz="1800" dirty="0" err="1" smtClean="0">
                <a:solidFill>
                  <a:schemeClr val="tx1"/>
                </a:solidFill>
              </a:rPr>
              <a:t>mutex</a:t>
            </a:r>
            <a:r>
              <a:rPr lang="en-US" sz="1800" dirty="0" smtClean="0">
                <a:solidFill>
                  <a:schemeClr val="tx1"/>
                </a:solidFill>
              </a:rPr>
              <a:t>)</a:t>
            </a:r>
          </a:p>
          <a:p>
            <a:pPr algn="just"/>
            <a:r>
              <a:rPr lang="en-US" sz="1800" dirty="0" err="1" smtClean="0">
                <a:solidFill>
                  <a:schemeClr val="tx1"/>
                </a:solidFill>
              </a:rPr>
              <a:t>pthread_cond_signal</a:t>
            </a:r>
            <a:r>
              <a:rPr lang="en-US" sz="1800" dirty="0" smtClean="0">
                <a:solidFill>
                  <a:schemeClr val="tx1"/>
                </a:solidFill>
              </a:rPr>
              <a:t>(condition)</a:t>
            </a:r>
          </a:p>
          <a:p>
            <a:pPr algn="just"/>
            <a:r>
              <a:rPr lang="en-US" sz="1800" dirty="0" err="1" smtClean="0">
                <a:solidFill>
                  <a:schemeClr val="tx1"/>
                </a:solidFill>
              </a:rPr>
              <a:t>pthread_cond_broadcast</a:t>
            </a:r>
            <a:r>
              <a:rPr lang="en-US" sz="1800" dirty="0" smtClean="0">
                <a:solidFill>
                  <a:schemeClr val="tx1"/>
                </a:solidFill>
              </a:rPr>
              <a:t>(condition)</a:t>
            </a:r>
            <a:endParaRPr lang="en-US" sz="18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762000"/>
          </a:xfrm>
        </p:spPr>
        <p:txBody>
          <a:bodyPr>
            <a:normAutofit fontScale="90000"/>
          </a:bodyPr>
          <a:lstStyle/>
          <a:p>
            <a:r>
              <a:rPr lang="en-US" sz="3600" b="1" dirty="0" smtClean="0">
                <a:solidFill>
                  <a:schemeClr val="tx1"/>
                </a:solidFill>
              </a:rPr>
              <a:t>Use of a </a:t>
            </a:r>
            <a:r>
              <a:rPr lang="en-US" sz="3600" b="1" dirty="0" err="1" smtClean="0">
                <a:solidFill>
                  <a:schemeClr val="tx1"/>
                </a:solidFill>
              </a:rPr>
              <a:t>mutex</a:t>
            </a:r>
            <a:r>
              <a:rPr lang="en-US" sz="3600" b="1" dirty="0" smtClean="0">
                <a:solidFill>
                  <a:schemeClr val="tx1"/>
                </a:solidFill>
              </a:rPr>
              <a:t>:   single reader, a single writer communicate via a shared memory</a:t>
            </a:r>
            <a:endParaRPr lang="en-US" sz="3600" dirty="0">
              <a:solidFill>
                <a:schemeClr val="tx1"/>
              </a:solidFill>
            </a:endParaRPr>
          </a:p>
        </p:txBody>
      </p:sp>
      <p:sp>
        <p:nvSpPr>
          <p:cNvPr id="3" name="Subtitle 2"/>
          <p:cNvSpPr>
            <a:spLocks noGrp="1"/>
          </p:cNvSpPr>
          <p:nvPr>
            <p:ph type="subTitle" idx="1"/>
          </p:nvPr>
        </p:nvSpPr>
        <p:spPr>
          <a:xfrm>
            <a:off x="0" y="914400"/>
            <a:ext cx="8458200" cy="5867400"/>
          </a:xfrm>
        </p:spPr>
        <p:txBody>
          <a:bodyPr>
            <a:noAutofit/>
          </a:bodyPr>
          <a:lstStyle/>
          <a:p>
            <a:pPr algn="just"/>
            <a:r>
              <a:rPr lang="en-US" sz="1600" dirty="0" smtClean="0">
                <a:solidFill>
                  <a:schemeClr val="tx1"/>
                </a:solidFill>
              </a:rPr>
              <a:t>#</a:t>
            </a:r>
            <a:r>
              <a:rPr lang="en-US" sz="1600" dirty="0">
                <a:solidFill>
                  <a:schemeClr val="tx1"/>
                </a:solidFill>
              </a:rPr>
              <a:t>include &lt;</a:t>
            </a:r>
            <a:r>
              <a:rPr lang="en-US" sz="1600" dirty="0" err="1">
                <a:solidFill>
                  <a:schemeClr val="tx1"/>
                </a:solidFill>
              </a:rPr>
              <a:t>stdio.h</a:t>
            </a:r>
            <a:r>
              <a:rPr lang="en-US" sz="1600" dirty="0">
                <a:solidFill>
                  <a:schemeClr val="tx1"/>
                </a:solidFill>
              </a:rPr>
              <a:t>&gt;</a:t>
            </a:r>
          </a:p>
          <a:p>
            <a:pPr algn="just"/>
            <a:r>
              <a:rPr lang="en-US" sz="1600" dirty="0">
                <a:solidFill>
                  <a:schemeClr val="tx1"/>
                </a:solidFill>
              </a:rPr>
              <a:t>#include &lt;</a:t>
            </a:r>
            <a:r>
              <a:rPr lang="en-US" sz="1600" dirty="0" err="1">
                <a:solidFill>
                  <a:schemeClr val="tx1"/>
                </a:solidFill>
              </a:rPr>
              <a:t>pthread.h</a:t>
            </a:r>
            <a:r>
              <a:rPr lang="en-US" sz="1600" dirty="0">
                <a:solidFill>
                  <a:schemeClr val="tx1"/>
                </a:solidFill>
              </a:rPr>
              <a:t>&gt;</a:t>
            </a:r>
          </a:p>
          <a:p>
            <a:pPr algn="just"/>
            <a:r>
              <a:rPr lang="en-US" sz="1600" dirty="0">
                <a:solidFill>
                  <a:schemeClr val="tx1"/>
                </a:solidFill>
              </a:rPr>
              <a:t>#define SET 1</a:t>
            </a:r>
          </a:p>
          <a:p>
            <a:pPr algn="just"/>
            <a:r>
              <a:rPr lang="en-US" sz="1600" dirty="0">
                <a:solidFill>
                  <a:schemeClr val="tx1"/>
                </a:solidFill>
              </a:rPr>
              <a:t>#define NOTSET 0</a:t>
            </a:r>
          </a:p>
          <a:p>
            <a:pPr algn="just"/>
            <a:r>
              <a:rPr lang="en-US" sz="1600" dirty="0" err="1">
                <a:solidFill>
                  <a:schemeClr val="tx1"/>
                </a:solidFill>
              </a:rPr>
              <a:t>int</a:t>
            </a:r>
            <a:r>
              <a:rPr lang="en-US" sz="1600" dirty="0">
                <a:solidFill>
                  <a:schemeClr val="tx1"/>
                </a:solidFill>
              </a:rPr>
              <a:t> </a:t>
            </a:r>
            <a:r>
              <a:rPr lang="en-US" sz="1600" dirty="0" err="1">
                <a:solidFill>
                  <a:schemeClr val="tx1"/>
                </a:solidFill>
              </a:rPr>
              <a:t>info_in_buffer</a:t>
            </a:r>
            <a:r>
              <a:rPr lang="en-US" sz="1600" dirty="0">
                <a:solidFill>
                  <a:schemeClr val="tx1"/>
                </a:solidFill>
              </a:rPr>
              <a:t>=NOTSET;</a:t>
            </a:r>
          </a:p>
          <a:p>
            <a:pPr algn="just"/>
            <a:r>
              <a:rPr lang="en-US" sz="1600" dirty="0" err="1">
                <a:solidFill>
                  <a:schemeClr val="tx1"/>
                </a:solidFill>
              </a:rPr>
              <a:t>pthread_mutex_t</a:t>
            </a:r>
            <a:r>
              <a:rPr lang="en-US" sz="1600" dirty="0">
                <a:solidFill>
                  <a:schemeClr val="tx1"/>
                </a:solidFill>
              </a:rPr>
              <a:t> lock=PTHREAD_MUTEX_INITIALIZER;</a:t>
            </a:r>
          </a:p>
          <a:p>
            <a:pPr algn="just"/>
            <a:r>
              <a:rPr lang="en-US" sz="1600" dirty="0">
                <a:solidFill>
                  <a:schemeClr val="tx1"/>
                </a:solidFill>
              </a:rPr>
              <a:t>void </a:t>
            </a:r>
            <a:r>
              <a:rPr lang="en-US" sz="1600" dirty="0" err="1">
                <a:solidFill>
                  <a:schemeClr val="tx1"/>
                </a:solidFill>
              </a:rPr>
              <a:t>read_user</a:t>
            </a:r>
            <a:r>
              <a:rPr lang="en-US" sz="1600" dirty="0">
                <a:solidFill>
                  <a:schemeClr val="tx1"/>
                </a:solidFill>
              </a:rPr>
              <a:t>(void)</a:t>
            </a:r>
          </a:p>
          <a:p>
            <a:pPr algn="just"/>
            <a:r>
              <a:rPr lang="en-US" sz="1600" dirty="0">
                <a:solidFill>
                  <a:schemeClr val="tx1"/>
                </a:solidFill>
              </a:rPr>
              <a:t>{</a:t>
            </a:r>
          </a:p>
          <a:p>
            <a:pPr algn="just"/>
            <a:r>
              <a:rPr lang="en-US" sz="1600" dirty="0">
                <a:solidFill>
                  <a:schemeClr val="tx1"/>
                </a:solidFill>
              </a:rPr>
              <a:t>while(1)</a:t>
            </a:r>
          </a:p>
          <a:p>
            <a:pPr algn="just"/>
            <a:r>
              <a:rPr lang="en-US" sz="1600" dirty="0">
                <a:solidFill>
                  <a:schemeClr val="tx1"/>
                </a:solidFill>
              </a:rPr>
              <a:t>{</a:t>
            </a:r>
          </a:p>
          <a:p>
            <a:pPr algn="just"/>
            <a:r>
              <a:rPr lang="en-US" sz="1600" dirty="0">
                <a:solidFill>
                  <a:schemeClr val="tx1"/>
                </a:solidFill>
              </a:rPr>
              <a:t>/* check whether buffer is written and read data*/</a:t>
            </a:r>
          </a:p>
          <a:p>
            <a:pPr algn="just"/>
            <a:r>
              <a:rPr lang="en-US" sz="1600" dirty="0" err="1">
                <a:solidFill>
                  <a:schemeClr val="tx1"/>
                </a:solidFill>
              </a:rPr>
              <a:t>pthread_mutex_lock</a:t>
            </a:r>
            <a:r>
              <a:rPr lang="en-US" sz="1600" dirty="0">
                <a:solidFill>
                  <a:schemeClr val="tx1"/>
                </a:solidFill>
              </a:rPr>
              <a:t>(&amp;lock);</a:t>
            </a:r>
          </a:p>
          <a:p>
            <a:pPr algn="just"/>
            <a:r>
              <a:rPr lang="en-US" sz="1600" dirty="0">
                <a:solidFill>
                  <a:schemeClr val="tx1"/>
                </a:solidFill>
              </a:rPr>
              <a:t>if (</a:t>
            </a:r>
            <a:r>
              <a:rPr lang="en-US" sz="1600" dirty="0" err="1">
                <a:solidFill>
                  <a:schemeClr val="tx1"/>
                </a:solidFill>
              </a:rPr>
              <a:t>info_in_buffer</a:t>
            </a:r>
            <a:r>
              <a:rPr lang="en-US" sz="1600" dirty="0">
                <a:solidFill>
                  <a:schemeClr val="tx1"/>
                </a:solidFill>
              </a:rPr>
              <a:t>==SET)</a:t>
            </a:r>
          </a:p>
          <a:p>
            <a:pPr algn="just"/>
            <a:r>
              <a:rPr lang="en-US" sz="1600" dirty="0">
                <a:solidFill>
                  <a:schemeClr val="tx1"/>
                </a:solidFill>
              </a:rPr>
              <a:t>{</a:t>
            </a:r>
          </a:p>
          <a:p>
            <a:pPr algn="just"/>
            <a:r>
              <a:rPr lang="en-US" sz="1600" dirty="0" err="1">
                <a:solidFill>
                  <a:schemeClr val="tx1"/>
                </a:solidFill>
              </a:rPr>
              <a:t>printf</a:t>
            </a:r>
            <a:r>
              <a:rPr lang="en-US" sz="1600" dirty="0">
                <a:solidFill>
                  <a:schemeClr val="tx1"/>
                </a:solidFill>
              </a:rPr>
              <a:t>("In read user \n");</a:t>
            </a:r>
          </a:p>
          <a:p>
            <a:pPr algn="just"/>
            <a:r>
              <a:rPr lang="en-US" sz="1600" dirty="0">
                <a:solidFill>
                  <a:schemeClr val="tx1"/>
                </a:solidFill>
              </a:rPr>
              <a:t>/* simulation the read operation by a wait (sleep(2)) */</a:t>
            </a:r>
          </a:p>
          <a:p>
            <a:pPr algn="just"/>
            <a:r>
              <a:rPr lang="en-US" sz="1600" dirty="0">
                <a:solidFill>
                  <a:schemeClr val="tx1"/>
                </a:solidFill>
              </a:rPr>
              <a:t>sleep(2);</a:t>
            </a:r>
          </a:p>
          <a:p>
            <a:pPr algn="just"/>
            <a:r>
              <a:rPr lang="en-US" sz="1600" dirty="0" err="1">
                <a:solidFill>
                  <a:schemeClr val="tx1"/>
                </a:solidFill>
              </a:rPr>
              <a:t>info_in_buffer</a:t>
            </a:r>
            <a:r>
              <a:rPr lang="en-US" sz="1600" dirty="0">
                <a:solidFill>
                  <a:schemeClr val="tx1"/>
                </a:solidFill>
              </a:rPr>
              <a:t>=NOTSET;</a:t>
            </a:r>
          </a:p>
          <a:p>
            <a:pPr algn="just"/>
            <a:r>
              <a:rPr lang="en-US" sz="1600" dirty="0">
                <a:solidFill>
                  <a:schemeClr val="tx1"/>
                </a:solidFill>
              </a:rPr>
              <a:t>}</a:t>
            </a:r>
          </a:p>
          <a:p>
            <a:pPr algn="just"/>
            <a:r>
              <a:rPr lang="en-US" sz="1600" dirty="0" err="1">
                <a:solidFill>
                  <a:schemeClr val="tx1"/>
                </a:solidFill>
              </a:rPr>
              <a:t>pthread_mutex_unlock</a:t>
            </a:r>
            <a:r>
              <a:rPr lang="en-US" sz="1600" dirty="0">
                <a:solidFill>
                  <a:schemeClr val="tx1"/>
                </a:solidFill>
              </a:rPr>
              <a:t>(&amp;lock);</a:t>
            </a:r>
          </a:p>
          <a:p>
            <a:pPr algn="just"/>
            <a:r>
              <a:rPr lang="en-US" sz="1600" dirty="0">
                <a:solidFill>
                  <a:schemeClr val="tx1"/>
                </a:solidFill>
              </a:rPr>
              <a:t>/* giving the writer an opportunity to write to the buffer*/</a:t>
            </a:r>
          </a:p>
          <a:p>
            <a:pPr algn="just"/>
            <a:r>
              <a:rPr lang="en-US" sz="1600" dirty="0">
                <a:solidFill>
                  <a:schemeClr val="tx1"/>
                </a:solidFill>
              </a:rPr>
              <a:t>sleep(2);</a:t>
            </a:r>
          </a:p>
          <a:p>
            <a:pPr algn="just"/>
            <a:r>
              <a:rPr lang="en-US" sz="1600" dirty="0">
                <a:solidFill>
                  <a:schemeClr val="tx1"/>
                </a:solidFill>
              </a:rPr>
              <a:t>}</a:t>
            </a:r>
          </a:p>
          <a:p>
            <a:pPr algn="just"/>
            <a:r>
              <a:rPr lang="en-US" sz="1600" dirty="0" smtClean="0">
                <a:solidFill>
                  <a:schemeClr val="tx1"/>
                </a:solidFill>
              </a:rPr>
              <a:t>}</a:t>
            </a:r>
            <a:endParaRPr lang="en-US" sz="1600" dirty="0">
              <a:solidFill>
                <a:schemeClr val="tx1"/>
              </a:solidFill>
            </a:endParaRPr>
          </a:p>
        </p:txBody>
      </p:sp>
      <p:sp>
        <p:nvSpPr>
          <p:cNvPr id="4" name="Subtitle 2"/>
          <p:cNvSpPr txBox="1">
            <a:spLocks/>
          </p:cNvSpPr>
          <p:nvPr/>
        </p:nvSpPr>
        <p:spPr>
          <a:xfrm>
            <a:off x="4953000" y="762000"/>
            <a:ext cx="8458200" cy="5867400"/>
          </a:xfrm>
          <a:prstGeom prst="rect">
            <a:avLst/>
          </a:prstGeom>
        </p:spPr>
        <p:txBody>
          <a:bodyPr vert="horz" lIns="91440" tIns="45720" rIns="91440" bIns="45720" rtlCol="0">
            <a:noAutofit/>
          </a:bodyPr>
          <a:lstStyle/>
          <a:p>
            <a:pPr algn="just"/>
            <a:r>
              <a:rPr lang="en-US" sz="1600" dirty="0"/>
              <a:t>void </a:t>
            </a:r>
            <a:r>
              <a:rPr lang="en-US" sz="1600" dirty="0" err="1"/>
              <a:t>write_user</a:t>
            </a:r>
            <a:r>
              <a:rPr lang="en-US" sz="1600" dirty="0"/>
              <a:t>(void)</a:t>
            </a:r>
          </a:p>
          <a:p>
            <a:pPr algn="just"/>
            <a:r>
              <a:rPr lang="en-US" sz="1600" dirty="0"/>
              <a:t>{</a:t>
            </a:r>
          </a:p>
          <a:p>
            <a:pPr algn="just"/>
            <a:r>
              <a:rPr lang="en-US" sz="1600" dirty="0"/>
              <a:t>while(1)</a:t>
            </a:r>
          </a:p>
          <a:p>
            <a:pPr algn="just"/>
            <a:r>
              <a:rPr lang="en-US" sz="1600" dirty="0"/>
              <a:t>{</a:t>
            </a:r>
          </a:p>
          <a:p>
            <a:pPr algn="just"/>
            <a:r>
              <a:rPr lang="en-US" sz="1600" dirty="0"/>
              <a:t>/* check whether buffer is free and write data*/</a:t>
            </a:r>
          </a:p>
          <a:p>
            <a:pPr algn="just"/>
            <a:r>
              <a:rPr lang="en-US" sz="1600" dirty="0" err="1"/>
              <a:t>pthread_mutex_lock</a:t>
            </a:r>
            <a:r>
              <a:rPr lang="en-US" sz="1600" dirty="0"/>
              <a:t>(&amp;lock);</a:t>
            </a:r>
          </a:p>
          <a:p>
            <a:pPr algn="just"/>
            <a:r>
              <a:rPr lang="en-US" sz="1600" dirty="0"/>
              <a:t>if (</a:t>
            </a:r>
            <a:r>
              <a:rPr lang="en-US" sz="1600" dirty="0" err="1"/>
              <a:t>info_in_buffer</a:t>
            </a:r>
            <a:r>
              <a:rPr lang="en-US" sz="1600" dirty="0"/>
              <a:t>==NOTSET)</a:t>
            </a:r>
          </a:p>
          <a:p>
            <a:pPr algn="just"/>
            <a:r>
              <a:rPr lang="en-US" sz="1600" dirty="0"/>
              <a:t>{</a:t>
            </a:r>
          </a:p>
          <a:p>
            <a:pPr algn="just"/>
            <a:r>
              <a:rPr lang="en-US" sz="1600" dirty="0" err="1"/>
              <a:t>printf</a:t>
            </a:r>
            <a:r>
              <a:rPr lang="en-US" sz="1600" dirty="0"/>
              <a:t>("In write user \n");</a:t>
            </a:r>
          </a:p>
          <a:p>
            <a:pPr algn="just"/>
            <a:r>
              <a:rPr lang="en-US" sz="1600" dirty="0"/>
              <a:t>/* simulation the write operation by a wait (sleep(2)) */</a:t>
            </a:r>
          </a:p>
          <a:p>
            <a:pPr algn="just"/>
            <a:r>
              <a:rPr lang="en-US" sz="1600" dirty="0"/>
              <a:t>sleep(2);</a:t>
            </a:r>
          </a:p>
          <a:p>
            <a:pPr algn="just"/>
            <a:r>
              <a:rPr lang="en-US" sz="1600" dirty="0" err="1"/>
              <a:t>info_in_buffer</a:t>
            </a:r>
            <a:r>
              <a:rPr lang="en-US" sz="1600" dirty="0"/>
              <a:t>=SET;</a:t>
            </a:r>
          </a:p>
          <a:p>
            <a:pPr algn="just"/>
            <a:r>
              <a:rPr lang="en-US" sz="1600" dirty="0"/>
              <a:t>}</a:t>
            </a:r>
          </a:p>
          <a:p>
            <a:pPr algn="just"/>
            <a:r>
              <a:rPr lang="en-US" sz="1600" dirty="0" err="1"/>
              <a:t>pthread_mutex_unlock</a:t>
            </a:r>
            <a:r>
              <a:rPr lang="en-US" sz="1600" dirty="0"/>
              <a:t>(&amp;lock);</a:t>
            </a:r>
          </a:p>
          <a:p>
            <a:pPr algn="just"/>
            <a:r>
              <a:rPr lang="en-US" sz="1600" dirty="0"/>
              <a:t>/* giving the reader an opportunity to read from the buffer*/</a:t>
            </a:r>
          </a:p>
          <a:p>
            <a:pPr algn="just"/>
            <a:r>
              <a:rPr lang="en-US" sz="1600" dirty="0"/>
              <a:t>sleep(2);</a:t>
            </a:r>
          </a:p>
          <a:p>
            <a:pPr algn="just"/>
            <a:r>
              <a:rPr lang="en-US" sz="1600" dirty="0"/>
              <a:t>}</a:t>
            </a:r>
          </a:p>
          <a:p>
            <a:pPr algn="just"/>
            <a:r>
              <a:rPr lang="en-US" sz="1600" dirty="0"/>
              <a:t>}</a:t>
            </a:r>
          </a:p>
          <a:p>
            <a:pPr algn="just"/>
            <a:r>
              <a:rPr lang="en-US" sz="1600" dirty="0"/>
              <a:t>void main()</a:t>
            </a:r>
          </a:p>
          <a:p>
            <a:pPr algn="just"/>
            <a:r>
              <a:rPr lang="en-US" sz="1600" dirty="0"/>
              <a:t>{</a:t>
            </a:r>
          </a:p>
          <a:p>
            <a:pPr algn="just"/>
            <a:r>
              <a:rPr lang="en-US" sz="1600" dirty="0" err="1"/>
              <a:t>pthread_t</a:t>
            </a:r>
            <a:r>
              <a:rPr lang="en-US" sz="1600" dirty="0"/>
              <a:t> </a:t>
            </a:r>
            <a:r>
              <a:rPr lang="en-US" sz="1600" dirty="0" err="1"/>
              <a:t>Readthread</a:t>
            </a:r>
            <a:r>
              <a:rPr lang="en-US" sz="1600" dirty="0"/>
              <a:t>;</a:t>
            </a:r>
          </a:p>
          <a:p>
            <a:pPr algn="just"/>
            <a:r>
              <a:rPr lang="en-US" sz="1600" dirty="0" err="1"/>
              <a:t>pthread_attr_t</a:t>
            </a:r>
            <a:r>
              <a:rPr lang="en-US" sz="1600" dirty="0"/>
              <a:t> attribute;</a:t>
            </a:r>
          </a:p>
          <a:p>
            <a:pPr algn="just"/>
            <a:r>
              <a:rPr lang="en-US" sz="1600" dirty="0" err="1"/>
              <a:t>pthread_attr_init</a:t>
            </a:r>
            <a:r>
              <a:rPr lang="en-US" sz="1600" dirty="0"/>
              <a:t>(&amp;attribute);</a:t>
            </a:r>
          </a:p>
          <a:p>
            <a:pPr algn="just"/>
            <a:r>
              <a:rPr lang="en-US" sz="1600" dirty="0" err="1"/>
              <a:t>pthread_create</a:t>
            </a:r>
            <a:r>
              <a:rPr lang="en-US" sz="1600" dirty="0"/>
              <a:t>(&amp;</a:t>
            </a:r>
            <a:r>
              <a:rPr lang="en-US" sz="1600" dirty="0" err="1"/>
              <a:t>Readthread,&amp;attribute</a:t>
            </a:r>
            <a:r>
              <a:rPr lang="en-US" sz="1600" dirty="0"/>
              <a:t>,(void*)&amp;</a:t>
            </a:r>
            <a:r>
              <a:rPr lang="en-US" sz="1600" dirty="0" err="1"/>
              <a:t>read_user,NULL</a:t>
            </a:r>
            <a:r>
              <a:rPr lang="en-US" sz="1600" dirty="0"/>
              <a:t>);</a:t>
            </a:r>
          </a:p>
          <a:p>
            <a:pPr algn="just"/>
            <a:r>
              <a:rPr lang="en-US" sz="1600" dirty="0" err="1"/>
              <a:t>write_user</a:t>
            </a:r>
            <a:r>
              <a:rPr lang="en-US" sz="1600" dirty="0"/>
              <a:t>();</a:t>
            </a:r>
          </a:p>
          <a:p>
            <a:pPr algn="just"/>
            <a:r>
              <a:rPr lang="en-US" sz="160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762000"/>
          </a:xfrm>
        </p:spPr>
        <p:txBody>
          <a:bodyPr>
            <a:normAutofit/>
          </a:bodyPr>
          <a:lstStyle/>
          <a:p>
            <a:r>
              <a:rPr lang="en-US" sz="3600" b="1" dirty="0" smtClean="0">
                <a:solidFill>
                  <a:schemeClr val="tx1"/>
                </a:solidFill>
              </a:rPr>
              <a:t>7.3 POSIX Semaphores</a:t>
            </a:r>
            <a:endParaRPr lang="en-US" sz="3600" dirty="0">
              <a:solidFill>
                <a:schemeClr val="tx1"/>
              </a:solidFill>
            </a:endParaRPr>
          </a:p>
        </p:txBody>
      </p:sp>
      <p:sp>
        <p:nvSpPr>
          <p:cNvPr id="3" name="Subtitle 2"/>
          <p:cNvSpPr>
            <a:spLocks noGrp="1"/>
          </p:cNvSpPr>
          <p:nvPr>
            <p:ph type="subTitle" idx="1"/>
          </p:nvPr>
        </p:nvSpPr>
        <p:spPr>
          <a:xfrm>
            <a:off x="381000" y="990600"/>
            <a:ext cx="8458200" cy="5867400"/>
          </a:xfrm>
        </p:spPr>
        <p:txBody>
          <a:bodyPr>
            <a:noAutofit/>
          </a:bodyPr>
          <a:lstStyle/>
          <a:p>
            <a:pPr algn="just"/>
            <a:r>
              <a:rPr lang="en-US" sz="1800" dirty="0" smtClean="0">
                <a:solidFill>
                  <a:schemeClr val="tx1"/>
                </a:solidFill>
              </a:rPr>
              <a:t>POSIX </a:t>
            </a:r>
            <a:r>
              <a:rPr lang="en-US" sz="1800" dirty="0">
                <a:solidFill>
                  <a:schemeClr val="tx1"/>
                </a:solidFill>
              </a:rPr>
              <a:t>provides </a:t>
            </a:r>
            <a:r>
              <a:rPr lang="en-US" sz="1800" b="1" dirty="0">
                <a:solidFill>
                  <a:schemeClr val="tx1"/>
                </a:solidFill>
              </a:rPr>
              <a:t>counting semaphores </a:t>
            </a:r>
            <a:r>
              <a:rPr lang="en-US" sz="1800" dirty="0">
                <a:solidFill>
                  <a:schemeClr val="tx1"/>
                </a:solidFill>
              </a:rPr>
              <a:t>and</a:t>
            </a:r>
            <a:r>
              <a:rPr lang="en-US" sz="1800" b="1" dirty="0">
                <a:solidFill>
                  <a:schemeClr val="tx1"/>
                </a:solidFill>
              </a:rPr>
              <a:t> binary semaphores</a:t>
            </a:r>
            <a:r>
              <a:rPr lang="en-US" sz="1800" dirty="0">
                <a:solidFill>
                  <a:schemeClr val="tx1"/>
                </a:solidFill>
              </a:rPr>
              <a:t> to enable processes running in different address spaces, or threads within the same address space, to synchronize and communicate using shared memory. </a:t>
            </a:r>
          </a:p>
          <a:p>
            <a:pPr algn="just"/>
            <a:r>
              <a:rPr lang="en-US" sz="1800" dirty="0">
                <a:solidFill>
                  <a:schemeClr val="tx1"/>
                </a:solidFill>
              </a:rPr>
              <a:t>The following prototypes are self-describing examples of their use.</a:t>
            </a:r>
          </a:p>
          <a:p>
            <a:pPr algn="just"/>
            <a:r>
              <a:rPr lang="en-US" sz="1800" dirty="0" err="1">
                <a:solidFill>
                  <a:schemeClr val="tx1"/>
                </a:solidFill>
              </a:rPr>
              <a:t>int</a:t>
            </a:r>
            <a:r>
              <a:rPr lang="en-US" sz="1800" dirty="0">
                <a:solidFill>
                  <a:schemeClr val="tx1"/>
                </a:solidFill>
              </a:rPr>
              <a:t> </a:t>
            </a:r>
            <a:r>
              <a:rPr lang="en-US" sz="1800" dirty="0" err="1">
                <a:solidFill>
                  <a:schemeClr val="tx1"/>
                </a:solidFill>
              </a:rPr>
              <a:t>sem_init</a:t>
            </a:r>
            <a:r>
              <a:rPr lang="en-US" sz="1800" dirty="0">
                <a:solidFill>
                  <a:schemeClr val="tx1"/>
                </a:solidFill>
              </a:rPr>
              <a:t>(</a:t>
            </a:r>
            <a:r>
              <a:rPr lang="en-US" sz="1800" dirty="0" err="1">
                <a:solidFill>
                  <a:schemeClr val="tx1"/>
                </a:solidFill>
              </a:rPr>
              <a:t>sem_t</a:t>
            </a:r>
            <a:r>
              <a:rPr lang="en-US" sz="1800" dirty="0">
                <a:solidFill>
                  <a:schemeClr val="tx1"/>
                </a:solidFill>
              </a:rPr>
              <a:t> *</a:t>
            </a:r>
            <a:r>
              <a:rPr lang="en-US" sz="1800" dirty="0" err="1">
                <a:solidFill>
                  <a:schemeClr val="tx1"/>
                </a:solidFill>
              </a:rPr>
              <a:t>sem</a:t>
            </a:r>
            <a:r>
              <a:rPr lang="en-US" sz="1800" dirty="0">
                <a:solidFill>
                  <a:schemeClr val="tx1"/>
                </a:solidFill>
              </a:rPr>
              <a:t>, </a:t>
            </a:r>
            <a:r>
              <a:rPr lang="en-US" sz="1800" dirty="0" err="1">
                <a:solidFill>
                  <a:schemeClr val="tx1"/>
                </a:solidFill>
              </a:rPr>
              <a:t>int</a:t>
            </a:r>
            <a:r>
              <a:rPr lang="en-US" sz="1800" dirty="0">
                <a:solidFill>
                  <a:schemeClr val="tx1"/>
                </a:solidFill>
              </a:rPr>
              <a:t> </a:t>
            </a:r>
            <a:r>
              <a:rPr lang="en-US" sz="1800" dirty="0" err="1">
                <a:solidFill>
                  <a:schemeClr val="tx1"/>
                </a:solidFill>
              </a:rPr>
              <a:t>pshared</a:t>
            </a:r>
            <a:r>
              <a:rPr lang="en-US" sz="1800" dirty="0">
                <a:solidFill>
                  <a:schemeClr val="tx1"/>
                </a:solidFill>
              </a:rPr>
              <a:t>, unsigned </a:t>
            </a:r>
            <a:r>
              <a:rPr lang="en-US" sz="1800" dirty="0" err="1">
                <a:solidFill>
                  <a:schemeClr val="tx1"/>
                </a:solidFill>
              </a:rPr>
              <a:t>int</a:t>
            </a:r>
            <a:r>
              <a:rPr lang="en-US" sz="1800" dirty="0">
                <a:solidFill>
                  <a:schemeClr val="tx1"/>
                </a:solidFill>
              </a:rPr>
              <a:t> value);</a:t>
            </a:r>
          </a:p>
          <a:p>
            <a:pPr algn="just"/>
            <a:r>
              <a:rPr lang="en-US" sz="1800" dirty="0">
                <a:solidFill>
                  <a:schemeClr val="tx1"/>
                </a:solidFill>
              </a:rPr>
              <a:t>/* Initializes the semaphore object pointed by ‘</a:t>
            </a:r>
            <a:r>
              <a:rPr lang="en-US" sz="1800" dirty="0" err="1">
                <a:solidFill>
                  <a:schemeClr val="tx1"/>
                </a:solidFill>
              </a:rPr>
              <a:t>sem</a:t>
            </a:r>
            <a:r>
              <a:rPr lang="en-US" sz="1800" dirty="0">
                <a:solidFill>
                  <a:schemeClr val="tx1"/>
                </a:solidFill>
              </a:rPr>
              <a:t>’ */</a:t>
            </a:r>
          </a:p>
          <a:p>
            <a:pPr algn="just"/>
            <a:r>
              <a:rPr lang="en-US" sz="1800" dirty="0" err="1">
                <a:solidFill>
                  <a:schemeClr val="tx1"/>
                </a:solidFill>
              </a:rPr>
              <a:t>int</a:t>
            </a:r>
            <a:r>
              <a:rPr lang="en-US" sz="1800" dirty="0">
                <a:solidFill>
                  <a:schemeClr val="tx1"/>
                </a:solidFill>
              </a:rPr>
              <a:t> </a:t>
            </a:r>
            <a:r>
              <a:rPr lang="en-US" sz="1800" dirty="0" err="1">
                <a:solidFill>
                  <a:schemeClr val="tx1"/>
                </a:solidFill>
              </a:rPr>
              <a:t>sem_destroy</a:t>
            </a:r>
            <a:r>
              <a:rPr lang="en-US" sz="1800" dirty="0">
                <a:solidFill>
                  <a:schemeClr val="tx1"/>
                </a:solidFill>
              </a:rPr>
              <a:t>(</a:t>
            </a:r>
            <a:r>
              <a:rPr lang="en-US" sz="1800" dirty="0" err="1">
                <a:solidFill>
                  <a:schemeClr val="tx1"/>
                </a:solidFill>
              </a:rPr>
              <a:t>sem_t</a:t>
            </a:r>
            <a:r>
              <a:rPr lang="en-US" sz="1800" dirty="0">
                <a:solidFill>
                  <a:schemeClr val="tx1"/>
                </a:solidFill>
              </a:rPr>
              <a:t> *</a:t>
            </a:r>
            <a:r>
              <a:rPr lang="en-US" sz="1800" dirty="0" err="1">
                <a:solidFill>
                  <a:schemeClr val="tx1"/>
                </a:solidFill>
              </a:rPr>
              <a:t>sem</a:t>
            </a:r>
            <a:r>
              <a:rPr lang="en-US" sz="1800" dirty="0">
                <a:solidFill>
                  <a:schemeClr val="tx1"/>
                </a:solidFill>
              </a:rPr>
              <a:t>);</a:t>
            </a:r>
          </a:p>
          <a:p>
            <a:pPr algn="just"/>
            <a:r>
              <a:rPr lang="en-US" sz="1800" dirty="0">
                <a:solidFill>
                  <a:schemeClr val="tx1"/>
                </a:solidFill>
              </a:rPr>
              <a:t>/* Destroys a semaphore object and frees up the resources it might hold */</a:t>
            </a:r>
          </a:p>
          <a:p>
            <a:pPr algn="just"/>
            <a:r>
              <a:rPr lang="en-US" sz="1800" dirty="0">
                <a:solidFill>
                  <a:schemeClr val="tx1"/>
                </a:solidFill>
              </a:rPr>
              <a:t>/* The following three functions are used in conjunction with other processes*/</a:t>
            </a:r>
          </a:p>
          <a:p>
            <a:pPr algn="just"/>
            <a:r>
              <a:rPr lang="en-US" sz="1800" dirty="0" err="1">
                <a:solidFill>
                  <a:schemeClr val="tx1"/>
                </a:solidFill>
              </a:rPr>
              <a:t>sem_t</a:t>
            </a:r>
            <a:r>
              <a:rPr lang="en-US" sz="1800" dirty="0">
                <a:solidFill>
                  <a:schemeClr val="tx1"/>
                </a:solidFill>
              </a:rPr>
              <a:t> *</a:t>
            </a:r>
            <a:r>
              <a:rPr lang="en-US" sz="1800" dirty="0" err="1">
                <a:solidFill>
                  <a:schemeClr val="tx1"/>
                </a:solidFill>
              </a:rPr>
              <a:t>sem_open</a:t>
            </a:r>
            <a:r>
              <a:rPr lang="en-US" sz="1800" dirty="0">
                <a:solidFill>
                  <a:schemeClr val="tx1"/>
                </a:solidFill>
              </a:rPr>
              <a:t>(const char *name, </a:t>
            </a:r>
            <a:r>
              <a:rPr lang="en-US" sz="1800" dirty="0" err="1">
                <a:solidFill>
                  <a:schemeClr val="tx1"/>
                </a:solidFill>
              </a:rPr>
              <a:t>int</a:t>
            </a:r>
            <a:r>
              <a:rPr lang="en-US" sz="1800" dirty="0">
                <a:solidFill>
                  <a:schemeClr val="tx1"/>
                </a:solidFill>
              </a:rPr>
              <a:t> </a:t>
            </a:r>
            <a:r>
              <a:rPr lang="en-US" sz="1800" dirty="0" err="1">
                <a:solidFill>
                  <a:schemeClr val="tx1"/>
                </a:solidFill>
              </a:rPr>
              <a:t>oflag</a:t>
            </a:r>
            <a:r>
              <a:rPr lang="en-US" sz="1800" dirty="0">
                <a:solidFill>
                  <a:schemeClr val="tx1"/>
                </a:solidFill>
              </a:rPr>
              <a:t>, ...);</a:t>
            </a:r>
          </a:p>
          <a:p>
            <a:pPr algn="just"/>
            <a:r>
              <a:rPr lang="en-US" sz="1800" dirty="0" err="1">
                <a:solidFill>
                  <a:schemeClr val="tx1"/>
                </a:solidFill>
              </a:rPr>
              <a:t>int</a:t>
            </a:r>
            <a:r>
              <a:rPr lang="en-US" sz="1800" dirty="0">
                <a:solidFill>
                  <a:schemeClr val="tx1"/>
                </a:solidFill>
              </a:rPr>
              <a:t> </a:t>
            </a:r>
            <a:r>
              <a:rPr lang="en-US" sz="1800" dirty="0" err="1">
                <a:solidFill>
                  <a:schemeClr val="tx1"/>
                </a:solidFill>
              </a:rPr>
              <a:t>sem_close</a:t>
            </a:r>
            <a:r>
              <a:rPr lang="en-US" sz="1800" dirty="0">
                <a:solidFill>
                  <a:schemeClr val="tx1"/>
                </a:solidFill>
              </a:rPr>
              <a:t>(</a:t>
            </a:r>
            <a:r>
              <a:rPr lang="en-US" sz="1800" dirty="0" err="1">
                <a:solidFill>
                  <a:schemeClr val="tx1"/>
                </a:solidFill>
              </a:rPr>
              <a:t>sem_t</a:t>
            </a:r>
            <a:r>
              <a:rPr lang="en-US" sz="1800" dirty="0">
                <a:solidFill>
                  <a:schemeClr val="tx1"/>
                </a:solidFill>
              </a:rPr>
              <a:t> *</a:t>
            </a:r>
            <a:r>
              <a:rPr lang="en-US" sz="1800" dirty="0" err="1">
                <a:solidFill>
                  <a:schemeClr val="tx1"/>
                </a:solidFill>
              </a:rPr>
              <a:t>sem</a:t>
            </a:r>
            <a:r>
              <a:rPr lang="en-US" sz="1800" dirty="0">
                <a:solidFill>
                  <a:schemeClr val="tx1"/>
                </a:solidFill>
              </a:rPr>
              <a:t>);</a:t>
            </a:r>
          </a:p>
          <a:p>
            <a:pPr algn="just"/>
            <a:r>
              <a:rPr lang="en-US" sz="1800" dirty="0" err="1">
                <a:solidFill>
                  <a:schemeClr val="tx1"/>
                </a:solidFill>
              </a:rPr>
              <a:t>int</a:t>
            </a:r>
            <a:r>
              <a:rPr lang="en-US" sz="1800" dirty="0">
                <a:solidFill>
                  <a:schemeClr val="tx1"/>
                </a:solidFill>
              </a:rPr>
              <a:t> </a:t>
            </a:r>
            <a:r>
              <a:rPr lang="en-US" sz="1800" dirty="0" err="1">
                <a:solidFill>
                  <a:schemeClr val="tx1"/>
                </a:solidFill>
              </a:rPr>
              <a:t>sem_unlink</a:t>
            </a:r>
            <a:r>
              <a:rPr lang="en-US" sz="1800" dirty="0">
                <a:solidFill>
                  <a:schemeClr val="tx1"/>
                </a:solidFill>
              </a:rPr>
              <a:t>(const char *name);</a:t>
            </a:r>
          </a:p>
          <a:p>
            <a:pPr algn="just"/>
            <a:r>
              <a:rPr lang="en-US" sz="1800" dirty="0" err="1">
                <a:solidFill>
                  <a:schemeClr val="tx1"/>
                </a:solidFill>
              </a:rPr>
              <a:t>int</a:t>
            </a:r>
            <a:r>
              <a:rPr lang="en-US" sz="1800" dirty="0">
                <a:solidFill>
                  <a:schemeClr val="tx1"/>
                </a:solidFill>
              </a:rPr>
              <a:t> </a:t>
            </a:r>
            <a:r>
              <a:rPr lang="en-US" sz="1800" dirty="0" err="1">
                <a:solidFill>
                  <a:schemeClr val="tx1"/>
                </a:solidFill>
              </a:rPr>
              <a:t>sem_wait</a:t>
            </a:r>
            <a:r>
              <a:rPr lang="en-US" sz="1800" dirty="0">
                <a:solidFill>
                  <a:schemeClr val="tx1"/>
                </a:solidFill>
              </a:rPr>
              <a:t>(</a:t>
            </a:r>
            <a:r>
              <a:rPr lang="en-US" sz="1800" dirty="0" err="1">
                <a:solidFill>
                  <a:schemeClr val="tx1"/>
                </a:solidFill>
              </a:rPr>
              <a:t>sem_t</a:t>
            </a:r>
            <a:r>
              <a:rPr lang="en-US" sz="1800" dirty="0">
                <a:solidFill>
                  <a:schemeClr val="tx1"/>
                </a:solidFill>
              </a:rPr>
              <a:t> *</a:t>
            </a:r>
            <a:r>
              <a:rPr lang="en-US" sz="1800" dirty="0" err="1">
                <a:solidFill>
                  <a:schemeClr val="tx1"/>
                </a:solidFill>
              </a:rPr>
              <a:t>sem</a:t>
            </a:r>
            <a:r>
              <a:rPr lang="en-US" sz="1800" dirty="0">
                <a:solidFill>
                  <a:schemeClr val="tx1"/>
                </a:solidFill>
              </a:rPr>
              <a:t>);</a:t>
            </a:r>
          </a:p>
          <a:p>
            <a:pPr algn="just"/>
            <a:r>
              <a:rPr lang="en-US" sz="1800" dirty="0">
                <a:solidFill>
                  <a:schemeClr val="tx1"/>
                </a:solidFill>
              </a:rPr>
              <a:t>/* Suspends the calling thread until the semaphore pointed to by ‘</a:t>
            </a:r>
            <a:r>
              <a:rPr lang="en-US" sz="1800" dirty="0" err="1">
                <a:solidFill>
                  <a:schemeClr val="tx1"/>
                </a:solidFill>
              </a:rPr>
              <a:t>sem</a:t>
            </a:r>
            <a:r>
              <a:rPr lang="en-US" sz="1800" dirty="0">
                <a:solidFill>
                  <a:schemeClr val="tx1"/>
                </a:solidFill>
              </a:rPr>
              <a:t>’ has</a:t>
            </a:r>
          </a:p>
          <a:p>
            <a:pPr algn="just"/>
            <a:r>
              <a:rPr lang="en-US" sz="1800" dirty="0">
                <a:solidFill>
                  <a:schemeClr val="tx1"/>
                </a:solidFill>
              </a:rPr>
              <a:t>non-zero count. Decreases the semaphore count. */</a:t>
            </a:r>
          </a:p>
          <a:p>
            <a:pPr algn="just"/>
            <a:r>
              <a:rPr lang="en-US" sz="1800" dirty="0" err="1">
                <a:solidFill>
                  <a:schemeClr val="tx1"/>
                </a:solidFill>
              </a:rPr>
              <a:t>int</a:t>
            </a:r>
            <a:r>
              <a:rPr lang="en-US" sz="1800" dirty="0">
                <a:solidFill>
                  <a:schemeClr val="tx1"/>
                </a:solidFill>
              </a:rPr>
              <a:t> </a:t>
            </a:r>
            <a:r>
              <a:rPr lang="en-US" sz="1800" dirty="0" err="1">
                <a:solidFill>
                  <a:schemeClr val="tx1"/>
                </a:solidFill>
              </a:rPr>
              <a:t>sem_trywait</a:t>
            </a:r>
            <a:r>
              <a:rPr lang="en-US" sz="1800" dirty="0">
                <a:solidFill>
                  <a:schemeClr val="tx1"/>
                </a:solidFill>
              </a:rPr>
              <a:t>(</a:t>
            </a:r>
            <a:r>
              <a:rPr lang="en-US" sz="1800" dirty="0" err="1">
                <a:solidFill>
                  <a:schemeClr val="tx1"/>
                </a:solidFill>
              </a:rPr>
              <a:t>sem_t</a:t>
            </a:r>
            <a:r>
              <a:rPr lang="en-US" sz="1800" dirty="0">
                <a:solidFill>
                  <a:schemeClr val="tx1"/>
                </a:solidFill>
              </a:rPr>
              <a:t> *</a:t>
            </a:r>
            <a:r>
              <a:rPr lang="en-US" sz="1800" dirty="0" err="1">
                <a:solidFill>
                  <a:schemeClr val="tx1"/>
                </a:solidFill>
              </a:rPr>
              <a:t>sem</a:t>
            </a:r>
            <a:r>
              <a:rPr lang="en-US" sz="1800" dirty="0">
                <a:solidFill>
                  <a:schemeClr val="tx1"/>
                </a:solidFill>
              </a:rPr>
              <a:t>);</a:t>
            </a:r>
          </a:p>
          <a:p>
            <a:pPr algn="just"/>
            <a:r>
              <a:rPr lang="en-US" sz="1800" dirty="0">
                <a:solidFill>
                  <a:schemeClr val="tx1"/>
                </a:solidFill>
              </a:rPr>
              <a:t>/* A non-blocking variant of </a:t>
            </a:r>
            <a:r>
              <a:rPr lang="en-US" sz="1800" dirty="0" err="1">
                <a:solidFill>
                  <a:schemeClr val="tx1"/>
                </a:solidFill>
              </a:rPr>
              <a:t>sem_wait</a:t>
            </a:r>
            <a:r>
              <a:rPr lang="en-US" sz="1800" dirty="0">
                <a:solidFill>
                  <a:schemeClr val="tx1"/>
                </a:solidFill>
              </a:rPr>
              <a:t>. */</a:t>
            </a:r>
          </a:p>
          <a:p>
            <a:pPr algn="just"/>
            <a:r>
              <a:rPr lang="en-US" sz="1800" dirty="0" err="1">
                <a:solidFill>
                  <a:schemeClr val="tx1"/>
                </a:solidFill>
              </a:rPr>
              <a:t>int</a:t>
            </a:r>
            <a:r>
              <a:rPr lang="en-US" sz="1800" dirty="0">
                <a:solidFill>
                  <a:schemeClr val="tx1"/>
                </a:solidFill>
              </a:rPr>
              <a:t> </a:t>
            </a:r>
            <a:r>
              <a:rPr lang="en-US" sz="1800" dirty="0" err="1">
                <a:solidFill>
                  <a:schemeClr val="tx1"/>
                </a:solidFill>
              </a:rPr>
              <a:t>sem_post</a:t>
            </a:r>
            <a:r>
              <a:rPr lang="en-US" sz="1800" dirty="0">
                <a:solidFill>
                  <a:schemeClr val="tx1"/>
                </a:solidFill>
              </a:rPr>
              <a:t>(</a:t>
            </a:r>
            <a:r>
              <a:rPr lang="en-US" sz="1800" dirty="0" err="1">
                <a:solidFill>
                  <a:schemeClr val="tx1"/>
                </a:solidFill>
              </a:rPr>
              <a:t>sem_t</a:t>
            </a:r>
            <a:r>
              <a:rPr lang="en-US" sz="1800" dirty="0">
                <a:solidFill>
                  <a:schemeClr val="tx1"/>
                </a:solidFill>
              </a:rPr>
              <a:t> *</a:t>
            </a:r>
            <a:r>
              <a:rPr lang="en-US" sz="1800" dirty="0" err="1">
                <a:solidFill>
                  <a:schemeClr val="tx1"/>
                </a:solidFill>
              </a:rPr>
              <a:t>sem</a:t>
            </a:r>
            <a:r>
              <a:rPr lang="en-US" sz="1800" dirty="0">
                <a:solidFill>
                  <a:schemeClr val="tx1"/>
                </a:solidFill>
              </a:rPr>
              <a:t>);</a:t>
            </a:r>
          </a:p>
          <a:p>
            <a:pPr algn="just"/>
            <a:r>
              <a:rPr lang="en-US" sz="1800" dirty="0">
                <a:solidFill>
                  <a:schemeClr val="tx1"/>
                </a:solidFill>
              </a:rPr>
              <a:t>/* Increases the count of the semaphore pointed to by ‘</a:t>
            </a:r>
            <a:r>
              <a:rPr lang="en-US" sz="1800" dirty="0" err="1">
                <a:solidFill>
                  <a:schemeClr val="tx1"/>
                </a:solidFill>
              </a:rPr>
              <a:t>sem</a:t>
            </a:r>
            <a:r>
              <a:rPr lang="en-US" sz="1800" dirty="0">
                <a:solidFill>
                  <a:schemeClr val="tx1"/>
                </a:solidFill>
              </a:rPr>
              <a:t>’. */</a:t>
            </a:r>
          </a:p>
          <a:p>
            <a:pPr algn="just"/>
            <a:r>
              <a:rPr lang="en-US" sz="1800" dirty="0" err="1">
                <a:solidFill>
                  <a:schemeClr val="tx1"/>
                </a:solidFill>
              </a:rPr>
              <a:t>int</a:t>
            </a:r>
            <a:r>
              <a:rPr lang="en-US" sz="1800" dirty="0">
                <a:solidFill>
                  <a:schemeClr val="tx1"/>
                </a:solidFill>
              </a:rPr>
              <a:t> </a:t>
            </a:r>
            <a:r>
              <a:rPr lang="en-US" sz="1800" dirty="0" err="1">
                <a:solidFill>
                  <a:schemeClr val="tx1"/>
                </a:solidFill>
              </a:rPr>
              <a:t>sem_getvalue</a:t>
            </a:r>
            <a:r>
              <a:rPr lang="en-US" sz="1800" dirty="0">
                <a:solidFill>
                  <a:schemeClr val="tx1"/>
                </a:solidFill>
              </a:rPr>
              <a:t>(</a:t>
            </a:r>
            <a:r>
              <a:rPr lang="en-US" sz="1800" dirty="0" err="1">
                <a:solidFill>
                  <a:schemeClr val="tx1"/>
                </a:solidFill>
              </a:rPr>
              <a:t>sem_t</a:t>
            </a:r>
            <a:r>
              <a:rPr lang="en-US" sz="1800" dirty="0">
                <a:solidFill>
                  <a:schemeClr val="tx1"/>
                </a:solidFill>
              </a:rPr>
              <a:t> *</a:t>
            </a:r>
            <a:r>
              <a:rPr lang="en-US" sz="1800" dirty="0" err="1">
                <a:solidFill>
                  <a:schemeClr val="tx1"/>
                </a:solidFill>
              </a:rPr>
              <a:t>sem</a:t>
            </a:r>
            <a:r>
              <a:rPr lang="en-US" sz="1800" dirty="0">
                <a:solidFill>
                  <a:schemeClr val="tx1"/>
                </a:solidFill>
              </a:rPr>
              <a:t>, </a:t>
            </a:r>
            <a:r>
              <a:rPr lang="en-US" sz="1800" dirty="0" err="1">
                <a:solidFill>
                  <a:schemeClr val="tx1"/>
                </a:solidFill>
              </a:rPr>
              <a:t>int</a:t>
            </a:r>
            <a:r>
              <a:rPr lang="en-US" sz="1800" dirty="0">
                <a:solidFill>
                  <a:schemeClr val="tx1"/>
                </a:solidFill>
              </a:rPr>
              <a:t> *</a:t>
            </a:r>
            <a:r>
              <a:rPr lang="en-US" sz="1800" dirty="0" err="1">
                <a:solidFill>
                  <a:schemeClr val="tx1"/>
                </a:solidFill>
              </a:rPr>
              <a:t>sval</a:t>
            </a:r>
            <a:r>
              <a:rPr lang="en-US" sz="1800" dirty="0">
                <a:solidFill>
                  <a:schemeClr val="tx1"/>
                </a:solidFill>
              </a:rPr>
              <a:t>);</a:t>
            </a:r>
          </a:p>
          <a:p>
            <a:pPr algn="just"/>
            <a:r>
              <a:rPr lang="en-US" sz="1800" dirty="0">
                <a:solidFill>
                  <a:schemeClr val="tx1"/>
                </a:solidFill>
              </a:rPr>
              <a:t>/* Stores the current count of the semaphore ‘</a:t>
            </a:r>
            <a:r>
              <a:rPr lang="en-US" sz="1800" dirty="0" err="1">
                <a:solidFill>
                  <a:schemeClr val="tx1"/>
                </a:solidFill>
              </a:rPr>
              <a:t>sem</a:t>
            </a:r>
            <a:r>
              <a:rPr lang="en-US" sz="1800" dirty="0">
                <a:solidFill>
                  <a:schemeClr val="tx1"/>
                </a:solidFill>
              </a:rPr>
              <a:t>’ in ‘</a:t>
            </a:r>
            <a:r>
              <a:rPr lang="en-US" sz="1800" dirty="0" err="1">
                <a:solidFill>
                  <a:schemeClr val="tx1"/>
                </a:solidFill>
              </a:rPr>
              <a:t>sval</a:t>
            </a:r>
            <a:r>
              <a:rPr lang="en-US" sz="1800" dirty="0">
                <a:solidFill>
                  <a:schemeClr val="tx1"/>
                </a:solidFil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762000"/>
          </a:xfrm>
        </p:spPr>
        <p:txBody>
          <a:bodyPr>
            <a:normAutofit/>
          </a:bodyPr>
          <a:lstStyle/>
          <a:p>
            <a:r>
              <a:rPr lang="en-US" sz="3600" b="1" dirty="0" smtClean="0">
                <a:solidFill>
                  <a:schemeClr val="tx1"/>
                </a:solidFill>
              </a:rPr>
              <a:t>7.3 Using Semaphores and Shared Memory</a:t>
            </a:r>
            <a:endParaRPr lang="en-US" sz="3600" dirty="0">
              <a:solidFill>
                <a:schemeClr val="tx1"/>
              </a:solidFill>
            </a:endParaRPr>
          </a:p>
        </p:txBody>
      </p:sp>
      <p:sp>
        <p:nvSpPr>
          <p:cNvPr id="3" name="Subtitle 2"/>
          <p:cNvSpPr>
            <a:spLocks noGrp="1"/>
          </p:cNvSpPr>
          <p:nvPr>
            <p:ph type="subTitle" idx="1"/>
          </p:nvPr>
        </p:nvSpPr>
        <p:spPr>
          <a:xfrm>
            <a:off x="381000" y="990600"/>
            <a:ext cx="8458200" cy="5867400"/>
          </a:xfrm>
        </p:spPr>
        <p:txBody>
          <a:bodyPr>
            <a:noAutofit/>
          </a:bodyPr>
          <a:lstStyle/>
          <a:p>
            <a:pPr algn="just"/>
            <a:r>
              <a:rPr lang="en-US" sz="1800" dirty="0" smtClean="0">
                <a:solidFill>
                  <a:schemeClr val="tx1"/>
                </a:solidFill>
              </a:rPr>
              <a:t>It </a:t>
            </a:r>
            <a:r>
              <a:rPr lang="en-US" sz="1800" dirty="0">
                <a:solidFill>
                  <a:schemeClr val="tx1"/>
                </a:solidFill>
              </a:rPr>
              <a:t>is important that </a:t>
            </a:r>
            <a:r>
              <a:rPr lang="en-US" sz="1800" b="1" dirty="0">
                <a:solidFill>
                  <a:schemeClr val="tx1"/>
                </a:solidFill>
              </a:rPr>
              <a:t>two processes not write to the same area</a:t>
            </a:r>
            <a:r>
              <a:rPr lang="en-US" sz="1800" dirty="0">
                <a:solidFill>
                  <a:schemeClr val="tx1"/>
                </a:solidFill>
              </a:rPr>
              <a:t> of shared-memory at the same time, and this is where the semaphores are useful. </a:t>
            </a:r>
          </a:p>
          <a:p>
            <a:pPr algn="just"/>
            <a:r>
              <a:rPr lang="en-US" sz="1800" dirty="0">
                <a:solidFill>
                  <a:schemeClr val="tx1"/>
                </a:solidFill>
              </a:rPr>
              <a:t>Before writing to a shared memory region, </a:t>
            </a:r>
            <a:r>
              <a:rPr lang="en-US" sz="1800" b="1" dirty="0">
                <a:solidFill>
                  <a:schemeClr val="tx1"/>
                </a:solidFill>
              </a:rPr>
              <a:t>a process can lock the semaphore to prevent another process from accessing the region</a:t>
            </a:r>
            <a:r>
              <a:rPr lang="en-US" sz="1800" dirty="0">
                <a:solidFill>
                  <a:schemeClr val="tx1"/>
                </a:solidFill>
              </a:rPr>
              <a:t> until the write operation is completed. </a:t>
            </a:r>
          </a:p>
          <a:p>
            <a:pPr algn="just"/>
            <a:r>
              <a:rPr lang="en-US" sz="1800" dirty="0">
                <a:solidFill>
                  <a:schemeClr val="tx1"/>
                </a:solidFill>
              </a:rPr>
              <a:t>When the process is finished with the shared-memory region, the process unlocks the semaphore and </a:t>
            </a:r>
            <a:r>
              <a:rPr lang="en-US" sz="1800" b="1" dirty="0">
                <a:solidFill>
                  <a:schemeClr val="tx1"/>
                </a:solidFill>
              </a:rPr>
              <a:t>frees the shared-memory region </a:t>
            </a:r>
            <a:r>
              <a:rPr lang="en-US" sz="1800" dirty="0">
                <a:solidFill>
                  <a:schemeClr val="tx1"/>
                </a:solidFill>
              </a:rPr>
              <a:t>for use by another process.</a:t>
            </a:r>
          </a:p>
          <a:p>
            <a:pPr algn="just"/>
            <a:r>
              <a:rPr lang="en-US" sz="1800" dirty="0">
                <a:solidFill>
                  <a:schemeClr val="tx1"/>
                </a:solidFill>
              </a:rPr>
              <a:t>#include&lt;</a:t>
            </a:r>
            <a:r>
              <a:rPr lang="en-US" sz="1800" dirty="0" err="1">
                <a:solidFill>
                  <a:schemeClr val="tx1"/>
                </a:solidFill>
              </a:rPr>
              <a:t>stdio.h</a:t>
            </a:r>
            <a:r>
              <a:rPr lang="en-US" sz="1800" dirty="0">
                <a:solidFill>
                  <a:schemeClr val="tx1"/>
                </a:solidFill>
              </a:rPr>
              <a:t>&gt;</a:t>
            </a:r>
          </a:p>
          <a:p>
            <a:pPr algn="just"/>
            <a:r>
              <a:rPr lang="en-US" sz="1800" dirty="0">
                <a:solidFill>
                  <a:schemeClr val="tx1"/>
                </a:solidFill>
              </a:rPr>
              <a:t>#include&lt;</a:t>
            </a:r>
            <a:r>
              <a:rPr lang="en-US" sz="1800" dirty="0" err="1">
                <a:solidFill>
                  <a:schemeClr val="tx1"/>
                </a:solidFill>
              </a:rPr>
              <a:t>pthread.h</a:t>
            </a:r>
            <a:r>
              <a:rPr lang="en-US" sz="1800" dirty="0">
                <a:solidFill>
                  <a:schemeClr val="tx1"/>
                </a:solidFill>
              </a:rPr>
              <a:t>&gt;</a:t>
            </a:r>
          </a:p>
          <a:p>
            <a:pPr algn="just"/>
            <a:r>
              <a:rPr lang="en-US" sz="1800" dirty="0">
                <a:solidFill>
                  <a:schemeClr val="tx1"/>
                </a:solidFill>
              </a:rPr>
              <a:t>#include&lt;</a:t>
            </a:r>
            <a:r>
              <a:rPr lang="en-US" sz="1800" dirty="0" err="1">
                <a:solidFill>
                  <a:schemeClr val="tx1"/>
                </a:solidFill>
              </a:rPr>
              <a:t>semaphore.h</a:t>
            </a:r>
            <a:r>
              <a:rPr lang="en-US" sz="1800" dirty="0">
                <a:solidFill>
                  <a:schemeClr val="tx1"/>
                </a:solidFill>
              </a:rPr>
              <a:t>&gt;</a:t>
            </a:r>
          </a:p>
          <a:p>
            <a:pPr algn="just"/>
            <a:r>
              <a:rPr lang="en-US" sz="1800" dirty="0">
                <a:solidFill>
                  <a:schemeClr val="tx1"/>
                </a:solidFill>
              </a:rPr>
              <a:t>#include&lt;sys/</a:t>
            </a:r>
            <a:r>
              <a:rPr lang="en-US" sz="1800" dirty="0" err="1">
                <a:solidFill>
                  <a:schemeClr val="tx1"/>
                </a:solidFill>
              </a:rPr>
              <a:t>sem.h</a:t>
            </a:r>
            <a:r>
              <a:rPr lang="en-US" sz="1800" dirty="0">
                <a:solidFill>
                  <a:schemeClr val="tx1"/>
                </a:solidFill>
              </a:rPr>
              <a:t>&gt;</a:t>
            </a:r>
          </a:p>
          <a:p>
            <a:pPr algn="just"/>
            <a:r>
              <a:rPr lang="en-US" sz="1800" dirty="0" err="1">
                <a:solidFill>
                  <a:schemeClr val="tx1"/>
                </a:solidFill>
              </a:rPr>
              <a:t>sem_t</a:t>
            </a:r>
            <a:r>
              <a:rPr lang="en-US" sz="1800" dirty="0">
                <a:solidFill>
                  <a:schemeClr val="tx1"/>
                </a:solidFill>
              </a:rPr>
              <a:t> </a:t>
            </a:r>
            <a:r>
              <a:rPr lang="en-US" sz="1800" dirty="0" err="1">
                <a:solidFill>
                  <a:schemeClr val="tx1"/>
                </a:solidFill>
              </a:rPr>
              <a:t>writer_lock</a:t>
            </a:r>
            <a:r>
              <a:rPr lang="en-US" sz="1800" dirty="0">
                <a:solidFill>
                  <a:schemeClr val="tx1"/>
                </a:solidFill>
              </a:rPr>
              <a:t>;</a:t>
            </a:r>
          </a:p>
          <a:p>
            <a:pPr algn="just"/>
            <a:r>
              <a:rPr lang="en-US" sz="1800" dirty="0" err="1">
                <a:solidFill>
                  <a:schemeClr val="tx1"/>
                </a:solidFill>
              </a:rPr>
              <a:t>sem_t</a:t>
            </a:r>
            <a:r>
              <a:rPr lang="en-US" sz="1800" dirty="0">
                <a:solidFill>
                  <a:schemeClr val="tx1"/>
                </a:solidFill>
              </a:rPr>
              <a:t> </a:t>
            </a:r>
            <a:r>
              <a:rPr lang="en-US" sz="1800" dirty="0" err="1">
                <a:solidFill>
                  <a:schemeClr val="tx1"/>
                </a:solidFill>
              </a:rPr>
              <a:t>reader_lock</a:t>
            </a:r>
            <a:r>
              <a:rPr lang="en-US" sz="1800" dirty="0">
                <a:solidFill>
                  <a:schemeClr val="tx1"/>
                </a:solidFill>
              </a:rPr>
              <a:t>;</a:t>
            </a:r>
          </a:p>
          <a:p>
            <a:pPr algn="just"/>
            <a:r>
              <a:rPr lang="en-US" sz="1800" dirty="0">
                <a:solidFill>
                  <a:schemeClr val="tx1"/>
                </a:solidFill>
              </a:rPr>
              <a:t>void </a:t>
            </a:r>
            <a:r>
              <a:rPr lang="en-US" sz="1800" dirty="0" err="1">
                <a:solidFill>
                  <a:schemeClr val="tx1"/>
                </a:solidFill>
              </a:rPr>
              <a:t>read_user</a:t>
            </a:r>
            <a:r>
              <a:rPr lang="en-US" sz="1800" dirty="0">
                <a:solidFill>
                  <a:schemeClr val="tx1"/>
                </a:solidFill>
              </a:rPr>
              <a:t>(void)</a:t>
            </a:r>
          </a:p>
          <a:p>
            <a:pPr algn="just"/>
            <a:r>
              <a:rPr lang="en-US" sz="1800" dirty="0">
                <a:solidFill>
                  <a:schemeClr val="tx1"/>
                </a:solidFill>
              </a:rPr>
              <a:t>{</a:t>
            </a:r>
          </a:p>
          <a:p>
            <a:pPr algn="just"/>
            <a:r>
              <a:rPr lang="en-US" sz="1800" dirty="0">
                <a:solidFill>
                  <a:schemeClr val="tx1"/>
                </a:solidFill>
              </a:rPr>
              <a:t>while(1) {</a:t>
            </a:r>
          </a:p>
          <a:p>
            <a:pPr algn="just"/>
            <a:r>
              <a:rPr lang="en-US" sz="1800" dirty="0" err="1">
                <a:solidFill>
                  <a:schemeClr val="tx1"/>
                </a:solidFill>
              </a:rPr>
              <a:t>sem_wait</a:t>
            </a:r>
            <a:r>
              <a:rPr lang="en-US" sz="1800" dirty="0">
                <a:solidFill>
                  <a:schemeClr val="tx1"/>
                </a:solidFill>
              </a:rPr>
              <a:t>(&amp;</a:t>
            </a:r>
            <a:r>
              <a:rPr lang="en-US" sz="1800" dirty="0" err="1">
                <a:solidFill>
                  <a:schemeClr val="tx1"/>
                </a:solidFill>
              </a:rPr>
              <a:t>reader_lock</a:t>
            </a:r>
            <a:r>
              <a:rPr lang="en-US" sz="1800" dirty="0">
                <a:solidFill>
                  <a:schemeClr val="tx1"/>
                </a:solidFill>
              </a:rPr>
              <a:t>);</a:t>
            </a:r>
          </a:p>
          <a:p>
            <a:pPr algn="just"/>
            <a:r>
              <a:rPr lang="en-US" sz="1800" dirty="0">
                <a:solidFill>
                  <a:schemeClr val="tx1"/>
                </a:solidFill>
              </a:rPr>
              <a:t>/* simulate read operation by a delay*/</a:t>
            </a:r>
          </a:p>
          <a:p>
            <a:pPr algn="just"/>
            <a:r>
              <a:rPr lang="en-US" sz="1800" dirty="0" err="1">
                <a:solidFill>
                  <a:schemeClr val="tx1"/>
                </a:solidFill>
              </a:rPr>
              <a:t>printf</a:t>
            </a:r>
            <a:r>
              <a:rPr lang="en-US" sz="1800" dirty="0">
                <a:solidFill>
                  <a:schemeClr val="tx1"/>
                </a:solidFill>
              </a:rPr>
              <a:t>("in reader task \n");</a:t>
            </a:r>
          </a:p>
          <a:p>
            <a:pPr algn="just"/>
            <a:r>
              <a:rPr lang="en-US" sz="1800" dirty="0">
                <a:solidFill>
                  <a:schemeClr val="tx1"/>
                </a:solidFill>
              </a:rPr>
              <a:t>sleep(2);</a:t>
            </a:r>
          </a:p>
          <a:p>
            <a:pPr algn="just"/>
            <a:r>
              <a:rPr lang="en-US" sz="1800" dirty="0" err="1">
                <a:solidFill>
                  <a:schemeClr val="tx1"/>
                </a:solidFill>
              </a:rPr>
              <a:t>sem_post</a:t>
            </a:r>
            <a:r>
              <a:rPr lang="en-US" sz="1800" dirty="0">
                <a:solidFill>
                  <a:schemeClr val="tx1"/>
                </a:solidFill>
              </a:rPr>
              <a:t>(&amp;</a:t>
            </a:r>
            <a:r>
              <a:rPr lang="en-US" sz="1800" dirty="0" err="1">
                <a:solidFill>
                  <a:schemeClr val="tx1"/>
                </a:solidFill>
              </a:rPr>
              <a:t>writer_lock</a:t>
            </a:r>
            <a:r>
              <a:rPr lang="en-US" sz="1800" dirty="0">
                <a:solidFill>
                  <a:schemeClr val="tx1"/>
                </a:solidFill>
              </a:rPr>
              <a:t>);</a:t>
            </a:r>
          </a:p>
          <a:p>
            <a:pPr algn="just"/>
            <a:r>
              <a:rPr lang="en-US" sz="1800" dirty="0">
                <a:solidFill>
                  <a:schemeClr val="tx1"/>
                </a:solidFill>
              </a:rPr>
              <a:t>}</a:t>
            </a:r>
          </a:p>
          <a:p>
            <a:pPr algn="just"/>
            <a:r>
              <a:rPr lang="en-US" sz="1800" dirty="0">
                <a:solidFill>
                  <a:schemeClr val="tx1"/>
                </a:solidFill>
              </a:rPr>
              <a:t>}</a:t>
            </a:r>
          </a:p>
          <a:p>
            <a:pPr algn="just"/>
            <a:r>
              <a:rPr lang="en-US" sz="1800" dirty="0">
                <a:solidFill>
                  <a:schemeClr val="tx1"/>
                </a:solidFill>
              </a:rPr>
              <a:t>void </a:t>
            </a:r>
            <a:r>
              <a:rPr lang="en-US" sz="1800" dirty="0" err="1">
                <a:solidFill>
                  <a:schemeClr val="tx1"/>
                </a:solidFill>
              </a:rPr>
              <a:t>write_user</a:t>
            </a:r>
            <a:r>
              <a:rPr lang="en-US" sz="1800" dirty="0">
                <a:solidFill>
                  <a:schemeClr val="tx1"/>
                </a:solidFill>
              </a:rPr>
              <a:t>(void)</a:t>
            </a:r>
          </a:p>
          <a:p>
            <a:pPr algn="just"/>
            <a:r>
              <a:rPr lang="en-US" sz="1800" dirty="0">
                <a:solidFill>
                  <a:schemeClr val="tx1"/>
                </a:solidFill>
              </a:rPr>
              <a:t>{</a:t>
            </a:r>
          </a:p>
          <a:p>
            <a:pPr algn="just"/>
            <a:r>
              <a:rPr lang="en-US" sz="1800" dirty="0">
                <a:solidFill>
                  <a:schemeClr val="tx1"/>
                </a:solidFill>
              </a:rPr>
              <a:t>while(1) {</a:t>
            </a:r>
          </a:p>
          <a:p>
            <a:pPr algn="just"/>
            <a:r>
              <a:rPr lang="en-US" sz="1800" dirty="0" err="1">
                <a:solidFill>
                  <a:schemeClr val="tx1"/>
                </a:solidFill>
              </a:rPr>
              <a:t>sem_wait</a:t>
            </a:r>
            <a:r>
              <a:rPr lang="en-US" sz="1800" dirty="0">
                <a:solidFill>
                  <a:schemeClr val="tx1"/>
                </a:solidFill>
              </a:rPr>
              <a:t>(&amp;</a:t>
            </a:r>
            <a:r>
              <a:rPr lang="en-US" sz="1800" dirty="0" err="1">
                <a:solidFill>
                  <a:schemeClr val="tx1"/>
                </a:solidFill>
              </a:rPr>
              <a:t>writer_lock</a:t>
            </a:r>
            <a:r>
              <a:rPr lang="en-US" sz="1800" dirty="0">
                <a:solidFill>
                  <a:schemeClr val="tx1"/>
                </a:solidFill>
              </a:rPr>
              <a:t>);</a:t>
            </a:r>
          </a:p>
          <a:p>
            <a:pPr algn="just"/>
            <a:r>
              <a:rPr lang="en-US" sz="1800" dirty="0">
                <a:solidFill>
                  <a:schemeClr val="tx1"/>
                </a:solidFill>
              </a:rPr>
              <a:t>/* simulate read operation by a delay*/</a:t>
            </a:r>
          </a:p>
          <a:p>
            <a:pPr algn="just"/>
            <a:r>
              <a:rPr lang="en-US" sz="1800" dirty="0" err="1">
                <a:solidFill>
                  <a:schemeClr val="tx1"/>
                </a:solidFill>
              </a:rPr>
              <a:t>printf</a:t>
            </a:r>
            <a:r>
              <a:rPr lang="en-US" sz="1800" dirty="0">
                <a:solidFill>
                  <a:schemeClr val="tx1"/>
                </a:solidFill>
              </a:rPr>
              <a:t>("in writer task \n");</a:t>
            </a:r>
          </a:p>
          <a:p>
            <a:pPr algn="just"/>
            <a:r>
              <a:rPr lang="en-US" sz="1800" dirty="0">
                <a:solidFill>
                  <a:schemeClr val="tx1"/>
                </a:solidFill>
              </a:rPr>
              <a:t>sleep(2);</a:t>
            </a:r>
          </a:p>
          <a:p>
            <a:pPr algn="just"/>
            <a:r>
              <a:rPr lang="en-US" sz="1800" dirty="0" err="1">
                <a:solidFill>
                  <a:schemeClr val="tx1"/>
                </a:solidFill>
              </a:rPr>
              <a:t>sem_post</a:t>
            </a:r>
            <a:r>
              <a:rPr lang="en-US" sz="1800" dirty="0">
                <a:solidFill>
                  <a:schemeClr val="tx1"/>
                </a:solidFill>
              </a:rPr>
              <a:t>(&amp;</a:t>
            </a:r>
            <a:r>
              <a:rPr lang="en-US" sz="1800" dirty="0" err="1">
                <a:solidFill>
                  <a:schemeClr val="tx1"/>
                </a:solidFill>
              </a:rPr>
              <a:t>reader_lock</a:t>
            </a:r>
            <a:r>
              <a:rPr lang="en-US" sz="1800" dirty="0">
                <a:solidFill>
                  <a:schemeClr val="tx1"/>
                </a:solidFill>
              </a:rPr>
              <a:t>);</a:t>
            </a:r>
          </a:p>
          <a:p>
            <a:pPr algn="just"/>
            <a:r>
              <a:rPr lang="en-US" sz="1800" dirty="0">
                <a:solidFill>
                  <a:schemeClr val="tx1"/>
                </a:solidFill>
              </a:rPr>
              <a:t>}</a:t>
            </a:r>
          </a:p>
          <a:p>
            <a:pPr algn="just"/>
            <a:r>
              <a:rPr lang="en-US" sz="1800" dirty="0">
                <a:solidFill>
                  <a:schemeClr val="tx1"/>
                </a:solidFill>
              </a:rPr>
              <a:t>}</a:t>
            </a:r>
          </a:p>
          <a:p>
            <a:pPr algn="just"/>
            <a:r>
              <a:rPr lang="en-US" sz="1800" dirty="0">
                <a:solidFill>
                  <a:schemeClr val="tx1"/>
                </a:solidFill>
              </a:rPr>
              <a:t>void main()</a:t>
            </a:r>
          </a:p>
          <a:p>
            <a:pPr algn="just"/>
            <a:r>
              <a:rPr lang="en-US" sz="1800" dirty="0">
                <a:solidFill>
                  <a:schemeClr val="tx1"/>
                </a:solidFill>
              </a:rPr>
              <a:t>{</a:t>
            </a:r>
          </a:p>
          <a:p>
            <a:pPr algn="just"/>
            <a:r>
              <a:rPr lang="en-US" sz="1800" dirty="0" err="1">
                <a:solidFill>
                  <a:schemeClr val="tx1"/>
                </a:solidFill>
              </a:rPr>
              <a:t>pthread_t</a:t>
            </a:r>
            <a:r>
              <a:rPr lang="en-US" sz="1800" dirty="0">
                <a:solidFill>
                  <a:schemeClr val="tx1"/>
                </a:solidFill>
              </a:rPr>
              <a:t> </a:t>
            </a:r>
            <a:r>
              <a:rPr lang="en-US" sz="1800" dirty="0" err="1">
                <a:solidFill>
                  <a:schemeClr val="tx1"/>
                </a:solidFill>
              </a:rPr>
              <a:t>read_thread</a:t>
            </a:r>
            <a:r>
              <a:rPr lang="en-US" sz="1800" dirty="0">
                <a:solidFill>
                  <a:schemeClr val="tx1"/>
                </a:solidFill>
              </a:rPr>
              <a:t>;</a:t>
            </a:r>
          </a:p>
          <a:p>
            <a:pPr algn="just"/>
            <a:r>
              <a:rPr lang="en-US" sz="1800" dirty="0" err="1">
                <a:solidFill>
                  <a:schemeClr val="tx1"/>
                </a:solidFill>
              </a:rPr>
              <a:t>pthread_attr_t</a:t>
            </a:r>
            <a:r>
              <a:rPr lang="en-US" sz="1800" dirty="0">
                <a:solidFill>
                  <a:schemeClr val="tx1"/>
                </a:solidFill>
              </a:rPr>
              <a:t> attribute;</a:t>
            </a:r>
          </a:p>
          <a:p>
            <a:pPr algn="just"/>
            <a:r>
              <a:rPr lang="en-US" sz="1800" dirty="0" err="1">
                <a:solidFill>
                  <a:schemeClr val="tx1"/>
                </a:solidFill>
              </a:rPr>
              <a:t>sem_init</a:t>
            </a:r>
            <a:r>
              <a:rPr lang="en-US" sz="1800" dirty="0">
                <a:solidFill>
                  <a:schemeClr val="tx1"/>
                </a:solidFill>
              </a:rPr>
              <a:t>(&amp;writer_lock,0,1);</a:t>
            </a:r>
          </a:p>
          <a:p>
            <a:pPr algn="just"/>
            <a:r>
              <a:rPr lang="en-US" sz="1800" dirty="0" err="1">
                <a:solidFill>
                  <a:schemeClr val="tx1"/>
                </a:solidFill>
              </a:rPr>
              <a:t>sem_init</a:t>
            </a:r>
            <a:r>
              <a:rPr lang="en-US" sz="1800" dirty="0">
                <a:solidFill>
                  <a:schemeClr val="tx1"/>
                </a:solidFill>
              </a:rPr>
              <a:t>(&amp;reader_lock,0,1);</a:t>
            </a:r>
          </a:p>
          <a:p>
            <a:pPr algn="just"/>
            <a:r>
              <a:rPr lang="en-US" sz="1800" dirty="0" err="1">
                <a:solidFill>
                  <a:schemeClr val="tx1"/>
                </a:solidFill>
              </a:rPr>
              <a:t>sem_wait</a:t>
            </a:r>
            <a:r>
              <a:rPr lang="en-US" sz="1800" dirty="0">
                <a:solidFill>
                  <a:schemeClr val="tx1"/>
                </a:solidFill>
              </a:rPr>
              <a:t>(&amp;</a:t>
            </a:r>
            <a:r>
              <a:rPr lang="en-US" sz="1800" dirty="0" err="1">
                <a:solidFill>
                  <a:schemeClr val="tx1"/>
                </a:solidFill>
              </a:rPr>
              <a:t>reader_lock</a:t>
            </a:r>
            <a:r>
              <a:rPr lang="en-US" sz="1800" dirty="0">
                <a:solidFill>
                  <a:schemeClr val="tx1"/>
                </a:solidFill>
              </a:rPr>
              <a:t>);</a:t>
            </a:r>
          </a:p>
          <a:p>
            <a:pPr algn="just"/>
            <a:r>
              <a:rPr lang="en-US" sz="1800" dirty="0" err="1">
                <a:solidFill>
                  <a:schemeClr val="tx1"/>
                </a:solidFill>
              </a:rPr>
              <a:t>pthread_attr_init</a:t>
            </a:r>
            <a:r>
              <a:rPr lang="en-US" sz="1800" dirty="0">
                <a:solidFill>
                  <a:schemeClr val="tx1"/>
                </a:solidFill>
              </a:rPr>
              <a:t>(&amp;attribute);</a:t>
            </a:r>
          </a:p>
          <a:p>
            <a:pPr algn="just"/>
            <a:r>
              <a:rPr lang="en-US" sz="1800" dirty="0" err="1">
                <a:solidFill>
                  <a:schemeClr val="tx1"/>
                </a:solidFill>
              </a:rPr>
              <a:t>pthread_create</a:t>
            </a:r>
            <a:r>
              <a:rPr lang="en-US" sz="1800" dirty="0">
                <a:solidFill>
                  <a:schemeClr val="tx1"/>
                </a:solidFill>
              </a:rPr>
              <a:t>(&amp;</a:t>
            </a:r>
            <a:r>
              <a:rPr lang="en-US" sz="1800" dirty="0" err="1">
                <a:solidFill>
                  <a:schemeClr val="tx1"/>
                </a:solidFill>
              </a:rPr>
              <a:t>read_thread,&amp;attribute</a:t>
            </a:r>
            <a:r>
              <a:rPr lang="en-US" sz="1800" dirty="0">
                <a:solidFill>
                  <a:schemeClr val="tx1"/>
                </a:solidFill>
              </a:rPr>
              <a:t>,(void*)&amp;</a:t>
            </a:r>
            <a:r>
              <a:rPr lang="en-US" sz="1800" dirty="0" err="1">
                <a:solidFill>
                  <a:schemeClr val="tx1"/>
                </a:solidFill>
              </a:rPr>
              <a:t>read_user,NULL</a:t>
            </a:r>
            <a:r>
              <a:rPr lang="en-US" sz="1800" dirty="0">
                <a:solidFill>
                  <a:schemeClr val="tx1"/>
                </a:solidFill>
              </a:rPr>
              <a:t>);</a:t>
            </a:r>
          </a:p>
          <a:p>
            <a:pPr algn="just"/>
            <a:r>
              <a:rPr lang="en-US" sz="1800" dirty="0" err="1">
                <a:solidFill>
                  <a:schemeClr val="tx1"/>
                </a:solidFill>
              </a:rPr>
              <a:t>write_user</a:t>
            </a:r>
            <a:r>
              <a:rPr lang="en-US" sz="1800" dirty="0">
                <a:solidFill>
                  <a:schemeClr val="tx1"/>
                </a:solidFill>
              </a:rPr>
              <a:t>();</a:t>
            </a:r>
          </a:p>
          <a:p>
            <a:pPr algn="just"/>
            <a:r>
              <a:rPr lang="en-US" sz="1800" dirty="0">
                <a:solidFill>
                  <a:schemeClr val="tx1"/>
                </a:solidFil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4510</Words>
  <Application>Microsoft Office PowerPoint</Application>
  <PresentationFormat>On-screen Show (4:3)</PresentationFormat>
  <Paragraphs>573</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POSIX </vt:lpstr>
      <vt:lpstr>7  POSIX </vt:lpstr>
      <vt:lpstr>Single thread Creation with pthread_create()</vt:lpstr>
      <vt:lpstr>Single thread Creation with pthread_create()</vt:lpstr>
      <vt:lpstr>7.2 POSIX Mutexes and Condition Variables</vt:lpstr>
      <vt:lpstr>7.2 POSIX Mutexes and Condition Variables</vt:lpstr>
      <vt:lpstr>Use of a mutex:   single reader, a single writer communicate via a shared memory</vt:lpstr>
      <vt:lpstr>7.3 POSIX Semaphores</vt:lpstr>
      <vt:lpstr>7.3 Using Semaphores and Shared Memory</vt:lpstr>
      <vt:lpstr>7.4 POSIX Messages</vt:lpstr>
      <vt:lpstr>7.4 POSIX Messages</vt:lpstr>
      <vt:lpstr>7.4 POSIX Messages</vt:lpstr>
      <vt:lpstr>7.5 Real-Time POSIX Signals</vt:lpstr>
      <vt:lpstr>7.5 Real-Time POSIX Signals</vt:lpstr>
      <vt:lpstr>7.5 Real-Time POSIX Signals</vt:lpstr>
      <vt:lpstr>7.6 Clocks and Timers</vt:lpstr>
      <vt:lpstr>7.6.1 Time Management</vt:lpstr>
      <vt:lpstr>7.6.2 POSIX Clock</vt:lpstr>
      <vt:lpstr>7.6.2 POSIX Clock</vt:lpstr>
      <vt:lpstr>7.6.3 Determining Clock Resolution</vt:lpstr>
      <vt:lpstr>7.7.4 Retrieving System Time</vt:lpstr>
      <vt:lpstr>7.7.5 System Clock Resolution </vt:lpstr>
      <vt:lpstr>7.7.6 Timer</vt:lpstr>
      <vt:lpstr>7.7.7 Creating a Timer</vt:lpstr>
      <vt:lpstr>7.7.8 Type of Timers</vt:lpstr>
      <vt:lpstr>7.7 POSIX Memory Locking</vt:lpstr>
      <vt:lpstr>7.7 POSIX Memory Locking</vt:lpstr>
      <vt:lpstr>7.7 POSIX Memory Locking</vt:lpstr>
      <vt:lpstr>7.7 POSIX Memory Locking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POSIX </dc:title>
  <dc:creator>saroj</dc:creator>
  <cp:lastModifiedBy>saroj</cp:lastModifiedBy>
  <cp:revision>7</cp:revision>
  <dcterms:created xsi:type="dcterms:W3CDTF">2016-05-22T06:40:43Z</dcterms:created>
  <dcterms:modified xsi:type="dcterms:W3CDTF">2016-05-25T15:46:18Z</dcterms:modified>
</cp:coreProperties>
</file>