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an S P" initials="SSP" lastIdx="1" clrIdx="0">
    <p:extLst>
      <p:ext uri="{19B8F6BF-5375-455C-9EA6-DF929625EA0E}">
        <p15:presenceInfo xmlns:p15="http://schemas.microsoft.com/office/powerpoint/2012/main" userId="cfdf0aa33b3bd0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32B7F-F51B-4E49-B120-222643EFCE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9767662-28E7-452D-9278-66A7F0EA78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coexistence is observed in the case of two mutually coupled identical nonlinear circuits. The nonlinear circuit, which is used, produces </a:t>
          </a:r>
          <a:r>
            <a:rPr lang="en-US" b="1" dirty="0"/>
            <a:t>double-scroll chaotic attractor</a:t>
          </a:r>
          <a:r>
            <a:rPr lang="en-US" dirty="0"/>
            <a:t>s.</a:t>
          </a:r>
        </a:p>
      </dgm:t>
    </dgm:pt>
    <dgm:pt modelId="{2679B8B9-C92C-44A7-8AC4-8AB697F0666C}" type="parTrans" cxnId="{2932B894-63C5-424F-88AB-874DAB10A680}">
      <dgm:prSet/>
      <dgm:spPr/>
      <dgm:t>
        <a:bodyPr/>
        <a:lstStyle/>
        <a:p>
          <a:endParaRPr lang="en-US"/>
        </a:p>
      </dgm:t>
    </dgm:pt>
    <dgm:pt modelId="{857B1107-498E-4B88-951B-CB5ED5EAE844}" type="sibTrans" cxnId="{2932B894-63C5-424F-88AB-874DAB10A680}">
      <dgm:prSet/>
      <dgm:spPr/>
      <dgm:t>
        <a:bodyPr/>
        <a:lstStyle/>
        <a:p>
          <a:endParaRPr lang="en-US"/>
        </a:p>
      </dgm:t>
    </dgm:pt>
    <dgm:pt modelId="{70786EF2-7F43-436A-B294-B1F64968DF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initial conditions of the coupled system and the values of the circuit’s parameters serve as </a:t>
          </a:r>
          <a:r>
            <a:rPr lang="en-US" b="1" dirty="0"/>
            <a:t>the private key </a:t>
          </a:r>
          <a:r>
            <a:rPr lang="en-US" dirty="0"/>
            <a:t>of the proposed cryptographic scheme. </a:t>
          </a:r>
        </a:p>
      </dgm:t>
    </dgm:pt>
    <dgm:pt modelId="{8BB5B6A2-2AEE-433C-BE3E-2AFD4C8154F9}" type="parTrans" cxnId="{F730AE82-4DA3-49D7-A011-2C5617EB55A4}">
      <dgm:prSet/>
      <dgm:spPr/>
      <dgm:t>
        <a:bodyPr/>
        <a:lstStyle/>
        <a:p>
          <a:endParaRPr lang="en-US"/>
        </a:p>
      </dgm:t>
    </dgm:pt>
    <dgm:pt modelId="{1E17F02B-C15F-40DF-8DF6-9E52C30880CE}" type="sibTrans" cxnId="{F730AE82-4DA3-49D7-A011-2C5617EB55A4}">
      <dgm:prSet/>
      <dgm:spPr/>
      <dgm:t>
        <a:bodyPr/>
        <a:lstStyle/>
        <a:p>
          <a:endParaRPr lang="en-US"/>
        </a:p>
      </dgm:t>
    </dgm:pt>
    <dgm:pt modelId="{AC8F3D7C-3782-4ABF-9F84-92FD941E54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bit-sequence has then been used to </a:t>
          </a:r>
          <a:r>
            <a:rPr lang="en-US" b="1" dirty="0"/>
            <a:t>encrypt and decrypt gray-scale images</a:t>
          </a:r>
          <a:r>
            <a:rPr lang="en-US" dirty="0"/>
            <a:t>. </a:t>
          </a:r>
        </a:p>
      </dgm:t>
    </dgm:pt>
    <dgm:pt modelId="{D920ADD6-2D1F-4E50-A106-F2768574F425}" type="parTrans" cxnId="{E1A644FA-4E81-4577-A5F7-B76C74035659}">
      <dgm:prSet/>
      <dgm:spPr/>
      <dgm:t>
        <a:bodyPr/>
        <a:lstStyle/>
        <a:p>
          <a:endParaRPr lang="en-US"/>
        </a:p>
      </dgm:t>
    </dgm:pt>
    <dgm:pt modelId="{6DE8D7D6-C7D6-4246-8E2B-C5612EFDD35E}" type="sibTrans" cxnId="{E1A644FA-4E81-4577-A5F7-B76C74035659}">
      <dgm:prSet/>
      <dgm:spPr/>
      <dgm:t>
        <a:bodyPr/>
        <a:lstStyle/>
        <a:p>
          <a:endParaRPr lang="en-US"/>
        </a:p>
      </dgm:t>
    </dgm:pt>
    <dgm:pt modelId="{25D282F7-F4EC-41F6-8EC2-364B2ECFCB0C}" type="pres">
      <dgm:prSet presAssocID="{ED232B7F-F51B-4E49-B120-222643EFCE13}" presName="root" presStyleCnt="0">
        <dgm:presLayoutVars>
          <dgm:dir/>
          <dgm:resizeHandles val="exact"/>
        </dgm:presLayoutVars>
      </dgm:prSet>
      <dgm:spPr/>
    </dgm:pt>
    <dgm:pt modelId="{DE3FC0EE-B24A-47BA-B442-7F00755252D5}" type="pres">
      <dgm:prSet presAssocID="{C9767662-28E7-452D-9278-66A7F0EA787A}" presName="compNode" presStyleCnt="0"/>
      <dgm:spPr/>
    </dgm:pt>
    <dgm:pt modelId="{817033B2-DCCC-42BC-AE7A-491B8BEE6780}" type="pres">
      <dgm:prSet presAssocID="{C9767662-28E7-452D-9278-66A7F0EA787A}" presName="bgRect" presStyleLbl="bgShp" presStyleIdx="0" presStyleCnt="3"/>
      <dgm:spPr/>
    </dgm:pt>
    <dgm:pt modelId="{0F58E17C-B371-43E6-A711-A180912AFEED}" type="pres">
      <dgm:prSet presAssocID="{C9767662-28E7-452D-9278-66A7F0EA78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067FE36-5DCE-420A-A83C-B36EEFAF6573}" type="pres">
      <dgm:prSet presAssocID="{C9767662-28E7-452D-9278-66A7F0EA787A}" presName="spaceRect" presStyleCnt="0"/>
      <dgm:spPr/>
    </dgm:pt>
    <dgm:pt modelId="{EF9955EE-8754-45E1-BE28-BAA5961AB86A}" type="pres">
      <dgm:prSet presAssocID="{C9767662-28E7-452D-9278-66A7F0EA787A}" presName="parTx" presStyleLbl="revTx" presStyleIdx="0" presStyleCnt="3">
        <dgm:presLayoutVars>
          <dgm:chMax val="0"/>
          <dgm:chPref val="0"/>
        </dgm:presLayoutVars>
      </dgm:prSet>
      <dgm:spPr/>
    </dgm:pt>
    <dgm:pt modelId="{F269E6AC-2466-41BD-A2EA-5A096490052C}" type="pres">
      <dgm:prSet presAssocID="{857B1107-498E-4B88-951B-CB5ED5EAE844}" presName="sibTrans" presStyleCnt="0"/>
      <dgm:spPr/>
    </dgm:pt>
    <dgm:pt modelId="{CAEB10B6-7295-4464-88C1-1FBE1D733229}" type="pres">
      <dgm:prSet presAssocID="{70786EF2-7F43-436A-B294-B1F64968DF99}" presName="compNode" presStyleCnt="0"/>
      <dgm:spPr/>
    </dgm:pt>
    <dgm:pt modelId="{64020602-86A6-495E-A283-C608F2A8A27E}" type="pres">
      <dgm:prSet presAssocID="{70786EF2-7F43-436A-B294-B1F64968DF99}" presName="bgRect" presStyleLbl="bgShp" presStyleIdx="1" presStyleCnt="3"/>
      <dgm:spPr/>
    </dgm:pt>
    <dgm:pt modelId="{3D92BD8A-98DA-4420-8D01-42EA175822A9}" type="pres">
      <dgm:prSet presAssocID="{70786EF2-7F43-436A-B294-B1F64968D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8D6BBC0-1E45-488B-BB3D-6E3CA6AB0E5E}" type="pres">
      <dgm:prSet presAssocID="{70786EF2-7F43-436A-B294-B1F64968DF99}" presName="spaceRect" presStyleCnt="0"/>
      <dgm:spPr/>
    </dgm:pt>
    <dgm:pt modelId="{65C72150-1982-4F87-9C8E-AF1A76AA57EC}" type="pres">
      <dgm:prSet presAssocID="{70786EF2-7F43-436A-B294-B1F64968DF99}" presName="parTx" presStyleLbl="revTx" presStyleIdx="1" presStyleCnt="3">
        <dgm:presLayoutVars>
          <dgm:chMax val="0"/>
          <dgm:chPref val="0"/>
        </dgm:presLayoutVars>
      </dgm:prSet>
      <dgm:spPr/>
    </dgm:pt>
    <dgm:pt modelId="{FA80A02F-B247-4F12-90B3-D2FB9A6B8ADE}" type="pres">
      <dgm:prSet presAssocID="{1E17F02B-C15F-40DF-8DF6-9E52C30880CE}" presName="sibTrans" presStyleCnt="0"/>
      <dgm:spPr/>
    </dgm:pt>
    <dgm:pt modelId="{C36313A5-9B2B-48BF-BB58-BF5B91F56BCC}" type="pres">
      <dgm:prSet presAssocID="{AC8F3D7C-3782-4ABF-9F84-92FD941E5433}" presName="compNode" presStyleCnt="0"/>
      <dgm:spPr/>
    </dgm:pt>
    <dgm:pt modelId="{971079C6-E7EF-4E06-ACEF-EFE2AAD1C065}" type="pres">
      <dgm:prSet presAssocID="{AC8F3D7C-3782-4ABF-9F84-92FD941E5433}" presName="bgRect" presStyleLbl="bgShp" presStyleIdx="2" presStyleCnt="3"/>
      <dgm:spPr/>
    </dgm:pt>
    <dgm:pt modelId="{521A6206-B11B-441B-A83F-5844F54C0773}" type="pres">
      <dgm:prSet presAssocID="{AC8F3D7C-3782-4ABF-9F84-92FD941E54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C2C34C0-82D6-4F91-9F8D-B142B26D368D}" type="pres">
      <dgm:prSet presAssocID="{AC8F3D7C-3782-4ABF-9F84-92FD941E5433}" presName="spaceRect" presStyleCnt="0"/>
      <dgm:spPr/>
    </dgm:pt>
    <dgm:pt modelId="{D4963B21-10D0-404E-8E78-005CFA0CACF5}" type="pres">
      <dgm:prSet presAssocID="{AC8F3D7C-3782-4ABF-9F84-92FD941E54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30AE82-4DA3-49D7-A011-2C5617EB55A4}" srcId="{ED232B7F-F51B-4E49-B120-222643EFCE13}" destId="{70786EF2-7F43-436A-B294-B1F64968DF99}" srcOrd="1" destOrd="0" parTransId="{8BB5B6A2-2AEE-433C-BE3E-2AFD4C8154F9}" sibTransId="{1E17F02B-C15F-40DF-8DF6-9E52C30880CE}"/>
    <dgm:cxn modelId="{EF097593-2795-4F14-A2D3-B030B6D33CFF}" type="presOf" srcId="{ED232B7F-F51B-4E49-B120-222643EFCE13}" destId="{25D282F7-F4EC-41F6-8EC2-364B2ECFCB0C}" srcOrd="0" destOrd="0" presId="urn:microsoft.com/office/officeart/2018/2/layout/IconVerticalSolidList"/>
    <dgm:cxn modelId="{2932B894-63C5-424F-88AB-874DAB10A680}" srcId="{ED232B7F-F51B-4E49-B120-222643EFCE13}" destId="{C9767662-28E7-452D-9278-66A7F0EA787A}" srcOrd="0" destOrd="0" parTransId="{2679B8B9-C92C-44A7-8AC4-8AB697F0666C}" sibTransId="{857B1107-498E-4B88-951B-CB5ED5EAE844}"/>
    <dgm:cxn modelId="{FC45FC98-8F0A-4EBB-B07F-89A9289BDCD3}" type="presOf" srcId="{70786EF2-7F43-436A-B294-B1F64968DF99}" destId="{65C72150-1982-4F87-9C8E-AF1A76AA57EC}" srcOrd="0" destOrd="0" presId="urn:microsoft.com/office/officeart/2018/2/layout/IconVerticalSolidList"/>
    <dgm:cxn modelId="{2475ADDF-A155-4DFC-942B-877473FA7291}" type="presOf" srcId="{C9767662-28E7-452D-9278-66A7F0EA787A}" destId="{EF9955EE-8754-45E1-BE28-BAA5961AB86A}" srcOrd="0" destOrd="0" presId="urn:microsoft.com/office/officeart/2018/2/layout/IconVerticalSolidList"/>
    <dgm:cxn modelId="{2ECB5AE4-1F1D-411C-B9D0-E341E3A5F543}" type="presOf" srcId="{AC8F3D7C-3782-4ABF-9F84-92FD941E5433}" destId="{D4963B21-10D0-404E-8E78-005CFA0CACF5}" srcOrd="0" destOrd="0" presId="urn:microsoft.com/office/officeart/2018/2/layout/IconVerticalSolidList"/>
    <dgm:cxn modelId="{E1A644FA-4E81-4577-A5F7-B76C74035659}" srcId="{ED232B7F-F51B-4E49-B120-222643EFCE13}" destId="{AC8F3D7C-3782-4ABF-9F84-92FD941E5433}" srcOrd="2" destOrd="0" parTransId="{D920ADD6-2D1F-4E50-A106-F2768574F425}" sibTransId="{6DE8D7D6-C7D6-4246-8E2B-C5612EFDD35E}"/>
    <dgm:cxn modelId="{A725B2A1-32A5-4E0A-A7C4-66A537EF3FC0}" type="presParOf" srcId="{25D282F7-F4EC-41F6-8EC2-364B2ECFCB0C}" destId="{DE3FC0EE-B24A-47BA-B442-7F00755252D5}" srcOrd="0" destOrd="0" presId="urn:microsoft.com/office/officeart/2018/2/layout/IconVerticalSolidList"/>
    <dgm:cxn modelId="{161AEA7C-3C30-4C3C-9D73-72B4908A8C59}" type="presParOf" srcId="{DE3FC0EE-B24A-47BA-B442-7F00755252D5}" destId="{817033B2-DCCC-42BC-AE7A-491B8BEE6780}" srcOrd="0" destOrd="0" presId="urn:microsoft.com/office/officeart/2018/2/layout/IconVerticalSolidList"/>
    <dgm:cxn modelId="{D04448B4-56D5-444E-AB3B-4D51DE66433C}" type="presParOf" srcId="{DE3FC0EE-B24A-47BA-B442-7F00755252D5}" destId="{0F58E17C-B371-43E6-A711-A180912AFEED}" srcOrd="1" destOrd="0" presId="urn:microsoft.com/office/officeart/2018/2/layout/IconVerticalSolidList"/>
    <dgm:cxn modelId="{75450566-E50D-48AD-A995-B1FBC2A18441}" type="presParOf" srcId="{DE3FC0EE-B24A-47BA-B442-7F00755252D5}" destId="{1067FE36-5DCE-420A-A83C-B36EEFAF6573}" srcOrd="2" destOrd="0" presId="urn:microsoft.com/office/officeart/2018/2/layout/IconVerticalSolidList"/>
    <dgm:cxn modelId="{8BE452F4-3F23-4DC7-B839-2C307FEA71FF}" type="presParOf" srcId="{DE3FC0EE-B24A-47BA-B442-7F00755252D5}" destId="{EF9955EE-8754-45E1-BE28-BAA5961AB86A}" srcOrd="3" destOrd="0" presId="urn:microsoft.com/office/officeart/2018/2/layout/IconVerticalSolidList"/>
    <dgm:cxn modelId="{EA84BD1E-B391-4C28-B65A-398B239C460B}" type="presParOf" srcId="{25D282F7-F4EC-41F6-8EC2-364B2ECFCB0C}" destId="{F269E6AC-2466-41BD-A2EA-5A096490052C}" srcOrd="1" destOrd="0" presId="urn:microsoft.com/office/officeart/2018/2/layout/IconVerticalSolidList"/>
    <dgm:cxn modelId="{6455F076-0CB9-411B-A986-71E434F30399}" type="presParOf" srcId="{25D282F7-F4EC-41F6-8EC2-364B2ECFCB0C}" destId="{CAEB10B6-7295-4464-88C1-1FBE1D733229}" srcOrd="2" destOrd="0" presId="urn:microsoft.com/office/officeart/2018/2/layout/IconVerticalSolidList"/>
    <dgm:cxn modelId="{AD0FBF5A-CA0F-42C0-B723-57355E73F378}" type="presParOf" srcId="{CAEB10B6-7295-4464-88C1-1FBE1D733229}" destId="{64020602-86A6-495E-A283-C608F2A8A27E}" srcOrd="0" destOrd="0" presId="urn:microsoft.com/office/officeart/2018/2/layout/IconVerticalSolidList"/>
    <dgm:cxn modelId="{D9748CB8-90A8-48F9-8FE4-B43BAEE147A0}" type="presParOf" srcId="{CAEB10B6-7295-4464-88C1-1FBE1D733229}" destId="{3D92BD8A-98DA-4420-8D01-42EA175822A9}" srcOrd="1" destOrd="0" presId="urn:microsoft.com/office/officeart/2018/2/layout/IconVerticalSolidList"/>
    <dgm:cxn modelId="{128EEB4F-A607-4C75-A157-BEC8BF2ABC2F}" type="presParOf" srcId="{CAEB10B6-7295-4464-88C1-1FBE1D733229}" destId="{48D6BBC0-1E45-488B-BB3D-6E3CA6AB0E5E}" srcOrd="2" destOrd="0" presId="urn:microsoft.com/office/officeart/2018/2/layout/IconVerticalSolidList"/>
    <dgm:cxn modelId="{2AA15D94-48A5-4E2D-8903-A8A4DDDD8C67}" type="presParOf" srcId="{CAEB10B6-7295-4464-88C1-1FBE1D733229}" destId="{65C72150-1982-4F87-9C8E-AF1A76AA57EC}" srcOrd="3" destOrd="0" presId="urn:microsoft.com/office/officeart/2018/2/layout/IconVerticalSolidList"/>
    <dgm:cxn modelId="{507BB91C-27B3-414E-88F7-10503393DAD6}" type="presParOf" srcId="{25D282F7-F4EC-41F6-8EC2-364B2ECFCB0C}" destId="{FA80A02F-B247-4F12-90B3-D2FB9A6B8ADE}" srcOrd="3" destOrd="0" presId="urn:microsoft.com/office/officeart/2018/2/layout/IconVerticalSolidList"/>
    <dgm:cxn modelId="{43961A8A-6DA9-4A26-BEF8-F63688E769F9}" type="presParOf" srcId="{25D282F7-F4EC-41F6-8EC2-364B2ECFCB0C}" destId="{C36313A5-9B2B-48BF-BB58-BF5B91F56BCC}" srcOrd="4" destOrd="0" presId="urn:microsoft.com/office/officeart/2018/2/layout/IconVerticalSolidList"/>
    <dgm:cxn modelId="{5D98AC9A-86F9-4019-B914-6DC1759C6D25}" type="presParOf" srcId="{C36313A5-9B2B-48BF-BB58-BF5B91F56BCC}" destId="{971079C6-E7EF-4E06-ACEF-EFE2AAD1C065}" srcOrd="0" destOrd="0" presId="urn:microsoft.com/office/officeart/2018/2/layout/IconVerticalSolidList"/>
    <dgm:cxn modelId="{669E91D3-7A60-4457-8BDE-5AC2EF14130D}" type="presParOf" srcId="{C36313A5-9B2B-48BF-BB58-BF5B91F56BCC}" destId="{521A6206-B11B-441B-A83F-5844F54C0773}" srcOrd="1" destOrd="0" presId="urn:microsoft.com/office/officeart/2018/2/layout/IconVerticalSolidList"/>
    <dgm:cxn modelId="{F5995E00-7CBB-476B-9754-588439192577}" type="presParOf" srcId="{C36313A5-9B2B-48BF-BB58-BF5B91F56BCC}" destId="{4C2C34C0-82D6-4F91-9F8D-B142B26D368D}" srcOrd="2" destOrd="0" presId="urn:microsoft.com/office/officeart/2018/2/layout/IconVerticalSolidList"/>
    <dgm:cxn modelId="{87A4FFF1-B12F-4E31-91CB-53DF6DCFC478}" type="presParOf" srcId="{C36313A5-9B2B-48BF-BB58-BF5B91F56BCC}" destId="{D4963B21-10D0-404E-8E78-005CFA0CAC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033B2-DCCC-42BC-AE7A-491B8BEE6780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8E17C-B371-43E6-A711-A180912AFEED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955EE-8754-45E1-BE28-BAA5961AB86A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coexistence is observed in the case of two mutually coupled identical nonlinear circuits. The nonlinear circuit, which is used, produces </a:t>
          </a:r>
          <a:r>
            <a:rPr lang="en-US" sz="1600" b="1" kern="1200" dirty="0"/>
            <a:t>double-scroll chaotic attractor</a:t>
          </a:r>
          <a:r>
            <a:rPr lang="en-US" sz="1600" kern="1200" dirty="0"/>
            <a:t>s.</a:t>
          </a:r>
        </a:p>
      </dsp:txBody>
      <dsp:txXfrm>
        <a:off x="1559290" y="576"/>
        <a:ext cx="4185394" cy="1350034"/>
      </dsp:txXfrm>
    </dsp:sp>
    <dsp:sp modelId="{64020602-86A6-495E-A283-C608F2A8A27E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2BD8A-98DA-4420-8D01-42EA175822A9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72150-1982-4F87-9C8E-AF1A76AA57EC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initial conditions of the coupled system and the values of the circuit’s parameters serve as </a:t>
          </a:r>
          <a:r>
            <a:rPr lang="en-US" sz="1600" b="1" kern="1200" dirty="0"/>
            <a:t>the private key </a:t>
          </a:r>
          <a:r>
            <a:rPr lang="en-US" sz="1600" kern="1200" dirty="0"/>
            <a:t>of the proposed cryptographic scheme. </a:t>
          </a:r>
        </a:p>
      </dsp:txBody>
      <dsp:txXfrm>
        <a:off x="1559290" y="1688120"/>
        <a:ext cx="4185394" cy="1350034"/>
      </dsp:txXfrm>
    </dsp:sp>
    <dsp:sp modelId="{971079C6-E7EF-4E06-ACEF-EFE2AAD1C065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A6206-B11B-441B-A83F-5844F54C0773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63B21-10D0-404E-8E78-005CFA0CACF5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bit-sequence has then been used to </a:t>
          </a:r>
          <a:r>
            <a:rPr lang="en-US" sz="1600" b="1" kern="1200" dirty="0"/>
            <a:t>encrypt and decrypt gray-scale images</a:t>
          </a:r>
          <a:r>
            <a:rPr lang="en-US" sz="1600" kern="1200" dirty="0"/>
            <a:t>. </a:t>
          </a:r>
        </a:p>
      </dsp:txBody>
      <dsp:txXfrm>
        <a:off x="1559290" y="3375664"/>
        <a:ext cx="4185394" cy="135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3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72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1EEF-BAA9-4DFC-B427-A439EA48F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75D6C-218B-48F7-B057-735D210C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2290-9BC9-4788-9DAA-7C6BFC83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0D4F-2726-469F-9AAF-EF39F1BF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C4D7-9F38-4378-A42A-A5C06CA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1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172E-9E40-4184-B04F-24B8C044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974B-19E4-4970-8F38-824C09E7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8974-BB23-47C2-9525-F0EA556E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3DBE-87E8-4DC2-83DF-58004A61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1819-A44F-4986-AE91-3F6E2D1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5EA7-F392-49A8-B9EE-51AEC7D4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AA975-B5C9-409E-A91D-5C7B7EC6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47B16-49CE-4153-A38A-380ACC50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76C2-CD81-485F-B722-0603DCA5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5A7E0-BCB6-4196-AD82-69900896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D7C5-AF04-40E3-8953-CE9517CA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B1F-36BD-423E-94AE-26B695FCD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8AD6D-FF71-469E-A58A-B7F032E8E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4DE5F-001A-42C8-97FD-697D0FFF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DFE1-41EB-4CED-A396-341A069C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34D4D-7CF3-4230-ABED-B8540670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AC66-4B09-4206-A515-A089FD9C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187F3-20FE-421C-BDE5-F69E109D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BCA5C-56BE-4596-A2CC-7B922BD0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630FE-D8BF-46E3-A118-1CFC5B071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55BD8-65DE-424B-9C26-3E9244A82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9EC9F-839A-4756-AF32-175A1CF1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731A9-2BD8-4518-BF02-1B467958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B5919-0EFB-4570-8603-8C847599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2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876F-7556-40DD-8BF3-D21AC416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C6861-653A-484B-B231-868C924A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D140-E9B7-4F33-8B37-210D6E69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B70D3-D486-4B06-A115-40E9F66B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3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E4A29-E648-4A31-AF85-37BA3724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AC511-0FCC-46EE-96C7-0F53A5DF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A239-E343-40B7-A3AD-BBFFFCAA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6ACE-2AD0-46C2-83F3-9FCEBA10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EA77-D2B4-42B6-A642-E2417088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9888C-8886-4653-8644-B047A34A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B262D-D8A1-4129-8413-8FCB717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B29B-4917-42F0-B572-C63EC7F4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5F0A0-6C55-4E36-BAA1-E79A63DE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20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CEAA-AB18-4A78-A9E2-284A2F47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721AC-D631-480A-92B1-2876C2771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3F021-32CF-48C0-87FD-3B26E4E0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8EDBF-9FDE-46B4-9DC9-E2B67AC3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55B71-1D59-449C-ADC7-790F68FE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6095-5746-4E69-8648-56D48E87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49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6865-47AC-46AC-9B74-ABBB2E14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66D59-0871-4710-AE4F-DD32190A6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B4F84-75F5-41AC-BD4A-F9319160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0FC1-91CE-4C8F-985F-C5538E8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8618-5B7F-477C-ADD6-E56D34CF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7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296F9-E08A-4646-83BE-27A6AEA5E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0163D-561E-4320-A580-39F07932C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9D42-95CF-4862-AEFB-9467FD70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25A0-C635-4FCB-B687-4386CA0D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8D78-D165-4002-9539-DFBBD5A4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4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11" r:id="rId7"/>
    <p:sldLayoutId id="2147483712" r:id="rId8"/>
    <p:sldLayoutId id="2147483701" r:id="rId9"/>
    <p:sldLayoutId id="2147483702" r:id="rId10"/>
    <p:sldLayoutId id="2147483703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E8E3D-402C-45DC-BE0B-5B0403EB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E9642-982F-4ACC-8191-FFF750EBF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D045-E8B4-47EE-87DD-E6C8F983F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28EA-0BEA-428E-A5FB-879D7B1AB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721F-5A58-4477-8515-107D33D3A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ene&#10;&#10;Description automatically generated">
            <a:extLst>
              <a:ext uri="{FF2B5EF4-FFF2-40B4-BE49-F238E27FC236}">
                <a16:creationId xmlns:a16="http://schemas.microsoft.com/office/drawing/2014/main" id="{6F2B0F42-E16E-4F02-8E4D-8357B8084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7" b="750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66F51-352A-4F17-8809-A407D7A1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2800"/>
              <a:t>Image Encryption Process based on Chaotic Synchronization Phenomena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08172-A044-4F28-8C6B-74544EA24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By S P Sharan – 108118095 – ECE A</a:t>
            </a:r>
          </a:p>
        </p:txBody>
      </p:sp>
    </p:spTree>
    <p:extLst>
      <p:ext uri="{BB962C8B-B14F-4D97-AF65-F5344CB8AC3E}">
        <p14:creationId xmlns:p14="http://schemas.microsoft.com/office/powerpoint/2010/main" val="369198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339FF-18C1-4F50-B143-7FE63CF2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Mutually coupled nonlinear circuits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BD4D1-D909-4C07-8823-A7C2A9ADF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121763"/>
                <a:ext cx="5235490" cy="44702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As it is previously mentioned, the proposed TRBG uses a system of two mutually coupled identical double-scroll chaotic circuits of this type. </a:t>
                </a:r>
              </a:p>
              <a:p>
                <a:r>
                  <a:rPr lang="en-US" sz="2000" dirty="0"/>
                  <a:t>For this reason, the coupling of the identical nonlinear circuits is achieved via a linear resistor RC connected between the nodes A of each circuit.</a:t>
                </a:r>
              </a:p>
              <a:p>
                <a:r>
                  <a:rPr lang="en-US" sz="2000" dirty="0"/>
                  <a:t>The first three equations of system (6) describe the first of the two coupled identical nonlinear circuits (NC1), while the other three describe the second one (NC2). </a:t>
                </a:r>
              </a:p>
              <a:p>
                <a:r>
                  <a:rPr lang="en-US" sz="2000" dirty="0"/>
                  <a:t>The coupling coefficient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and it is present in the equations of both circuits, since the coupling between them is bidirectional.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BD4D1-D909-4C07-8823-A7C2A9ADF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121763"/>
                <a:ext cx="5235490" cy="4470230"/>
              </a:xfrm>
              <a:blipFill>
                <a:blip r:embed="rId2"/>
                <a:stretch>
                  <a:fillRect l="-815" t="-1774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DB6F045-8315-4C46-9A31-4E537BEF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43" y="3763160"/>
            <a:ext cx="4684864" cy="2131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3D89D-7FA5-4A34-91E7-C616ADF09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243" y="762018"/>
            <a:ext cx="4684864" cy="20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8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A58-1F51-4B29-955C-7BF5022A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373438"/>
            <a:ext cx="10515600" cy="1325563"/>
          </a:xfrm>
        </p:spPr>
        <p:txBody>
          <a:bodyPr/>
          <a:lstStyle/>
          <a:p>
            <a:r>
              <a:rPr lang="en-US" dirty="0"/>
              <a:t>Mutually coupled nonlinear circuits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7B1FE-66FA-4206-9A96-FFABC98C7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90923"/>
            <a:ext cx="12192000" cy="417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403D6D-EAD7-4B83-AAA9-B1EB610DB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779" y="373438"/>
            <a:ext cx="3199785" cy="13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D9816-AA19-4015-90A5-4C1AAB2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chaotic true random bits generator scheme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52CF5-DB41-4AC8-81E2-D39A1AB8AE09}"/>
              </a:ext>
            </a:extLst>
          </p:cNvPr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p(t) is an external source which produces pulses that are necessary, as a perturbation, for changing the initial conditions of the system and therefore the synchronization state of the coupled system (inverse p-lag or complete synchronization).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 detail, this source produces a pulse train of amplitude 0.7 V having a duty cycle of 4%. Thus, the pulse duration is 2 ms, while the period of the pulse train is 50 ms.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4F03A0-197B-4A4E-A5A7-E76329B3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60" y="738075"/>
            <a:ext cx="5411750" cy="53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40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6AA61-E1E8-4BAC-B26B-CE9A7049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Bit-Quantization and De-Skewing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C54D8B9-2198-49B5-A993-E8F83344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82" y="5301034"/>
            <a:ext cx="5529118" cy="15205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51DE7-FF96-4DED-BFCD-F8D46BB3E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290" y="3428999"/>
                <a:ext cx="4075054" cy="274121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In the second block of the proposed TRBG, the two different levels of the output signal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)–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are quantized to ‘‘0’’ and ‘‘1’’ according to the following equation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51DE7-FF96-4DED-BFCD-F8D46BB3E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290" y="3428999"/>
                <a:ext cx="4075054" cy="2741213"/>
              </a:xfrm>
              <a:blipFill>
                <a:blip r:embed="rId3"/>
                <a:stretch>
                  <a:fillRect l="-1347" t="-2222" r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249C46E-15E2-4DED-8B20-608452A36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55" y="66805"/>
            <a:ext cx="5396590" cy="52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4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5401-29F0-49A1-80DA-C835F6FB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en-US"/>
              <a:t>De-Skewing Techniques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CE27BA-5A8D-484C-8934-8F5D866A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576"/>
            <a:ext cx="6254496" cy="3858768"/>
          </a:xfrm>
        </p:spPr>
        <p:txBody>
          <a:bodyPr>
            <a:normAutofit/>
          </a:bodyPr>
          <a:lstStyle/>
          <a:p>
            <a:r>
              <a:rPr lang="en-US" sz="2200"/>
              <a:t>It is known that a natural source of random bits may not give unbiased bits as direct output.</a:t>
            </a:r>
          </a:p>
          <a:p>
            <a:r>
              <a:rPr lang="en-US" sz="2200"/>
              <a:t>We must extract unbiased bits from a defective generator with unknown bias. These are called de-skewing techniques.</a:t>
            </a:r>
          </a:p>
          <a:p>
            <a:r>
              <a:rPr lang="en-US" sz="2200"/>
              <a:t>Done by converting the bit pair ‘‘01’’ into an output ‘‘0’’, converting ‘‘10’’ into an output ‘‘1’’, while the pairs ‘‘11’’ and ‘‘00’’ are discarded.</a:t>
            </a:r>
          </a:p>
          <a:p>
            <a:r>
              <a:rPr lang="en-US" sz="2200"/>
              <a:t>Decreases throughput because of generating approximately 1 bit from 4 bit.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32890-4A72-43A8-8621-C284DCD44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02" r="18558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FEFC-500F-4942-8D57-E05B437F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en-US"/>
              <a:t>Encrypting the Image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FF101-01E2-4C4D-B196-4158052C30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6254496" cy="43334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Step 1: </a:t>
                </a:r>
              </a:p>
              <a:p>
                <a:pPr lvl="1"/>
                <a:r>
                  <a:rPr lang="en-US" sz="1500" dirty="0"/>
                  <a:t>The scheme finds the pixel size </a:t>
                </a:r>
                <a:r>
                  <a:rPr lang="en-US" sz="1500" dirty="0" err="1"/>
                  <a:t>MxN</a:t>
                </a:r>
                <a:r>
                  <a:rPr lang="en-US" sz="1500" dirty="0"/>
                  <a:t> of the image, where M and N represent row and column of the image. </a:t>
                </a:r>
              </a:p>
              <a:p>
                <a:pPr lvl="1"/>
                <a:r>
                  <a:rPr lang="en-US" sz="1500" dirty="0"/>
                  <a:t>The pixels are arranged by order from left to right and top to bottom. Then an image data set, in which each element is the decimal gray-scale value of the pixel (0–255), is produced. </a:t>
                </a:r>
              </a:p>
              <a:p>
                <a:pPr lvl="1"/>
                <a:r>
                  <a:rPr lang="en-US" sz="1500" dirty="0"/>
                  <a:t>Finally each decimal value is converted to a binary equivalent number and in the end a one-dimensional matrix B is produced. </a:t>
                </a:r>
              </a:p>
              <a:p>
                <a:pPr marL="0" indent="0">
                  <a:buNone/>
                </a:pPr>
                <a:r>
                  <a:rPr lang="en-US" sz="2000" dirty="0"/>
                  <a:t>Step 2: </a:t>
                </a:r>
              </a:p>
              <a:p>
                <a:pPr lvl="1"/>
                <a:r>
                  <a:rPr lang="en-US" sz="1500" dirty="0"/>
                  <a:t>The matrix A which is a binary sequence produced by the chaotic TRBG, and the above-mentioned matrix B produces a third one-dimensional matrix C by using the XOR function: </a:t>
                </a:r>
                <a14:m>
                  <m:oMath xmlns:m="http://schemas.openxmlformats.org/officeDocument/2006/math">
                    <m:r>
                      <a:rPr lang="en-US" sz="15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500"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1500" b="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5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Step 3: </a:t>
                </a:r>
              </a:p>
              <a:p>
                <a:pPr lvl="1"/>
                <a:r>
                  <a:rPr lang="en-US" sz="1500" dirty="0"/>
                  <a:t>The produced in the previous step matrix C is converted to the encrypted image by the inverse process of step 1.</a:t>
                </a:r>
              </a:p>
              <a:p>
                <a:endParaRPr lang="en-US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FF101-01E2-4C4D-B196-4158052C3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6254496" cy="4333494"/>
              </a:xfrm>
              <a:blipFill>
                <a:blip r:embed="rId2"/>
                <a:stretch>
                  <a:fillRect l="-1072" t="-1406" r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C5429021-5D63-459C-B7BC-8640530A0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43" r="39097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4C575B-00A5-4D4D-9C8A-868505EB4623}"/>
              </a:ext>
            </a:extLst>
          </p:cNvPr>
          <p:cNvSpPr txBox="1"/>
          <p:nvPr/>
        </p:nvSpPr>
        <p:spPr>
          <a:xfrm>
            <a:off x="838199" y="6048375"/>
            <a:ext cx="625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follow the Inverse Operation for decryption</a:t>
            </a:r>
          </a:p>
        </p:txBody>
      </p:sp>
    </p:spTree>
    <p:extLst>
      <p:ext uri="{BB962C8B-B14F-4D97-AF65-F5344CB8AC3E}">
        <p14:creationId xmlns:p14="http://schemas.microsoft.com/office/powerpoint/2010/main" val="363935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AF5FA6B-9D40-4F51-8B28-B91ED9F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6BD3B5-4F99-4978-8A49-79898EE1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was made in Tina TI  and simulations run over night as an estimated of 131072* data points are required.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output obtained was exported to a txt file and parsed in python for processing.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Python Modules used are</a:t>
            </a:r>
            <a:r>
              <a:rPr lang="en-US" sz="2000">
                <a:solidFill>
                  <a:schemeClr val="bg1"/>
                </a:solidFill>
              </a:rPr>
              <a:t>: Numpy </a:t>
            </a:r>
            <a:r>
              <a:rPr lang="en-US" sz="2000" dirty="0">
                <a:solidFill>
                  <a:schemeClr val="bg1"/>
                </a:solidFill>
              </a:rPr>
              <a:t>(array handling), Open-CV (picture handling)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E255EB-6DEE-4293-A074-1D3A54167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" r="-3749"/>
          <a:stretch/>
        </p:blipFill>
        <p:spPr>
          <a:xfrm>
            <a:off x="6443640" y="10"/>
            <a:ext cx="5986485" cy="6857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57A1E5-A51C-463D-BD8C-D86248356928}"/>
                  </a:ext>
                </a:extLst>
              </p:cNvPr>
              <p:cNvSpPr txBox="1"/>
              <p:nvPr/>
            </p:nvSpPr>
            <p:spPr>
              <a:xfrm>
                <a:off x="361949" y="6276975"/>
                <a:ext cx="5915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(64x64 image)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(8-bit representation)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(4-bit overhead)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57A1E5-A51C-463D-BD8C-D86248356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9" y="6276975"/>
                <a:ext cx="5915025" cy="338554"/>
              </a:xfrm>
              <a:prstGeom prst="rect">
                <a:avLst/>
              </a:prstGeom>
              <a:blipFill>
                <a:blip r:embed="rId3"/>
                <a:stretch>
                  <a:fillRect l="-515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3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77BBA21-C2D1-4879-A32C-1D7E2BCEB6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19722" r="11875" b="25972"/>
          <a:stretch/>
        </p:blipFill>
        <p:spPr>
          <a:xfrm>
            <a:off x="-11844" y="2447925"/>
            <a:ext cx="12203844" cy="4410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A3114-4491-4EA7-9217-66EAA904BCBF}"/>
              </a:ext>
            </a:extLst>
          </p:cNvPr>
          <p:cNvSpPr txBox="1"/>
          <p:nvPr/>
        </p:nvSpPr>
        <p:spPr>
          <a:xfrm>
            <a:off x="390525" y="1670625"/>
            <a:ext cx="30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Input Image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1D16CA-D0E0-4F83-91DC-ECD3ACBE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Final 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50F8C-0C0D-44D3-992F-A547A9F94852}"/>
              </a:ext>
            </a:extLst>
          </p:cNvPr>
          <p:cNvSpPr txBox="1"/>
          <p:nvPr/>
        </p:nvSpPr>
        <p:spPr>
          <a:xfrm>
            <a:off x="4017167" y="1670624"/>
            <a:ext cx="415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Encrypted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29BE6-9FE4-4CC0-B4DE-B2440554CE98}"/>
              </a:ext>
            </a:extLst>
          </p:cNvPr>
          <p:cNvSpPr txBox="1"/>
          <p:nvPr/>
        </p:nvSpPr>
        <p:spPr>
          <a:xfrm>
            <a:off x="8174832" y="1670624"/>
            <a:ext cx="415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Decrypted Image</a:t>
            </a:r>
          </a:p>
        </p:txBody>
      </p:sp>
    </p:spTree>
    <p:extLst>
      <p:ext uri="{BB962C8B-B14F-4D97-AF65-F5344CB8AC3E}">
        <p14:creationId xmlns:p14="http://schemas.microsoft.com/office/powerpoint/2010/main" val="136122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FE6-4C20-4F00-89E7-DFB562A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5368-423C-4D24-88AE-643B7B67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This project presents an image encryption scheme, which uses a chaotic True Random Bits Generator (TRBG).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chaotic TRBG is based on the coexistence of two different synchronization phenomena.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The first one is the well-known </a:t>
            </a:r>
            <a:r>
              <a:rPr lang="en-US" sz="1700" b="1" dirty="0"/>
              <a:t>complete chaotic synchronization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while the second one is a recently new proposed synchronization phenomenon, the </a:t>
            </a:r>
            <a:r>
              <a:rPr lang="en-US" sz="1700" b="1" dirty="0"/>
              <a:t>inverse p-lag synchronization</a:t>
            </a:r>
            <a:r>
              <a:rPr lang="en-US" sz="1700" dirty="0"/>
              <a:t>. </a:t>
            </a:r>
          </a:p>
        </p:txBody>
      </p:sp>
      <p:pic>
        <p:nvPicPr>
          <p:cNvPr id="2054" name="Picture 6" descr="person with assorted-color paint on face">
            <a:extLst>
              <a:ext uri="{FF2B5EF4-FFF2-40B4-BE49-F238E27FC236}">
                <a16:creationId xmlns:a16="http://schemas.microsoft.com/office/drawing/2014/main" id="{5BC59E2C-12E7-4B7B-993C-090D5F733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5" r="9370" b="-1"/>
          <a:stretch/>
        </p:blipFill>
        <p:spPr bwMode="auto"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80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A9C2FD1B-53AE-442B-BC83-E7E22B12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E8B89F-5C15-489E-B010-BA0DB0B2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Overview of Project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3891D79-833F-416E-9830-CCEC217EF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42852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027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 descr="two orange dice on black surface">
            <a:extLst>
              <a:ext uri="{FF2B5EF4-FFF2-40B4-BE49-F238E27FC236}">
                <a16:creationId xmlns:a16="http://schemas.microsoft.com/office/drawing/2014/main" id="{65974FB3-1EA0-4684-BC14-485461A04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5" b="135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C8E80-6225-402F-9BC6-B22F311B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True Random Number Generators (TRNGs)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7420-2CB2-4054-A020-4175AAFC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Generators that produce random sequences can be classified into three types: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True Random Number Generators (TRNGs)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Pseudo-Random Number Generators (PRNGs)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Hybrid Random Number Generators (HRNGs)</a:t>
            </a:r>
          </a:p>
          <a:p>
            <a:r>
              <a:rPr lang="en-US" sz="2000">
                <a:solidFill>
                  <a:srgbClr val="FFFFFF"/>
                </a:solidFill>
              </a:rPr>
              <a:t>TRNGs take advantage of nondeterministic sources, which come from </a:t>
            </a:r>
            <a:r>
              <a:rPr lang="en-US" sz="2000" b="1">
                <a:solidFill>
                  <a:srgbClr val="FFFFFF"/>
                </a:solidFill>
              </a:rPr>
              <a:t>an unpredictable natural process in a physical or hardware device </a:t>
            </a:r>
            <a:r>
              <a:rPr lang="en-US" sz="2000">
                <a:solidFill>
                  <a:srgbClr val="FFFFFF"/>
                </a:solidFill>
              </a:rPr>
              <a:t>that can output a sequence of statistically independent data.</a:t>
            </a:r>
          </a:p>
        </p:txBody>
      </p:sp>
    </p:spTree>
    <p:extLst>
      <p:ext uri="{BB962C8B-B14F-4D97-AF65-F5344CB8AC3E}">
        <p14:creationId xmlns:p14="http://schemas.microsoft.com/office/powerpoint/2010/main" val="227268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AF982-4F33-473F-B7AE-7C139B53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Cryptography Scheme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2A360664-B61B-4CCF-8E90-FF00698E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Idea of our method is to encrypt a gray-scale image via </a:t>
            </a:r>
            <a:r>
              <a:rPr lang="en-US" sz="2000" b="1"/>
              <a:t>a chaotic True Random Bits Generator (TRBG)</a:t>
            </a:r>
            <a:r>
              <a:rPr lang="en-US" sz="2000"/>
              <a:t>, which is based on the interaction between two </a:t>
            </a:r>
            <a:r>
              <a:rPr lang="en-US" sz="2000" b="1"/>
              <a:t>mutually coupled identical chaotic circuits</a:t>
            </a:r>
            <a:r>
              <a:rPr lang="en-US" sz="2000"/>
              <a:t>.</a:t>
            </a:r>
          </a:p>
          <a:p>
            <a:r>
              <a:rPr lang="en-US" sz="2000"/>
              <a:t> According to a binary sequence generated from the chaotic generator, </a:t>
            </a:r>
            <a:r>
              <a:rPr lang="en-US" sz="2000" b="1"/>
              <a:t>the pixels of the gray-scale image XOR-ed to the predetermined keys</a:t>
            </a:r>
            <a:r>
              <a:rPr lang="en-US" sz="2000"/>
              <a:t>.</a:t>
            </a:r>
            <a:endParaRPr lang="en-US" sz="20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28513CC-989C-4232-899E-32441C1C3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4" r="1354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468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five people laying on grass field making star sign">
            <a:extLst>
              <a:ext uri="{FF2B5EF4-FFF2-40B4-BE49-F238E27FC236}">
                <a16:creationId xmlns:a16="http://schemas.microsoft.com/office/drawing/2014/main" id="{D237FAB3-AB54-41C2-BEB7-06A44256C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6"/>
          <a:stretch/>
        </p:blipFill>
        <p:spPr bwMode="auto">
          <a:xfrm>
            <a:off x="-4243" y="10"/>
            <a:ext cx="12196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8B3D6-7A92-44BB-80EC-29543C29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Types of Synchronization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570B6-8D7D-405F-BD8C-14CB97347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Complete Synchronization</a:t>
                </a:r>
              </a:p>
              <a:p>
                <a:pPr marL="0" indent="0">
                  <a:buNone/>
                </a:pPr>
                <a:r>
                  <a:rPr lang="en-US" sz="2000"/>
                  <a:t>The most well-known type of synchronization is the complete or full synchronization, in which the interaction between two identical coupled chaotic systems leads to </a:t>
                </a:r>
                <a:r>
                  <a:rPr lang="en-US" sz="2000" b="1"/>
                  <a:t>a perfect coincidence of their chaotic trajectories</a:t>
                </a:r>
              </a:p>
              <a:p>
                <a:pPr marL="0" indent="0">
                  <a:buNone/>
                </a:pPr>
                <a:endParaRPr lang="en-US" sz="2000" b="1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𝒂𝒔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/>
                  <a:t>Inverse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/>
                  <a:t>-lag Synchronization</a:t>
                </a:r>
              </a:p>
              <a:p>
                <a:pPr marL="0" indent="0">
                  <a:buNone/>
                </a:pPr>
                <a:r>
                  <a:rPr lang="en-US" sz="2000"/>
                  <a:t>When a coupled system is in a phase locked (periodic) state, depending on the coupling factor and it can be characterized by eliminating the sum of two relevant periodic signals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/>
                  <a:t>) with a time lag which is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/>
                  <a:t> is the period of the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570B6-8D7D-405F-BD8C-14CB97347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3"/>
                <a:stretch>
                  <a:fillRect l="-615" t="-1387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Rectangle 7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A495E-E3E3-4500-A7BB-B1EA0F4C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The Chaotic True Random Bits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5B5AD-7B13-4574-B9DE-9D2B9B58A1BC}"/>
              </a:ext>
            </a:extLst>
          </p:cNvPr>
          <p:cNvSpPr txBox="1"/>
          <p:nvPr/>
        </p:nvSpPr>
        <p:spPr>
          <a:xfrm>
            <a:off x="804672" y="2121763"/>
            <a:ext cx="5235490" cy="3926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autonomous nonlinear circuit (shown in figure 1), which has been used, can produce double-scroll chaotic attractors.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has the characteristic of two attractors, between which the process state will oscillate.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state equations of the chosen system are the following (shown in figure 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Explanation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Op-Amp 1 – Integrator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Op-Amp 2 – Integrator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Op-Amp 3 – Adder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6A2FD-4EB1-4261-98F9-1B9CF138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32" y="751670"/>
            <a:ext cx="5456904" cy="2564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9CCC7-C3F1-4CD6-8F9E-78641373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32" y="4068085"/>
            <a:ext cx="5456904" cy="22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A495E-E3E3-4500-A7BB-B1EA0F4C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Saturation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85B5AD-7B13-4574-B9DE-9D2B9B58A1BC}"/>
                  </a:ext>
                </a:extLst>
              </p:cNvPr>
              <p:cNvSpPr txBox="1"/>
              <p:nvPr/>
            </p:nvSpPr>
            <p:spPr>
              <a:xfrm>
                <a:off x="804672" y="2121763"/>
                <a:ext cx="5235490" cy="3926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function f(x) in system’s equation is a saturation function which represents the voltage at the output of the operational amplifier numbered as “5” and is defined by the following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So, the function f(x) is implemented in such a way that the saturation plateaus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and the slope of the intermediate linear region is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85B5AD-7B13-4574-B9DE-9D2B9B58A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2" y="2121763"/>
                <a:ext cx="5235490" cy="3926612"/>
              </a:xfrm>
              <a:prstGeom prst="rect">
                <a:avLst/>
              </a:prstGeom>
              <a:blipFill>
                <a:blip r:embed="rId2"/>
                <a:stretch>
                  <a:fillRect l="-1048" t="-776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A6A2FD-4EB1-4261-98F9-1B9CF138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32" y="751670"/>
            <a:ext cx="5456904" cy="2564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9CCC7-C3F1-4CD6-8F9E-78641373E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4032" y="4341834"/>
            <a:ext cx="5456904" cy="16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71C7A6-5D73-49A0-ACE3-5274D9CE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6" y="610752"/>
            <a:ext cx="5667809" cy="5636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9ACAC-87E6-457F-93F5-3B1BD5290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4032" y="4341834"/>
            <a:ext cx="5456904" cy="1691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6B2F1-019C-4ABC-BABC-1B845B4EC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1567" y="139960"/>
            <a:ext cx="614936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140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6371F"/>
      </a:dk2>
      <a:lt2>
        <a:srgbClr val="E8E2E4"/>
      </a:lt2>
      <a:accent1>
        <a:srgbClr val="46B290"/>
      </a:accent1>
      <a:accent2>
        <a:srgbClr val="3BB25A"/>
      </a:accent2>
      <a:accent3>
        <a:srgbClr val="57B446"/>
      </a:accent3>
      <a:accent4>
        <a:srgbClr val="7CAE39"/>
      </a:accent4>
      <a:accent5>
        <a:srgbClr val="A4A541"/>
      </a:accent5>
      <a:accent6>
        <a:srgbClr val="B2823B"/>
      </a:accent6>
      <a:hlink>
        <a:srgbClr val="79892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1121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Bahnschrift SemiBold</vt:lpstr>
      <vt:lpstr>Calibri</vt:lpstr>
      <vt:lpstr>Calibri Light</vt:lpstr>
      <vt:lpstr>Cambria Math</vt:lpstr>
      <vt:lpstr>Century Gothic</vt:lpstr>
      <vt:lpstr>BrushVTI</vt:lpstr>
      <vt:lpstr>Office Theme</vt:lpstr>
      <vt:lpstr>Image Encryption Process based on Chaotic Synchronization Phenomena</vt:lpstr>
      <vt:lpstr>Abstract</vt:lpstr>
      <vt:lpstr>Overview of Project</vt:lpstr>
      <vt:lpstr>True Random Number Generators (TRNGs)</vt:lpstr>
      <vt:lpstr>Cryptography Scheme</vt:lpstr>
      <vt:lpstr>Types of Synchronization</vt:lpstr>
      <vt:lpstr>The Chaotic True Random Bits Generator</vt:lpstr>
      <vt:lpstr>Saturation Function</vt:lpstr>
      <vt:lpstr>PowerPoint Presentation</vt:lpstr>
      <vt:lpstr>Mutually coupled nonlinear circuits </vt:lpstr>
      <vt:lpstr>Mutually coupled nonlinear circuits </vt:lpstr>
      <vt:lpstr>The chaotic true random bits generator scheme</vt:lpstr>
      <vt:lpstr>Bit-Quantization and De-Skewing</vt:lpstr>
      <vt:lpstr>De-Skewing Techniques</vt:lpstr>
      <vt:lpstr>Encrypting the Image</vt:lpstr>
      <vt:lpstr>Implementation</vt:lpstr>
      <vt:lpstr>Final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 Process based on Chaotic Synchronization Phenomena</dc:title>
  <dc:creator>Sharan S P</dc:creator>
  <cp:lastModifiedBy>Sharan S P</cp:lastModifiedBy>
  <cp:revision>2</cp:revision>
  <dcterms:created xsi:type="dcterms:W3CDTF">2020-11-15T15:18:59Z</dcterms:created>
  <dcterms:modified xsi:type="dcterms:W3CDTF">2020-11-15T15:39:10Z</dcterms:modified>
</cp:coreProperties>
</file>