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691521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Health Well App: A Holistic Approach to Wellness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899422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Health Well is an innovative mobile application designed to empower individuals to take control of their health and wellness through personalized guidance, actionable insights, and a supportive community.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6165771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B56812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935593" y="6294715"/>
            <a:ext cx="150614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68"/>
              </a:lnSpc>
              <a:buNone/>
            </a:pPr>
            <a:r>
              <a:rPr lang="en-US" sz="768" dirty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ZM</a:t>
            </a:r>
            <a:endParaRPr lang="en-US" sz="768" dirty="0"/>
          </a:p>
        </p:txBody>
      </p:sp>
      <p:sp>
        <p:nvSpPr>
          <p:cNvPr id="9" name="Text 5"/>
          <p:cNvSpPr/>
          <p:nvPr/>
        </p:nvSpPr>
        <p:spPr>
          <a:xfrm>
            <a:off x="1299686" y="6149102"/>
            <a:ext cx="203632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by Zotel Mabiria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431733"/>
            <a:ext cx="555545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Problem We Solve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6815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Information Overload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250888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Navigating conflicting health advice and overwhelming information is a common struggle.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681532"/>
            <a:ext cx="286202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Lack of Personalization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250888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One-size-fits-all approaches fail to address individual needs and goals.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68153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Limited Support &amp; Motivation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598075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Finding reliable support and staying motivated on a health journey can be challenging.</a:t>
            </a:r>
            <a:endParaRPr lang="en-US" sz="1750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63923"/>
            <a:ext cx="592645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Our Innovative Solution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25254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16348" y="3335893"/>
            <a:ext cx="14323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252549"/>
            <a:ext cx="32125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Personalized Health Plans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732967"/>
            <a:ext cx="444400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Tailored plans based on individual goals, health data, and lifestyle preferences.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25254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3091" y="3335893"/>
            <a:ext cx="1862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252549"/>
            <a:ext cx="405610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Actionable Insights and Tracking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732967"/>
            <a:ext cx="444400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Visualizations and progress tracking to motivate and empower users.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87156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95989" y="4954905"/>
            <a:ext cx="18395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4871561"/>
            <a:ext cx="42014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Expert-Led Content and Guidance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351978"/>
            <a:ext cx="444400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Access to evidence-based information and personalized recommendations.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87156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82019" y="4954905"/>
            <a:ext cx="188357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4871561"/>
            <a:ext cx="44440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Supportive Community and Peer Support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699165"/>
            <a:ext cx="444400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Connect with like-minded individuals and share experiences for encouragement.</a:t>
            </a:r>
            <a:endParaRPr lang="en-US" sz="1750" dirty="0"/>
          </a:p>
        </p:txBody>
      </p:sp>
      <p:pic>
        <p:nvPicPr>
          <p:cNvPr id="2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27848"/>
            <a:ext cx="638829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Features and Benefits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966561"/>
            <a:ext cx="5166122" cy="1606510"/>
          </a:xfrm>
          <a:prstGeom prst="roundRect">
            <a:avLst>
              <a:gd name="adj" fmla="val 6224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31963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Health Assessment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676769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Detailed questionnaire to identify individual needs and goals.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966561"/>
            <a:ext cx="5166122" cy="1606510"/>
          </a:xfrm>
          <a:prstGeom prst="roundRect">
            <a:avLst>
              <a:gd name="adj" fmla="val 6224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3196352"/>
            <a:ext cx="44662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Personalized Goals and Action Plans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676769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Customizable plans with achievable steps and reminders.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795242"/>
            <a:ext cx="5166122" cy="1606510"/>
          </a:xfrm>
          <a:prstGeom prst="roundRect">
            <a:avLst>
              <a:gd name="adj" fmla="val 6224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5025033"/>
            <a:ext cx="39431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Progress Tracking and Analytics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505450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Visualize progress, track key metrics, and identify areas for improvement.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166122" cy="1606510"/>
          </a:xfrm>
          <a:prstGeom prst="roundRect">
            <a:avLst>
              <a:gd name="adj" fmla="val 6224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025033"/>
            <a:ext cx="29579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Expert-Curated Content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505450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Access to articles, videos, and resources from trusted health professionals.</a:t>
            </a:r>
            <a:endParaRPr lang="en-US" sz="1750" dirty="0"/>
          </a:p>
        </p:txBody>
      </p:sp>
      <p:pic>
        <p:nvPicPr>
          <p:cNvPr id="1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500545"/>
            <a:ext cx="821567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Target Market and User Personas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639258"/>
            <a:ext cx="10554414" cy="4089797"/>
          </a:xfrm>
          <a:prstGeom prst="roundRect">
            <a:avLst>
              <a:gd name="adj" fmla="val 244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45613" y="2646878"/>
            <a:ext cx="10539174" cy="61495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67783" y="2787729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Age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2787729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25-55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45613" y="3261836"/>
            <a:ext cx="10539174" cy="61495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267783" y="3402687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Location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3402687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Globally Accessible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45613" y="3876794"/>
            <a:ext cx="10539174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267783" y="4017645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Interests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4017645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Health, wellness, fitness, nutrition, mindfulness, personal growth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2045613" y="4825008"/>
            <a:ext cx="10539174" cy="9482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2267783" y="4965859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Occupation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7541181" y="4965859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Professionals, students, retirees, stay-at-home parents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2045613" y="5773222"/>
            <a:ext cx="10539174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9" name="Text 16"/>
          <p:cNvSpPr/>
          <p:nvPr/>
        </p:nvSpPr>
        <p:spPr>
          <a:xfrm>
            <a:off x="2267783" y="5914073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Motivation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7541181" y="5914073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Preventative care, weight management, stress reduction, overall well-being</a:t>
            </a:r>
            <a:endParaRPr lang="en-US" sz="1750" dirty="0"/>
          </a:p>
        </p:txBody>
      </p:sp>
      <p:pic>
        <p:nvPicPr>
          <p:cNvPr id="2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749981"/>
            <a:ext cx="931295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Business Model and Revenue Streams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2888694"/>
            <a:ext cx="2638544" cy="8886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60163" y="4110633"/>
            <a:ext cx="21942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Freemium Model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260163" y="4591050"/>
            <a:ext cx="2194203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Basic features available for free with premium subscriptions for advanced features.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537" y="2888694"/>
            <a:ext cx="2638663" cy="88868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898707" y="4110633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In-App Purchases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898707" y="4591050"/>
            <a:ext cx="2194322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Offer additional resources, programs, or content for purchase.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888694"/>
            <a:ext cx="2638544" cy="88868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537371" y="4110633"/>
            <a:ext cx="21942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Partnerships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537371" y="4591050"/>
            <a:ext cx="2194203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Collaborate with healthcare providers, fitness centers, and wellness brands.</a:t>
            </a:r>
            <a:endParaRPr lang="en-US" sz="175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3744" y="2888694"/>
            <a:ext cx="2638663" cy="888682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175915" y="4110633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Advertising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175915" y="4591050"/>
            <a:ext cx="2194322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Target relevant ads to users based on their interests and preferences.</a:t>
            </a:r>
            <a:endParaRPr lang="en-US" sz="1750" dirty="0"/>
          </a:p>
        </p:txBody>
      </p:sp>
      <p:pic>
        <p:nvPicPr>
          <p:cNvPr id="17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76331"/>
            <a:ext cx="977181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Competitive Landscape and Advantages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3215045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99264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Personalized Plans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473059"/>
            <a:ext cx="2388632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Tailored health plans based on individual needs and goals.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881" y="3215045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3992642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Supportive Community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4820245"/>
            <a:ext cx="2388632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Connect with like-minded individuals for encouragement and shared experiences.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3215045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99264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Actionable Insights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473059"/>
            <a:ext cx="2388632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Visualizations and data analysis to motivate and drive positive results.</a:t>
            </a:r>
            <a:endParaRPr lang="en-US" sz="175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3656" y="3215045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3992642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Privacy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4473059"/>
            <a:ext cx="238875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Commitment to user privacy and data security.</a:t>
            </a:r>
            <a:endParaRPr lang="en-US" sz="1750" dirty="0"/>
          </a:p>
        </p:txBody>
      </p:sp>
      <p:pic>
        <p:nvPicPr>
          <p:cNvPr id="17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28457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974419" y="2788920"/>
            <a:ext cx="7713702" cy="571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497"/>
              </a:lnSpc>
              <a:buNone/>
            </a:pPr>
            <a:r>
              <a:rPr lang="en-US" sz="3598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Growth Strategy and Future Roadmap</a:t>
            </a:r>
            <a:endParaRPr lang="en-US" sz="3598" dirty="0"/>
          </a:p>
        </p:txBody>
      </p:sp>
      <p:sp>
        <p:nvSpPr>
          <p:cNvPr id="6" name="Shape 2"/>
          <p:cNvSpPr/>
          <p:nvPr/>
        </p:nvSpPr>
        <p:spPr>
          <a:xfrm>
            <a:off x="2974419" y="5673923"/>
            <a:ext cx="8681442" cy="36552"/>
          </a:xfrm>
          <a:prstGeom prst="roundRect">
            <a:avLst>
              <a:gd name="adj" fmla="val 225011"/>
            </a:avLst>
          </a:prstGeom>
          <a:solidFill>
            <a:srgbClr val="CECEC9"/>
          </a:solidFill>
          <a:ln/>
        </p:spPr>
      </p:sp>
      <p:sp>
        <p:nvSpPr>
          <p:cNvPr id="7" name="Shape 3"/>
          <p:cNvSpPr/>
          <p:nvPr/>
        </p:nvSpPr>
        <p:spPr>
          <a:xfrm>
            <a:off x="5080814" y="5034379"/>
            <a:ext cx="36552" cy="639604"/>
          </a:xfrm>
          <a:prstGeom prst="roundRect">
            <a:avLst>
              <a:gd name="adj" fmla="val 225011"/>
            </a:avLst>
          </a:prstGeom>
          <a:solidFill>
            <a:srgbClr val="CECEC9"/>
          </a:solidFill>
          <a:ln/>
        </p:spPr>
      </p:sp>
      <p:sp>
        <p:nvSpPr>
          <p:cNvPr id="8" name="Shape 4"/>
          <p:cNvSpPr/>
          <p:nvPr/>
        </p:nvSpPr>
        <p:spPr>
          <a:xfrm>
            <a:off x="4893588" y="5468362"/>
            <a:ext cx="411123" cy="411123"/>
          </a:xfrm>
          <a:prstGeom prst="roundRect">
            <a:avLst>
              <a:gd name="adj" fmla="val 20005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5040154" y="5536823"/>
            <a:ext cx="117872" cy="2742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159"/>
              </a:lnSpc>
              <a:buNone/>
            </a:pPr>
            <a:r>
              <a:rPr lang="en-US" sz="2159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159" dirty="0"/>
          </a:p>
        </p:txBody>
      </p:sp>
      <p:sp>
        <p:nvSpPr>
          <p:cNvPr id="10" name="Text 6"/>
          <p:cNvSpPr/>
          <p:nvPr/>
        </p:nvSpPr>
        <p:spPr>
          <a:xfrm>
            <a:off x="3271361" y="3908227"/>
            <a:ext cx="3655457" cy="285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49"/>
              </a:lnSpc>
              <a:buNone/>
            </a:pPr>
            <a:r>
              <a:rPr lang="en-US" sz="1799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Phase 1: Launch and Early Adoption</a:t>
            </a:r>
            <a:endParaRPr lang="en-US" sz="1799" dirty="0"/>
          </a:p>
        </p:txBody>
      </p:sp>
      <p:sp>
        <p:nvSpPr>
          <p:cNvPr id="11" name="Text 7"/>
          <p:cNvSpPr/>
          <p:nvPr/>
        </p:nvSpPr>
        <p:spPr>
          <a:xfrm>
            <a:off x="3157180" y="4303395"/>
            <a:ext cx="3883819" cy="548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159"/>
              </a:lnSpc>
              <a:buNone/>
            </a:pPr>
            <a:r>
              <a:rPr lang="en-US" sz="1439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Focus on user acquisition, product refinement, and building a strong community.</a:t>
            </a:r>
            <a:endParaRPr lang="en-US" sz="1439" dirty="0"/>
          </a:p>
        </p:txBody>
      </p:sp>
      <p:sp>
        <p:nvSpPr>
          <p:cNvPr id="12" name="Shape 8"/>
          <p:cNvSpPr/>
          <p:nvPr/>
        </p:nvSpPr>
        <p:spPr>
          <a:xfrm>
            <a:off x="7296805" y="5673864"/>
            <a:ext cx="36552" cy="639604"/>
          </a:xfrm>
          <a:prstGeom prst="roundRect">
            <a:avLst>
              <a:gd name="adj" fmla="val 225011"/>
            </a:avLst>
          </a:prstGeom>
          <a:solidFill>
            <a:srgbClr val="CECEC9"/>
          </a:solidFill>
          <a:ln/>
        </p:spPr>
      </p:sp>
      <p:sp>
        <p:nvSpPr>
          <p:cNvPr id="13" name="Shape 9"/>
          <p:cNvSpPr/>
          <p:nvPr/>
        </p:nvSpPr>
        <p:spPr>
          <a:xfrm>
            <a:off x="7109579" y="5468362"/>
            <a:ext cx="411123" cy="411123"/>
          </a:xfrm>
          <a:prstGeom prst="roundRect">
            <a:avLst>
              <a:gd name="adj" fmla="val 20005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7238524" y="5536823"/>
            <a:ext cx="153114" cy="2742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159"/>
              </a:lnSpc>
              <a:buNone/>
            </a:pPr>
            <a:r>
              <a:rPr lang="en-US" sz="2159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159" dirty="0"/>
          </a:p>
        </p:txBody>
      </p:sp>
      <p:sp>
        <p:nvSpPr>
          <p:cNvPr id="15" name="Text 11"/>
          <p:cNvSpPr/>
          <p:nvPr/>
        </p:nvSpPr>
        <p:spPr>
          <a:xfrm>
            <a:off x="5373172" y="6496288"/>
            <a:ext cx="3883819" cy="571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249"/>
              </a:lnSpc>
              <a:buNone/>
            </a:pPr>
            <a:r>
              <a:rPr lang="en-US" sz="1799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Phase 2: Expansion and Feature Development</a:t>
            </a:r>
            <a:endParaRPr lang="en-US" sz="1799" dirty="0"/>
          </a:p>
        </p:txBody>
      </p:sp>
      <p:sp>
        <p:nvSpPr>
          <p:cNvPr id="16" name="Text 12"/>
          <p:cNvSpPr/>
          <p:nvPr/>
        </p:nvSpPr>
        <p:spPr>
          <a:xfrm>
            <a:off x="5373172" y="7176968"/>
            <a:ext cx="3883819" cy="548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159"/>
              </a:lnSpc>
              <a:buNone/>
            </a:pPr>
            <a:r>
              <a:rPr lang="en-US" sz="1439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Expand into new markets, introduce advanced features, and strengthen partnerships.</a:t>
            </a:r>
            <a:endParaRPr lang="en-US" sz="1439" dirty="0"/>
          </a:p>
        </p:txBody>
      </p:sp>
      <p:sp>
        <p:nvSpPr>
          <p:cNvPr id="17" name="Shape 13"/>
          <p:cNvSpPr/>
          <p:nvPr/>
        </p:nvSpPr>
        <p:spPr>
          <a:xfrm>
            <a:off x="9512915" y="5034379"/>
            <a:ext cx="36552" cy="639604"/>
          </a:xfrm>
          <a:prstGeom prst="roundRect">
            <a:avLst>
              <a:gd name="adj" fmla="val 225011"/>
            </a:avLst>
          </a:prstGeom>
          <a:solidFill>
            <a:srgbClr val="CECEC9"/>
          </a:solidFill>
          <a:ln/>
        </p:spPr>
      </p:sp>
      <p:sp>
        <p:nvSpPr>
          <p:cNvPr id="18" name="Shape 14"/>
          <p:cNvSpPr/>
          <p:nvPr/>
        </p:nvSpPr>
        <p:spPr>
          <a:xfrm>
            <a:off x="9325689" y="5468362"/>
            <a:ext cx="411123" cy="411123"/>
          </a:xfrm>
          <a:prstGeom prst="roundRect">
            <a:avLst>
              <a:gd name="adj" fmla="val 20005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9455587" y="5536823"/>
            <a:ext cx="151328" cy="2742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159"/>
              </a:lnSpc>
              <a:buNone/>
            </a:pPr>
            <a:r>
              <a:rPr lang="en-US" sz="2159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159" dirty="0"/>
          </a:p>
        </p:txBody>
      </p:sp>
      <p:sp>
        <p:nvSpPr>
          <p:cNvPr id="20" name="Text 16"/>
          <p:cNvSpPr/>
          <p:nvPr/>
        </p:nvSpPr>
        <p:spPr>
          <a:xfrm>
            <a:off x="7705606" y="3634145"/>
            <a:ext cx="3651171" cy="285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49"/>
              </a:lnSpc>
              <a:buNone/>
            </a:pPr>
            <a:r>
              <a:rPr lang="en-US" sz="1799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Phase 3: Innovation and Integration</a:t>
            </a:r>
            <a:endParaRPr lang="en-US" sz="1799" dirty="0"/>
          </a:p>
        </p:txBody>
      </p:sp>
      <p:sp>
        <p:nvSpPr>
          <p:cNvPr id="21" name="Text 17"/>
          <p:cNvSpPr/>
          <p:nvPr/>
        </p:nvSpPr>
        <p:spPr>
          <a:xfrm>
            <a:off x="7589282" y="4029313"/>
            <a:ext cx="3883819" cy="8222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159"/>
              </a:lnSpc>
              <a:buNone/>
            </a:pPr>
            <a:r>
              <a:rPr lang="en-US" sz="1439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Develop innovative features, integrate with other health technologies, and become a leader in the wellness space.</a:t>
            </a:r>
            <a:endParaRPr lang="en-US" sz="1439" dirty="0"/>
          </a:p>
        </p:txBody>
      </p:sp>
      <p:pic>
        <p:nvPicPr>
          <p:cNvPr id="22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2024-06-21T14:37:58Z</dcterms:created>
  <dcterms:modified xsi:type="dcterms:W3CDTF">2024-06-21T14:37:58Z</dcterms:modified>
</cp:coreProperties>
</file>