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9140" y="2068359"/>
            <a:ext cx="11789718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3523" y="4656316"/>
            <a:ext cx="9240952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3566" y="1337390"/>
            <a:ext cx="8180070" cy="30600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07340">
              <a:lnSpc>
                <a:spcPts val="11930"/>
              </a:lnSpc>
              <a:spcBef>
                <a:spcPts val="330"/>
              </a:spcBef>
            </a:pPr>
            <a:r>
              <a:rPr sz="9950" spc="-35" dirty="0">
                <a:latin typeface="Arial"/>
                <a:cs typeface="Arial"/>
              </a:rPr>
              <a:t>C</a:t>
            </a:r>
            <a:r>
              <a:rPr sz="9950" spc="505" dirty="0">
                <a:latin typeface="Arial"/>
                <a:cs typeface="Arial"/>
              </a:rPr>
              <a:t>l</a:t>
            </a:r>
            <a:r>
              <a:rPr sz="9950" spc="125" dirty="0">
                <a:latin typeface="Arial"/>
                <a:cs typeface="Arial"/>
              </a:rPr>
              <a:t>u</a:t>
            </a:r>
            <a:r>
              <a:rPr sz="9950" spc="-830" dirty="0">
                <a:latin typeface="Arial"/>
                <a:cs typeface="Arial"/>
              </a:rPr>
              <a:t>s</a:t>
            </a:r>
            <a:r>
              <a:rPr sz="9950" spc="114" dirty="0">
                <a:latin typeface="Arial"/>
                <a:cs typeface="Arial"/>
              </a:rPr>
              <a:t>t</a:t>
            </a:r>
            <a:r>
              <a:rPr sz="9950" spc="-620" dirty="0">
                <a:latin typeface="Arial"/>
                <a:cs typeface="Arial"/>
              </a:rPr>
              <a:t>e</a:t>
            </a:r>
            <a:r>
              <a:rPr sz="9950" spc="925" dirty="0">
                <a:latin typeface="Arial"/>
                <a:cs typeface="Arial"/>
              </a:rPr>
              <a:t>r</a:t>
            </a:r>
            <a:r>
              <a:rPr sz="9950" spc="525" dirty="0">
                <a:latin typeface="Arial"/>
                <a:cs typeface="Arial"/>
              </a:rPr>
              <a:t>i</a:t>
            </a:r>
            <a:r>
              <a:rPr sz="9950" spc="105" dirty="0">
                <a:latin typeface="Arial"/>
                <a:cs typeface="Arial"/>
              </a:rPr>
              <a:t>n</a:t>
            </a:r>
            <a:r>
              <a:rPr sz="9950" spc="-395" dirty="0">
                <a:latin typeface="Arial"/>
                <a:cs typeface="Arial"/>
              </a:rPr>
              <a:t>g</a:t>
            </a:r>
            <a:r>
              <a:rPr sz="9950" spc="-840" dirty="0">
                <a:latin typeface="Arial"/>
                <a:cs typeface="Arial"/>
              </a:rPr>
              <a:t> </a:t>
            </a:r>
            <a:r>
              <a:rPr sz="9950" spc="-540" dirty="0">
                <a:latin typeface="Arial"/>
                <a:cs typeface="Arial"/>
              </a:rPr>
              <a:t>v</a:t>
            </a:r>
            <a:r>
              <a:rPr sz="9950" spc="-345" dirty="0">
                <a:latin typeface="Arial"/>
                <a:cs typeface="Arial"/>
              </a:rPr>
              <a:t>e  </a:t>
            </a:r>
            <a:r>
              <a:rPr sz="9950" spc="-35" dirty="0">
                <a:latin typeface="Arial"/>
                <a:cs typeface="Arial"/>
              </a:rPr>
              <a:t>C</a:t>
            </a:r>
            <a:r>
              <a:rPr sz="9950" spc="505" dirty="0">
                <a:latin typeface="Arial"/>
                <a:cs typeface="Arial"/>
              </a:rPr>
              <a:t>l</a:t>
            </a:r>
            <a:r>
              <a:rPr sz="9950" spc="-240" dirty="0">
                <a:latin typeface="Arial"/>
                <a:cs typeface="Arial"/>
              </a:rPr>
              <a:t>a</a:t>
            </a:r>
            <a:r>
              <a:rPr sz="9950" spc="-830" dirty="0">
                <a:latin typeface="Arial"/>
                <a:cs typeface="Arial"/>
              </a:rPr>
              <a:t>ss</a:t>
            </a:r>
            <a:r>
              <a:rPr sz="9950" spc="525" dirty="0">
                <a:latin typeface="Arial"/>
                <a:cs typeface="Arial"/>
              </a:rPr>
              <a:t>i</a:t>
            </a:r>
            <a:r>
              <a:rPr sz="9950" spc="625" dirty="0">
                <a:latin typeface="Arial"/>
                <a:cs typeface="Arial"/>
              </a:rPr>
              <a:t>ﬁ</a:t>
            </a:r>
            <a:r>
              <a:rPr sz="9950" spc="-520" dirty="0">
                <a:latin typeface="Arial"/>
                <a:cs typeface="Arial"/>
              </a:rPr>
              <a:t>c</a:t>
            </a:r>
            <a:r>
              <a:rPr sz="9950" spc="-240" dirty="0">
                <a:latin typeface="Arial"/>
                <a:cs typeface="Arial"/>
              </a:rPr>
              <a:t>a</a:t>
            </a:r>
            <a:r>
              <a:rPr sz="9950" spc="175" dirty="0">
                <a:latin typeface="Arial"/>
                <a:cs typeface="Arial"/>
              </a:rPr>
              <a:t>t</a:t>
            </a:r>
            <a:r>
              <a:rPr sz="9950" spc="525" dirty="0">
                <a:latin typeface="Arial"/>
                <a:cs typeface="Arial"/>
              </a:rPr>
              <a:t>i</a:t>
            </a:r>
            <a:r>
              <a:rPr sz="9950" spc="-335" dirty="0">
                <a:latin typeface="Arial"/>
                <a:cs typeface="Arial"/>
              </a:rPr>
              <a:t>o</a:t>
            </a:r>
            <a:r>
              <a:rPr sz="9950" spc="155" dirty="0">
                <a:latin typeface="Arial"/>
                <a:cs typeface="Arial"/>
              </a:rPr>
              <a:t>n</a:t>
            </a:r>
            <a:endParaRPr sz="99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4569460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tr-TR" sz="5900" spc="110" dirty="0">
                <a:solidFill>
                  <a:srgbClr val="000000"/>
                </a:solidFill>
                <a:latin typeface="Arial"/>
                <a:cs typeface="Arial"/>
              </a:rPr>
              <a:t>Giriş</a:t>
            </a:r>
            <a:endParaRPr sz="5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301" y="3251513"/>
            <a:ext cx="6323330" cy="263277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lang="en-US" sz="2450" b="1" spc="-75" dirty="0" err="1">
                <a:latin typeface="Verdana"/>
                <a:cs typeface="Verdana"/>
              </a:rPr>
              <a:t>Gözetimsiz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öğrenme</a:t>
            </a:r>
            <a:r>
              <a:rPr lang="en-US" sz="2450" b="1" spc="-75" dirty="0">
                <a:latin typeface="Verdana"/>
                <a:cs typeface="Verdana"/>
              </a:rPr>
              <a:t>, </a:t>
            </a:r>
            <a:r>
              <a:rPr lang="en-US" sz="2450" b="1" spc="-75" dirty="0" err="1">
                <a:latin typeface="Verdana"/>
                <a:cs typeface="Verdana"/>
              </a:rPr>
              <a:t>kümeleme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ve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sınıflandırma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için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kullanılan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bir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makine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öğrenmesi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türüdür</a:t>
            </a:r>
            <a:r>
              <a:rPr lang="en-US" sz="2450" b="1" spc="-75" dirty="0">
                <a:latin typeface="Verdana"/>
                <a:cs typeface="Verdana"/>
              </a:rPr>
              <a:t>. Bu </a:t>
            </a:r>
            <a:r>
              <a:rPr lang="en-US" sz="2450" b="1" spc="-75" dirty="0" err="1">
                <a:latin typeface="Verdana"/>
                <a:cs typeface="Verdana"/>
              </a:rPr>
              <a:t>sunumda</a:t>
            </a:r>
            <a:r>
              <a:rPr lang="en-US" sz="2450" b="1" spc="-75" dirty="0">
                <a:latin typeface="Verdana"/>
                <a:cs typeface="Verdana"/>
              </a:rPr>
              <a:t>, </a:t>
            </a:r>
            <a:r>
              <a:rPr lang="en-US" sz="2450" b="1" spc="-75" dirty="0" err="1">
                <a:latin typeface="Verdana"/>
                <a:cs typeface="Verdana"/>
              </a:rPr>
              <a:t>gözetimsiz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öğrenmede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kullanılan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farklı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teknikleri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ele</a:t>
            </a:r>
            <a:r>
              <a:rPr lang="en-US" sz="2450" b="1" spc="-75" dirty="0">
                <a:latin typeface="Verdana"/>
                <a:cs typeface="Verdana"/>
              </a:rPr>
              <a:t> </a:t>
            </a:r>
            <a:r>
              <a:rPr lang="en-US" sz="2450" b="1" spc="-75" dirty="0" err="1">
                <a:latin typeface="Verdana"/>
                <a:cs typeface="Verdana"/>
              </a:rPr>
              <a:t>alacağız</a:t>
            </a:r>
            <a:r>
              <a:rPr lang="en-US" sz="2450" b="1" spc="-75" dirty="0">
                <a:latin typeface="Verdana"/>
                <a:cs typeface="Verdana"/>
              </a:rPr>
              <a:t>.</a:t>
            </a:r>
            <a:endParaRPr lang="en-US"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9" y="2068361"/>
            <a:ext cx="308864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Times New Roman"/>
                <a:cs typeface="Times New Roman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6"/>
            <a:ext cx="564451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üm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ç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ullan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-3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ö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-3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ö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ğ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ş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üm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gib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ü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üm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mal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bulunmaktadır.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09" y="1619893"/>
            <a:ext cx="5756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000000"/>
                </a:solidFill>
                <a:latin typeface="Times New Roman"/>
                <a:cs typeface="Times New Roman"/>
              </a:rPr>
              <a:t>Hiyerarųik</a:t>
            </a:r>
            <a:r>
              <a:rPr sz="45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500" spc="165" dirty="0">
                <a:solidFill>
                  <a:srgbClr val="000000"/>
                </a:solidFill>
                <a:latin typeface="Times New Roman"/>
                <a:cs typeface="Times New Roman"/>
              </a:rPr>
              <a:t>Clustering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5626" y="2655968"/>
            <a:ext cx="604329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415" marR="5080" indent="-260350" algn="r">
              <a:lnSpc>
                <a:spcPct val="117300"/>
              </a:lnSpc>
              <a:spcBef>
                <a:spcPts val="95"/>
              </a:spcBef>
            </a:pPr>
            <a:r>
              <a:rPr sz="2450" spc="170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20" dirty="0">
                <a:latin typeface="Verdana"/>
                <a:cs typeface="Verdana"/>
              </a:rPr>
              <a:t>us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ı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0" dirty="0">
                <a:latin typeface="Verdana"/>
                <a:cs typeface="Verdana"/>
              </a:rPr>
              <a:t>ğa</a:t>
            </a:r>
            <a:r>
              <a:rPr sz="2450" spc="114" dirty="0">
                <a:latin typeface="Verdana"/>
                <a:cs typeface="Verdana"/>
              </a:rPr>
              <a:t>ç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gru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30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175" dirty="0">
                <a:latin typeface="Verdana"/>
                <a:cs typeface="Verdana"/>
              </a:rPr>
              <a:t>üm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55" dirty="0">
                <a:latin typeface="Verdana"/>
                <a:cs typeface="Verdana"/>
              </a:rPr>
              <a:t>mas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56845" marR="5080" indent="806450" algn="r">
              <a:lnSpc>
                <a:spcPct val="117300"/>
              </a:lnSpc>
              <a:spcBef>
                <a:spcPts val="75"/>
              </a:spcBef>
            </a:pPr>
            <a:r>
              <a:rPr sz="2450" spc="80" dirty="0">
                <a:latin typeface="Verdana"/>
                <a:cs typeface="Verdana"/>
              </a:rPr>
              <a:t>A</a:t>
            </a:r>
            <a:r>
              <a:rPr sz="2450" spc="75" dirty="0">
                <a:latin typeface="Verdana"/>
                <a:cs typeface="Verdana"/>
              </a:rPr>
              <a:t>glo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 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k</a:t>
            </a:r>
            <a:r>
              <a:rPr sz="2450" spc="175" dirty="0">
                <a:latin typeface="Verdana"/>
                <a:cs typeface="Verdana"/>
              </a:rPr>
              <a:t>üm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ş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" dirty="0">
                <a:latin typeface="Verdana"/>
                <a:cs typeface="Verdana"/>
              </a:rPr>
              <a:t>aşamalı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olarak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birleştirilir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75" dirty="0">
                <a:latin typeface="Verdana"/>
                <a:cs typeface="Verdana"/>
              </a:rPr>
              <a:t>veya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bölücü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75" dirty="0">
                <a:latin typeface="Verdana"/>
                <a:cs typeface="Verdana"/>
              </a:rPr>
              <a:t>üm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ı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95" dirty="0">
                <a:latin typeface="Verdana"/>
                <a:cs typeface="Verdana"/>
              </a:rPr>
              <a:t>kümede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başlar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ve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aşamalı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olarak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15" dirty="0">
                <a:latin typeface="Verdana"/>
                <a:cs typeface="Verdana"/>
              </a:rPr>
              <a:t>bölünür.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81216" y="632645"/>
            <a:ext cx="6772909" cy="51517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5240" marR="2618740">
              <a:lnSpc>
                <a:spcPts val="7950"/>
              </a:lnSpc>
              <a:spcBef>
                <a:spcPts val="414"/>
              </a:spcBef>
            </a:pPr>
            <a:r>
              <a:rPr sz="6650" spc="145" dirty="0">
                <a:solidFill>
                  <a:srgbClr val="000000"/>
                </a:solidFill>
              </a:rPr>
              <a:t>K-means </a:t>
            </a:r>
            <a:r>
              <a:rPr sz="6650" spc="150" dirty="0">
                <a:solidFill>
                  <a:srgbClr val="000000"/>
                </a:solidFill>
              </a:rPr>
              <a:t> </a:t>
            </a:r>
            <a:r>
              <a:rPr sz="6650" spc="890" dirty="0">
                <a:solidFill>
                  <a:srgbClr val="000000"/>
                </a:solidFill>
              </a:rPr>
              <a:t>C</a:t>
            </a:r>
            <a:r>
              <a:rPr sz="6650" spc="50" dirty="0">
                <a:solidFill>
                  <a:srgbClr val="000000"/>
                </a:solidFill>
              </a:rPr>
              <a:t>lu</a:t>
            </a:r>
            <a:r>
              <a:rPr sz="6650" spc="30" dirty="0">
                <a:solidFill>
                  <a:srgbClr val="000000"/>
                </a:solidFill>
              </a:rPr>
              <a:t>s</a:t>
            </a:r>
            <a:r>
              <a:rPr sz="6650" spc="-110" dirty="0">
                <a:solidFill>
                  <a:srgbClr val="000000"/>
                </a:solidFill>
              </a:rPr>
              <a:t>t</a:t>
            </a:r>
            <a:r>
              <a:rPr sz="6650" spc="-215" dirty="0">
                <a:solidFill>
                  <a:srgbClr val="000000"/>
                </a:solidFill>
              </a:rPr>
              <a:t>e</a:t>
            </a:r>
            <a:r>
              <a:rPr sz="6650" spc="45" dirty="0">
                <a:solidFill>
                  <a:srgbClr val="000000"/>
                </a:solidFill>
              </a:rPr>
              <a:t>r</a:t>
            </a:r>
            <a:r>
              <a:rPr sz="6650" spc="10" dirty="0">
                <a:solidFill>
                  <a:srgbClr val="000000"/>
                </a:solidFill>
              </a:rPr>
              <a:t>i</a:t>
            </a:r>
            <a:r>
              <a:rPr sz="6650" spc="35" dirty="0">
                <a:solidFill>
                  <a:srgbClr val="000000"/>
                </a:solidFill>
              </a:rPr>
              <a:t>n</a:t>
            </a:r>
            <a:r>
              <a:rPr sz="6650" spc="229" dirty="0">
                <a:solidFill>
                  <a:srgbClr val="000000"/>
                </a:solidFill>
              </a:rPr>
              <a:t>g</a:t>
            </a:r>
            <a:endParaRPr sz="6650"/>
          </a:p>
          <a:p>
            <a:pPr marL="12700" marR="5080">
              <a:lnSpc>
                <a:spcPct val="101099"/>
              </a:lnSpc>
              <a:spcBef>
                <a:spcPts val="1220"/>
              </a:spcBef>
            </a:pPr>
            <a:r>
              <a:rPr sz="2700" b="0" spc="-4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-195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-2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ü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409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ü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0" dirty="0">
                <a:solidFill>
                  <a:srgbClr val="000000"/>
                </a:solidFill>
                <a:latin typeface="Verdana"/>
                <a:cs typeface="Verdana"/>
              </a:rPr>
              <a:t>i  </a:t>
            </a:r>
            <a:r>
              <a:rPr sz="2700" b="0" spc="4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ü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2700" b="0" spc="50" dirty="0">
                <a:solidFill>
                  <a:srgbClr val="000000"/>
                </a:solidFill>
                <a:latin typeface="Verdana"/>
                <a:cs typeface="Verdana"/>
              </a:rPr>
              <a:t>ö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700" b="0" spc="5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ü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ü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15" dirty="0">
                <a:solidFill>
                  <a:srgbClr val="000000"/>
                </a:solidFill>
                <a:latin typeface="Verdana"/>
                <a:cs typeface="Verdana"/>
              </a:rPr>
              <a:t>e  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algoritmasıdır. </a:t>
            </a:r>
            <a:r>
              <a:rPr sz="2700" b="0" spc="-105" dirty="0">
                <a:solidFill>
                  <a:srgbClr val="000000"/>
                </a:solidFill>
                <a:latin typeface="Verdana"/>
                <a:cs typeface="Verdana"/>
              </a:rPr>
              <a:t>İlk 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olarak, </a:t>
            </a:r>
            <a:r>
              <a:rPr sz="2700" b="0" spc="45" dirty="0">
                <a:solidFill>
                  <a:srgbClr val="000000"/>
                </a:solidFill>
                <a:latin typeface="Verdana"/>
                <a:cs typeface="Verdana"/>
              </a:rPr>
              <a:t>K </a:t>
            </a:r>
            <a:r>
              <a:rPr sz="2700" b="0" spc="15" dirty="0">
                <a:solidFill>
                  <a:srgbClr val="000000"/>
                </a:solidFill>
                <a:latin typeface="Verdana"/>
                <a:cs typeface="Verdana"/>
              </a:rPr>
              <a:t>merkez 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2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5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-2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700" b="0" spc="17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110" dirty="0">
                <a:solidFill>
                  <a:srgbClr val="000000"/>
                </a:solidFill>
                <a:latin typeface="Verdana"/>
                <a:cs typeface="Verdana"/>
              </a:rPr>
              <a:t>ç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ili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11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12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0" dirty="0">
                <a:solidFill>
                  <a:srgbClr val="000000"/>
                </a:solidFill>
                <a:latin typeface="Verdana"/>
                <a:cs typeface="Verdana"/>
              </a:rPr>
              <a:t>i  </a:t>
            </a:r>
            <a:r>
              <a:rPr sz="2700" b="0" spc="12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5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4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65" dirty="0">
                <a:solidFill>
                  <a:srgbClr val="000000"/>
                </a:solidFill>
                <a:latin typeface="Verdana"/>
                <a:cs typeface="Verdana"/>
              </a:rPr>
              <a:t>z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3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-7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v</a:t>
            </a:r>
            <a:r>
              <a:rPr sz="2700" b="0" spc="15" dirty="0">
                <a:solidFill>
                  <a:srgbClr val="000000"/>
                </a:solidFill>
                <a:latin typeface="Verdana"/>
                <a:cs typeface="Verdana"/>
              </a:rPr>
              <a:t>e  </a:t>
            </a:r>
            <a:r>
              <a:rPr sz="2700" b="0" spc="240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4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40" dirty="0">
                <a:solidFill>
                  <a:srgbClr val="000000"/>
                </a:solidFill>
                <a:latin typeface="Verdana"/>
                <a:cs typeface="Verdana"/>
              </a:rPr>
              <a:t>z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120" dirty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12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11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700" b="0" spc="-6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18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-2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65" dirty="0">
                <a:solidFill>
                  <a:srgbClr val="000000"/>
                </a:solidFill>
                <a:latin typeface="Verdana"/>
                <a:cs typeface="Verdana"/>
              </a:rPr>
              <a:t>r  </a:t>
            </a:r>
            <a:r>
              <a:rPr sz="2700" b="0" spc="145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r>
              <a:rPr sz="2700" b="0" spc="10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700" b="0" spc="-90" dirty="0">
                <a:solidFill>
                  <a:srgbClr val="000000"/>
                </a:solidFill>
                <a:latin typeface="Verdana"/>
                <a:cs typeface="Verdana"/>
              </a:rPr>
              <a:t>ş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235" dirty="0">
                <a:solidFill>
                  <a:srgbClr val="000000"/>
                </a:solidFill>
                <a:latin typeface="Verdana"/>
                <a:cs typeface="Verdana"/>
              </a:rPr>
              <a:t>m</a:t>
            </a:r>
            <a:r>
              <a:rPr sz="2700" b="0" spc="-2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700" b="0" spc="-2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700" b="0" spc="2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700" b="0" spc="-5" dirty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-9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700" b="0" spc="-3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700" b="0" spc="114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700" b="0" spc="-15" dirty="0">
                <a:solidFill>
                  <a:srgbClr val="000000"/>
                </a:solidFill>
                <a:latin typeface="Verdana"/>
                <a:cs typeface="Verdana"/>
              </a:rPr>
              <a:t>ı</a:t>
            </a:r>
            <a:r>
              <a:rPr sz="2700" b="0" spc="-10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700" b="0" spc="-409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2574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Classiﬁcation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2202" y="3211427"/>
            <a:ext cx="5563870" cy="3841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0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50" spc="-30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ö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-30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ö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ğ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ö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ğe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ç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mş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ş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gi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45" dirty="0">
                <a:solidFill>
                  <a:srgbClr val="FFFFFF"/>
                </a:solidFill>
                <a:latin typeface="Verdana"/>
                <a:cs typeface="Verdana"/>
              </a:rPr>
              <a:t>üle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3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go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ı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bulunmaktadır.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2718" y="2481371"/>
            <a:ext cx="3552825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-340" dirty="0">
                <a:solidFill>
                  <a:srgbClr val="000000"/>
                </a:solidFill>
                <a:latin typeface="Georgia"/>
                <a:cs typeface="Georgia"/>
              </a:rPr>
              <a:t>S</a:t>
            </a:r>
            <a:r>
              <a:rPr sz="9450" spc="-565" dirty="0">
                <a:solidFill>
                  <a:srgbClr val="000000"/>
                </a:solidFill>
                <a:latin typeface="Georgia"/>
                <a:cs typeface="Georgia"/>
              </a:rPr>
              <a:t>o</a:t>
            </a:r>
            <a:r>
              <a:rPr sz="9450" spc="-615" dirty="0">
                <a:solidFill>
                  <a:srgbClr val="000000"/>
                </a:solidFill>
                <a:latin typeface="Georgia"/>
                <a:cs typeface="Georgia"/>
              </a:rPr>
              <a:t>n</a:t>
            </a:r>
            <a:r>
              <a:rPr sz="9450" spc="-520" dirty="0">
                <a:solidFill>
                  <a:srgbClr val="000000"/>
                </a:solidFill>
                <a:latin typeface="Georgia"/>
                <a:cs typeface="Georgia"/>
              </a:rPr>
              <a:t>u</a:t>
            </a:r>
            <a:r>
              <a:rPr sz="9450" spc="-270" dirty="0">
                <a:solidFill>
                  <a:srgbClr val="000000"/>
                </a:solidFill>
                <a:latin typeface="Georgia"/>
                <a:cs typeface="Georgia"/>
              </a:rPr>
              <a:t>ç</a:t>
            </a:r>
            <a:endParaRPr sz="945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75" marR="5080" algn="ctr">
              <a:lnSpc>
                <a:spcPct val="102000"/>
              </a:lnSpc>
              <a:spcBef>
                <a:spcPts val="65"/>
              </a:spcBef>
            </a:pPr>
            <a:r>
              <a:rPr spc="20" dirty="0"/>
              <a:t>Gözetimsiz </a:t>
            </a:r>
            <a:r>
              <a:rPr spc="25" dirty="0"/>
              <a:t>öğrenme, </a:t>
            </a:r>
            <a:r>
              <a:rPr spc="15" dirty="0"/>
              <a:t>benzerliklere </a:t>
            </a:r>
            <a:r>
              <a:rPr spc="-10" dirty="0"/>
              <a:t>dayalı </a:t>
            </a:r>
            <a:r>
              <a:rPr spc="-5" dirty="0"/>
              <a:t>olarak </a:t>
            </a:r>
            <a:r>
              <a:rPr spc="25" dirty="0"/>
              <a:t>desenleri </a:t>
            </a:r>
            <a:r>
              <a:rPr spc="-850" dirty="0"/>
              <a:t> </a:t>
            </a:r>
            <a:r>
              <a:rPr spc="30" dirty="0"/>
              <a:t>keşfetme </a:t>
            </a:r>
            <a:r>
              <a:rPr spc="-60" dirty="0"/>
              <a:t>ve </a:t>
            </a:r>
            <a:r>
              <a:rPr spc="-50" dirty="0"/>
              <a:t>veri </a:t>
            </a:r>
            <a:r>
              <a:rPr spc="25" dirty="0"/>
              <a:t>noktalarını </a:t>
            </a:r>
            <a:r>
              <a:rPr spc="70" dirty="0"/>
              <a:t>gruplama </a:t>
            </a:r>
            <a:r>
              <a:rPr spc="45" dirty="0"/>
              <a:t>açısından </a:t>
            </a:r>
            <a:r>
              <a:rPr spc="65" dirty="0"/>
              <a:t>makine </a:t>
            </a:r>
            <a:r>
              <a:rPr spc="70" dirty="0"/>
              <a:t> </a:t>
            </a:r>
            <a:r>
              <a:rPr spc="65" dirty="0"/>
              <a:t>öğrenmesinde</a:t>
            </a:r>
            <a:r>
              <a:rPr spc="-215" dirty="0"/>
              <a:t> </a:t>
            </a:r>
            <a:r>
              <a:rPr spc="75" dirty="0"/>
              <a:t>önemli</a:t>
            </a:r>
            <a:r>
              <a:rPr spc="-215" dirty="0"/>
              <a:t> </a:t>
            </a:r>
            <a:r>
              <a:rPr spc="30" dirty="0"/>
              <a:t>bir</a:t>
            </a:r>
            <a:r>
              <a:rPr spc="-215" dirty="0"/>
              <a:t> </a:t>
            </a:r>
            <a:r>
              <a:rPr spc="-25" dirty="0"/>
              <a:t>tekniktir.</a:t>
            </a:r>
            <a:r>
              <a:rPr spc="-210" dirty="0"/>
              <a:t> </a:t>
            </a:r>
            <a:r>
              <a:rPr spc="150" dirty="0"/>
              <a:t>Bu</a:t>
            </a:r>
            <a:r>
              <a:rPr spc="-215" dirty="0"/>
              <a:t> </a:t>
            </a:r>
            <a:r>
              <a:rPr spc="95" dirty="0"/>
              <a:t>sunumda</a:t>
            </a:r>
            <a:r>
              <a:rPr spc="-215" dirty="0"/>
              <a:t> </a:t>
            </a:r>
            <a:r>
              <a:rPr spc="20" dirty="0"/>
              <a:t>ele</a:t>
            </a:r>
            <a:r>
              <a:rPr spc="-215" dirty="0"/>
              <a:t> </a:t>
            </a:r>
            <a:r>
              <a:rPr spc="35" dirty="0"/>
              <a:t>alınan </a:t>
            </a:r>
            <a:r>
              <a:rPr spc="-844" dirty="0"/>
              <a:t> </a:t>
            </a:r>
            <a:r>
              <a:rPr spc="-20" dirty="0"/>
              <a:t>farklı </a:t>
            </a:r>
            <a:r>
              <a:rPr spc="85" dirty="0"/>
              <a:t>kümeleme </a:t>
            </a:r>
            <a:r>
              <a:rPr spc="-60" dirty="0"/>
              <a:t>ve </a:t>
            </a:r>
            <a:r>
              <a:rPr spc="35" dirty="0"/>
              <a:t>sınıﬂandırma </a:t>
            </a:r>
            <a:r>
              <a:rPr spc="-5" dirty="0"/>
              <a:t>algoritmaları, </a:t>
            </a:r>
            <a:r>
              <a:rPr spc="30" dirty="0"/>
              <a:t>müşteri </a:t>
            </a:r>
            <a:r>
              <a:rPr spc="35" dirty="0"/>
              <a:t> </a:t>
            </a:r>
            <a:r>
              <a:rPr spc="45" dirty="0"/>
              <a:t>segmentasyonu </a:t>
            </a:r>
            <a:r>
              <a:rPr spc="-60" dirty="0"/>
              <a:t>ve </a:t>
            </a:r>
            <a:r>
              <a:rPr spc="35" dirty="0"/>
              <a:t>anormallik </a:t>
            </a:r>
            <a:r>
              <a:rPr spc="15" dirty="0"/>
              <a:t>tespiti </a:t>
            </a:r>
            <a:r>
              <a:rPr spc="75" dirty="0"/>
              <a:t>gibi </a:t>
            </a:r>
            <a:r>
              <a:rPr spc="10" dirty="0"/>
              <a:t>çeşitli </a:t>
            </a:r>
            <a:r>
              <a:rPr spc="-5" dirty="0"/>
              <a:t>alanlara </a:t>
            </a:r>
            <a:r>
              <a:rPr dirty="0"/>
              <a:t> uygulanabilir.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146" y="2621876"/>
            <a:ext cx="12363254" cy="23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900" spc="145" dirty="0">
                <a:latin typeface="Georgia"/>
                <a:cs typeface="Georgia"/>
              </a:rPr>
              <a:t>T</a:t>
            </a:r>
            <a:r>
              <a:rPr lang="tr-TR" sz="14900" spc="-844" dirty="0" err="1">
                <a:latin typeface="Georgia"/>
                <a:cs typeface="Georgia"/>
              </a:rPr>
              <a:t>eşekkürler</a:t>
            </a:r>
            <a:r>
              <a:rPr sz="14900" spc="-1045" dirty="0">
                <a:latin typeface="Georgia"/>
                <a:cs typeface="Georgia"/>
              </a:rPr>
              <a:t>!</a:t>
            </a:r>
            <a:endParaRPr sz="149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5149" y="5118200"/>
            <a:ext cx="4826635" cy="128047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5"/>
              </a:spcBef>
            </a:pPr>
            <a:r>
              <a:rPr lang="tr-TR" sz="2700" spc="145" dirty="0">
                <a:solidFill>
                  <a:srgbClr val="FFFFFF"/>
                </a:solidFill>
                <a:latin typeface="Verdana"/>
                <a:cs typeface="Verdana"/>
              </a:rPr>
              <a:t>Bir sorunuz mu var ? </a:t>
            </a:r>
            <a:r>
              <a:rPr lang="tr-TR" sz="2700" spc="-25" dirty="0" err="1">
                <a:solidFill>
                  <a:srgbClr val="FFFFFF"/>
                </a:solidFill>
                <a:latin typeface="Verdana"/>
                <a:cs typeface="Verdana"/>
              </a:rPr>
              <a:t>sabribereket</a:t>
            </a:r>
            <a:r>
              <a:rPr sz="2700" spc="85" dirty="0">
                <a:solidFill>
                  <a:srgbClr val="FFFFFF"/>
                </a:solidFill>
                <a:latin typeface="Verdana"/>
                <a:cs typeface="Verdana"/>
              </a:rPr>
              <a:t>@</a:t>
            </a:r>
            <a:r>
              <a:rPr lang="tr-TR" sz="2700" spc="180" dirty="0" err="1">
                <a:solidFill>
                  <a:srgbClr val="FFFFFF"/>
                </a:solidFill>
                <a:latin typeface="Verdana"/>
                <a:cs typeface="Verdana"/>
              </a:rPr>
              <a:t>hotmail</a:t>
            </a:r>
            <a:r>
              <a:rPr sz="2700" spc="-45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7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2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tr-TR" sz="2700" spc="10" dirty="0" err="1">
                <a:solidFill>
                  <a:srgbClr val="FFFFFF"/>
                </a:solidFill>
                <a:latin typeface="Verdana"/>
                <a:cs typeface="Verdana"/>
              </a:rPr>
              <a:t>szbereket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tr-TR" sz="2700" spc="10" dirty="0">
                <a:solidFill>
                  <a:srgbClr val="FFFFFF"/>
                </a:solidFill>
                <a:latin typeface="Verdana"/>
                <a:cs typeface="Verdana"/>
              </a:rPr>
              <a:t>github.io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2978" y="781314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471192" y="685799"/>
                </a:lnTo>
                <a:lnTo>
                  <a:pt x="471192" y="417304"/>
                </a:lnTo>
                <a:lnTo>
                  <a:pt x="560375" y="417304"/>
                </a:lnTo>
                <a:lnTo>
                  <a:pt x="572294" y="309991"/>
                </a:lnTo>
                <a:lnTo>
                  <a:pt x="471192" y="309991"/>
                </a:lnTo>
                <a:lnTo>
                  <a:pt x="471192" y="238455"/>
                </a:lnTo>
                <a:lnTo>
                  <a:pt x="474231" y="221912"/>
                </a:lnTo>
                <a:lnTo>
                  <a:pt x="482277" y="208769"/>
                </a:lnTo>
                <a:lnTo>
                  <a:pt x="493723" y="200098"/>
                </a:lnTo>
                <a:lnTo>
                  <a:pt x="506960" y="196970"/>
                </a:lnTo>
                <a:lnTo>
                  <a:pt x="578496" y="196970"/>
                </a:lnTo>
                <a:lnTo>
                  <a:pt x="578496" y="101585"/>
                </a:lnTo>
                <a:lnTo>
                  <a:pt x="483112" y="101585"/>
                </a:lnTo>
                <a:lnTo>
                  <a:pt x="436715" y="110960"/>
                </a:lnTo>
                <a:lnTo>
                  <a:pt x="398814" y="136519"/>
                </a:lnTo>
                <a:lnTo>
                  <a:pt x="373254" y="174417"/>
                </a:lnTo>
                <a:lnTo>
                  <a:pt x="363879" y="220808"/>
                </a:lnTo>
                <a:lnTo>
                  <a:pt x="363879" y="309991"/>
                </a:lnTo>
                <a:lnTo>
                  <a:pt x="274223" y="309991"/>
                </a:lnTo>
                <a:lnTo>
                  <a:pt x="274223" y="417304"/>
                </a:lnTo>
                <a:lnTo>
                  <a:pt x="363879" y="417304"/>
                </a:lnTo>
                <a:lnTo>
                  <a:pt x="363879" y="685799"/>
                </a:ln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3592" y="7813148"/>
            <a:ext cx="676275" cy="685800"/>
          </a:xfrm>
          <a:custGeom>
            <a:avLst/>
            <a:gdLst/>
            <a:ahLst/>
            <a:cxnLst/>
            <a:rect l="l" t="t" r="r" b="b"/>
            <a:pathLst>
              <a:path w="676275" h="685800">
                <a:moveTo>
                  <a:pt x="676275" y="685799"/>
                </a:moveTo>
                <a:lnTo>
                  <a:pt x="0" y="685799"/>
                </a:lnTo>
                <a:lnTo>
                  <a:pt x="0" y="0"/>
                </a:lnTo>
                <a:lnTo>
                  <a:pt x="676275" y="0"/>
                </a:lnTo>
                <a:lnTo>
                  <a:pt x="676275" y="143080"/>
                </a:lnTo>
                <a:lnTo>
                  <a:pt x="433286" y="143080"/>
                </a:lnTo>
                <a:lnTo>
                  <a:pt x="394869" y="151463"/>
                </a:lnTo>
                <a:lnTo>
                  <a:pt x="373126" y="166919"/>
                </a:lnTo>
                <a:lnTo>
                  <a:pt x="124811" y="166919"/>
                </a:lnTo>
                <a:lnTo>
                  <a:pt x="118597" y="178228"/>
                </a:lnTo>
                <a:lnTo>
                  <a:pt x="110693" y="207999"/>
                </a:lnTo>
                <a:lnTo>
                  <a:pt x="117203" y="250017"/>
                </a:lnTo>
                <a:lnTo>
                  <a:pt x="145047" y="286152"/>
                </a:lnTo>
                <a:lnTo>
                  <a:pt x="106778" y="286152"/>
                </a:lnTo>
                <a:lnTo>
                  <a:pt x="107276" y="299475"/>
                </a:lnTo>
                <a:lnTo>
                  <a:pt x="115025" y="330144"/>
                </a:lnTo>
                <a:lnTo>
                  <a:pt x="139413" y="364212"/>
                </a:lnTo>
                <a:lnTo>
                  <a:pt x="189825" y="387728"/>
                </a:lnTo>
                <a:lnTo>
                  <a:pt x="186614" y="388623"/>
                </a:lnTo>
                <a:lnTo>
                  <a:pt x="177308" y="390592"/>
                </a:lnTo>
                <a:lnTo>
                  <a:pt x="162397" y="392560"/>
                </a:lnTo>
                <a:lnTo>
                  <a:pt x="142371" y="393455"/>
                </a:lnTo>
                <a:lnTo>
                  <a:pt x="146390" y="403829"/>
                </a:lnTo>
                <a:lnTo>
                  <a:pt x="160998" y="427079"/>
                </a:lnTo>
                <a:lnTo>
                  <a:pt x="190022" y="451402"/>
                </a:lnTo>
                <a:lnTo>
                  <a:pt x="237289" y="464991"/>
                </a:lnTo>
                <a:lnTo>
                  <a:pt x="228611" y="471818"/>
                </a:lnTo>
                <a:lnTo>
                  <a:pt x="203944" y="486837"/>
                </a:lnTo>
                <a:lnTo>
                  <a:pt x="165333" y="501856"/>
                </a:lnTo>
                <a:lnTo>
                  <a:pt x="127566" y="506961"/>
                </a:lnTo>
                <a:lnTo>
                  <a:pt x="89218" y="506961"/>
                </a:lnTo>
                <a:lnTo>
                  <a:pt x="125795" y="526885"/>
                </a:lnTo>
                <a:lnTo>
                  <a:pt x="164021" y="541891"/>
                </a:lnTo>
                <a:lnTo>
                  <a:pt x="203406" y="551354"/>
                </a:lnTo>
                <a:lnTo>
                  <a:pt x="243460" y="554648"/>
                </a:lnTo>
                <a:lnTo>
                  <a:pt x="676275" y="554648"/>
                </a:lnTo>
                <a:lnTo>
                  <a:pt x="676275" y="685799"/>
                </a:lnTo>
                <a:close/>
              </a:path>
              <a:path w="676275" h="685800">
                <a:moveTo>
                  <a:pt x="510171" y="178848"/>
                </a:moveTo>
                <a:lnTo>
                  <a:pt x="494887" y="163199"/>
                </a:lnTo>
                <a:lnTo>
                  <a:pt x="476176" y="152021"/>
                </a:lnTo>
                <a:lnTo>
                  <a:pt x="455242" y="145315"/>
                </a:lnTo>
                <a:lnTo>
                  <a:pt x="433286" y="143080"/>
                </a:lnTo>
                <a:lnTo>
                  <a:pt x="676275" y="143080"/>
                </a:lnTo>
                <a:lnTo>
                  <a:pt x="676275" y="149272"/>
                </a:lnTo>
                <a:lnTo>
                  <a:pt x="575658" y="149272"/>
                </a:lnTo>
                <a:lnTo>
                  <a:pt x="571484" y="151322"/>
                </a:lnTo>
                <a:lnTo>
                  <a:pt x="560058" y="156727"/>
                </a:lnTo>
                <a:lnTo>
                  <a:pt x="543026" y="164366"/>
                </a:lnTo>
                <a:lnTo>
                  <a:pt x="522032" y="173121"/>
                </a:lnTo>
                <a:lnTo>
                  <a:pt x="516342" y="173121"/>
                </a:lnTo>
                <a:lnTo>
                  <a:pt x="510171" y="178848"/>
                </a:lnTo>
                <a:close/>
              </a:path>
              <a:path w="676275" h="685800">
                <a:moveTo>
                  <a:pt x="528203" y="208889"/>
                </a:moveTo>
                <a:lnTo>
                  <a:pt x="537156" y="204604"/>
                </a:lnTo>
                <a:lnTo>
                  <a:pt x="551757" y="192494"/>
                </a:lnTo>
                <a:lnTo>
                  <a:pt x="566445" y="173677"/>
                </a:lnTo>
                <a:lnTo>
                  <a:pt x="575658" y="149272"/>
                </a:lnTo>
                <a:lnTo>
                  <a:pt x="676275" y="149272"/>
                </a:lnTo>
                <a:lnTo>
                  <a:pt x="676275" y="196970"/>
                </a:lnTo>
                <a:lnTo>
                  <a:pt x="587528" y="196970"/>
                </a:lnTo>
                <a:lnTo>
                  <a:pt x="582392" y="198832"/>
                </a:lnTo>
                <a:lnTo>
                  <a:pt x="568895" y="202929"/>
                </a:lnTo>
                <a:lnTo>
                  <a:pt x="549884" y="207026"/>
                </a:lnTo>
                <a:lnTo>
                  <a:pt x="528203" y="208889"/>
                </a:lnTo>
                <a:close/>
              </a:path>
              <a:path w="676275" h="685800">
                <a:moveTo>
                  <a:pt x="332207" y="268505"/>
                </a:moveTo>
                <a:lnTo>
                  <a:pt x="280661" y="260217"/>
                </a:lnTo>
                <a:lnTo>
                  <a:pt x="232053" y="243883"/>
                </a:lnTo>
                <a:lnTo>
                  <a:pt x="177726" y="214112"/>
                </a:lnTo>
                <a:lnTo>
                  <a:pt x="124811" y="166919"/>
                </a:lnTo>
                <a:lnTo>
                  <a:pt x="373126" y="166919"/>
                </a:lnTo>
                <a:lnTo>
                  <a:pt x="362637" y="174376"/>
                </a:lnTo>
                <a:lnTo>
                  <a:pt x="340459" y="208467"/>
                </a:lnTo>
                <a:lnTo>
                  <a:pt x="332279" y="250017"/>
                </a:lnTo>
                <a:lnTo>
                  <a:pt x="332207" y="268505"/>
                </a:lnTo>
                <a:close/>
              </a:path>
              <a:path w="676275" h="685800">
                <a:moveTo>
                  <a:pt x="676275" y="554648"/>
                </a:moveTo>
                <a:lnTo>
                  <a:pt x="243460" y="554648"/>
                </a:lnTo>
                <a:lnTo>
                  <a:pt x="290628" y="550809"/>
                </a:lnTo>
                <a:lnTo>
                  <a:pt x="335721" y="539674"/>
                </a:lnTo>
                <a:lnTo>
                  <a:pt x="378057" y="521814"/>
                </a:lnTo>
                <a:lnTo>
                  <a:pt x="416955" y="497803"/>
                </a:lnTo>
                <a:lnTo>
                  <a:pt x="451737" y="468212"/>
                </a:lnTo>
                <a:lnTo>
                  <a:pt x="481720" y="433613"/>
                </a:lnTo>
                <a:lnTo>
                  <a:pt x="506225" y="394579"/>
                </a:lnTo>
                <a:lnTo>
                  <a:pt x="524571" y="351681"/>
                </a:lnTo>
                <a:lnTo>
                  <a:pt x="536078" y="305493"/>
                </a:lnTo>
                <a:lnTo>
                  <a:pt x="540065" y="256586"/>
                </a:lnTo>
                <a:lnTo>
                  <a:pt x="540065" y="244657"/>
                </a:lnTo>
                <a:lnTo>
                  <a:pt x="546613" y="239687"/>
                </a:lnTo>
                <a:lnTo>
                  <a:pt x="561482" y="227431"/>
                </a:lnTo>
                <a:lnTo>
                  <a:pt x="577508" y="211865"/>
                </a:lnTo>
                <a:lnTo>
                  <a:pt x="587528" y="196970"/>
                </a:lnTo>
                <a:lnTo>
                  <a:pt x="676275" y="196970"/>
                </a:lnTo>
                <a:lnTo>
                  <a:pt x="676275" y="554648"/>
                </a:lnTo>
                <a:close/>
              </a:path>
              <a:path w="676275" h="685800">
                <a:moveTo>
                  <a:pt x="154232" y="298071"/>
                </a:moveTo>
                <a:lnTo>
                  <a:pt x="150155" y="297885"/>
                </a:lnTo>
                <a:lnTo>
                  <a:pt x="139405" y="296582"/>
                </a:lnTo>
                <a:lnTo>
                  <a:pt x="124205" y="293043"/>
                </a:lnTo>
                <a:lnTo>
                  <a:pt x="106778" y="286152"/>
                </a:lnTo>
                <a:lnTo>
                  <a:pt x="145047" y="286152"/>
                </a:lnTo>
                <a:lnTo>
                  <a:pt x="154232" y="298071"/>
                </a:lnTo>
                <a:close/>
              </a:path>
              <a:path w="676275" h="685800">
                <a:moveTo>
                  <a:pt x="114827" y="508683"/>
                </a:moveTo>
                <a:lnTo>
                  <a:pt x="108599" y="508581"/>
                </a:lnTo>
                <a:lnTo>
                  <a:pt x="102253" y="508268"/>
                </a:lnTo>
                <a:lnTo>
                  <a:pt x="95791" y="507732"/>
                </a:lnTo>
                <a:lnTo>
                  <a:pt x="89218" y="506961"/>
                </a:lnTo>
                <a:lnTo>
                  <a:pt x="127566" y="506961"/>
                </a:lnTo>
                <a:lnTo>
                  <a:pt x="114827" y="508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2399" y="78131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800" y="0"/>
                </a:lnTo>
                <a:lnTo>
                  <a:pt x="685800" y="113504"/>
                </a:lnTo>
                <a:lnTo>
                  <a:pt x="226536" y="113504"/>
                </a:lnTo>
                <a:lnTo>
                  <a:pt x="183724" y="122782"/>
                </a:lnTo>
                <a:lnTo>
                  <a:pt x="147664" y="147662"/>
                </a:lnTo>
                <a:lnTo>
                  <a:pt x="122782" y="183719"/>
                </a:lnTo>
                <a:lnTo>
                  <a:pt x="113505" y="226525"/>
                </a:lnTo>
                <a:lnTo>
                  <a:pt x="113505" y="453061"/>
                </a:lnTo>
                <a:lnTo>
                  <a:pt x="122782" y="499459"/>
                </a:lnTo>
                <a:lnTo>
                  <a:pt x="147664" y="537360"/>
                </a:lnTo>
                <a:lnTo>
                  <a:pt x="183724" y="562920"/>
                </a:lnTo>
                <a:lnTo>
                  <a:pt x="226536" y="572294"/>
                </a:lnTo>
                <a:lnTo>
                  <a:pt x="685800" y="572294"/>
                </a:lnTo>
                <a:lnTo>
                  <a:pt x="685800" y="685799"/>
                </a:lnTo>
                <a:close/>
              </a:path>
              <a:path w="685800" h="685800">
                <a:moveTo>
                  <a:pt x="685800" y="572294"/>
                </a:moveTo>
                <a:lnTo>
                  <a:pt x="453072" y="572294"/>
                </a:lnTo>
                <a:lnTo>
                  <a:pt x="499463" y="562920"/>
                </a:lnTo>
                <a:lnTo>
                  <a:pt x="537361" y="537360"/>
                </a:lnTo>
                <a:lnTo>
                  <a:pt x="562920" y="499459"/>
                </a:lnTo>
                <a:lnTo>
                  <a:pt x="572294" y="453061"/>
                </a:lnTo>
                <a:lnTo>
                  <a:pt x="572294" y="226525"/>
                </a:lnTo>
                <a:lnTo>
                  <a:pt x="562920" y="183719"/>
                </a:lnTo>
                <a:lnTo>
                  <a:pt x="537361" y="147662"/>
                </a:lnTo>
                <a:lnTo>
                  <a:pt x="499463" y="122782"/>
                </a:lnTo>
                <a:lnTo>
                  <a:pt x="453072" y="113504"/>
                </a:lnTo>
                <a:lnTo>
                  <a:pt x="685800" y="113504"/>
                </a:lnTo>
                <a:lnTo>
                  <a:pt x="685800" y="572294"/>
                </a:lnTo>
                <a:close/>
              </a:path>
              <a:path w="685800" h="685800">
                <a:moveTo>
                  <a:pt x="453072" y="518880"/>
                </a:moveTo>
                <a:lnTo>
                  <a:pt x="226536" y="518880"/>
                </a:lnTo>
                <a:lnTo>
                  <a:pt x="201238" y="513625"/>
                </a:lnTo>
                <a:lnTo>
                  <a:pt x="180456" y="499383"/>
                </a:lnTo>
                <a:lnTo>
                  <a:pt x="166380" y="478435"/>
                </a:lnTo>
                <a:lnTo>
                  <a:pt x="161201" y="453061"/>
                </a:lnTo>
                <a:lnTo>
                  <a:pt x="161201" y="226525"/>
                </a:lnTo>
                <a:lnTo>
                  <a:pt x="166380" y="201227"/>
                </a:lnTo>
                <a:lnTo>
                  <a:pt x="180456" y="180445"/>
                </a:lnTo>
                <a:lnTo>
                  <a:pt x="201238" y="166370"/>
                </a:lnTo>
                <a:lnTo>
                  <a:pt x="226536" y="161191"/>
                </a:lnTo>
                <a:lnTo>
                  <a:pt x="453072" y="161191"/>
                </a:lnTo>
                <a:lnTo>
                  <a:pt x="478444" y="166370"/>
                </a:lnTo>
                <a:lnTo>
                  <a:pt x="499389" y="180445"/>
                </a:lnTo>
                <a:lnTo>
                  <a:pt x="506454" y="190757"/>
                </a:lnTo>
                <a:lnTo>
                  <a:pt x="464991" y="190757"/>
                </a:lnTo>
                <a:lnTo>
                  <a:pt x="452926" y="193777"/>
                </a:lnTo>
                <a:lnTo>
                  <a:pt x="443590" y="201313"/>
                </a:lnTo>
                <a:lnTo>
                  <a:pt x="437563" y="211084"/>
                </a:lnTo>
                <a:lnTo>
                  <a:pt x="435425" y="220808"/>
                </a:lnTo>
                <a:lnTo>
                  <a:pt x="436438" y="226525"/>
                </a:lnTo>
                <a:lnTo>
                  <a:pt x="340041" y="226525"/>
                </a:lnTo>
                <a:lnTo>
                  <a:pt x="297155" y="235878"/>
                </a:lnTo>
                <a:lnTo>
                  <a:pt x="260932" y="260925"/>
                </a:lnTo>
                <a:lnTo>
                  <a:pt x="235887" y="297149"/>
                </a:lnTo>
                <a:lnTo>
                  <a:pt x="226536" y="340031"/>
                </a:lnTo>
                <a:lnTo>
                  <a:pt x="235887" y="386228"/>
                </a:lnTo>
                <a:lnTo>
                  <a:pt x="260932" y="424151"/>
                </a:lnTo>
                <a:lnTo>
                  <a:pt x="297155" y="449822"/>
                </a:lnTo>
                <a:lnTo>
                  <a:pt x="340041" y="459264"/>
                </a:lnTo>
                <a:lnTo>
                  <a:pt x="517596" y="459264"/>
                </a:lnTo>
                <a:lnTo>
                  <a:pt x="513627" y="478435"/>
                </a:lnTo>
                <a:lnTo>
                  <a:pt x="499389" y="499383"/>
                </a:lnTo>
                <a:lnTo>
                  <a:pt x="478444" y="513625"/>
                </a:lnTo>
                <a:lnTo>
                  <a:pt x="453072" y="518880"/>
                </a:lnTo>
                <a:close/>
              </a:path>
              <a:path w="685800" h="685800">
                <a:moveTo>
                  <a:pt x="518880" y="250374"/>
                </a:moveTo>
                <a:lnTo>
                  <a:pt x="464991" y="250374"/>
                </a:lnTo>
                <a:lnTo>
                  <a:pt x="473746" y="248236"/>
                </a:lnTo>
                <a:lnTo>
                  <a:pt x="481385" y="242209"/>
                </a:lnTo>
                <a:lnTo>
                  <a:pt x="486789" y="232872"/>
                </a:lnTo>
                <a:lnTo>
                  <a:pt x="488839" y="220808"/>
                </a:lnTo>
                <a:lnTo>
                  <a:pt x="486789" y="211084"/>
                </a:lnTo>
                <a:lnTo>
                  <a:pt x="481385" y="201313"/>
                </a:lnTo>
                <a:lnTo>
                  <a:pt x="473746" y="193777"/>
                </a:lnTo>
                <a:lnTo>
                  <a:pt x="464991" y="190757"/>
                </a:lnTo>
                <a:lnTo>
                  <a:pt x="506454" y="190757"/>
                </a:lnTo>
                <a:lnTo>
                  <a:pt x="513627" y="201227"/>
                </a:lnTo>
                <a:lnTo>
                  <a:pt x="518880" y="226525"/>
                </a:lnTo>
                <a:lnTo>
                  <a:pt x="518880" y="250374"/>
                </a:lnTo>
                <a:close/>
              </a:path>
              <a:path w="685800" h="685800">
                <a:moveTo>
                  <a:pt x="517596" y="459264"/>
                </a:moveTo>
                <a:lnTo>
                  <a:pt x="340041" y="459264"/>
                </a:lnTo>
                <a:lnTo>
                  <a:pt x="386234" y="449822"/>
                </a:lnTo>
                <a:lnTo>
                  <a:pt x="424157" y="424151"/>
                </a:lnTo>
                <a:lnTo>
                  <a:pt x="449831" y="386228"/>
                </a:lnTo>
                <a:lnTo>
                  <a:pt x="459273" y="340031"/>
                </a:lnTo>
                <a:lnTo>
                  <a:pt x="449831" y="297149"/>
                </a:lnTo>
                <a:lnTo>
                  <a:pt x="424157" y="260925"/>
                </a:lnTo>
                <a:lnTo>
                  <a:pt x="386234" y="235878"/>
                </a:lnTo>
                <a:lnTo>
                  <a:pt x="340041" y="226525"/>
                </a:lnTo>
                <a:lnTo>
                  <a:pt x="436438" y="226525"/>
                </a:lnTo>
                <a:lnTo>
                  <a:pt x="437563" y="232872"/>
                </a:lnTo>
                <a:lnTo>
                  <a:pt x="443590" y="242209"/>
                </a:lnTo>
                <a:lnTo>
                  <a:pt x="452926" y="248236"/>
                </a:lnTo>
                <a:lnTo>
                  <a:pt x="464991" y="250374"/>
                </a:lnTo>
                <a:lnTo>
                  <a:pt x="518880" y="250374"/>
                </a:lnTo>
                <a:lnTo>
                  <a:pt x="518880" y="453061"/>
                </a:lnTo>
                <a:lnTo>
                  <a:pt x="517596" y="459264"/>
                </a:lnTo>
                <a:close/>
              </a:path>
              <a:path w="685800" h="685800">
                <a:moveTo>
                  <a:pt x="340041" y="411576"/>
                </a:moveTo>
                <a:lnTo>
                  <a:pt x="314667" y="406232"/>
                </a:lnTo>
                <a:lnTo>
                  <a:pt x="293719" y="391364"/>
                </a:lnTo>
                <a:lnTo>
                  <a:pt x="279477" y="368716"/>
                </a:lnTo>
                <a:lnTo>
                  <a:pt x="274223" y="340031"/>
                </a:lnTo>
                <a:lnTo>
                  <a:pt x="279477" y="314659"/>
                </a:lnTo>
                <a:lnTo>
                  <a:pt x="293719" y="293714"/>
                </a:lnTo>
                <a:lnTo>
                  <a:pt x="314667" y="279475"/>
                </a:lnTo>
                <a:lnTo>
                  <a:pt x="340041" y="274223"/>
                </a:lnTo>
                <a:lnTo>
                  <a:pt x="368724" y="279475"/>
                </a:lnTo>
                <a:lnTo>
                  <a:pt x="391369" y="293714"/>
                </a:lnTo>
                <a:lnTo>
                  <a:pt x="406234" y="314659"/>
                </a:lnTo>
                <a:lnTo>
                  <a:pt x="411576" y="340031"/>
                </a:lnTo>
                <a:lnTo>
                  <a:pt x="406234" y="368716"/>
                </a:lnTo>
                <a:lnTo>
                  <a:pt x="391369" y="391364"/>
                </a:lnTo>
                <a:lnTo>
                  <a:pt x="368724" y="406232"/>
                </a:lnTo>
                <a:lnTo>
                  <a:pt x="340041" y="411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247</Words>
  <Application>Microsoft Office PowerPoint</Application>
  <PresentationFormat>Özel</PresentationFormat>
  <Paragraphs>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Georgia</vt:lpstr>
      <vt:lpstr>Times New Roman</vt:lpstr>
      <vt:lpstr>Verdana</vt:lpstr>
      <vt:lpstr>Office Theme</vt:lpstr>
      <vt:lpstr>Clustering ve  Classiﬁcation</vt:lpstr>
      <vt:lpstr>Giriş</vt:lpstr>
      <vt:lpstr>Clustering</vt:lpstr>
      <vt:lpstr>Hiyerarųik Clustering</vt:lpstr>
      <vt:lpstr>K-means  Clustering K-means kümeleme, bir veri kümesini  K kümeye bölen popüler bir kümeleme  algoritmasıdır. İlk olarak, K merkez  noktası rastgele seçilir ve ardından veri  noktaları en yakın merkeze atanır ve  merkez yeniden hesaplanıncaya kadar  bu işlem tekrarlanır.</vt:lpstr>
      <vt:lpstr>Classiﬁcation</vt:lpstr>
      <vt:lpstr>Sonuç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ve  Classiﬁcation</dc:title>
  <dc:creator>sabri bereket</dc:creator>
  <cp:lastModifiedBy>SABRI  BEREKET</cp:lastModifiedBy>
  <cp:revision>2</cp:revision>
  <dcterms:created xsi:type="dcterms:W3CDTF">2023-06-05T08:00:07Z</dcterms:created>
  <dcterms:modified xsi:type="dcterms:W3CDTF">2023-06-05T08:51:50Z</dcterms:modified>
</cp:coreProperties>
</file>