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58" r:id="rId4"/>
    <p:sldId id="259" r:id="rId5"/>
    <p:sldId id="297" r:id="rId6"/>
    <p:sldId id="260" r:id="rId7"/>
    <p:sldId id="299" r:id="rId8"/>
    <p:sldId id="261" r:id="rId9"/>
    <p:sldId id="298" r:id="rId10"/>
    <p:sldId id="262" r:id="rId11"/>
    <p:sldId id="278" r:id="rId12"/>
  </p:sldIdLst>
  <p:sldSz cx="9144000" cy="5143500" type="screen16x9"/>
  <p:notesSz cx="6858000" cy="9144000"/>
  <p:embeddedFontLst>
    <p:embeddedFont>
      <p:font typeface="Advent Pro SemiBold" panose="020B0604020202020204" charset="-94"/>
      <p:regular r:id="rId14"/>
      <p:bold r:id="rId15"/>
    </p:embeddedFont>
    <p:embeddedFont>
      <p:font typeface="Fira Sans Condensed Medium" panose="020B0603050000020004" pitchFamily="34" charset="0"/>
      <p:regular r:id="rId16"/>
      <p:bold r:id="rId17"/>
      <p:italic r:id="rId18"/>
      <p:boldItalic r:id="rId19"/>
    </p:embeddedFont>
    <p:embeddedFont>
      <p:font typeface="Fira Sans Extra Condensed Medium" panose="020B0604020202020204" charset="0"/>
      <p:regular r:id="rId20"/>
      <p:bold r:id="rId21"/>
      <p:italic r:id="rId22"/>
      <p:boldItalic r:id="rId23"/>
    </p:embeddedFont>
    <p:embeddedFont>
      <p:font typeface="Livvic Light" pitchFamily="2" charset="-94"/>
      <p:regular r:id="rId24"/>
      <p:italic r:id="rId25"/>
    </p:embeddedFont>
    <p:embeddedFont>
      <p:font typeface="Maven Pro" panose="020B0604020202020204" charset="-94"/>
      <p:regular r:id="rId26"/>
      <p:bold r:id="rId27"/>
    </p:embeddedFont>
    <p:embeddedFont>
      <p:font typeface="Nunito Light" pitchFamily="2" charset="-94"/>
      <p:regular r:id="rId28"/>
      <p:italic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4A2F65-A829-4A02-A282-04ED92A3C781}">
  <a:tblStyle styleId="{9E4A2F65-A829-4A02-A282-04ED92A3C7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3"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mailto:sabribereket@hotmail.com?subject=About%20Regression%20Presentation"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hyperlink" Target="https://www.linkedin.com/in/sabribereket/" TargetMode="External"/><Relationship Id="rId4" Type="http://schemas.openxmlformats.org/officeDocument/2006/relationships/hyperlink" Target="https://szbereket.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2952215"/>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190507003</a:t>
            </a:r>
          </a:p>
          <a:p>
            <a:pPr marL="0" lvl="0" indent="0" algn="ctr" rtl="0">
              <a:spcBef>
                <a:spcPts val="0"/>
              </a:spcBef>
              <a:spcAft>
                <a:spcPts val="0"/>
              </a:spcAft>
              <a:buNone/>
            </a:pPr>
            <a:r>
              <a:rPr lang="tr-TR" dirty="0"/>
              <a:t>SABRİ BEREKET</a:t>
            </a:r>
          </a:p>
          <a:p>
            <a:pPr marL="0" lvl="0" indent="0" algn="ctr" rtl="0">
              <a:spcBef>
                <a:spcPts val="0"/>
              </a:spcBef>
              <a:spcAft>
                <a:spcPts val="0"/>
              </a:spcAft>
              <a:buNone/>
            </a:pPr>
            <a:r>
              <a:rPr lang="tr-TR" dirty="0"/>
              <a:t>HARRAN ÜNİVERSİTESİ</a:t>
            </a:r>
            <a:endParaRPr dirty="0"/>
          </a:p>
        </p:txBody>
      </p:sp>
      <p:sp>
        <p:nvSpPr>
          <p:cNvPr id="435" name="Google Shape;435;p25"/>
          <p:cNvSpPr txBox="1">
            <a:spLocks noGrp="1"/>
          </p:cNvSpPr>
          <p:nvPr>
            <p:ph type="ctrTitle"/>
          </p:nvPr>
        </p:nvSpPr>
        <p:spPr>
          <a:xfrm>
            <a:off x="1561641" y="916085"/>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DOĞRUSAL VE DOĞRUSAL OLMAYAN</a:t>
            </a:r>
            <a:r>
              <a:rPr lang="en" dirty="0"/>
              <a:t> </a:t>
            </a:r>
            <a:r>
              <a:rPr lang="tr-TR" dirty="0">
                <a:solidFill>
                  <a:schemeClr val="accent2"/>
                </a:solidFill>
              </a:rPr>
              <a:t>REGRESYON</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Python</a:t>
            </a:r>
            <a:endParaRPr dirty="0"/>
          </a:p>
        </p:txBody>
      </p:sp>
      <p:sp>
        <p:nvSpPr>
          <p:cNvPr id="2" name="Metin Yer Tutucusu 1">
            <a:extLst>
              <a:ext uri="{FF2B5EF4-FFF2-40B4-BE49-F238E27FC236}">
                <a16:creationId xmlns:a16="http://schemas.microsoft.com/office/drawing/2014/main" id="{60CFC51D-AC63-632D-C310-E6264AD49363}"/>
              </a:ext>
            </a:extLst>
          </p:cNvPr>
          <p:cNvSpPr txBox="1">
            <a:spLocks/>
          </p:cNvSpPr>
          <p:nvPr/>
        </p:nvSpPr>
        <p:spPr>
          <a:xfrm>
            <a:off x="669630" y="1198074"/>
            <a:ext cx="7804739" cy="3256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sz="1100" dirty="0"/>
              <a:t>Python; web uygulamaları, yazılım geliştirme, veri bilimi ve makine öğreniminde (ML) yaygın olarak kullanılan bir programlama dilidir. Geliştiriciler, etkili ve öğrenmesi kolay olduğu ve birçok farklı platformda çalıştırılabildiği için </a:t>
            </a:r>
            <a:r>
              <a:rPr lang="tr-TR" sz="1100" dirty="0" err="1"/>
              <a:t>Python'ı</a:t>
            </a:r>
            <a:r>
              <a:rPr lang="tr-TR" sz="1100" dirty="0"/>
              <a:t> kullanır. Python yazılımı ücretsiz olarak indirilebilir, her türlü sistemle iyi bir entegrasyon sağlar ve geliştirme hızını artırır.</a:t>
            </a:r>
          </a:p>
          <a:p>
            <a:pPr marL="114300" indent="0"/>
            <a:r>
              <a:rPr lang="tr-TR" sz="1100" dirty="0"/>
              <a:t>Veri bilimi, verilerden değerli bilgileri ayıklamaktır ve makine öğrenimi (ML), bilgisayarlara verilerden otomatik olarak öğrenmesini ve doğru tahminlerde bulunmasını öğretir. Veri bilimciler, aşağıdakiler gibi veri bilimi görevleri için </a:t>
            </a:r>
            <a:r>
              <a:rPr lang="tr-TR" sz="1100" dirty="0" err="1"/>
              <a:t>Python'ı</a:t>
            </a:r>
            <a:r>
              <a:rPr lang="tr-TR" sz="1100" dirty="0"/>
              <a:t> kullanır:</a:t>
            </a:r>
          </a:p>
          <a:p>
            <a:pPr marL="114300" indent="0"/>
            <a:endParaRPr lang="tr-TR" sz="1100" dirty="0"/>
          </a:p>
          <a:p>
            <a:pPr marL="114300" indent="0"/>
            <a:r>
              <a:rPr lang="tr-TR" sz="1100" dirty="0"/>
              <a:t>Veri temizleme olarak bilinen, yanlış verileri düzeltme ve kaldırma </a:t>
            </a:r>
          </a:p>
          <a:p>
            <a:pPr marL="114300" indent="0"/>
            <a:r>
              <a:rPr lang="tr-TR" sz="1100" dirty="0"/>
              <a:t>Verileri ayıklama ve verilerin çeşitli özelliklerini seçme</a:t>
            </a:r>
          </a:p>
          <a:p>
            <a:pPr marL="114300" indent="0"/>
            <a:r>
              <a:rPr lang="tr-TR" sz="1100" dirty="0"/>
              <a:t>Veri etiketleme, yani veriler için anlamlı adlar ekleme</a:t>
            </a:r>
          </a:p>
          <a:p>
            <a:pPr marL="114300" indent="0"/>
            <a:r>
              <a:rPr lang="tr-TR" sz="1100" dirty="0"/>
              <a:t>Verilerden farklı öngörüler çıkarma</a:t>
            </a:r>
          </a:p>
          <a:p>
            <a:pPr marL="114300" indent="0"/>
            <a:r>
              <a:rPr lang="tr-TR" sz="1100" dirty="0"/>
              <a:t>Çizgi grafikler, çubuk grafikler, sütun grafikler ve dilim grafikler gibi grafikleri kullanarak verileri görselleştirme</a:t>
            </a:r>
          </a:p>
          <a:p>
            <a:pPr marL="114300" indent="0"/>
            <a:r>
              <a:rPr lang="tr-TR" sz="1100" dirty="0"/>
              <a:t> </a:t>
            </a:r>
          </a:p>
          <a:p>
            <a:pPr marL="114300" indent="0"/>
            <a:r>
              <a:rPr lang="tr-TR" sz="1100" dirty="0"/>
              <a:t>Veri bilimciler, ML modellerini eğitmek ve verileri doğru şekilde sınıflandıran sınıflandırıcılar derlemek için Python ML kitaplıklarını kullanır. Farklı alanlarda çalışan kişiler; görüntü, metin ve ağ trafiği sınıflandırması, konuşma tanıma ve yüz tanıma gibi sınıflandırma görevlerini yapması için Python tabanlı sınıflandırıcılar kullanır. Veri bilimciler, gelişmiş bir ML tekniği olan derin öğrenme için de Python kullanır.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1744639" y="1878953"/>
            <a:ext cx="5568781"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t>
            </a:r>
            <a:r>
              <a:rPr lang="tr-TR" dirty="0"/>
              <a:t>ESSEKURLER</a:t>
            </a:r>
            <a:endParaRPr dirty="0"/>
          </a:p>
        </p:txBody>
      </p:sp>
      <p:sp>
        <p:nvSpPr>
          <p:cNvPr id="1362" name="Google Shape;1362;p47"/>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accent2"/>
                </a:solidFill>
              </a:rPr>
              <a:t>Herhangi bir soru için</a:t>
            </a:r>
            <a:endParaRPr dirty="0">
              <a:solidFill>
                <a:schemeClr val="accent2"/>
              </a:solidFill>
            </a:endParaRPr>
          </a:p>
          <a:p>
            <a:pPr marL="0" lvl="0" indent="0" algn="ctr" rtl="0">
              <a:spcBef>
                <a:spcPts val="0"/>
              </a:spcBef>
              <a:spcAft>
                <a:spcPts val="0"/>
              </a:spcAft>
              <a:buNone/>
            </a:pPr>
            <a:endParaRPr dirty="0"/>
          </a:p>
          <a:p>
            <a:pPr marL="0" lvl="0" indent="0" algn="ctr" rtl="0">
              <a:spcBef>
                <a:spcPts val="0"/>
              </a:spcBef>
              <a:spcAft>
                <a:spcPts val="0"/>
              </a:spcAft>
              <a:buNone/>
            </a:pPr>
            <a:r>
              <a:rPr lang="tr-TR" dirty="0" err="1">
                <a:hlinkClick r:id="rId3"/>
              </a:rPr>
              <a:t>sabribereket</a:t>
            </a:r>
            <a:r>
              <a:rPr lang="en" dirty="0">
                <a:hlinkClick r:id="rId3"/>
              </a:rPr>
              <a:t>@</a:t>
            </a:r>
            <a:r>
              <a:rPr lang="tr-TR" dirty="0" err="1">
                <a:hlinkClick r:id="rId3"/>
              </a:rPr>
              <a:t>hotmail</a:t>
            </a:r>
            <a:r>
              <a:rPr lang="en" dirty="0">
                <a:hlinkClick r:id="rId3"/>
              </a:rPr>
              <a:t>.com</a:t>
            </a:r>
            <a:endParaRPr lang="tr-TR" dirty="0"/>
          </a:p>
          <a:p>
            <a:pPr marL="0" lvl="0" indent="0" algn="ctr" rtl="0">
              <a:spcBef>
                <a:spcPts val="0"/>
              </a:spcBef>
              <a:spcAft>
                <a:spcPts val="0"/>
              </a:spcAft>
              <a:buNone/>
            </a:pPr>
            <a:endParaRPr dirty="0"/>
          </a:p>
          <a:p>
            <a:pPr marL="0" lvl="0" indent="0" algn="ctr" rtl="0">
              <a:spcBef>
                <a:spcPts val="0"/>
              </a:spcBef>
              <a:spcAft>
                <a:spcPts val="0"/>
              </a:spcAft>
              <a:buNone/>
            </a:pPr>
            <a:r>
              <a:rPr lang="tr-TR" dirty="0">
                <a:hlinkClick r:id="rId4"/>
              </a:rPr>
              <a:t>szbereket.github.io</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a:hlinkClick r:id="rId5"/>
          </p:cNvPr>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47"/>
          <p:cNvGrpSpPr/>
          <p:nvPr/>
        </p:nvGrpSpPr>
        <p:grpSpPr>
          <a:xfrm>
            <a:off x="4236456" y="3252450"/>
            <a:ext cx="292574" cy="261652"/>
            <a:chOff x="3824739" y="3890112"/>
            <a:chExt cx="208105" cy="186110"/>
          </a:xfrm>
        </p:grpSpPr>
        <p:sp>
          <p:nvSpPr>
            <p:cNvPr id="1380" name="Google Shape;138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Resim 7">
            <a:extLst>
              <a:ext uri="{FF2B5EF4-FFF2-40B4-BE49-F238E27FC236}">
                <a16:creationId xmlns:a16="http://schemas.microsoft.com/office/drawing/2014/main" id="{2690F475-C873-FF6F-5C7D-06D2BABF12EE}"/>
              </a:ext>
            </a:extLst>
          </p:cNvPr>
          <p:cNvPicPr>
            <a:picLocks noChangeAspect="1"/>
          </p:cNvPicPr>
          <p:nvPr/>
        </p:nvPicPr>
        <p:blipFill>
          <a:blip r:embed="rId6"/>
          <a:stretch>
            <a:fillRect/>
          </a:stretch>
        </p:blipFill>
        <p:spPr>
          <a:xfrm>
            <a:off x="2322062" y="4022238"/>
            <a:ext cx="4499875" cy="484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Veri </a:t>
            </a:r>
            <a:r>
              <a:rPr lang="en-US" dirty="0" err="1"/>
              <a:t>bilimi</a:t>
            </a:r>
            <a:r>
              <a:rPr lang="en-US" dirty="0"/>
              <a:t>, </a:t>
            </a:r>
            <a:r>
              <a:rPr lang="en-US" dirty="0" err="1"/>
              <a:t>iş</a:t>
            </a:r>
            <a:r>
              <a:rPr lang="en-US" dirty="0"/>
              <a:t> </a:t>
            </a:r>
            <a:r>
              <a:rPr lang="en-US" dirty="0" err="1"/>
              <a:t>için</a:t>
            </a:r>
            <a:r>
              <a:rPr lang="en-US" dirty="0"/>
              <a:t> </a:t>
            </a:r>
            <a:r>
              <a:rPr lang="en-US" dirty="0" err="1"/>
              <a:t>anlamlı</a:t>
            </a:r>
            <a:r>
              <a:rPr lang="en-US" dirty="0"/>
              <a:t> </a:t>
            </a:r>
            <a:r>
              <a:rPr lang="en-US" dirty="0" err="1"/>
              <a:t>öngörüler</a:t>
            </a:r>
            <a:r>
              <a:rPr lang="en-US" dirty="0"/>
              <a:t> </a:t>
            </a:r>
            <a:r>
              <a:rPr lang="en-US" dirty="0" err="1"/>
              <a:t>ayıklamak</a:t>
            </a:r>
            <a:r>
              <a:rPr lang="en-US" dirty="0"/>
              <a:t> </a:t>
            </a:r>
            <a:r>
              <a:rPr lang="en-US" dirty="0" err="1"/>
              <a:t>amacıyla</a:t>
            </a:r>
            <a:r>
              <a:rPr lang="en-US" dirty="0"/>
              <a:t> </a:t>
            </a:r>
            <a:r>
              <a:rPr lang="en-US" dirty="0" err="1"/>
              <a:t>veriler</a:t>
            </a:r>
            <a:r>
              <a:rPr lang="en-US" dirty="0"/>
              <a:t> </a:t>
            </a:r>
            <a:r>
              <a:rPr lang="en-US" dirty="0" err="1"/>
              <a:t>üzerinde</a:t>
            </a:r>
            <a:r>
              <a:rPr lang="en-US" dirty="0"/>
              <a:t> </a:t>
            </a:r>
            <a:r>
              <a:rPr lang="en-US" dirty="0" err="1"/>
              <a:t>gerçekleştirilen</a:t>
            </a:r>
            <a:r>
              <a:rPr lang="en-US" dirty="0"/>
              <a:t> </a:t>
            </a:r>
            <a:r>
              <a:rPr lang="en-US" dirty="0" err="1"/>
              <a:t>çalışmaların</a:t>
            </a:r>
            <a:r>
              <a:rPr lang="en-US" dirty="0"/>
              <a:t> </a:t>
            </a:r>
            <a:r>
              <a:rPr lang="en-US" dirty="0" err="1"/>
              <a:t>adıdır</a:t>
            </a:r>
            <a:r>
              <a:rPr lang="en-US" dirty="0"/>
              <a:t>. </a:t>
            </a:r>
            <a:r>
              <a:rPr lang="en-US" dirty="0" err="1"/>
              <a:t>Büyük</a:t>
            </a:r>
            <a:r>
              <a:rPr lang="en-US" dirty="0"/>
              <a:t> </a:t>
            </a:r>
            <a:r>
              <a:rPr lang="en-US" dirty="0" err="1"/>
              <a:t>miktardaki</a:t>
            </a:r>
            <a:r>
              <a:rPr lang="en-US" dirty="0"/>
              <a:t> </a:t>
            </a:r>
            <a:r>
              <a:rPr lang="en-US" dirty="0" err="1"/>
              <a:t>verileri</a:t>
            </a:r>
            <a:r>
              <a:rPr lang="en-US" dirty="0"/>
              <a:t> </a:t>
            </a:r>
            <a:r>
              <a:rPr lang="en-US" dirty="0" err="1"/>
              <a:t>analiz</a:t>
            </a:r>
            <a:r>
              <a:rPr lang="en-US" dirty="0"/>
              <a:t> </a:t>
            </a:r>
            <a:r>
              <a:rPr lang="en-US" dirty="0" err="1"/>
              <a:t>etmek</a:t>
            </a:r>
            <a:r>
              <a:rPr lang="en-US" dirty="0"/>
              <a:t> </a:t>
            </a:r>
            <a:r>
              <a:rPr lang="en-US" dirty="0" err="1"/>
              <a:t>için</a:t>
            </a:r>
            <a:r>
              <a:rPr lang="en-US" dirty="0"/>
              <a:t> </a:t>
            </a:r>
            <a:r>
              <a:rPr lang="en-US" dirty="0" err="1"/>
              <a:t>matematik</a:t>
            </a:r>
            <a:r>
              <a:rPr lang="en-US" dirty="0"/>
              <a:t>, </a:t>
            </a:r>
            <a:r>
              <a:rPr lang="en-US" dirty="0" err="1"/>
              <a:t>istatistik</a:t>
            </a:r>
            <a:r>
              <a:rPr lang="en-US" dirty="0"/>
              <a:t>, </a:t>
            </a:r>
            <a:r>
              <a:rPr lang="en-US" dirty="0" err="1"/>
              <a:t>yapay</a:t>
            </a:r>
            <a:r>
              <a:rPr lang="en-US" dirty="0"/>
              <a:t> </a:t>
            </a:r>
            <a:r>
              <a:rPr lang="en-US" dirty="0" err="1"/>
              <a:t>zeka</a:t>
            </a:r>
            <a:r>
              <a:rPr lang="en-US" dirty="0"/>
              <a:t> </a:t>
            </a:r>
            <a:r>
              <a:rPr lang="en-US" dirty="0" err="1"/>
              <a:t>ve</a:t>
            </a:r>
            <a:r>
              <a:rPr lang="en-US" dirty="0"/>
              <a:t> </a:t>
            </a:r>
            <a:r>
              <a:rPr lang="en-US" dirty="0" err="1"/>
              <a:t>bilgisayar</a:t>
            </a:r>
            <a:r>
              <a:rPr lang="en-US" dirty="0"/>
              <a:t> </a:t>
            </a:r>
            <a:r>
              <a:rPr lang="en-US" dirty="0" err="1"/>
              <a:t>mühendisliği</a:t>
            </a:r>
            <a:r>
              <a:rPr lang="en-US" dirty="0"/>
              <a:t> </a:t>
            </a:r>
            <a:r>
              <a:rPr lang="en-US" dirty="0" err="1"/>
              <a:t>alanlarının</a:t>
            </a:r>
            <a:r>
              <a:rPr lang="en-US" dirty="0"/>
              <a:t> </a:t>
            </a:r>
            <a:r>
              <a:rPr lang="en-US" dirty="0" err="1"/>
              <a:t>ilke</a:t>
            </a:r>
            <a:r>
              <a:rPr lang="en-US" dirty="0"/>
              <a:t> </a:t>
            </a:r>
            <a:r>
              <a:rPr lang="en-US" dirty="0" err="1"/>
              <a:t>ve</a:t>
            </a:r>
            <a:r>
              <a:rPr lang="en-US" dirty="0"/>
              <a:t> </a:t>
            </a:r>
            <a:r>
              <a:rPr lang="en-US" dirty="0" err="1"/>
              <a:t>uygulamalarını</a:t>
            </a:r>
            <a:r>
              <a:rPr lang="en-US" dirty="0"/>
              <a:t> </a:t>
            </a:r>
            <a:r>
              <a:rPr lang="en-US" dirty="0" err="1"/>
              <a:t>bir</a:t>
            </a:r>
            <a:r>
              <a:rPr lang="en-US" dirty="0"/>
              <a:t> </a:t>
            </a:r>
            <a:r>
              <a:rPr lang="en-US" dirty="0" err="1"/>
              <a:t>araya</a:t>
            </a:r>
            <a:r>
              <a:rPr lang="en-US" dirty="0"/>
              <a:t> </a:t>
            </a:r>
            <a:r>
              <a:rPr lang="en-US" dirty="0" err="1"/>
              <a:t>getiren</a:t>
            </a:r>
            <a:r>
              <a:rPr lang="en-US" dirty="0"/>
              <a:t>, </a:t>
            </a:r>
            <a:r>
              <a:rPr lang="en-US" dirty="0" err="1"/>
              <a:t>disiplinler</a:t>
            </a:r>
            <a:r>
              <a:rPr lang="en-US" dirty="0"/>
              <a:t> </a:t>
            </a:r>
            <a:r>
              <a:rPr lang="en-US" dirty="0" err="1"/>
              <a:t>arası</a:t>
            </a:r>
            <a:r>
              <a:rPr lang="en-US" dirty="0"/>
              <a:t> </a:t>
            </a:r>
            <a:r>
              <a:rPr lang="en-US" dirty="0" err="1"/>
              <a:t>bir</a:t>
            </a:r>
            <a:r>
              <a:rPr lang="en-US" dirty="0"/>
              <a:t> </a:t>
            </a:r>
            <a:r>
              <a:rPr lang="en-US" dirty="0" err="1"/>
              <a:t>yaklaşımdır</a:t>
            </a:r>
            <a:r>
              <a:rPr lang="en-US" dirty="0"/>
              <a:t>. Bu </a:t>
            </a:r>
            <a:r>
              <a:rPr lang="en-US" dirty="0" err="1"/>
              <a:t>analiz</a:t>
            </a:r>
            <a:r>
              <a:rPr lang="en-US" dirty="0"/>
              <a:t>, </a:t>
            </a:r>
            <a:r>
              <a:rPr lang="en-US" dirty="0" err="1"/>
              <a:t>veri</a:t>
            </a:r>
            <a:r>
              <a:rPr lang="en-US" dirty="0"/>
              <a:t> </a:t>
            </a:r>
            <a:r>
              <a:rPr lang="en-US" dirty="0" err="1"/>
              <a:t>bilimcilerinin</a:t>
            </a:r>
            <a:r>
              <a:rPr lang="en-US" dirty="0"/>
              <a:t> ne </a:t>
            </a:r>
            <a:r>
              <a:rPr lang="en-US" dirty="0" err="1"/>
              <a:t>olduğu</a:t>
            </a:r>
            <a:r>
              <a:rPr lang="en-US" dirty="0"/>
              <a:t>, </a:t>
            </a:r>
            <a:r>
              <a:rPr lang="en-US" dirty="0" err="1"/>
              <a:t>neden</a:t>
            </a:r>
            <a:r>
              <a:rPr lang="en-US" dirty="0"/>
              <a:t> </a:t>
            </a:r>
            <a:r>
              <a:rPr lang="en-US" dirty="0" err="1"/>
              <a:t>olduğu</a:t>
            </a:r>
            <a:r>
              <a:rPr lang="en-US" dirty="0"/>
              <a:t>, ne </a:t>
            </a:r>
            <a:r>
              <a:rPr lang="en-US" dirty="0" err="1"/>
              <a:t>olacağı</a:t>
            </a:r>
            <a:r>
              <a:rPr lang="en-US" dirty="0"/>
              <a:t> </a:t>
            </a:r>
            <a:r>
              <a:rPr lang="en-US" dirty="0" err="1"/>
              <a:t>ve</a:t>
            </a:r>
            <a:r>
              <a:rPr lang="en-US" dirty="0"/>
              <a:t> </a:t>
            </a:r>
            <a:r>
              <a:rPr lang="en-US" dirty="0" err="1"/>
              <a:t>sonuçlarla</a:t>
            </a:r>
            <a:r>
              <a:rPr lang="en-US" dirty="0"/>
              <a:t> </a:t>
            </a:r>
            <a:r>
              <a:rPr lang="en-US" dirty="0" err="1"/>
              <a:t>neler</a:t>
            </a:r>
            <a:r>
              <a:rPr lang="en-US" dirty="0"/>
              <a:t> </a:t>
            </a:r>
            <a:r>
              <a:rPr lang="en-US" dirty="0" err="1"/>
              <a:t>yapılabileceğini</a:t>
            </a:r>
            <a:r>
              <a:rPr lang="en-US" dirty="0"/>
              <a:t> </a:t>
            </a:r>
            <a:r>
              <a:rPr lang="en-US" dirty="0" err="1"/>
              <a:t>sormalarına</a:t>
            </a:r>
            <a:r>
              <a:rPr lang="en-US" dirty="0"/>
              <a:t> </a:t>
            </a:r>
            <a:r>
              <a:rPr lang="en-US" dirty="0" err="1"/>
              <a:t>ve</a:t>
            </a:r>
            <a:r>
              <a:rPr lang="en-US" dirty="0"/>
              <a:t> </a:t>
            </a:r>
            <a:r>
              <a:rPr lang="en-US" dirty="0" err="1"/>
              <a:t>bu</a:t>
            </a:r>
            <a:r>
              <a:rPr lang="en-US" dirty="0"/>
              <a:t> </a:t>
            </a:r>
            <a:r>
              <a:rPr lang="en-US" dirty="0" err="1"/>
              <a:t>soruları</a:t>
            </a:r>
            <a:r>
              <a:rPr lang="en-US" dirty="0"/>
              <a:t> </a:t>
            </a:r>
            <a:r>
              <a:rPr lang="en-US" dirty="0" err="1"/>
              <a:t>cevaplamalarına</a:t>
            </a:r>
            <a:r>
              <a:rPr lang="en-US" dirty="0"/>
              <a:t> </a:t>
            </a:r>
            <a:r>
              <a:rPr lang="en-US" dirty="0" err="1"/>
              <a:t>yardımcı</a:t>
            </a:r>
            <a:r>
              <a:rPr lang="en-US" dirty="0"/>
              <a:t> </a:t>
            </a:r>
            <a:r>
              <a:rPr lang="en-US" dirty="0" err="1"/>
              <a:t>olur</a:t>
            </a:r>
            <a:r>
              <a:rPr lang="en-US" dirty="0"/>
              <a:t>.</a:t>
            </a:r>
            <a:endParaRPr lang="tr-TR" dirty="0"/>
          </a:p>
          <a:p>
            <a:pPr marL="0" lvl="0" indent="0" algn="l" rtl="0">
              <a:lnSpc>
                <a:spcPct val="100000"/>
              </a:lnSpc>
              <a:spcBef>
                <a:spcPts val="0"/>
              </a:spcBef>
              <a:spcAft>
                <a:spcPts val="0"/>
              </a:spcAft>
              <a:buNone/>
            </a:pPr>
            <a:endParaRPr lang="tr-TR" dirty="0"/>
          </a:p>
          <a:p>
            <a:pPr marL="0" lvl="0" indent="0" algn="l" rtl="0">
              <a:lnSpc>
                <a:spcPct val="100000"/>
              </a:lnSpc>
              <a:spcBef>
                <a:spcPts val="0"/>
              </a:spcBef>
              <a:spcAft>
                <a:spcPts val="0"/>
              </a:spcAft>
              <a:buNone/>
            </a:pPr>
            <a:r>
              <a:rPr lang="en-US" dirty="0"/>
              <a:t>Veri </a:t>
            </a:r>
            <a:r>
              <a:rPr lang="en-US" dirty="0" err="1"/>
              <a:t>bilimi</a:t>
            </a:r>
            <a:r>
              <a:rPr lang="en-US" dirty="0"/>
              <a:t>, </a:t>
            </a:r>
            <a:r>
              <a:rPr lang="en-US" dirty="0" err="1"/>
              <a:t>verilerden</a:t>
            </a:r>
            <a:r>
              <a:rPr lang="en-US" dirty="0"/>
              <a:t> </a:t>
            </a:r>
            <a:r>
              <a:rPr lang="en-US" dirty="0" err="1"/>
              <a:t>anlam</a:t>
            </a:r>
            <a:r>
              <a:rPr lang="en-US" dirty="0"/>
              <a:t> </a:t>
            </a:r>
            <a:r>
              <a:rPr lang="en-US" dirty="0" err="1"/>
              <a:t>çıkartmak</a:t>
            </a:r>
            <a:r>
              <a:rPr lang="en-US" dirty="0"/>
              <a:t> </a:t>
            </a:r>
            <a:r>
              <a:rPr lang="en-US" dirty="0" err="1"/>
              <a:t>amacıyla</a:t>
            </a:r>
            <a:r>
              <a:rPr lang="en-US" dirty="0"/>
              <a:t> </a:t>
            </a:r>
            <a:r>
              <a:rPr lang="en-US" dirty="0" err="1"/>
              <a:t>çeşitli</a:t>
            </a:r>
            <a:r>
              <a:rPr lang="en-US" dirty="0"/>
              <a:t> </a:t>
            </a:r>
            <a:r>
              <a:rPr lang="en-US" dirty="0" err="1"/>
              <a:t>araç</a:t>
            </a:r>
            <a:r>
              <a:rPr lang="en-US" dirty="0"/>
              <a:t>, </a:t>
            </a:r>
            <a:r>
              <a:rPr lang="en-US" dirty="0" err="1"/>
              <a:t>yöntem</a:t>
            </a:r>
            <a:r>
              <a:rPr lang="en-US" dirty="0"/>
              <a:t> </a:t>
            </a:r>
            <a:r>
              <a:rPr lang="en-US" dirty="0" err="1"/>
              <a:t>ve</a:t>
            </a:r>
            <a:r>
              <a:rPr lang="en-US" dirty="0"/>
              <a:t> </a:t>
            </a:r>
            <a:r>
              <a:rPr lang="en-US" dirty="0" err="1"/>
              <a:t>teknolojileri</a:t>
            </a:r>
            <a:r>
              <a:rPr lang="en-US" dirty="0"/>
              <a:t> </a:t>
            </a:r>
            <a:r>
              <a:rPr lang="en-US" dirty="0" err="1"/>
              <a:t>bir</a:t>
            </a:r>
            <a:r>
              <a:rPr lang="en-US" dirty="0"/>
              <a:t> </a:t>
            </a:r>
            <a:r>
              <a:rPr lang="en-US" dirty="0" err="1"/>
              <a:t>araya</a:t>
            </a:r>
            <a:r>
              <a:rPr lang="en-US" dirty="0"/>
              <a:t> </a:t>
            </a:r>
            <a:r>
              <a:rPr lang="en-US" dirty="0" err="1"/>
              <a:t>getirdiği</a:t>
            </a:r>
            <a:r>
              <a:rPr lang="en-US" dirty="0"/>
              <a:t> </a:t>
            </a:r>
            <a:r>
              <a:rPr lang="en-US" dirty="0" err="1"/>
              <a:t>için</a:t>
            </a:r>
            <a:r>
              <a:rPr lang="en-US" dirty="0"/>
              <a:t> </a:t>
            </a:r>
            <a:r>
              <a:rPr lang="en-US" dirty="0" err="1"/>
              <a:t>önemlidir</a:t>
            </a:r>
            <a:r>
              <a:rPr lang="en-US" dirty="0"/>
              <a:t>. Modern </a:t>
            </a:r>
            <a:r>
              <a:rPr lang="en-US" dirty="0" err="1"/>
              <a:t>kuruluşlar</a:t>
            </a:r>
            <a:r>
              <a:rPr lang="en-US" dirty="0"/>
              <a:t> </a:t>
            </a:r>
            <a:r>
              <a:rPr lang="en-US" dirty="0" err="1"/>
              <a:t>adeta</a:t>
            </a:r>
            <a:r>
              <a:rPr lang="en-US" dirty="0"/>
              <a:t> </a:t>
            </a:r>
            <a:r>
              <a:rPr lang="en-US" dirty="0" err="1"/>
              <a:t>bir</a:t>
            </a:r>
            <a:r>
              <a:rPr lang="en-US" dirty="0"/>
              <a:t> </a:t>
            </a:r>
            <a:r>
              <a:rPr lang="en-US" dirty="0" err="1"/>
              <a:t>veri</a:t>
            </a:r>
            <a:r>
              <a:rPr lang="en-US" dirty="0"/>
              <a:t> </a:t>
            </a:r>
            <a:r>
              <a:rPr lang="en-US" dirty="0" err="1"/>
              <a:t>bombardımanı</a:t>
            </a:r>
            <a:r>
              <a:rPr lang="en-US" dirty="0"/>
              <a:t> </a:t>
            </a:r>
            <a:r>
              <a:rPr lang="en-US" dirty="0" err="1"/>
              <a:t>altında</a:t>
            </a:r>
            <a:r>
              <a:rPr lang="en-US" dirty="0"/>
              <a:t>. </a:t>
            </a:r>
            <a:r>
              <a:rPr lang="en-US" dirty="0" err="1"/>
              <a:t>Bilgileri</a:t>
            </a:r>
            <a:r>
              <a:rPr lang="en-US" dirty="0"/>
              <a:t> </a:t>
            </a:r>
            <a:r>
              <a:rPr lang="en-US" dirty="0" err="1"/>
              <a:t>otomatik</a:t>
            </a:r>
            <a:r>
              <a:rPr lang="en-US" dirty="0"/>
              <a:t> </a:t>
            </a:r>
            <a:r>
              <a:rPr lang="en-US" dirty="0" err="1"/>
              <a:t>olarak</a:t>
            </a:r>
            <a:r>
              <a:rPr lang="en-US" dirty="0"/>
              <a:t> </a:t>
            </a:r>
            <a:r>
              <a:rPr lang="en-US" dirty="0" err="1"/>
              <a:t>toplayabilen</a:t>
            </a:r>
            <a:r>
              <a:rPr lang="en-US" dirty="0"/>
              <a:t> </a:t>
            </a:r>
            <a:r>
              <a:rPr lang="en-US" dirty="0" err="1"/>
              <a:t>ve</a:t>
            </a:r>
            <a:r>
              <a:rPr lang="en-US" dirty="0"/>
              <a:t> </a:t>
            </a:r>
            <a:r>
              <a:rPr lang="en-US" dirty="0" err="1"/>
              <a:t>depolayabilen</a:t>
            </a:r>
            <a:r>
              <a:rPr lang="en-US" dirty="0"/>
              <a:t> </a:t>
            </a:r>
            <a:r>
              <a:rPr lang="en-US" dirty="0" err="1"/>
              <a:t>cihaz</a:t>
            </a:r>
            <a:r>
              <a:rPr lang="en-US" dirty="0"/>
              <a:t> </a:t>
            </a:r>
            <a:r>
              <a:rPr lang="en-US" dirty="0" err="1"/>
              <a:t>sayısı</a:t>
            </a:r>
            <a:r>
              <a:rPr lang="en-US" dirty="0"/>
              <a:t> </a:t>
            </a:r>
            <a:r>
              <a:rPr lang="en-US" dirty="0" err="1"/>
              <a:t>eskisinden</a:t>
            </a:r>
            <a:r>
              <a:rPr lang="en-US" dirty="0"/>
              <a:t> </a:t>
            </a:r>
            <a:r>
              <a:rPr lang="en-US" dirty="0" err="1"/>
              <a:t>çok</a:t>
            </a:r>
            <a:r>
              <a:rPr lang="en-US" dirty="0"/>
              <a:t> </a:t>
            </a:r>
            <a:r>
              <a:rPr lang="en-US" dirty="0" err="1"/>
              <a:t>daha</a:t>
            </a:r>
            <a:r>
              <a:rPr lang="en-US" dirty="0"/>
              <a:t> </a:t>
            </a:r>
            <a:r>
              <a:rPr lang="en-US" dirty="0" err="1"/>
              <a:t>fazla</a:t>
            </a:r>
            <a:r>
              <a:rPr lang="en-US" dirty="0"/>
              <a:t>. </a:t>
            </a:r>
            <a:r>
              <a:rPr lang="en-US" dirty="0" err="1"/>
              <a:t>Çevrimiçi</a:t>
            </a:r>
            <a:r>
              <a:rPr lang="en-US" dirty="0"/>
              <a:t> </a:t>
            </a:r>
            <a:r>
              <a:rPr lang="en-US" dirty="0" err="1"/>
              <a:t>sistemler</a:t>
            </a:r>
            <a:r>
              <a:rPr lang="en-US" dirty="0"/>
              <a:t> </a:t>
            </a:r>
            <a:r>
              <a:rPr lang="en-US" dirty="0" err="1"/>
              <a:t>ve</a:t>
            </a:r>
            <a:r>
              <a:rPr lang="en-US" dirty="0"/>
              <a:t> </a:t>
            </a:r>
            <a:r>
              <a:rPr lang="en-US" dirty="0" err="1"/>
              <a:t>ödeme</a:t>
            </a:r>
            <a:r>
              <a:rPr lang="en-US" dirty="0"/>
              <a:t> </a:t>
            </a:r>
            <a:r>
              <a:rPr lang="en-US" dirty="0" err="1"/>
              <a:t>portalları</a:t>
            </a:r>
            <a:r>
              <a:rPr lang="en-US" dirty="0"/>
              <a:t>; e-</a:t>
            </a:r>
            <a:r>
              <a:rPr lang="en-US" dirty="0" err="1"/>
              <a:t>ticaret</a:t>
            </a:r>
            <a:r>
              <a:rPr lang="en-US" dirty="0"/>
              <a:t>, </a:t>
            </a:r>
            <a:r>
              <a:rPr lang="en-US" dirty="0" err="1"/>
              <a:t>tıp</a:t>
            </a:r>
            <a:r>
              <a:rPr lang="en-US" dirty="0"/>
              <a:t>, </a:t>
            </a:r>
            <a:r>
              <a:rPr lang="en-US" dirty="0" err="1"/>
              <a:t>finans</a:t>
            </a:r>
            <a:r>
              <a:rPr lang="en-US" dirty="0"/>
              <a:t> </a:t>
            </a:r>
            <a:r>
              <a:rPr lang="en-US" dirty="0" err="1"/>
              <a:t>gibi</a:t>
            </a:r>
            <a:r>
              <a:rPr lang="en-US" dirty="0"/>
              <a:t> </a:t>
            </a:r>
            <a:r>
              <a:rPr lang="en-US" dirty="0" err="1"/>
              <a:t>alanlarda</a:t>
            </a:r>
            <a:r>
              <a:rPr lang="en-US" dirty="0"/>
              <a:t> </a:t>
            </a:r>
            <a:r>
              <a:rPr lang="en-US" dirty="0" err="1"/>
              <a:t>ve</a:t>
            </a:r>
            <a:r>
              <a:rPr lang="en-US" dirty="0"/>
              <a:t> </a:t>
            </a:r>
            <a:r>
              <a:rPr lang="en-US" dirty="0" err="1"/>
              <a:t>insan</a:t>
            </a:r>
            <a:r>
              <a:rPr lang="en-US" dirty="0"/>
              <a:t> </a:t>
            </a:r>
            <a:r>
              <a:rPr lang="en-US" dirty="0" err="1"/>
              <a:t>yaşamının</a:t>
            </a:r>
            <a:r>
              <a:rPr lang="en-US" dirty="0"/>
              <a:t> </a:t>
            </a:r>
            <a:r>
              <a:rPr lang="en-US" dirty="0" err="1"/>
              <a:t>diğer</a:t>
            </a:r>
            <a:r>
              <a:rPr lang="en-US" dirty="0"/>
              <a:t> her </a:t>
            </a:r>
            <a:r>
              <a:rPr lang="en-US" dirty="0" err="1"/>
              <a:t>alanında</a:t>
            </a:r>
            <a:r>
              <a:rPr lang="en-US" dirty="0"/>
              <a:t> </a:t>
            </a:r>
            <a:r>
              <a:rPr lang="en-US" dirty="0" err="1"/>
              <a:t>çok</a:t>
            </a:r>
            <a:r>
              <a:rPr lang="en-US" dirty="0"/>
              <a:t> </a:t>
            </a:r>
            <a:r>
              <a:rPr lang="en-US" dirty="0" err="1"/>
              <a:t>daha</a:t>
            </a:r>
            <a:r>
              <a:rPr lang="en-US" dirty="0"/>
              <a:t> </a:t>
            </a:r>
            <a:r>
              <a:rPr lang="en-US" dirty="0" err="1"/>
              <a:t>fazla</a:t>
            </a:r>
            <a:r>
              <a:rPr lang="en-US" dirty="0"/>
              <a:t> </a:t>
            </a:r>
            <a:r>
              <a:rPr lang="en-US" dirty="0" err="1"/>
              <a:t>veri</a:t>
            </a:r>
            <a:r>
              <a:rPr lang="en-US" dirty="0"/>
              <a:t> </a:t>
            </a:r>
            <a:r>
              <a:rPr lang="en-US" dirty="0" err="1"/>
              <a:t>yakalıyor</a:t>
            </a:r>
            <a:r>
              <a:rPr lang="en-US" dirty="0"/>
              <a:t>. </a:t>
            </a:r>
            <a:r>
              <a:rPr lang="en-US" dirty="0" err="1"/>
              <a:t>Devasa</a:t>
            </a:r>
            <a:r>
              <a:rPr lang="en-US" dirty="0"/>
              <a:t> </a:t>
            </a:r>
            <a:r>
              <a:rPr lang="en-US" dirty="0" err="1"/>
              <a:t>miktarda</a:t>
            </a:r>
            <a:r>
              <a:rPr lang="en-US" dirty="0"/>
              <a:t> </a:t>
            </a:r>
            <a:r>
              <a:rPr lang="en-US" dirty="0" err="1"/>
              <a:t>metin</a:t>
            </a:r>
            <a:r>
              <a:rPr lang="en-US" dirty="0"/>
              <a:t>, </a:t>
            </a:r>
            <a:r>
              <a:rPr lang="en-US" dirty="0" err="1"/>
              <a:t>ses</a:t>
            </a:r>
            <a:r>
              <a:rPr lang="en-US" dirty="0"/>
              <a:t>, video </a:t>
            </a:r>
            <a:r>
              <a:rPr lang="en-US" dirty="0" err="1"/>
              <a:t>ve</a:t>
            </a:r>
            <a:r>
              <a:rPr lang="en-US" dirty="0"/>
              <a:t> </a:t>
            </a:r>
            <a:r>
              <a:rPr lang="en-US" dirty="0" err="1"/>
              <a:t>görüntü</a:t>
            </a:r>
            <a:r>
              <a:rPr lang="en-US" dirty="0"/>
              <a:t> </a:t>
            </a:r>
            <a:r>
              <a:rPr lang="en-US" dirty="0" err="1"/>
              <a:t>verilerine</a:t>
            </a:r>
            <a:r>
              <a:rPr lang="en-US" dirty="0"/>
              <a:t> </a:t>
            </a:r>
            <a:r>
              <a:rPr lang="en-US" dirty="0" err="1"/>
              <a:t>erişebiliyoruz</a:t>
            </a:r>
            <a:r>
              <a:rPr lang="en-US" dirty="0"/>
              <a:t>. </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Bilimi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468004" y="3325693"/>
            <a:ext cx="204359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Görselleştirme</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Makine Öğrenmesi</a:t>
            </a:r>
            <a:endParaRPr dirty="0"/>
          </a:p>
        </p:txBody>
      </p:sp>
      <p:sp>
        <p:nvSpPr>
          <p:cNvPr id="474" name="Google Shape;474;p27"/>
          <p:cNvSpPr txBox="1">
            <a:spLocks noGrp="1"/>
          </p:cNvSpPr>
          <p:nvPr>
            <p:ph type="ctrTitle"/>
          </p:nvPr>
        </p:nvSpPr>
        <p:spPr>
          <a:xfrm>
            <a:off x="1228389" y="3396800"/>
            <a:ext cx="1753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mühendisliği</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Veri Bilimi İçerikleri</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Makine öğrenmesi, insanların öğrenme şekillerini taklit etmek için veri ve algoritmaların kullanımına odaklanıp doğruluğunu kademeli olarak artıran bir yapay zeka (AI) ve bilgisayar bilimi dalıdır.</a:t>
            </a:r>
            <a:endParaRPr dirty="0"/>
          </a:p>
        </p:txBody>
      </p:sp>
      <p:sp>
        <p:nvSpPr>
          <p:cNvPr id="507" name="Google Shape;507;p28"/>
          <p:cNvSpPr txBox="1">
            <a:spLocks noGrp="1"/>
          </p:cNvSpPr>
          <p:nvPr>
            <p:ph type="ctrTitle"/>
          </p:nvPr>
        </p:nvSpPr>
        <p:spPr>
          <a:xfrm>
            <a:off x="618825" y="411675"/>
            <a:ext cx="327645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Makine Öğrenmesi</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1">
            <a:extLst>
              <a:ext uri="{FF2B5EF4-FFF2-40B4-BE49-F238E27FC236}">
                <a16:creationId xmlns:a16="http://schemas.microsoft.com/office/drawing/2014/main" id="{980C6CD4-C7A0-640D-239A-B9364891926A}"/>
              </a:ext>
            </a:extLst>
          </p:cNvPr>
          <p:cNvSpPr>
            <a:spLocks noGrp="1"/>
          </p:cNvSpPr>
          <p:nvPr>
            <p:ph type="body" idx="1"/>
          </p:nvPr>
        </p:nvSpPr>
        <p:spPr>
          <a:xfrm>
            <a:off x="411005" y="1104211"/>
            <a:ext cx="7804739" cy="2996734"/>
          </a:xfrm>
        </p:spPr>
        <p:txBody>
          <a:bodyPr/>
          <a:lstStyle/>
          <a:p>
            <a:pPr marL="114300" indent="0">
              <a:buNone/>
            </a:pPr>
            <a:r>
              <a:rPr lang="tr-TR" dirty="0"/>
              <a:t>Makine öğrenmesi, büyüyen veri birimi alanının önemli bir bileşenidir. İstatistiksel yöntemler kullanılarak, algoritmalar; sınıflandırmalar veya tahminler yapmak üzere eğitilir ve veri madenciliği projelerinde temel içgörüleri ortaya çıkarmaktadır. Bu içgörüler, sonrasında uygulamalar ve işler dahilinde karar verme sürecini teşvik ederek, ideal anlamda önemli büyüme ölçütlerini etkiler. Büyük veri genişleyip büyümeye devam ederken, veri mühendislerine yönelik piyasa talebi artacak ve bu mühendislerin en önemli iş sorularını ve nihayetinde bu sorulara yanıt vermek için kullanılacak verilerin tanımlanmasına yardımcı olmaları gerekecek.</a:t>
            </a:r>
          </a:p>
        </p:txBody>
      </p:sp>
      <p:sp>
        <p:nvSpPr>
          <p:cNvPr id="3" name="Başlık 2">
            <a:extLst>
              <a:ext uri="{FF2B5EF4-FFF2-40B4-BE49-F238E27FC236}">
                <a16:creationId xmlns:a16="http://schemas.microsoft.com/office/drawing/2014/main" id="{3A8969A2-95C6-F769-6D28-F17B55C48C12}"/>
              </a:ext>
            </a:extLst>
          </p:cNvPr>
          <p:cNvSpPr>
            <a:spLocks noGrp="1"/>
          </p:cNvSpPr>
          <p:nvPr>
            <p:ph type="ctrTitle"/>
          </p:nvPr>
        </p:nvSpPr>
        <p:spPr>
          <a:xfrm>
            <a:off x="618825" y="411675"/>
            <a:ext cx="3350502" cy="577800"/>
          </a:xfrm>
        </p:spPr>
        <p:txBody>
          <a:bodyPr/>
          <a:lstStyle/>
          <a:p>
            <a:r>
              <a:rPr lang="tr-TR" dirty="0"/>
              <a:t>Makine Öğrenmesi</a:t>
            </a:r>
          </a:p>
        </p:txBody>
      </p:sp>
    </p:spTree>
    <p:extLst>
      <p:ext uri="{BB962C8B-B14F-4D97-AF65-F5344CB8AC3E}">
        <p14:creationId xmlns:p14="http://schemas.microsoft.com/office/powerpoint/2010/main" val="341657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Regresyon </a:t>
            </a:r>
            <a:endParaRPr dirty="0"/>
          </a:p>
        </p:txBody>
      </p:sp>
      <p:sp>
        <p:nvSpPr>
          <p:cNvPr id="10" name="Metin Yer Tutucusu 1">
            <a:extLst>
              <a:ext uri="{FF2B5EF4-FFF2-40B4-BE49-F238E27FC236}">
                <a16:creationId xmlns:a16="http://schemas.microsoft.com/office/drawing/2014/main" id="{B4E2AABC-3243-5898-8A82-53938B249C4B}"/>
              </a:ext>
            </a:extLst>
          </p:cNvPr>
          <p:cNvSpPr txBox="1">
            <a:spLocks/>
          </p:cNvSpPr>
          <p:nvPr/>
        </p:nvSpPr>
        <p:spPr>
          <a:xfrm>
            <a:off x="411005" y="1104211"/>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Regresyon, genellikle finans ve yatırımda kullanılan, bir bağımlı değişken ile bir dizi bağımsız değişken arasındaki ilişkinin gücünü ve niteliğini belirlemeye çalışan istatistiksel bir terimdir.</a:t>
            </a:r>
          </a:p>
          <a:p>
            <a:pPr marL="114300" indent="0"/>
            <a:endParaRPr lang="tr-TR" dirty="0"/>
          </a:p>
          <a:p>
            <a:pPr marL="114300" indent="0"/>
            <a:r>
              <a:rPr lang="tr-TR" dirty="0"/>
              <a:t>Regresyon analizi, bağımlı değişken ile bağımsız değişken arasındaki ilişkiyi tahmin etmek için kullanılan istatistiksel bir araçtır. Daha spesifik olarak, bağımlı değişkenin bağımsız değişkenlerdeki değişikliklere göre nasıl değiştiğine odaklanır. Ayrıca değişkenler arasındaki gelecekteki ilişkinin modellenmesine de yardımcı olur.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210BF3A9-AB36-9586-A902-4F0C246E6F64}"/>
              </a:ext>
            </a:extLst>
          </p:cNvPr>
          <p:cNvSpPr>
            <a:spLocks noGrp="1"/>
          </p:cNvSpPr>
          <p:nvPr>
            <p:ph type="ctrTitle" idx="4"/>
          </p:nvPr>
        </p:nvSpPr>
        <p:spPr/>
        <p:txBody>
          <a:bodyPr/>
          <a:lstStyle/>
          <a:p>
            <a:r>
              <a:rPr lang="tr-TR" dirty="0"/>
              <a:t>Regresyon</a:t>
            </a:r>
          </a:p>
        </p:txBody>
      </p:sp>
      <p:pic>
        <p:nvPicPr>
          <p:cNvPr id="8" name="Resim 7">
            <a:extLst>
              <a:ext uri="{FF2B5EF4-FFF2-40B4-BE49-F238E27FC236}">
                <a16:creationId xmlns:a16="http://schemas.microsoft.com/office/drawing/2014/main" id="{CF9AC5AB-E3EE-22BF-38EA-5590DD2790D8}"/>
              </a:ext>
            </a:extLst>
          </p:cNvPr>
          <p:cNvPicPr>
            <a:picLocks noChangeAspect="1"/>
          </p:cNvPicPr>
          <p:nvPr/>
        </p:nvPicPr>
        <p:blipFill>
          <a:blip r:embed="rId2"/>
          <a:stretch>
            <a:fillRect/>
          </a:stretch>
        </p:blipFill>
        <p:spPr>
          <a:xfrm>
            <a:off x="1212272" y="989475"/>
            <a:ext cx="6147923" cy="3793659"/>
          </a:xfrm>
          <a:prstGeom prst="rect">
            <a:avLst/>
          </a:prstGeom>
        </p:spPr>
      </p:pic>
    </p:spTree>
    <p:extLst>
      <p:ext uri="{BB962C8B-B14F-4D97-AF65-F5344CB8AC3E}">
        <p14:creationId xmlns:p14="http://schemas.microsoft.com/office/powerpoint/2010/main" val="62048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Doğrusal Regresyon </a:t>
            </a:r>
            <a:endParaRPr sz="3000" dirty="0"/>
          </a:p>
        </p:txBody>
      </p:sp>
      <p:sp>
        <p:nvSpPr>
          <p:cNvPr id="18" name="Metin Yer Tutucusu 1">
            <a:extLst>
              <a:ext uri="{FF2B5EF4-FFF2-40B4-BE49-F238E27FC236}">
                <a16:creationId xmlns:a16="http://schemas.microsoft.com/office/drawing/2014/main" id="{C98EE128-9AA4-B176-9627-A50A0A90A60F}"/>
              </a:ext>
            </a:extLst>
          </p:cNvPr>
          <p:cNvSpPr txBox="1">
            <a:spLocks/>
          </p:cNvSpPr>
          <p:nvPr/>
        </p:nvSpPr>
        <p:spPr>
          <a:xfrm>
            <a:off x="669630" y="1198074"/>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Doğrusal regresyon analizi, bir değişkenin değerini başka bir değişkenin değerine göre tahmin etmek için kullanılır. Tahmin etmek istediğiniz değişken, bağımlı değişken olarak adlandırılır. Diğer değişkenin değerini tahmin etmek için kullandığınız değişken ise bağımsız değişken olarak adlandırılır.</a:t>
            </a:r>
          </a:p>
          <a:p>
            <a:pPr marL="114300" indent="0"/>
            <a:endParaRPr lang="tr-TR" dirty="0"/>
          </a:p>
          <a:p>
            <a:pPr marL="114300" indent="0"/>
            <a:r>
              <a:rPr lang="tr-TR" dirty="0"/>
              <a:t>Bu analiz biçimi, bağımlı değişkenin değerini en iyi öngören bir ya da daha fazla bağımsız değişkeni kullanarak doğrusal denklemin katsayılarını tahmin eder. Doğrusal regresyon, öngörülen ve gerçek çıkış değerleri arasındaki uyumsuzlukları en aza indiren düz bir çizgi ya da yüzeye yerleşir. Bir çift eşleştirilmiş veri kümesi için en uygun satırı keşfetmek üzere "en küçük kareler" yöntemini kullanan basit doğrusal regresyon hesaplayıcılar vardır. Daha sonra, Y'den (bağımsız değişken) </a:t>
            </a:r>
            <a:r>
              <a:rPr lang="tr-TR" dirty="0" err="1"/>
              <a:t>X'in</a:t>
            </a:r>
            <a:r>
              <a:rPr lang="tr-TR" dirty="0"/>
              <a:t> (bağımlı değişken) değerini tahmin edersiniz.</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55565413-170F-8925-86B8-44292CFFA0B7}"/>
              </a:ext>
            </a:extLst>
          </p:cNvPr>
          <p:cNvSpPr>
            <a:spLocks noGrp="1"/>
          </p:cNvSpPr>
          <p:nvPr>
            <p:ph type="ctrTitle" idx="8"/>
          </p:nvPr>
        </p:nvSpPr>
        <p:spPr/>
        <p:txBody>
          <a:bodyPr/>
          <a:lstStyle/>
          <a:p>
            <a:r>
              <a:rPr lang="tr-TR" dirty="0"/>
              <a:t>Doğrusal Olmayan Regresyon</a:t>
            </a:r>
          </a:p>
        </p:txBody>
      </p:sp>
      <p:sp>
        <p:nvSpPr>
          <p:cNvPr id="11" name="Metin Yer Tutucusu 1">
            <a:extLst>
              <a:ext uri="{FF2B5EF4-FFF2-40B4-BE49-F238E27FC236}">
                <a16:creationId xmlns:a16="http://schemas.microsoft.com/office/drawing/2014/main" id="{883F6AFB-BA7F-7EF5-E339-392E40034B8A}"/>
              </a:ext>
            </a:extLst>
          </p:cNvPr>
          <p:cNvSpPr txBox="1">
            <a:spLocks/>
          </p:cNvSpPr>
          <p:nvPr/>
        </p:nvSpPr>
        <p:spPr>
          <a:xfrm>
            <a:off x="669630" y="1198074"/>
            <a:ext cx="7804739" cy="2996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r>
              <a:rPr lang="tr-TR" dirty="0"/>
              <a:t>Doğrusal olmayan regresyon, bağımlı değişken ile bir dizi bağımsız değişken arasındaki ilişkinin doğrusal olmayan bir modelini bulmakta kullanılan bir yöntemdir. Doğrusal modellerin tahmin edilmesiyle kısıtlanan geleneksel doğrusal regresyondan farklı olarak, doğrusal olmayan regresyon, modellerin bağımsız ve bağımlı değişkenler arasında keyfi ilişkiler ile tahmin edilebilmesini sağlar. Bu, yinelemeli tahmin algoritmaları kullanılarak gerçekleştirilir.</a:t>
            </a:r>
          </a:p>
        </p:txBody>
      </p:sp>
    </p:spTree>
    <p:extLst>
      <p:ext uri="{BB962C8B-B14F-4D97-AF65-F5344CB8AC3E}">
        <p14:creationId xmlns:p14="http://schemas.microsoft.com/office/powerpoint/2010/main" val="217917020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769</Words>
  <Application>Microsoft Office PowerPoint</Application>
  <PresentationFormat>Ekran Gösterisi (16:9)</PresentationFormat>
  <Paragraphs>47</Paragraphs>
  <Slides>11</Slides>
  <Notes>8</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11</vt:i4>
      </vt:variant>
    </vt:vector>
  </HeadingPairs>
  <TitlesOfParts>
    <vt:vector size="20" baseType="lpstr">
      <vt:lpstr>Livvic Light</vt:lpstr>
      <vt:lpstr>Fira Sans Extra Condensed Medium</vt:lpstr>
      <vt:lpstr>Share Tech</vt:lpstr>
      <vt:lpstr>Maven Pro</vt:lpstr>
      <vt:lpstr>Arial</vt:lpstr>
      <vt:lpstr>Advent Pro SemiBold</vt:lpstr>
      <vt:lpstr>Fira Sans Condensed Medium</vt:lpstr>
      <vt:lpstr>Nunito Light</vt:lpstr>
      <vt:lpstr>Data Science Consulting by Slidesgo</vt:lpstr>
      <vt:lpstr>DOĞRUSAL VE DOĞRUSAL OLMAYAN REGRESYON</vt:lpstr>
      <vt:lpstr>Veri Bilimi</vt:lpstr>
      <vt:lpstr>Veri Görselleştirme</vt:lpstr>
      <vt:lpstr>Makine Öğrenmesi</vt:lpstr>
      <vt:lpstr>Makine Öğrenmesi</vt:lpstr>
      <vt:lpstr>Regresyon </vt:lpstr>
      <vt:lpstr>Regresyon</vt:lpstr>
      <vt:lpstr>Doğrusal Regresyon </vt:lpstr>
      <vt:lpstr>Doğrusal Olmayan Regresyon</vt:lpstr>
      <vt:lpstr>Python</vt:lpstr>
      <vt:lpstr>TESSEKURLER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DOĞRUSAL VE DOĞRUSAL OLMAYAN REGRESYON</dc:title>
  <dc:creator>sabri bereket</dc:creator>
  <cp:lastModifiedBy>SABRI  BEREKET</cp:lastModifiedBy>
  <cp:revision>4</cp:revision>
  <dcterms:modified xsi:type="dcterms:W3CDTF">2022-12-14T19:02:01Z</dcterms:modified>
</cp:coreProperties>
</file>