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313"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315" r:id="rId21"/>
  </p:sldIdLst>
  <p:sldSz cx="9144000" cy="5143500" type="screen16x9"/>
  <p:notesSz cx="6858000" cy="9144000"/>
  <p:embeddedFontLst>
    <p:embeddedFont>
      <p:font typeface="Arimo" panose="020B0604020202020204" charset="0"/>
      <p:regular r:id="rId23"/>
      <p:bold r:id="rId24"/>
      <p:italic r:id="rId25"/>
      <p:boldItalic r:id="rId26"/>
    </p:embeddedFont>
    <p:embeddedFont>
      <p:font typeface="Bebas Neue" panose="020B0606020202050201" pitchFamily="34" charset="-94"/>
      <p:regular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32"/>
    <a:srgbClr val="B995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DC9B10-00EE-4BAF-890E-D6BCDF493E70}">
  <a:tblStyle styleId="{88DC9B10-00EE-4BAF-890E-D6BCDF493E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9" r:id="rId16"/>
    <p:sldLayoutId id="2147483672" r:id="rId17"/>
    <p:sldLayoutId id="2147483675" r:id="rId18"/>
    <p:sldLayoutId id="214748367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hyperlink" Target="https://github.com/SzBereket/Radial-Basis-Function-Networks" TargetMode="External"/><Relationship Id="rId7"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8.xml"/><Relationship Id="rId5" Type="http://schemas.openxmlformats.org/officeDocument/2006/relationships/slide" Target="slide4.xml"/><Relationship Id="rId10" Type="http://schemas.openxmlformats.org/officeDocument/2006/relationships/slide" Target="slide17.xml"/><Relationship Id="rId4" Type="http://schemas.openxmlformats.org/officeDocument/2006/relationships/slide" Target="slide3.xml"/><Relationship Id="rId9" Type="http://schemas.openxmlformats.org/officeDocument/2006/relationships/slide" Target="slide11.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1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slide" Target="slide4.xml"/><Relationship Id="rId11" Type="http://schemas.openxmlformats.org/officeDocument/2006/relationships/slide" Target="slide18.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3.png"/><Relationship Id="rId9" Type="http://schemas.openxmlformats.org/officeDocument/2006/relationships/slide" Target="slide11.xml"/></Relationships>
</file>

<file path=ppt/slides/_rels/slide1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1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16.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17.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slide" Target="slide4.xml"/><Relationship Id="rId11" Type="http://schemas.openxmlformats.org/officeDocument/2006/relationships/slide" Target="slide18.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4.jpg"/><Relationship Id="rId9" Type="http://schemas.openxmlformats.org/officeDocument/2006/relationships/slide" Target="slide11.xml"/></Relationships>
</file>

<file path=ppt/slides/_rels/slide18.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slide" Target="slide4.xml"/><Relationship Id="rId11" Type="http://schemas.openxmlformats.org/officeDocument/2006/relationships/slide" Target="slide18.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5.png"/><Relationship Id="rId9" Type="http://schemas.openxmlformats.org/officeDocument/2006/relationships/slide" Target="slide11.xml"/></Relationships>
</file>

<file path=ppt/slides/_rels/slide19.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9.xml"/><Relationship Id="rId7" Type="http://schemas.openxmlformats.org/officeDocument/2006/relationships/slide" Target="slide9.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4.xml"/><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slide" Target="slide1.xml"/><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4.xml"/><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slide" Target="slide4.xml"/><Relationship Id="rId11" Type="http://schemas.openxmlformats.org/officeDocument/2006/relationships/slide" Target="slide18.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1.png"/><Relationship Id="rId9" Type="http://schemas.openxmlformats.org/officeDocument/2006/relationships/slide" Target="slide11.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6.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7.xml"/></Relationships>
</file>

<file path=ppt/slides/_rels/slide9.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slide" Target="slide4.xml"/><Relationship Id="rId11" Type="http://schemas.openxmlformats.org/officeDocument/2006/relationships/slide" Target="slide18.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2.png"/><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a:hlinkClick r:id="rId3"/>
          </p:cNvPr>
          <p:cNvSpPr/>
          <p:nvPr/>
        </p:nvSpPr>
        <p:spPr>
          <a:xfrm>
            <a:off x="773654" y="378164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89063" y="757530"/>
            <a:ext cx="5007300" cy="310711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tr-TR" dirty="0" err="1">
                <a:solidFill>
                  <a:schemeClr val="lt2"/>
                </a:solidFill>
              </a:rPr>
              <a:t>Radıal</a:t>
            </a:r>
            <a:r>
              <a:rPr lang="tr-TR" dirty="0">
                <a:solidFill>
                  <a:schemeClr val="lt2"/>
                </a:solidFill>
              </a:rPr>
              <a:t>   </a:t>
            </a:r>
            <a:r>
              <a:rPr lang="tr-TR" dirty="0" err="1">
                <a:solidFill>
                  <a:schemeClr val="tx1"/>
                </a:solidFill>
              </a:rPr>
              <a:t>basıs</a:t>
            </a:r>
            <a:r>
              <a:rPr lang="tr-TR" dirty="0">
                <a:solidFill>
                  <a:schemeClr val="lt2"/>
                </a:solidFill>
              </a:rPr>
              <a:t> </a:t>
            </a:r>
            <a:r>
              <a:rPr lang="tr-TR" dirty="0" err="1">
                <a:solidFill>
                  <a:schemeClr val="lt2"/>
                </a:solidFill>
              </a:rPr>
              <a:t>function</a:t>
            </a:r>
            <a:r>
              <a:rPr lang="tr-TR" dirty="0">
                <a:solidFill>
                  <a:schemeClr val="lt2"/>
                </a:solidFill>
              </a:rPr>
              <a:t> 			 	   </a:t>
            </a:r>
            <a:r>
              <a:rPr lang="tr-TR" dirty="0" err="1">
                <a:solidFill>
                  <a:schemeClr val="tx1"/>
                </a:solidFill>
              </a:rPr>
              <a:t>networks</a:t>
            </a:r>
            <a:endParaRPr dirty="0">
              <a:solidFill>
                <a:schemeClr val="tx1"/>
              </a:solidFill>
            </a:endParaRPr>
          </a:p>
        </p:txBody>
      </p:sp>
      <p:sp>
        <p:nvSpPr>
          <p:cNvPr id="240" name="Google Shape;240;p34"/>
          <p:cNvSpPr txBox="1">
            <a:spLocks noGrp="1"/>
          </p:cNvSpPr>
          <p:nvPr>
            <p:ph type="subTitle" idx="1"/>
          </p:nvPr>
        </p:nvSpPr>
        <p:spPr>
          <a:xfrm>
            <a:off x="882345" y="3913602"/>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hlinkClick r:id="rId3"/>
              </a:rPr>
              <a:t>GITHUB DOKÜMANLARI İÇİN ERİŞİM</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248690" y="212749"/>
            <a:ext cx="218101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RADIAL BASIS FUNCTION NETWORKS</a:t>
            </a:r>
            <a:endParaRPr dirty="0">
              <a:solidFill>
                <a:schemeClr val="lt2"/>
              </a:solidFill>
            </a:endParaRPr>
          </a:p>
        </p:txBody>
      </p:sp>
      <p:sp>
        <p:nvSpPr>
          <p:cNvPr id="246" name="Google Shape;246;p34">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247" name="Google Shape;247;p34">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248" name="Google Shape;248;p34">
            <a:hlinkClick r:id="rId6"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7"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8;p34">
            <a:hlinkClick r:id="rId8" action="ppaction://hlinksldjump"/>
            <a:extLst>
              <a:ext uri="{FF2B5EF4-FFF2-40B4-BE49-F238E27FC236}">
                <a16:creationId xmlns:a16="http://schemas.microsoft.com/office/drawing/2014/main" id="{FDDE2F3F-99A4-4AC0-736D-40BFF2ED20EA}"/>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87" name="Google Shape;248;p34">
            <a:hlinkClick r:id="rId9" action="ppaction://hlinksldjump"/>
            <a:extLst>
              <a:ext uri="{FF2B5EF4-FFF2-40B4-BE49-F238E27FC236}">
                <a16:creationId xmlns:a16="http://schemas.microsoft.com/office/drawing/2014/main" id="{504403C7-5AFF-2AF9-39F1-E35E446FB542}"/>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88" name="Google Shape;248;p34">
            <a:hlinkClick r:id="rId10" action="ppaction://hlinksldjump"/>
            <a:extLst>
              <a:ext uri="{FF2B5EF4-FFF2-40B4-BE49-F238E27FC236}">
                <a16:creationId xmlns:a16="http://schemas.microsoft.com/office/drawing/2014/main" id="{D638E1EC-64F3-274E-28E9-DC8F35C423F1}"/>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89" name="Google Shape;248;p34">
            <a:hlinkClick r:id="rId11" action="ppaction://hlinksldjump"/>
            <a:extLst>
              <a:ext uri="{FF2B5EF4-FFF2-40B4-BE49-F238E27FC236}">
                <a16:creationId xmlns:a16="http://schemas.microsoft.com/office/drawing/2014/main" id="{64920993-66DC-58C3-5508-672857A663DF}"/>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python</a:t>
            </a:r>
            <a:endParaRPr dirty="0"/>
          </a:p>
        </p:txBody>
      </p: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err="1">
                <a:solidFill>
                  <a:schemeClr val="lt2"/>
                </a:solidFill>
                <a:latin typeface="Bebas Neue"/>
                <a:ea typeface="Bebas Neue"/>
                <a:cs typeface="Bebas Neue"/>
                <a:sym typeface="Bebas Neue"/>
              </a:rPr>
              <a:t>python</a:t>
            </a:r>
            <a:endParaRPr dirty="0">
              <a:solidFill>
                <a:schemeClr val="lt2"/>
              </a:solidFill>
            </a:endParaRPr>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42"/>
          <p:cNvGrpSpPr/>
          <p:nvPr/>
        </p:nvGrpSpPr>
        <p:grpSpPr>
          <a:xfrm>
            <a:off x="706038" y="312972"/>
            <a:ext cx="140222" cy="140409"/>
            <a:chOff x="2741000" y="199475"/>
            <a:chExt cx="191953" cy="192210"/>
          </a:xfrm>
        </p:grpSpPr>
        <p:sp>
          <p:nvSpPr>
            <p:cNvPr id="775" name="Google Shape;775;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2">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278909" y="27943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5;p36">
            <a:extLst>
              <a:ext uri="{FF2B5EF4-FFF2-40B4-BE49-F238E27FC236}">
                <a16:creationId xmlns:a16="http://schemas.microsoft.com/office/drawing/2014/main" id="{1748B5A8-C336-23FC-61C6-3CA81A1B2CD7}"/>
              </a:ext>
            </a:extLst>
          </p:cNvPr>
          <p:cNvSpPr txBox="1">
            <a:spLocks noGrp="1"/>
          </p:cNvSpPr>
          <p:nvPr>
            <p:ph type="subTitle" idx="1"/>
          </p:nvPr>
        </p:nvSpPr>
        <p:spPr>
          <a:xfrm>
            <a:off x="765951" y="1212040"/>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tr-TR" dirty="0" err="1"/>
              <a:t>Python’un</a:t>
            </a:r>
            <a:r>
              <a:rPr lang="tr-TR" dirty="0"/>
              <a:t> Avantajları</a:t>
            </a:r>
          </a:p>
          <a:p>
            <a:pPr marL="285750" lvl="0" indent="-285750" algn="l" rtl="0">
              <a:spcBef>
                <a:spcPts val="0"/>
              </a:spcBef>
              <a:spcAft>
                <a:spcPts val="0"/>
              </a:spcAft>
              <a:buClr>
                <a:schemeClr val="hlink"/>
              </a:buClr>
              <a:buSzPts val="1100"/>
              <a:buFont typeface="Arial" panose="020B0604020202020204" pitchFamily="34" charset="0"/>
              <a:buChar char="•"/>
            </a:pPr>
            <a:endParaRPr lang="tr-TR" dirty="0"/>
          </a:p>
          <a:p>
            <a:pPr marL="285750" lvl="0" indent="-285750" algn="l" rtl="0">
              <a:spcBef>
                <a:spcPts val="0"/>
              </a:spcBef>
              <a:spcAft>
                <a:spcPts val="0"/>
              </a:spcAft>
              <a:buClr>
                <a:schemeClr val="hlink"/>
              </a:buClr>
              <a:buSzPts val="1100"/>
              <a:buFont typeface="Arial" panose="020B0604020202020204" pitchFamily="34" charset="0"/>
              <a:buChar char="•"/>
            </a:pPr>
            <a:r>
              <a:rPr lang="tr-TR" dirty="0" err="1"/>
              <a:t>Python’un</a:t>
            </a:r>
            <a:r>
              <a:rPr lang="tr-TR" dirty="0"/>
              <a:t> diğer yazılım dillerinden ayıran en önemli avantajı bu programla dilini kullanmak oldukça kolaydır.</a:t>
            </a:r>
          </a:p>
          <a:p>
            <a:pPr marL="285750" lvl="0" indent="-285750" algn="l" rtl="0">
              <a:spcBef>
                <a:spcPts val="0"/>
              </a:spcBef>
              <a:spcAft>
                <a:spcPts val="0"/>
              </a:spcAft>
              <a:buClr>
                <a:schemeClr val="hlink"/>
              </a:buClr>
              <a:buSzPts val="1100"/>
              <a:buFont typeface="Arial" panose="020B0604020202020204" pitchFamily="34" charset="0"/>
              <a:buChar char="•"/>
            </a:pPr>
            <a:r>
              <a:rPr lang="tr-TR" dirty="0" err="1"/>
              <a:t>Github</a:t>
            </a:r>
            <a:r>
              <a:rPr lang="tr-TR" dirty="0"/>
              <a:t> projelerinin birçoğu </a:t>
            </a:r>
            <a:r>
              <a:rPr lang="tr-TR" dirty="0" err="1"/>
              <a:t>python</a:t>
            </a:r>
            <a:r>
              <a:rPr lang="tr-TR" dirty="0"/>
              <a:t> diliyle yürütülmektedir.</a:t>
            </a:r>
          </a:p>
          <a:p>
            <a:pPr marL="285750" lvl="0" indent="-285750" algn="l" rtl="0">
              <a:spcBef>
                <a:spcPts val="0"/>
              </a:spcBef>
              <a:spcAft>
                <a:spcPts val="0"/>
              </a:spcAft>
              <a:buClr>
                <a:schemeClr val="hlink"/>
              </a:buClr>
              <a:buSzPts val="1100"/>
              <a:buFont typeface="Arial" panose="020B0604020202020204" pitchFamily="34" charset="0"/>
              <a:buChar char="•"/>
            </a:pPr>
            <a:r>
              <a:rPr lang="tr-TR" dirty="0"/>
              <a:t>Kullanım alanı en küçük işletim sisteminden en büyük işletim sistemine kadar destek görmektedir.</a:t>
            </a:r>
          </a:p>
          <a:p>
            <a:pPr marL="285750" lvl="0" indent="-285750" algn="l" rtl="0">
              <a:spcBef>
                <a:spcPts val="0"/>
              </a:spcBef>
              <a:spcAft>
                <a:spcPts val="0"/>
              </a:spcAft>
              <a:buClr>
                <a:schemeClr val="hlink"/>
              </a:buClr>
              <a:buSzPts val="1100"/>
              <a:buFont typeface="Arial" panose="020B0604020202020204" pitchFamily="34" charset="0"/>
              <a:buChar char="•"/>
            </a:pPr>
            <a:r>
              <a:rPr lang="tr-TR" dirty="0"/>
              <a:t>İnternetteki büyük kütüphanelerin ve </a:t>
            </a:r>
            <a:r>
              <a:rPr lang="tr-TR" dirty="0" err="1"/>
              <a:t>API’lerin</a:t>
            </a:r>
            <a:r>
              <a:rPr lang="tr-TR" dirty="0"/>
              <a:t> çoğunlukla </a:t>
            </a:r>
            <a:r>
              <a:rPr lang="tr-TR" dirty="0" err="1"/>
              <a:t>Python</a:t>
            </a:r>
            <a:r>
              <a:rPr lang="tr-TR" dirty="0"/>
              <a:t> için uyumlu versiyonları vardır.</a:t>
            </a:r>
            <a:endParaRPr dirty="0"/>
          </a:p>
        </p:txBody>
      </p:sp>
      <p:sp>
        <p:nvSpPr>
          <p:cNvPr id="27" name="Google Shape;246;p34">
            <a:hlinkClick r:id="rId4" action="ppaction://hlinksldjump"/>
            <a:extLst>
              <a:ext uri="{FF2B5EF4-FFF2-40B4-BE49-F238E27FC236}">
                <a16:creationId xmlns:a16="http://schemas.microsoft.com/office/drawing/2014/main" id="{E3E8F3F9-57F6-C0C6-D896-5BA7453E9C2B}"/>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28" name="Google Shape;247;p34">
            <a:hlinkClick r:id="rId5" action="ppaction://hlinksldjump"/>
            <a:extLst>
              <a:ext uri="{FF2B5EF4-FFF2-40B4-BE49-F238E27FC236}">
                <a16:creationId xmlns:a16="http://schemas.microsoft.com/office/drawing/2014/main" id="{AE0CA66B-9300-7796-8002-354834808B5C}"/>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29" name="Google Shape;248;p34">
            <a:hlinkClick r:id="rId6" action="ppaction://hlinksldjump"/>
            <a:extLst>
              <a:ext uri="{FF2B5EF4-FFF2-40B4-BE49-F238E27FC236}">
                <a16:creationId xmlns:a16="http://schemas.microsoft.com/office/drawing/2014/main" id="{ECB8FB8A-BE86-EDBC-AC7E-B627CAD3EE05}"/>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0" name="Google Shape;248;p34">
            <a:hlinkClick r:id="rId7" action="ppaction://hlinksldjump"/>
            <a:extLst>
              <a:ext uri="{FF2B5EF4-FFF2-40B4-BE49-F238E27FC236}">
                <a16:creationId xmlns:a16="http://schemas.microsoft.com/office/drawing/2014/main" id="{3CA55F54-EE18-15FD-7B75-908F91C65310}"/>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1" name="Google Shape;248;p34">
            <a:hlinkClick r:id="rId8" action="ppaction://hlinksldjump"/>
            <a:extLst>
              <a:ext uri="{FF2B5EF4-FFF2-40B4-BE49-F238E27FC236}">
                <a16:creationId xmlns:a16="http://schemas.microsoft.com/office/drawing/2014/main" id="{CE9B6450-5205-E810-B4FD-EC474A43F7F6}"/>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2" name="Google Shape;248;p34">
            <a:hlinkClick r:id="rId9" action="ppaction://hlinksldjump"/>
            <a:extLst>
              <a:ext uri="{FF2B5EF4-FFF2-40B4-BE49-F238E27FC236}">
                <a16:creationId xmlns:a16="http://schemas.microsoft.com/office/drawing/2014/main" id="{955D2219-B8FC-7F2F-6D85-ECA1F1F74B78}"/>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3" name="Google Shape;248;p34">
            <a:hlinkClick r:id="rId10" action="ppaction://hlinksldjump"/>
            <a:extLst>
              <a:ext uri="{FF2B5EF4-FFF2-40B4-BE49-F238E27FC236}">
                <a16:creationId xmlns:a16="http://schemas.microsoft.com/office/drawing/2014/main" id="{95201D21-FE06-5AB2-C34F-160942CF83CF}"/>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6" name="Google Shape;796;p43"/>
          <p:cNvSpPr txBox="1"/>
          <p:nvPr/>
        </p:nvSpPr>
        <p:spPr>
          <a:xfrm>
            <a:off x="6246159" y="212749"/>
            <a:ext cx="2183541"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err="1">
                <a:solidFill>
                  <a:schemeClr val="lt2"/>
                </a:solidFill>
                <a:latin typeface="Bebas Neue"/>
                <a:ea typeface="Bebas Neue"/>
                <a:cs typeface="Bebas Neue"/>
                <a:sym typeface="Bebas Neue"/>
              </a:rPr>
              <a:t>Radyal</a:t>
            </a:r>
            <a:r>
              <a:rPr lang="tr-TR" dirty="0">
                <a:solidFill>
                  <a:schemeClr val="lt2"/>
                </a:solidFill>
                <a:latin typeface="Bebas Neue"/>
                <a:ea typeface="Bebas Neue"/>
                <a:cs typeface="Bebas Neue"/>
                <a:sym typeface="Bebas Neue"/>
              </a:rPr>
              <a:t> tabanlı fonksiyon ağları</a:t>
            </a:r>
            <a:endParaRPr lang="tr-TR" dirty="0">
              <a:solidFill>
                <a:schemeClr val="lt2"/>
              </a:solidFill>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7217651" y="962729"/>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rot="-1685758">
            <a:off x="443048" y="2416223"/>
            <a:ext cx="55101" cy="68312"/>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4;p36">
            <a:extLst>
              <a:ext uri="{FF2B5EF4-FFF2-40B4-BE49-F238E27FC236}">
                <a16:creationId xmlns:a16="http://schemas.microsoft.com/office/drawing/2014/main" id="{9D4E9BF4-2D80-B67D-EA9D-A023ED679509}"/>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Radyal</a:t>
            </a:r>
            <a:r>
              <a:rPr lang="tr-TR" dirty="0"/>
              <a:t> tabanlı fonksiyon ağları</a:t>
            </a:r>
            <a:endParaRPr sz="3900" dirty="0"/>
          </a:p>
        </p:txBody>
      </p:sp>
      <p:sp>
        <p:nvSpPr>
          <p:cNvPr id="110" name="Google Shape;355;p36">
            <a:extLst>
              <a:ext uri="{FF2B5EF4-FFF2-40B4-BE49-F238E27FC236}">
                <a16:creationId xmlns:a16="http://schemas.microsoft.com/office/drawing/2014/main" id="{4F55DCEE-4466-AEC6-AD45-782D5E577E1B}"/>
              </a:ext>
            </a:extLst>
          </p:cNvPr>
          <p:cNvSpPr txBox="1">
            <a:spLocks/>
          </p:cNvSpPr>
          <p:nvPr/>
        </p:nvSpPr>
        <p:spPr>
          <a:xfrm>
            <a:off x="765951" y="1212040"/>
            <a:ext cx="5386200" cy="24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hlink"/>
              </a:buClr>
              <a:buSzPts val="1100"/>
              <a:buFont typeface="Arial" panose="020B0604020202020204" pitchFamily="34" charset="0"/>
              <a:buChar char="•"/>
            </a:pPr>
            <a:r>
              <a:rPr lang="tr-TR" dirty="0">
                <a:solidFill>
                  <a:schemeClr val="tx1"/>
                </a:solidFill>
                <a:latin typeface="Arimo" panose="020B0604020202020204" charset="0"/>
                <a:ea typeface="Arimo" panose="020B0604020202020204" charset="0"/>
                <a:cs typeface="Arimo" panose="020B0604020202020204" charset="0"/>
              </a:rPr>
              <a:t>Radyan Tabanlı Fonksiyonlar:</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err="1">
                <a:solidFill>
                  <a:schemeClr val="tx1"/>
                </a:solidFill>
                <a:latin typeface="Arimo" panose="020B0604020202020204" charset="0"/>
                <a:ea typeface="Arimo" panose="020B0604020202020204" charset="0"/>
                <a:cs typeface="Arimo" panose="020B0604020202020204" charset="0"/>
              </a:rPr>
              <a:t>Radyal</a:t>
            </a:r>
            <a:r>
              <a:rPr lang="tr-TR" dirty="0">
                <a:solidFill>
                  <a:schemeClr val="tx1"/>
                </a:solidFill>
                <a:latin typeface="Arimo" panose="020B0604020202020204" charset="0"/>
                <a:ea typeface="Arimo" panose="020B0604020202020204" charset="0"/>
                <a:cs typeface="Arimo" panose="020B0604020202020204" charset="0"/>
              </a:rPr>
              <a:t> tabanlı fonksiyonlar, tek değişkenli fonksiyona dayalı terimlerin lineer kombinasyonları ile çok değişkenli fonksiyonlara yaklaşmanın araçlarıdır. Bunlar genellikle sadece sınırlı sayıda noktası bilinen yaklaşık fonksiyonlara veya verilere uygulanır böylelikle yaklaşma fonksiyonunun değerlendirmeleri sık ve verimli bir şekilde gerçekleşebilir.</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p:txBody>
      </p:sp>
      <p:sp>
        <p:nvSpPr>
          <p:cNvPr id="32" name="Google Shape;246;p34">
            <a:hlinkClick r:id="rId4" action="ppaction://hlinksldjump"/>
            <a:extLst>
              <a:ext uri="{FF2B5EF4-FFF2-40B4-BE49-F238E27FC236}">
                <a16:creationId xmlns:a16="http://schemas.microsoft.com/office/drawing/2014/main" id="{63BF1795-AC32-6312-1420-139A3A8F4CED}"/>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3" name="Google Shape;247;p34">
            <a:hlinkClick r:id="rId5" action="ppaction://hlinksldjump"/>
            <a:extLst>
              <a:ext uri="{FF2B5EF4-FFF2-40B4-BE49-F238E27FC236}">
                <a16:creationId xmlns:a16="http://schemas.microsoft.com/office/drawing/2014/main" id="{52750E30-BD52-1359-462C-CA23A5467320}"/>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4" name="Google Shape;248;p34">
            <a:hlinkClick r:id="rId6" action="ppaction://hlinksldjump"/>
            <a:extLst>
              <a:ext uri="{FF2B5EF4-FFF2-40B4-BE49-F238E27FC236}">
                <a16:creationId xmlns:a16="http://schemas.microsoft.com/office/drawing/2014/main" id="{02A424AE-95BF-2346-55FC-E5100A9B8EA6}"/>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5" name="Google Shape;248;p34">
            <a:hlinkClick r:id="rId7" action="ppaction://hlinksldjump"/>
            <a:extLst>
              <a:ext uri="{FF2B5EF4-FFF2-40B4-BE49-F238E27FC236}">
                <a16:creationId xmlns:a16="http://schemas.microsoft.com/office/drawing/2014/main" id="{6304F000-F65B-D2FD-8C0A-01CAB3049FE6}"/>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6" name="Google Shape;248;p34">
            <a:hlinkClick r:id="rId8" action="ppaction://hlinksldjump"/>
            <a:extLst>
              <a:ext uri="{FF2B5EF4-FFF2-40B4-BE49-F238E27FC236}">
                <a16:creationId xmlns:a16="http://schemas.microsoft.com/office/drawing/2014/main" id="{FFF98112-46D2-2941-3F31-0E9BEEF620CC}"/>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7" name="Google Shape;248;p34">
            <a:hlinkClick r:id="rId9" action="ppaction://hlinksldjump"/>
            <a:extLst>
              <a:ext uri="{FF2B5EF4-FFF2-40B4-BE49-F238E27FC236}">
                <a16:creationId xmlns:a16="http://schemas.microsoft.com/office/drawing/2014/main" id="{EF85ED77-A266-3302-4D9A-0A66D0489246}"/>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8" name="Google Shape;248;p34">
            <a:hlinkClick r:id="rId10" action="ppaction://hlinksldjump"/>
            <a:extLst>
              <a:ext uri="{FF2B5EF4-FFF2-40B4-BE49-F238E27FC236}">
                <a16:creationId xmlns:a16="http://schemas.microsoft.com/office/drawing/2014/main" id="{D85C86B8-B1E8-A12B-3D48-327C38B5BC40}"/>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38" name="Google Shape;938;p44"/>
          <p:cNvSpPr txBox="1"/>
          <p:nvPr/>
        </p:nvSpPr>
        <p:spPr>
          <a:xfrm>
            <a:off x="6241312" y="212749"/>
            <a:ext cx="2188388"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err="1">
                <a:solidFill>
                  <a:schemeClr val="lt2"/>
                </a:solidFill>
                <a:latin typeface="Bebas Neue"/>
                <a:ea typeface="Bebas Neue"/>
                <a:cs typeface="Bebas Neue"/>
                <a:sym typeface="Bebas Neue"/>
              </a:rPr>
              <a:t>Radyal</a:t>
            </a:r>
            <a:r>
              <a:rPr lang="tr-TR" dirty="0">
                <a:solidFill>
                  <a:schemeClr val="lt2"/>
                </a:solidFill>
                <a:latin typeface="Bebas Neue"/>
                <a:ea typeface="Bebas Neue"/>
                <a:cs typeface="Bebas Neue"/>
                <a:sym typeface="Bebas Neue"/>
              </a:rPr>
              <a:t> tabanlı fonksiyon ağları</a:t>
            </a:r>
            <a:endParaRPr lang="tr-TR" dirty="0">
              <a:solidFill>
                <a:schemeClr val="lt2"/>
              </a:solidFill>
            </a:endParaRPr>
          </a:p>
        </p:txBody>
      </p:sp>
      <p:sp>
        <p:nvSpPr>
          <p:cNvPr id="939" name="Google Shape;939;p44"/>
          <p:cNvSpPr/>
          <p:nvPr/>
        </p:nvSpPr>
        <p:spPr>
          <a:xfrm rot="7198710">
            <a:off x="7805611" y="1453101"/>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2600076" y="3602284"/>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476119" y="4027241"/>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4"/>
          <p:cNvSpPr/>
          <p:nvPr/>
        </p:nvSpPr>
        <p:spPr>
          <a:xfrm>
            <a:off x="7435413" y="12637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293235" y="22465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124513" y="25990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899000" y="30582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264738" y="37527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994438" y="748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685758">
            <a:off x="7420773" y="238826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4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4;p36">
            <a:extLst>
              <a:ext uri="{FF2B5EF4-FFF2-40B4-BE49-F238E27FC236}">
                <a16:creationId xmlns:a16="http://schemas.microsoft.com/office/drawing/2014/main" id="{3E19C9C7-03F5-4139-998B-255BA07F64E2}"/>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err="1"/>
              <a:t>Radyal</a:t>
            </a:r>
            <a:r>
              <a:rPr lang="tr-TR" sz="3900" dirty="0"/>
              <a:t> tabanlı fonksiyon ağları</a:t>
            </a:r>
            <a:endParaRPr sz="3900" dirty="0"/>
          </a:p>
        </p:txBody>
      </p:sp>
      <p:sp>
        <p:nvSpPr>
          <p:cNvPr id="96" name="Google Shape;355;p36">
            <a:extLst>
              <a:ext uri="{FF2B5EF4-FFF2-40B4-BE49-F238E27FC236}">
                <a16:creationId xmlns:a16="http://schemas.microsoft.com/office/drawing/2014/main" id="{26CBA729-14C1-4B4A-94C5-E2CC5265D596}"/>
              </a:ext>
            </a:extLst>
          </p:cNvPr>
          <p:cNvSpPr txBox="1">
            <a:spLocks/>
          </p:cNvSpPr>
          <p:nvPr/>
        </p:nvSpPr>
        <p:spPr>
          <a:xfrm>
            <a:off x="765951" y="1212040"/>
            <a:ext cx="5386200" cy="24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hlink"/>
              </a:buClr>
              <a:buSzPts val="1100"/>
              <a:buFont typeface="Arial" panose="020B0604020202020204" pitchFamily="34" charset="0"/>
              <a:buChar char="•"/>
            </a:pPr>
            <a:r>
              <a:rPr lang="tr-TR" dirty="0">
                <a:solidFill>
                  <a:schemeClr val="tx1"/>
                </a:solidFill>
                <a:latin typeface="Arimo" panose="020B0604020202020204" charset="0"/>
                <a:ea typeface="Arimo" panose="020B0604020202020204" charset="0"/>
                <a:cs typeface="Arimo" panose="020B0604020202020204" charset="0"/>
              </a:rPr>
              <a:t>Radyan Tabanlı Fonksiyon Ağları:</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err="1">
                <a:solidFill>
                  <a:schemeClr val="tx1"/>
                </a:solidFill>
                <a:latin typeface="Arimo" panose="020B0604020202020204" charset="0"/>
                <a:ea typeface="Arimo" panose="020B0604020202020204" charset="0"/>
                <a:cs typeface="Arimo" panose="020B0604020202020204" charset="0"/>
              </a:rPr>
              <a:t>Radyal</a:t>
            </a:r>
            <a:r>
              <a:rPr lang="tr-TR" dirty="0">
                <a:solidFill>
                  <a:schemeClr val="tx1"/>
                </a:solidFill>
                <a:latin typeface="Arimo" panose="020B0604020202020204" charset="0"/>
                <a:ea typeface="Arimo" panose="020B0604020202020204" charset="0"/>
                <a:cs typeface="Arimo" panose="020B0604020202020204" charset="0"/>
              </a:rPr>
              <a:t> tabanlı fonksiyon ağı (RBFN), yapay sinir ağlarında girdilerin toplamından oluşan </a:t>
            </a:r>
            <a:r>
              <a:rPr lang="tr-TR" dirty="0" err="1">
                <a:solidFill>
                  <a:schemeClr val="tx1"/>
                </a:solidFill>
                <a:latin typeface="Arimo" panose="020B0604020202020204" charset="0"/>
                <a:ea typeface="Arimo" panose="020B0604020202020204" charset="0"/>
                <a:cs typeface="Arimo" panose="020B0604020202020204" charset="0"/>
              </a:rPr>
              <a:t>skaler</a:t>
            </a:r>
            <a:r>
              <a:rPr lang="tr-TR" dirty="0">
                <a:solidFill>
                  <a:schemeClr val="tx1"/>
                </a:solidFill>
                <a:latin typeface="Arimo" panose="020B0604020202020204" charset="0"/>
                <a:ea typeface="Arimo" panose="020B0604020202020204" charset="0"/>
                <a:cs typeface="Arimo" panose="020B0604020202020204" charset="0"/>
              </a:rPr>
              <a:t> değerleri olarak </a:t>
            </a:r>
            <a:r>
              <a:rPr lang="tr-TR" dirty="0" err="1">
                <a:solidFill>
                  <a:schemeClr val="tx1"/>
                </a:solidFill>
                <a:latin typeface="Arimo" panose="020B0604020202020204" charset="0"/>
                <a:ea typeface="Arimo" panose="020B0604020202020204" charset="0"/>
                <a:cs typeface="Arimo" panose="020B0604020202020204" charset="0"/>
              </a:rPr>
              <a:t>radyal</a:t>
            </a:r>
            <a:r>
              <a:rPr lang="tr-TR" dirty="0">
                <a:solidFill>
                  <a:schemeClr val="tx1"/>
                </a:solidFill>
                <a:latin typeface="Arimo" panose="020B0604020202020204" charset="0"/>
                <a:ea typeface="Arimo" panose="020B0604020202020204" charset="0"/>
                <a:cs typeface="Arimo" panose="020B0604020202020204" charset="0"/>
              </a:rPr>
              <a:t> tabanlı fonksiyonları kullanan bir yapay sinir ağıdır. </a:t>
            </a:r>
            <a:r>
              <a:rPr lang="tr-TR" dirty="0" err="1">
                <a:solidFill>
                  <a:schemeClr val="tx1"/>
                </a:solidFill>
                <a:latin typeface="Arimo" panose="020B0604020202020204" charset="0"/>
                <a:ea typeface="Arimo" panose="020B0604020202020204" charset="0"/>
                <a:cs typeface="Arimo" panose="020B0604020202020204" charset="0"/>
              </a:rPr>
              <a:t>Radyal</a:t>
            </a:r>
            <a:r>
              <a:rPr lang="tr-TR" dirty="0">
                <a:solidFill>
                  <a:schemeClr val="tx1"/>
                </a:solidFill>
                <a:latin typeface="Arimo" panose="020B0604020202020204" charset="0"/>
                <a:ea typeface="Arimo" panose="020B0604020202020204" charset="0"/>
                <a:cs typeface="Arimo" panose="020B0604020202020204" charset="0"/>
              </a:rPr>
              <a:t> tabanlı fonksiyon ağlarının, denklem yaklaşımı, zaman serisi tahmini, kümeleştirme ve sistem kontrolü olmak üzere çok fazla kullanım alanı vardır.</a:t>
            </a:r>
          </a:p>
        </p:txBody>
      </p:sp>
      <p:sp>
        <p:nvSpPr>
          <p:cNvPr id="46" name="Google Shape;246;p34">
            <a:hlinkClick r:id="rId4" action="ppaction://hlinksldjump"/>
            <a:extLst>
              <a:ext uri="{FF2B5EF4-FFF2-40B4-BE49-F238E27FC236}">
                <a16:creationId xmlns:a16="http://schemas.microsoft.com/office/drawing/2014/main" id="{55FAB780-B068-765D-A6E9-97385530F73F}"/>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47" name="Google Shape;247;p34">
            <a:hlinkClick r:id="rId5" action="ppaction://hlinksldjump"/>
            <a:extLst>
              <a:ext uri="{FF2B5EF4-FFF2-40B4-BE49-F238E27FC236}">
                <a16:creationId xmlns:a16="http://schemas.microsoft.com/office/drawing/2014/main" id="{BA9FB1BD-51E7-09AD-5F09-9AA900409F8B}"/>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48" name="Google Shape;248;p34">
            <a:hlinkClick r:id="rId6" action="ppaction://hlinksldjump"/>
            <a:extLst>
              <a:ext uri="{FF2B5EF4-FFF2-40B4-BE49-F238E27FC236}">
                <a16:creationId xmlns:a16="http://schemas.microsoft.com/office/drawing/2014/main" id="{A298D93D-C401-8F4D-4485-56A0BA68D26C}"/>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49" name="Google Shape;248;p34">
            <a:hlinkClick r:id="rId7" action="ppaction://hlinksldjump"/>
            <a:extLst>
              <a:ext uri="{FF2B5EF4-FFF2-40B4-BE49-F238E27FC236}">
                <a16:creationId xmlns:a16="http://schemas.microsoft.com/office/drawing/2014/main" id="{14B44F75-FBFB-C012-1ADA-21D79C1248A0}"/>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50" name="Google Shape;248;p34">
            <a:hlinkClick r:id="rId8" action="ppaction://hlinksldjump"/>
            <a:extLst>
              <a:ext uri="{FF2B5EF4-FFF2-40B4-BE49-F238E27FC236}">
                <a16:creationId xmlns:a16="http://schemas.microsoft.com/office/drawing/2014/main" id="{281A615B-4DF5-D5D1-FE4C-A7437769FF30}"/>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51" name="Google Shape;248;p34">
            <a:hlinkClick r:id="rId9" action="ppaction://hlinksldjump"/>
            <a:extLst>
              <a:ext uri="{FF2B5EF4-FFF2-40B4-BE49-F238E27FC236}">
                <a16:creationId xmlns:a16="http://schemas.microsoft.com/office/drawing/2014/main" id="{A8D665B7-89D3-AFFD-4DCA-36912881D602}"/>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52" name="Google Shape;248;p34">
            <a:hlinkClick r:id="rId10" action="ppaction://hlinksldjump"/>
            <a:extLst>
              <a:ext uri="{FF2B5EF4-FFF2-40B4-BE49-F238E27FC236}">
                <a16:creationId xmlns:a16="http://schemas.microsoft.com/office/drawing/2014/main" id="{43C5523D-6EAB-F203-4B34-4A1492D6C4B0}"/>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1021" name="Google Shape;1021;p4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5"/>
          <p:cNvGrpSpPr/>
          <p:nvPr/>
        </p:nvGrpSpPr>
        <p:grpSpPr>
          <a:xfrm>
            <a:off x="706038" y="312972"/>
            <a:ext cx="140222" cy="140409"/>
            <a:chOff x="2741000" y="199475"/>
            <a:chExt cx="191953" cy="192210"/>
          </a:xfrm>
        </p:grpSpPr>
        <p:sp>
          <p:nvSpPr>
            <p:cNvPr id="1027" name="Google Shape;1027;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4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8354788" y="136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6295662" y="65700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8088151" y="7496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155735" y="987714"/>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5"/>
          <p:cNvSpPr/>
          <p:nvPr/>
        </p:nvSpPr>
        <p:spPr>
          <a:xfrm>
            <a:off x="6895600" y="7496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4;p36">
            <a:extLst>
              <a:ext uri="{FF2B5EF4-FFF2-40B4-BE49-F238E27FC236}">
                <a16:creationId xmlns:a16="http://schemas.microsoft.com/office/drawing/2014/main" id="{DC5729F8-0524-4B65-A2B9-4D966B7A7FD0}"/>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err="1"/>
              <a:t>Radyal</a:t>
            </a:r>
            <a:r>
              <a:rPr lang="tr-TR" sz="3900" dirty="0"/>
              <a:t> tabanlı fonksiyon ağları</a:t>
            </a:r>
            <a:endParaRPr sz="3900" dirty="0"/>
          </a:p>
        </p:txBody>
      </p:sp>
      <p:sp>
        <p:nvSpPr>
          <p:cNvPr id="86" name="Google Shape;355;p36">
            <a:extLst>
              <a:ext uri="{FF2B5EF4-FFF2-40B4-BE49-F238E27FC236}">
                <a16:creationId xmlns:a16="http://schemas.microsoft.com/office/drawing/2014/main" id="{7514F323-6CEE-447E-B697-BC97C1C621C2}"/>
              </a:ext>
            </a:extLst>
          </p:cNvPr>
          <p:cNvSpPr txBox="1">
            <a:spLocks/>
          </p:cNvSpPr>
          <p:nvPr/>
        </p:nvSpPr>
        <p:spPr>
          <a:xfrm>
            <a:off x="765951" y="1212040"/>
            <a:ext cx="5386200" cy="24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hlink"/>
              </a:buClr>
              <a:buSzPts val="1100"/>
              <a:buFont typeface="Arial" panose="020B0604020202020204" pitchFamily="34" charset="0"/>
              <a:buChar char="•"/>
            </a:pPr>
            <a:r>
              <a:rPr lang="tr-TR" dirty="0">
                <a:solidFill>
                  <a:schemeClr val="tx1"/>
                </a:solidFill>
                <a:latin typeface="Arimo" panose="020B0604020202020204" charset="0"/>
                <a:ea typeface="Arimo" panose="020B0604020202020204" charset="0"/>
                <a:cs typeface="Arimo" panose="020B0604020202020204" charset="0"/>
              </a:rPr>
              <a:t>Ağ Mimarisi:</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Ağ mimarisini inceleyecek olursak RBF ağları üç katmana sahiptir.</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Giriş katmanı</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Doğrusal olmayan gizli katmanı</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Doğrusal çıkış katmanı</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Giriş, gerçek sayıların bir vektörü olarak modellenebilir. Ağın çıkışı daha sonra giriş vektörünün </a:t>
            </a:r>
            <a:r>
              <a:rPr lang="tr-TR" dirty="0" err="1">
                <a:solidFill>
                  <a:schemeClr val="tx1"/>
                </a:solidFill>
                <a:latin typeface="Arimo" panose="020B0604020202020204" charset="0"/>
                <a:ea typeface="Arimo" panose="020B0604020202020204" charset="0"/>
                <a:cs typeface="Arimo" panose="020B0604020202020204" charset="0"/>
              </a:rPr>
              <a:t>skaler</a:t>
            </a:r>
            <a:r>
              <a:rPr lang="tr-TR" dirty="0">
                <a:solidFill>
                  <a:schemeClr val="tx1"/>
                </a:solidFill>
                <a:latin typeface="Arimo" panose="020B0604020202020204" charset="0"/>
                <a:ea typeface="Arimo" panose="020B0604020202020204" charset="0"/>
                <a:cs typeface="Arimo" panose="020B0604020202020204" charset="0"/>
              </a:rPr>
              <a:t> fonksiyonudur.</a:t>
            </a:r>
          </a:p>
        </p:txBody>
      </p:sp>
      <p:sp>
        <p:nvSpPr>
          <p:cNvPr id="87" name="Google Shape;938;p44">
            <a:extLst>
              <a:ext uri="{FF2B5EF4-FFF2-40B4-BE49-F238E27FC236}">
                <a16:creationId xmlns:a16="http://schemas.microsoft.com/office/drawing/2014/main" id="{4B6FFA9B-8360-450C-BB5F-498446BDAD01}"/>
              </a:ext>
            </a:extLst>
          </p:cNvPr>
          <p:cNvSpPr txBox="1"/>
          <p:nvPr/>
        </p:nvSpPr>
        <p:spPr>
          <a:xfrm>
            <a:off x="6241312" y="212749"/>
            <a:ext cx="2188388"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err="1">
                <a:solidFill>
                  <a:schemeClr val="lt2"/>
                </a:solidFill>
                <a:latin typeface="Bebas Neue"/>
                <a:ea typeface="Bebas Neue"/>
                <a:cs typeface="Bebas Neue"/>
                <a:sym typeface="Bebas Neue"/>
              </a:rPr>
              <a:t>Radyal</a:t>
            </a:r>
            <a:r>
              <a:rPr lang="tr-TR" dirty="0">
                <a:solidFill>
                  <a:schemeClr val="lt2"/>
                </a:solidFill>
                <a:latin typeface="Bebas Neue"/>
                <a:ea typeface="Bebas Neue"/>
                <a:cs typeface="Bebas Neue"/>
                <a:sym typeface="Bebas Neue"/>
              </a:rPr>
              <a:t> tabanlı fonksiyon ağları</a:t>
            </a:r>
            <a:endParaRPr lang="tr-TR" dirty="0">
              <a:solidFill>
                <a:schemeClr val="lt2"/>
              </a:solidFill>
            </a:endParaRPr>
          </a:p>
        </p:txBody>
      </p:sp>
      <p:pic>
        <p:nvPicPr>
          <p:cNvPr id="21" name="Resim 20">
            <a:extLst>
              <a:ext uri="{FF2B5EF4-FFF2-40B4-BE49-F238E27FC236}">
                <a16:creationId xmlns:a16="http://schemas.microsoft.com/office/drawing/2014/main" id="{FCD72824-39C4-49FD-BB61-5147B457802A}"/>
              </a:ext>
            </a:extLst>
          </p:cNvPr>
          <p:cNvPicPr>
            <a:picLocks noChangeAspect="1"/>
          </p:cNvPicPr>
          <p:nvPr/>
        </p:nvPicPr>
        <p:blipFill>
          <a:blip r:embed="rId4"/>
          <a:stretch>
            <a:fillRect/>
          </a:stretch>
        </p:blipFill>
        <p:spPr>
          <a:xfrm>
            <a:off x="6312242" y="1552689"/>
            <a:ext cx="2733675" cy="2209800"/>
          </a:xfrm>
          <a:prstGeom prst="rect">
            <a:avLst/>
          </a:prstGeom>
        </p:spPr>
      </p:pic>
      <p:sp>
        <p:nvSpPr>
          <p:cNvPr id="34" name="Google Shape;246;p34">
            <a:hlinkClick r:id="rId5" action="ppaction://hlinksldjump"/>
            <a:extLst>
              <a:ext uri="{FF2B5EF4-FFF2-40B4-BE49-F238E27FC236}">
                <a16:creationId xmlns:a16="http://schemas.microsoft.com/office/drawing/2014/main" id="{56D2EC5C-9FA5-58AC-0674-601F88CE737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5" name="Google Shape;247;p34">
            <a:hlinkClick r:id="rId6" action="ppaction://hlinksldjump"/>
            <a:extLst>
              <a:ext uri="{FF2B5EF4-FFF2-40B4-BE49-F238E27FC236}">
                <a16:creationId xmlns:a16="http://schemas.microsoft.com/office/drawing/2014/main" id="{6F5ED7E8-9301-E816-FB58-784ACA9510E8}"/>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6" name="Google Shape;248;p34">
            <a:hlinkClick r:id="rId7" action="ppaction://hlinksldjump"/>
            <a:extLst>
              <a:ext uri="{FF2B5EF4-FFF2-40B4-BE49-F238E27FC236}">
                <a16:creationId xmlns:a16="http://schemas.microsoft.com/office/drawing/2014/main" id="{18F524E9-3777-8BA1-442D-D6CF418A06F5}"/>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7" name="Google Shape;248;p34">
            <a:hlinkClick r:id="rId8" action="ppaction://hlinksldjump"/>
            <a:extLst>
              <a:ext uri="{FF2B5EF4-FFF2-40B4-BE49-F238E27FC236}">
                <a16:creationId xmlns:a16="http://schemas.microsoft.com/office/drawing/2014/main" id="{0A6DD1A5-2C0E-9C7C-24F4-84E0FE3452EA}"/>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8" name="Google Shape;248;p34">
            <a:hlinkClick r:id="rId9" action="ppaction://hlinksldjump"/>
            <a:extLst>
              <a:ext uri="{FF2B5EF4-FFF2-40B4-BE49-F238E27FC236}">
                <a16:creationId xmlns:a16="http://schemas.microsoft.com/office/drawing/2014/main" id="{10E80FF6-D637-E4A9-BBF7-0B78C9A48A87}"/>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9" name="Google Shape;248;p34">
            <a:hlinkClick r:id="rId10" action="ppaction://hlinksldjump"/>
            <a:extLst>
              <a:ext uri="{FF2B5EF4-FFF2-40B4-BE49-F238E27FC236}">
                <a16:creationId xmlns:a16="http://schemas.microsoft.com/office/drawing/2014/main" id="{50E7D0FE-335C-F4A9-D12F-24B0290ACAF5}"/>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40" name="Google Shape;248;p34">
            <a:hlinkClick r:id="rId11" action="ppaction://hlinksldjump"/>
            <a:extLst>
              <a:ext uri="{FF2B5EF4-FFF2-40B4-BE49-F238E27FC236}">
                <a16:creationId xmlns:a16="http://schemas.microsoft.com/office/drawing/2014/main" id="{1909C201-05BD-7004-B1D5-EB47BE8DF099}"/>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4;p36">
            <a:extLst>
              <a:ext uri="{FF2B5EF4-FFF2-40B4-BE49-F238E27FC236}">
                <a16:creationId xmlns:a16="http://schemas.microsoft.com/office/drawing/2014/main" id="{DC9C73A9-684F-4405-A774-7978D978DD82}"/>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err="1"/>
              <a:t>Radyal</a:t>
            </a:r>
            <a:r>
              <a:rPr lang="tr-TR" sz="3900" dirty="0"/>
              <a:t> tabanlı fonksiyon ağları</a:t>
            </a:r>
            <a:endParaRPr sz="3900" dirty="0"/>
          </a:p>
        </p:txBody>
      </p:sp>
      <p:sp>
        <p:nvSpPr>
          <p:cNvPr id="81" name="Google Shape;355;p36">
            <a:extLst>
              <a:ext uri="{FF2B5EF4-FFF2-40B4-BE49-F238E27FC236}">
                <a16:creationId xmlns:a16="http://schemas.microsoft.com/office/drawing/2014/main" id="{445FAE22-D858-4469-8031-2994EDAEE60C}"/>
              </a:ext>
            </a:extLst>
          </p:cNvPr>
          <p:cNvSpPr txBox="1">
            <a:spLocks/>
          </p:cNvSpPr>
          <p:nvPr/>
        </p:nvSpPr>
        <p:spPr>
          <a:xfrm>
            <a:off x="765951" y="1212040"/>
            <a:ext cx="6145212" cy="24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hlink"/>
              </a:buClr>
              <a:buSzPts val="1100"/>
              <a:buFont typeface="Arial" panose="020B0604020202020204" pitchFamily="34" charset="0"/>
              <a:buChar char="•"/>
            </a:pPr>
            <a:r>
              <a:rPr lang="tr-TR" dirty="0" err="1">
                <a:solidFill>
                  <a:schemeClr val="tx1"/>
                </a:solidFill>
                <a:latin typeface="Arimo" panose="020B0604020202020204" charset="0"/>
                <a:ea typeface="Arimo" panose="020B0604020202020204" charset="0"/>
                <a:cs typeface="Arimo" panose="020B0604020202020204" charset="0"/>
              </a:rPr>
              <a:t>Radyal</a:t>
            </a:r>
            <a:r>
              <a:rPr lang="tr-TR" dirty="0">
                <a:solidFill>
                  <a:schemeClr val="tx1"/>
                </a:solidFill>
                <a:latin typeface="Arimo" panose="020B0604020202020204" charset="0"/>
                <a:ea typeface="Arimo" panose="020B0604020202020204" charset="0"/>
                <a:cs typeface="Arimo" panose="020B0604020202020204" charset="0"/>
              </a:rPr>
              <a:t> Tabanlı Fonksiyonlarda Eğitim:</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RBF ağları genel olarak iki aşamalı algoritma ile 𝑥(𝑡), 𝑦(𝑡),𝑡 = 1, … . , 𝑇 gibi girdi ve hedef değer çiftlerinden eğitilir. İlk aşamada, merkez vektörler gizli tabakadaki RBF’ ten seçilir. Birkaç şekilde gerçekleştirilebilir; Merkezi vektörler, bazı örneklerden örneklenebilir veya k-</a:t>
            </a:r>
            <a:r>
              <a:rPr lang="tr-TR" dirty="0" err="1">
                <a:solidFill>
                  <a:schemeClr val="tx1"/>
                </a:solidFill>
                <a:latin typeface="Arimo" panose="020B0604020202020204" charset="0"/>
                <a:ea typeface="Arimo" panose="020B0604020202020204" charset="0"/>
                <a:cs typeface="Arimo" panose="020B0604020202020204" charset="0"/>
              </a:rPr>
              <a:t>means</a:t>
            </a:r>
            <a:r>
              <a:rPr lang="tr-TR" dirty="0">
                <a:solidFill>
                  <a:schemeClr val="tx1"/>
                </a:solidFill>
                <a:latin typeface="Arimo" panose="020B0604020202020204" charset="0"/>
                <a:ea typeface="Arimo" panose="020B0604020202020204" charset="0"/>
                <a:cs typeface="Arimo" panose="020B0604020202020204" charset="0"/>
              </a:rPr>
              <a:t> kümeleme kullanılabilir. İkinci aşamada ise amacı olan fonksiyonlara göre gizli katmanın çıktılarına w{i} katsayıları olan bir lineer model uydurur. </a:t>
            </a:r>
          </a:p>
        </p:txBody>
      </p:sp>
      <p:sp>
        <p:nvSpPr>
          <p:cNvPr id="82" name="Google Shape;938;p44">
            <a:extLst>
              <a:ext uri="{FF2B5EF4-FFF2-40B4-BE49-F238E27FC236}">
                <a16:creationId xmlns:a16="http://schemas.microsoft.com/office/drawing/2014/main" id="{B9765A23-1FF8-4076-8EE6-41EDF324C228}"/>
              </a:ext>
            </a:extLst>
          </p:cNvPr>
          <p:cNvSpPr txBox="1"/>
          <p:nvPr/>
        </p:nvSpPr>
        <p:spPr>
          <a:xfrm>
            <a:off x="6241312" y="212749"/>
            <a:ext cx="2188388"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err="1">
                <a:solidFill>
                  <a:schemeClr val="lt2"/>
                </a:solidFill>
                <a:latin typeface="Bebas Neue"/>
                <a:ea typeface="Bebas Neue"/>
                <a:cs typeface="Bebas Neue"/>
                <a:sym typeface="Bebas Neue"/>
              </a:rPr>
              <a:t>Radyal</a:t>
            </a:r>
            <a:r>
              <a:rPr lang="tr-TR" dirty="0">
                <a:solidFill>
                  <a:schemeClr val="lt2"/>
                </a:solidFill>
                <a:latin typeface="Bebas Neue"/>
                <a:ea typeface="Bebas Neue"/>
                <a:cs typeface="Bebas Neue"/>
                <a:sym typeface="Bebas Neue"/>
              </a:rPr>
              <a:t> tabanlı fonksiyon ağları</a:t>
            </a:r>
            <a:endParaRPr lang="tr-TR" dirty="0">
              <a:solidFill>
                <a:schemeClr val="lt2"/>
              </a:solidFill>
            </a:endParaRPr>
          </a:p>
        </p:txBody>
      </p:sp>
      <p:sp>
        <p:nvSpPr>
          <p:cNvPr id="32" name="Google Shape;246;p34">
            <a:hlinkClick r:id="rId4" action="ppaction://hlinksldjump"/>
            <a:extLst>
              <a:ext uri="{FF2B5EF4-FFF2-40B4-BE49-F238E27FC236}">
                <a16:creationId xmlns:a16="http://schemas.microsoft.com/office/drawing/2014/main" id="{A58D286F-64A1-AF53-2736-1B72612293DC}"/>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3" name="Google Shape;247;p34">
            <a:hlinkClick r:id="rId5" action="ppaction://hlinksldjump"/>
            <a:extLst>
              <a:ext uri="{FF2B5EF4-FFF2-40B4-BE49-F238E27FC236}">
                <a16:creationId xmlns:a16="http://schemas.microsoft.com/office/drawing/2014/main" id="{D45C33E8-13CA-069B-DF2F-E127085C67FA}"/>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4" name="Google Shape;248;p34">
            <a:hlinkClick r:id="rId6" action="ppaction://hlinksldjump"/>
            <a:extLst>
              <a:ext uri="{FF2B5EF4-FFF2-40B4-BE49-F238E27FC236}">
                <a16:creationId xmlns:a16="http://schemas.microsoft.com/office/drawing/2014/main" id="{7E28CA17-0DE5-EAC3-D4D0-F6F3CDE418E6}"/>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5" name="Google Shape;248;p34">
            <a:hlinkClick r:id="rId7" action="ppaction://hlinksldjump"/>
            <a:extLst>
              <a:ext uri="{FF2B5EF4-FFF2-40B4-BE49-F238E27FC236}">
                <a16:creationId xmlns:a16="http://schemas.microsoft.com/office/drawing/2014/main" id="{74BE2E00-390D-7ED5-A3B3-A9FDBF634594}"/>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6" name="Google Shape;248;p34">
            <a:hlinkClick r:id="rId8" action="ppaction://hlinksldjump"/>
            <a:extLst>
              <a:ext uri="{FF2B5EF4-FFF2-40B4-BE49-F238E27FC236}">
                <a16:creationId xmlns:a16="http://schemas.microsoft.com/office/drawing/2014/main" id="{2BA2076C-C908-752E-826D-35E06AE6E064}"/>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7" name="Google Shape;248;p34">
            <a:hlinkClick r:id="rId9" action="ppaction://hlinksldjump"/>
            <a:extLst>
              <a:ext uri="{FF2B5EF4-FFF2-40B4-BE49-F238E27FC236}">
                <a16:creationId xmlns:a16="http://schemas.microsoft.com/office/drawing/2014/main" id="{8E196932-5F2E-F3E9-2A89-939BFB4BC00C}"/>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8" name="Google Shape;248;p34">
            <a:hlinkClick r:id="rId10" action="ppaction://hlinksldjump"/>
            <a:extLst>
              <a:ext uri="{FF2B5EF4-FFF2-40B4-BE49-F238E27FC236}">
                <a16:creationId xmlns:a16="http://schemas.microsoft.com/office/drawing/2014/main" id="{052794C9-09E3-214B-BF26-4207589BA052}"/>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67" name="Google Shape;1167;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498753" y="166149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6">
            <a:extLst>
              <a:ext uri="{FF2B5EF4-FFF2-40B4-BE49-F238E27FC236}">
                <a16:creationId xmlns:a16="http://schemas.microsoft.com/office/drawing/2014/main" id="{68615611-B1F1-4218-BCB2-8A1374C80766}"/>
              </a:ext>
            </a:extLst>
          </p:cNvPr>
          <p:cNvSpPr txBox="1">
            <a:spLocks/>
          </p:cNvSpPr>
          <p:nvPr/>
        </p:nvSpPr>
        <p:spPr>
          <a:xfrm>
            <a:off x="765951" y="1212040"/>
            <a:ext cx="6145212" cy="24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hlink"/>
              </a:buClr>
              <a:buSzPts val="1100"/>
              <a:buFont typeface="Arial" panose="020B0604020202020204" pitchFamily="34" charset="0"/>
              <a:buChar char="•"/>
            </a:pPr>
            <a:r>
              <a:rPr lang="tr-TR" dirty="0" err="1">
                <a:solidFill>
                  <a:schemeClr val="tx1"/>
                </a:solidFill>
                <a:latin typeface="Arimo" panose="020B0604020202020204" charset="0"/>
                <a:ea typeface="Arimo" panose="020B0604020202020204" charset="0"/>
                <a:cs typeface="Arimo" panose="020B0604020202020204" charset="0"/>
              </a:rPr>
              <a:t>Enterpolasyon</a:t>
            </a:r>
            <a:r>
              <a:rPr lang="tr-TR" dirty="0">
                <a:solidFill>
                  <a:schemeClr val="tx1"/>
                </a:solidFill>
                <a:latin typeface="Arimo" panose="020B0604020202020204" charset="0"/>
                <a:ea typeface="Arimo" panose="020B0604020202020204" charset="0"/>
                <a:cs typeface="Arimo" panose="020B0604020202020204" charset="0"/>
              </a:rPr>
              <a:t>:</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err="1">
                <a:solidFill>
                  <a:schemeClr val="tx1"/>
                </a:solidFill>
                <a:latin typeface="Arimo" panose="020B0604020202020204" charset="0"/>
                <a:ea typeface="Arimo" panose="020B0604020202020204" charset="0"/>
                <a:cs typeface="Arimo" panose="020B0604020202020204" charset="0"/>
              </a:rPr>
              <a:t>Enterpolasyon</a:t>
            </a:r>
            <a:r>
              <a:rPr lang="tr-TR" dirty="0">
                <a:solidFill>
                  <a:schemeClr val="tx1"/>
                </a:solidFill>
                <a:latin typeface="Arimo" panose="020B0604020202020204" charset="0"/>
                <a:ea typeface="Arimo" panose="020B0604020202020204" charset="0"/>
                <a:cs typeface="Arimo" panose="020B0604020202020204" charset="0"/>
              </a:rPr>
              <a:t>, bir serideki eksik verilerin hesaplanabilmesi için geliştirilen bir matematiksel yöntemdir.</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RBF ağları, o fonksiyonun değerleri sonlu sayıda noktası biliniyorsa.</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Bir 𝑦: 𝑅𝑛 → 𝑅 fonksiyonunu </a:t>
            </a:r>
            <a:r>
              <a:rPr lang="tr-TR" dirty="0" err="1">
                <a:solidFill>
                  <a:schemeClr val="tx1"/>
                </a:solidFill>
                <a:latin typeface="Arimo" panose="020B0604020202020204" charset="0"/>
                <a:ea typeface="Arimo" panose="020B0604020202020204" charset="0"/>
                <a:cs typeface="Arimo" panose="020B0604020202020204" charset="0"/>
              </a:rPr>
              <a:t>enterpolasyon</a:t>
            </a:r>
            <a:r>
              <a:rPr lang="tr-TR" dirty="0">
                <a:solidFill>
                  <a:schemeClr val="tx1"/>
                </a:solidFill>
                <a:latin typeface="Arimo" panose="020B0604020202020204" charset="0"/>
                <a:ea typeface="Arimo" panose="020B0604020202020204" charset="0"/>
                <a:cs typeface="Arimo" panose="020B0604020202020204" charset="0"/>
              </a:rPr>
              <a:t> yapmak için kullanılabilir. </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𝑦(𝑥𝑖) = 𝑏𝑖, 𝑖 = 1, … 𝑁. Bilinen 𝑥𝑖 noktalarını </a:t>
            </a:r>
            <a:r>
              <a:rPr lang="tr-TR" dirty="0" err="1">
                <a:solidFill>
                  <a:schemeClr val="tx1"/>
                </a:solidFill>
                <a:latin typeface="Arimo" panose="020B0604020202020204" charset="0"/>
                <a:ea typeface="Arimo" panose="020B0604020202020204" charset="0"/>
                <a:cs typeface="Arimo" panose="020B0604020202020204" charset="0"/>
              </a:rPr>
              <a:t>radyal</a:t>
            </a:r>
            <a:r>
              <a:rPr lang="tr-TR" dirty="0">
                <a:solidFill>
                  <a:schemeClr val="tx1"/>
                </a:solidFill>
                <a:latin typeface="Arimo" panose="020B0604020202020204" charset="0"/>
                <a:ea typeface="Arimo" panose="020B0604020202020204" charset="0"/>
                <a:cs typeface="Arimo" panose="020B0604020202020204" charset="0"/>
              </a:rPr>
              <a:t> tabanlı fonksiyonların merkezleri olarak alarak ve aynı noktalarda temel fonksiyonların değerlerini hesaplayarak 𝑔𝑖𝑗 ağırlıklar denklemden çözülebilir.</a:t>
            </a:r>
          </a:p>
        </p:txBody>
      </p:sp>
      <p:sp>
        <p:nvSpPr>
          <p:cNvPr id="51" name="Google Shape;938;p44">
            <a:extLst>
              <a:ext uri="{FF2B5EF4-FFF2-40B4-BE49-F238E27FC236}">
                <a16:creationId xmlns:a16="http://schemas.microsoft.com/office/drawing/2014/main" id="{3BB14636-3ADB-4F18-B735-F611422F9361}"/>
              </a:ext>
            </a:extLst>
          </p:cNvPr>
          <p:cNvSpPr txBox="1"/>
          <p:nvPr/>
        </p:nvSpPr>
        <p:spPr>
          <a:xfrm>
            <a:off x="6241312" y="212749"/>
            <a:ext cx="2188388"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err="1">
                <a:solidFill>
                  <a:schemeClr val="lt2"/>
                </a:solidFill>
                <a:latin typeface="Bebas Neue"/>
                <a:ea typeface="Bebas Neue"/>
                <a:cs typeface="Bebas Neue"/>
                <a:sym typeface="Bebas Neue"/>
              </a:rPr>
              <a:t>Radyal</a:t>
            </a:r>
            <a:r>
              <a:rPr lang="tr-TR" dirty="0">
                <a:solidFill>
                  <a:schemeClr val="lt2"/>
                </a:solidFill>
                <a:latin typeface="Bebas Neue"/>
                <a:ea typeface="Bebas Neue"/>
                <a:cs typeface="Bebas Neue"/>
                <a:sym typeface="Bebas Neue"/>
              </a:rPr>
              <a:t> tabanlı fonksiyon ağları</a:t>
            </a:r>
            <a:endParaRPr lang="tr-TR" dirty="0">
              <a:solidFill>
                <a:schemeClr val="lt2"/>
              </a:solidFill>
            </a:endParaRPr>
          </a:p>
        </p:txBody>
      </p:sp>
      <p:sp>
        <p:nvSpPr>
          <p:cNvPr id="54" name="Google Shape;354;p36">
            <a:extLst>
              <a:ext uri="{FF2B5EF4-FFF2-40B4-BE49-F238E27FC236}">
                <a16:creationId xmlns:a16="http://schemas.microsoft.com/office/drawing/2014/main" id="{16F77F5E-CC3F-47F0-B287-AA64CAD662EB}"/>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Radyal</a:t>
            </a:r>
            <a:r>
              <a:rPr lang="tr-TR" dirty="0"/>
              <a:t> tabanlı fonksiyon ağları</a:t>
            </a:r>
            <a:endParaRPr sz="3900" dirty="0"/>
          </a:p>
        </p:txBody>
      </p:sp>
      <p:sp>
        <p:nvSpPr>
          <p:cNvPr id="32" name="Google Shape;246;p34">
            <a:hlinkClick r:id="rId4" action="ppaction://hlinksldjump"/>
            <a:extLst>
              <a:ext uri="{FF2B5EF4-FFF2-40B4-BE49-F238E27FC236}">
                <a16:creationId xmlns:a16="http://schemas.microsoft.com/office/drawing/2014/main" id="{DCECABDA-0504-0D61-7D39-5097032FE1AB}"/>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3" name="Google Shape;247;p34">
            <a:hlinkClick r:id="rId5" action="ppaction://hlinksldjump"/>
            <a:extLst>
              <a:ext uri="{FF2B5EF4-FFF2-40B4-BE49-F238E27FC236}">
                <a16:creationId xmlns:a16="http://schemas.microsoft.com/office/drawing/2014/main" id="{7878EC25-1BC1-3D97-863E-B16AB1233087}"/>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4" name="Google Shape;248;p34">
            <a:hlinkClick r:id="rId6" action="ppaction://hlinksldjump"/>
            <a:extLst>
              <a:ext uri="{FF2B5EF4-FFF2-40B4-BE49-F238E27FC236}">
                <a16:creationId xmlns:a16="http://schemas.microsoft.com/office/drawing/2014/main" id="{82AD8CD2-CCDE-767E-11C1-8A4AD022C3A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5" name="Google Shape;248;p34">
            <a:hlinkClick r:id="rId7" action="ppaction://hlinksldjump"/>
            <a:extLst>
              <a:ext uri="{FF2B5EF4-FFF2-40B4-BE49-F238E27FC236}">
                <a16:creationId xmlns:a16="http://schemas.microsoft.com/office/drawing/2014/main" id="{5A83CAFB-B290-7ED6-345A-BB01170BEEB3}"/>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6" name="Google Shape;248;p34">
            <a:hlinkClick r:id="rId8" action="ppaction://hlinksldjump"/>
            <a:extLst>
              <a:ext uri="{FF2B5EF4-FFF2-40B4-BE49-F238E27FC236}">
                <a16:creationId xmlns:a16="http://schemas.microsoft.com/office/drawing/2014/main" id="{AA5DAE61-2BE9-69E3-08A9-2A33215BD0C8}"/>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7" name="Google Shape;248;p34">
            <a:hlinkClick r:id="rId9" action="ppaction://hlinksldjump"/>
            <a:extLst>
              <a:ext uri="{FF2B5EF4-FFF2-40B4-BE49-F238E27FC236}">
                <a16:creationId xmlns:a16="http://schemas.microsoft.com/office/drawing/2014/main" id="{753F21AF-2280-A33D-E6F7-05F6999B697C}"/>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8" name="Google Shape;248;p34">
            <a:hlinkClick r:id="rId10" action="ppaction://hlinksldjump"/>
            <a:extLst>
              <a:ext uri="{FF2B5EF4-FFF2-40B4-BE49-F238E27FC236}">
                <a16:creationId xmlns:a16="http://schemas.microsoft.com/office/drawing/2014/main" id="{A32366A9-5EC2-D162-EB25-CA0B9C558081}"/>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95483" y="65886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345187" y="2570406"/>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98834" y="193140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6636847"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198834" y="3352361"/>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267656" y="14986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598211" y="165380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4;p36">
            <a:extLst>
              <a:ext uri="{FF2B5EF4-FFF2-40B4-BE49-F238E27FC236}">
                <a16:creationId xmlns:a16="http://schemas.microsoft.com/office/drawing/2014/main" id="{F831BC8F-13BE-411E-9EF5-5EBD71940606}"/>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err="1"/>
              <a:t>Radyal</a:t>
            </a:r>
            <a:r>
              <a:rPr lang="tr-TR" sz="3900" dirty="0"/>
              <a:t> tabanlı fonksiyon ağları</a:t>
            </a:r>
            <a:endParaRPr sz="3900" dirty="0"/>
          </a:p>
        </p:txBody>
      </p:sp>
      <p:sp>
        <p:nvSpPr>
          <p:cNvPr id="57" name="Google Shape;355;p36">
            <a:extLst>
              <a:ext uri="{FF2B5EF4-FFF2-40B4-BE49-F238E27FC236}">
                <a16:creationId xmlns:a16="http://schemas.microsoft.com/office/drawing/2014/main" id="{5780EB9A-572A-4B44-8517-9788151D5079}"/>
              </a:ext>
            </a:extLst>
          </p:cNvPr>
          <p:cNvSpPr txBox="1">
            <a:spLocks/>
          </p:cNvSpPr>
          <p:nvPr/>
        </p:nvSpPr>
        <p:spPr>
          <a:xfrm>
            <a:off x="794668" y="1129167"/>
            <a:ext cx="5386200" cy="31475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hlink"/>
              </a:buClr>
              <a:buSzPts val="1100"/>
              <a:buFont typeface="Arial" panose="020B0604020202020204" pitchFamily="34" charset="0"/>
              <a:buChar char="•"/>
            </a:pPr>
            <a:r>
              <a:rPr lang="tr-TR" dirty="0">
                <a:solidFill>
                  <a:schemeClr val="tx1"/>
                </a:solidFill>
                <a:latin typeface="Arimo" panose="020B0604020202020204" charset="0"/>
                <a:ea typeface="Arimo" panose="020B0604020202020204" charset="0"/>
                <a:cs typeface="Arimo" panose="020B0604020202020204" charset="0"/>
              </a:rPr>
              <a:t>Fonksiyon yaklaşımı:</a:t>
            </a:r>
          </a:p>
          <a:p>
            <a:pPr>
              <a:buClr>
                <a:schemeClr val="hlink"/>
              </a:buClr>
              <a:buSzPts val="1100"/>
            </a:pPr>
            <a:endParaRPr lang="tr-TR" dirty="0">
              <a:solidFill>
                <a:schemeClr val="tx1"/>
              </a:solidFill>
              <a:latin typeface="Arimo" panose="020B0604020202020204" charset="0"/>
              <a:ea typeface="Arimo" panose="020B0604020202020204" charset="0"/>
              <a:cs typeface="Arimo" panose="020B0604020202020204" charset="0"/>
            </a:endParaRP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Amaç katı </a:t>
            </a:r>
            <a:r>
              <a:rPr lang="tr-TR" dirty="0" err="1">
                <a:solidFill>
                  <a:schemeClr val="tx1"/>
                </a:solidFill>
                <a:latin typeface="Arimo" panose="020B0604020202020204" charset="0"/>
                <a:ea typeface="Arimo" panose="020B0604020202020204" charset="0"/>
                <a:cs typeface="Arimo" panose="020B0604020202020204" charset="0"/>
              </a:rPr>
              <a:t>enterpolasyon</a:t>
            </a:r>
            <a:r>
              <a:rPr lang="tr-TR" dirty="0">
                <a:solidFill>
                  <a:schemeClr val="tx1"/>
                </a:solidFill>
                <a:latin typeface="Arimo" panose="020B0604020202020204" charset="0"/>
                <a:ea typeface="Arimo" panose="020B0604020202020204" charset="0"/>
                <a:cs typeface="Arimo" panose="020B0604020202020204" charset="0"/>
              </a:rPr>
              <a:t> yapmak değil, bunun yerine daha genel fonksiyon yaklaşımı veya sınıflandırması yapmaksa, merkezler için belirgin bir seçim olmadığı için optimizasyon biraz daha karmaşıktır. Eğitim tipik olarak önce genişlik ve merkezler ve ardından ağırlıklar sabitlenerek iki aşamada yapılır. Bu, doğrusal olmayan gizli nöronların doğrusal çıkış nöronuna karşı farklı doğası dikkate alınarak haklı çıkarılabilir. Fonksiyon yaklaşımını 4 başlıkta ele alabiliriz</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Temel fonksiyon merkezlerinin eğitimi</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Doğrusal ağırlıklar için sözde ters çözüm</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Doğrusal ağırlıkların </a:t>
            </a:r>
            <a:r>
              <a:rPr lang="tr-TR" dirty="0" err="1">
                <a:solidFill>
                  <a:schemeClr val="tx1"/>
                </a:solidFill>
                <a:latin typeface="Arimo" panose="020B0604020202020204" charset="0"/>
                <a:ea typeface="Arimo" panose="020B0604020202020204" charset="0"/>
                <a:cs typeface="Arimo" panose="020B0604020202020204" charset="0"/>
              </a:rPr>
              <a:t>gradyan</a:t>
            </a:r>
            <a:r>
              <a:rPr lang="tr-TR" dirty="0">
                <a:solidFill>
                  <a:schemeClr val="tx1"/>
                </a:solidFill>
                <a:latin typeface="Arimo" panose="020B0604020202020204" charset="0"/>
                <a:ea typeface="Arimo" panose="020B0604020202020204" charset="0"/>
                <a:cs typeface="Arimo" panose="020B0604020202020204" charset="0"/>
              </a:rPr>
              <a:t> iniş eğitimi</a:t>
            </a:r>
          </a:p>
          <a:p>
            <a:pPr>
              <a:buClr>
                <a:schemeClr val="hlink"/>
              </a:buClr>
              <a:buSzPts val="1100"/>
            </a:pPr>
            <a:r>
              <a:rPr lang="tr-TR" dirty="0">
                <a:solidFill>
                  <a:schemeClr val="tx1"/>
                </a:solidFill>
                <a:latin typeface="Arimo" panose="020B0604020202020204" charset="0"/>
                <a:ea typeface="Arimo" panose="020B0604020202020204" charset="0"/>
                <a:cs typeface="Arimo" panose="020B0604020202020204" charset="0"/>
              </a:rPr>
              <a:t>• Doğrusal ağırlıkların projeksiyon operatörü eğitimi</a:t>
            </a:r>
          </a:p>
        </p:txBody>
      </p:sp>
      <p:sp>
        <p:nvSpPr>
          <p:cNvPr id="58" name="Google Shape;938;p44">
            <a:extLst>
              <a:ext uri="{FF2B5EF4-FFF2-40B4-BE49-F238E27FC236}">
                <a16:creationId xmlns:a16="http://schemas.microsoft.com/office/drawing/2014/main" id="{6B2555AB-B822-4934-9C12-E1D1F909905E}"/>
              </a:ext>
            </a:extLst>
          </p:cNvPr>
          <p:cNvSpPr txBox="1"/>
          <p:nvPr/>
        </p:nvSpPr>
        <p:spPr>
          <a:xfrm>
            <a:off x="6241312" y="212749"/>
            <a:ext cx="2188388"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err="1">
                <a:solidFill>
                  <a:schemeClr val="lt2"/>
                </a:solidFill>
                <a:latin typeface="Bebas Neue"/>
                <a:ea typeface="Bebas Neue"/>
                <a:cs typeface="Bebas Neue"/>
                <a:sym typeface="Bebas Neue"/>
              </a:rPr>
              <a:t>Radyal</a:t>
            </a:r>
            <a:r>
              <a:rPr lang="tr-TR" dirty="0">
                <a:solidFill>
                  <a:schemeClr val="lt2"/>
                </a:solidFill>
                <a:latin typeface="Bebas Neue"/>
                <a:ea typeface="Bebas Neue"/>
                <a:cs typeface="Bebas Neue"/>
                <a:sym typeface="Bebas Neue"/>
              </a:rPr>
              <a:t> tabanlı fonksiyon ağları</a:t>
            </a:r>
            <a:endParaRPr lang="tr-TR" dirty="0">
              <a:solidFill>
                <a:schemeClr val="lt2"/>
              </a:solidFill>
            </a:endParaRPr>
          </a:p>
        </p:txBody>
      </p:sp>
      <p:sp>
        <p:nvSpPr>
          <p:cNvPr id="47" name="Google Shape;246;p34">
            <a:hlinkClick r:id="rId4" action="ppaction://hlinksldjump"/>
            <a:extLst>
              <a:ext uri="{FF2B5EF4-FFF2-40B4-BE49-F238E27FC236}">
                <a16:creationId xmlns:a16="http://schemas.microsoft.com/office/drawing/2014/main" id="{4B77EAE1-7380-C01E-D3D5-A62049F31E2B}"/>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48" name="Google Shape;247;p34">
            <a:hlinkClick r:id="rId5" action="ppaction://hlinksldjump"/>
            <a:extLst>
              <a:ext uri="{FF2B5EF4-FFF2-40B4-BE49-F238E27FC236}">
                <a16:creationId xmlns:a16="http://schemas.microsoft.com/office/drawing/2014/main" id="{6AEC439D-D109-DAB4-70C1-8BEE7AA2C785}"/>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49" name="Google Shape;248;p34">
            <a:hlinkClick r:id="rId6" action="ppaction://hlinksldjump"/>
            <a:extLst>
              <a:ext uri="{FF2B5EF4-FFF2-40B4-BE49-F238E27FC236}">
                <a16:creationId xmlns:a16="http://schemas.microsoft.com/office/drawing/2014/main" id="{ED968327-1A13-77E6-D7B2-941128B8003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50" name="Google Shape;248;p34">
            <a:hlinkClick r:id="rId7" action="ppaction://hlinksldjump"/>
            <a:extLst>
              <a:ext uri="{FF2B5EF4-FFF2-40B4-BE49-F238E27FC236}">
                <a16:creationId xmlns:a16="http://schemas.microsoft.com/office/drawing/2014/main" id="{6FE42300-D06B-623C-ABE6-C387FD3CA758}"/>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51" name="Google Shape;248;p34">
            <a:hlinkClick r:id="rId8" action="ppaction://hlinksldjump"/>
            <a:extLst>
              <a:ext uri="{FF2B5EF4-FFF2-40B4-BE49-F238E27FC236}">
                <a16:creationId xmlns:a16="http://schemas.microsoft.com/office/drawing/2014/main" id="{6641697C-2E55-B9F3-4B7B-11B942AF4495}"/>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52" name="Google Shape;248;p34">
            <a:hlinkClick r:id="rId9" action="ppaction://hlinksldjump"/>
            <a:extLst>
              <a:ext uri="{FF2B5EF4-FFF2-40B4-BE49-F238E27FC236}">
                <a16:creationId xmlns:a16="http://schemas.microsoft.com/office/drawing/2014/main" id="{0C0B8F6F-1667-79B3-AA21-ABE5EFC43591}"/>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53" name="Google Shape;248;p34">
            <a:hlinkClick r:id="rId10" action="ppaction://hlinksldjump"/>
            <a:extLst>
              <a:ext uri="{FF2B5EF4-FFF2-40B4-BE49-F238E27FC236}">
                <a16:creationId xmlns:a16="http://schemas.microsoft.com/office/drawing/2014/main" id="{B1381B5F-4A91-8132-E586-1DF17ED688E7}"/>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714300" y="1319718"/>
            <a:ext cx="3857700" cy="23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tr-TR" dirty="0"/>
              <a:t>2005’ten bu zamana piyasadaki en popüler versiyon kontrol sistemlerden biri haline gelen</a:t>
            </a:r>
          </a:p>
          <a:p>
            <a:pPr marL="0" lvl="0" indent="0" algn="l" rtl="0">
              <a:spcBef>
                <a:spcPts val="0"/>
              </a:spcBef>
              <a:spcAft>
                <a:spcPts val="0"/>
              </a:spcAft>
              <a:buClr>
                <a:schemeClr val="hlink"/>
              </a:buClr>
              <a:buSzPts val="1100"/>
              <a:buFont typeface="Arial"/>
              <a:buNone/>
            </a:pPr>
            <a:r>
              <a:rPr lang="tr-TR" dirty="0"/>
              <a:t>açık kaynaklı bir projedir. Git sayesinde yapacağınız projelerin her versiyonunun kopyalarını alarak daha sonra ihtiyaç duyduğunuzda kopyalara kolayca erişim sağlayabilirsiniz.</a:t>
            </a:r>
            <a:endParaRPr dirty="0"/>
          </a:p>
        </p:txBody>
      </p:sp>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GIT</a:t>
            </a:r>
            <a:endParaRPr dirty="0"/>
          </a:p>
        </p:txBody>
      </p:sp>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GIT</a:t>
            </a:r>
            <a:endParaRPr dirty="0">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7" name="Google Shape;1257;p50"/>
          <p:cNvPicPr preferRelativeResize="0"/>
          <p:nvPr/>
        </p:nvPicPr>
        <p:blipFill>
          <a:blip r:embed="rId4"/>
          <a:srcRect l="12471" r="12471"/>
          <a:stretch/>
        </p:blipFill>
        <p:spPr>
          <a:xfrm>
            <a:off x="5180835" y="972020"/>
            <a:ext cx="2754300" cy="2754300"/>
          </a:xfrm>
          <a:prstGeom prst="ellipse">
            <a:avLst/>
          </a:prstGeom>
          <a:noFill/>
          <a:ln w="9525" cap="flat" cmpd="sng">
            <a:solidFill>
              <a:schemeClr val="dk1"/>
            </a:solidFill>
            <a:prstDash val="solid"/>
            <a:round/>
            <a:headEnd type="none" w="sm" len="sm"/>
            <a:tailEnd type="none" w="sm" len="sm"/>
          </a:ln>
        </p:spPr>
      </p:pic>
      <p:sp>
        <p:nvSpPr>
          <p:cNvPr id="37" name="Google Shape;246;p34">
            <a:hlinkClick r:id="rId5" action="ppaction://hlinksldjump"/>
            <a:extLst>
              <a:ext uri="{FF2B5EF4-FFF2-40B4-BE49-F238E27FC236}">
                <a16:creationId xmlns:a16="http://schemas.microsoft.com/office/drawing/2014/main" id="{7C5B3E03-C7D7-2B9F-AB77-63EF53F5506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8" name="Google Shape;247;p34">
            <a:hlinkClick r:id="rId6" action="ppaction://hlinksldjump"/>
            <a:extLst>
              <a:ext uri="{FF2B5EF4-FFF2-40B4-BE49-F238E27FC236}">
                <a16:creationId xmlns:a16="http://schemas.microsoft.com/office/drawing/2014/main" id="{917D8CA8-2113-17E4-D391-18A4CBB7A568}"/>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9" name="Google Shape;248;p34">
            <a:hlinkClick r:id="rId7" action="ppaction://hlinksldjump"/>
            <a:extLst>
              <a:ext uri="{FF2B5EF4-FFF2-40B4-BE49-F238E27FC236}">
                <a16:creationId xmlns:a16="http://schemas.microsoft.com/office/drawing/2014/main" id="{19E3F764-0606-94FD-C2EB-ADD2031E2C03}"/>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40" name="Google Shape;248;p34">
            <a:hlinkClick r:id="rId8" action="ppaction://hlinksldjump"/>
            <a:extLst>
              <a:ext uri="{FF2B5EF4-FFF2-40B4-BE49-F238E27FC236}">
                <a16:creationId xmlns:a16="http://schemas.microsoft.com/office/drawing/2014/main" id="{D5D349E6-D99D-9CF8-4F1B-5E7EEA31673A}"/>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41" name="Google Shape;248;p34">
            <a:hlinkClick r:id="rId9" action="ppaction://hlinksldjump"/>
            <a:extLst>
              <a:ext uri="{FF2B5EF4-FFF2-40B4-BE49-F238E27FC236}">
                <a16:creationId xmlns:a16="http://schemas.microsoft.com/office/drawing/2014/main" id="{09467F1A-9830-5350-71D6-0F9C63CD087B}"/>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42" name="Google Shape;248;p34">
            <a:hlinkClick r:id="rId10" action="ppaction://hlinksldjump"/>
            <a:extLst>
              <a:ext uri="{FF2B5EF4-FFF2-40B4-BE49-F238E27FC236}">
                <a16:creationId xmlns:a16="http://schemas.microsoft.com/office/drawing/2014/main" id="{225BF513-4DE7-17DC-08F8-BFA67DDA8D12}"/>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43" name="Google Shape;248;p34">
            <a:hlinkClick r:id="rId11" action="ppaction://hlinksldjump"/>
            <a:extLst>
              <a:ext uri="{FF2B5EF4-FFF2-40B4-BE49-F238E27FC236}">
                <a16:creationId xmlns:a16="http://schemas.microsoft.com/office/drawing/2014/main" id="{D49CB585-EF7D-9531-12E5-3949E343A015}"/>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318" name="Google Shape;1318;p5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51"/>
          <p:cNvGrpSpPr/>
          <p:nvPr/>
        </p:nvGrpSpPr>
        <p:grpSpPr>
          <a:xfrm>
            <a:off x="706038" y="312972"/>
            <a:ext cx="140222" cy="140409"/>
            <a:chOff x="2741000" y="199475"/>
            <a:chExt cx="191953" cy="192210"/>
          </a:xfrm>
        </p:grpSpPr>
        <p:sp>
          <p:nvSpPr>
            <p:cNvPr id="1324" name="Google Shape;1324;p5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3" name="Google Shape;1333;p51">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p:nvPr/>
        </p:nvSpPr>
        <p:spPr>
          <a:xfrm rot="7198898">
            <a:off x="6362365" y="3593680"/>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6605838" y="9781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44400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55;p50">
            <a:extLst>
              <a:ext uri="{FF2B5EF4-FFF2-40B4-BE49-F238E27FC236}">
                <a16:creationId xmlns:a16="http://schemas.microsoft.com/office/drawing/2014/main" id="{52D769A9-0194-4E18-B782-0DE0560F43E2}"/>
              </a:ext>
            </a:extLst>
          </p:cNvPr>
          <p:cNvSpPr txBox="1">
            <a:spLocks/>
          </p:cNvSpPr>
          <p:nvPr/>
        </p:nvSpPr>
        <p:spPr>
          <a:xfrm>
            <a:off x="714300" y="1319718"/>
            <a:ext cx="3857700" cy="282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tr-TR" dirty="0">
                <a:solidFill>
                  <a:schemeClr val="tx1"/>
                </a:solidFill>
              </a:rPr>
              <a:t>Bir topluluğun sürüm kontrol sisteminde bir yazılım geliştirirken kullanabilecekleri internet tabanlı bir depolama servisidir. Günümüzde geliştiriciler projelerinde sürekli kodlarına yeni eklentiler yapmaktadır. Geliştiriciler projelerini yayınlayabilmesinin ardından yeni özellikler ekleme, hata düzenleme ve güncelleme gibi işlemler ile yaptıkları projeyi ayakta tutmaya çalışırlar.</a:t>
            </a:r>
          </a:p>
        </p:txBody>
      </p:sp>
      <p:sp>
        <p:nvSpPr>
          <p:cNvPr id="66" name="Google Shape;1256;p50">
            <a:extLst>
              <a:ext uri="{FF2B5EF4-FFF2-40B4-BE49-F238E27FC236}">
                <a16:creationId xmlns:a16="http://schemas.microsoft.com/office/drawing/2014/main" id="{449E84A2-A2AA-4BF4-812A-3FB6876035F5}"/>
              </a:ext>
            </a:extLst>
          </p:cNvPr>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GITHUB</a:t>
            </a:r>
            <a:endParaRPr dirty="0"/>
          </a:p>
        </p:txBody>
      </p:sp>
      <p:sp>
        <p:nvSpPr>
          <p:cNvPr id="67" name="Google Shape;1258;p50">
            <a:extLst>
              <a:ext uri="{FF2B5EF4-FFF2-40B4-BE49-F238E27FC236}">
                <a16:creationId xmlns:a16="http://schemas.microsoft.com/office/drawing/2014/main" id="{1E5BD174-F686-4E5E-80F9-205B21F50497}"/>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GITHUB</a:t>
            </a:r>
            <a:endParaRPr dirty="0">
              <a:solidFill>
                <a:schemeClr val="lt2"/>
              </a:solidFill>
            </a:endParaRPr>
          </a:p>
        </p:txBody>
      </p:sp>
      <p:pic>
        <p:nvPicPr>
          <p:cNvPr id="3" name="Resim 2">
            <a:extLst>
              <a:ext uri="{FF2B5EF4-FFF2-40B4-BE49-F238E27FC236}">
                <a16:creationId xmlns:a16="http://schemas.microsoft.com/office/drawing/2014/main" id="{65EB64A1-69AD-1CA9-BAC4-B9474B2B6628}"/>
              </a:ext>
            </a:extLst>
          </p:cNvPr>
          <p:cNvPicPr>
            <a:picLocks noChangeAspect="1"/>
          </p:cNvPicPr>
          <p:nvPr/>
        </p:nvPicPr>
        <p:blipFill>
          <a:blip r:embed="rId4"/>
          <a:stretch>
            <a:fillRect/>
          </a:stretch>
        </p:blipFill>
        <p:spPr>
          <a:xfrm>
            <a:off x="5625456" y="1370043"/>
            <a:ext cx="1754434" cy="1754434"/>
          </a:xfrm>
          <a:prstGeom prst="rect">
            <a:avLst/>
          </a:prstGeom>
        </p:spPr>
      </p:pic>
      <p:sp>
        <p:nvSpPr>
          <p:cNvPr id="33" name="Google Shape;246;p34">
            <a:hlinkClick r:id="rId5" action="ppaction://hlinksldjump"/>
            <a:extLst>
              <a:ext uri="{FF2B5EF4-FFF2-40B4-BE49-F238E27FC236}">
                <a16:creationId xmlns:a16="http://schemas.microsoft.com/office/drawing/2014/main" id="{A534AD2C-8B93-CEF6-0404-D81933846EC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4" name="Google Shape;247;p34">
            <a:hlinkClick r:id="rId6" action="ppaction://hlinksldjump"/>
            <a:extLst>
              <a:ext uri="{FF2B5EF4-FFF2-40B4-BE49-F238E27FC236}">
                <a16:creationId xmlns:a16="http://schemas.microsoft.com/office/drawing/2014/main" id="{4BEDA0EE-BA5F-0136-9289-87A23EDE46AA}"/>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5" name="Google Shape;248;p34">
            <a:hlinkClick r:id="rId7" action="ppaction://hlinksldjump"/>
            <a:extLst>
              <a:ext uri="{FF2B5EF4-FFF2-40B4-BE49-F238E27FC236}">
                <a16:creationId xmlns:a16="http://schemas.microsoft.com/office/drawing/2014/main" id="{FD60A4F6-14E6-C06C-7198-9E32C8B546B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6" name="Google Shape;248;p34">
            <a:hlinkClick r:id="rId8" action="ppaction://hlinksldjump"/>
            <a:extLst>
              <a:ext uri="{FF2B5EF4-FFF2-40B4-BE49-F238E27FC236}">
                <a16:creationId xmlns:a16="http://schemas.microsoft.com/office/drawing/2014/main" id="{A391030F-B849-A5C7-FDBE-FD42BC9D4B0F}"/>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7" name="Google Shape;248;p34">
            <a:hlinkClick r:id="rId9" action="ppaction://hlinksldjump"/>
            <a:extLst>
              <a:ext uri="{FF2B5EF4-FFF2-40B4-BE49-F238E27FC236}">
                <a16:creationId xmlns:a16="http://schemas.microsoft.com/office/drawing/2014/main" id="{066636E8-EAB8-1291-5187-75055D385B3A}"/>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8" name="Google Shape;248;p34">
            <a:hlinkClick r:id="rId10" action="ppaction://hlinksldjump"/>
            <a:extLst>
              <a:ext uri="{FF2B5EF4-FFF2-40B4-BE49-F238E27FC236}">
                <a16:creationId xmlns:a16="http://schemas.microsoft.com/office/drawing/2014/main" id="{82650FE4-74F5-37AD-6451-DEDD89DCFD0E}"/>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9" name="Google Shape;248;p34">
            <a:hlinkClick r:id="rId11" action="ppaction://hlinksldjump"/>
            <a:extLst>
              <a:ext uri="{FF2B5EF4-FFF2-40B4-BE49-F238E27FC236}">
                <a16:creationId xmlns:a16="http://schemas.microsoft.com/office/drawing/2014/main" id="{2376BD8E-3E86-5797-3D36-5496E698FCB3}"/>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5" name="Google Shape;1355;p52"/>
          <p:cNvSpPr/>
          <p:nvPr/>
        </p:nvSpPr>
        <p:spPr>
          <a:xfrm rot="8100000">
            <a:off x="6321434" y="1177332"/>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768826" y="378221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174383" y="25367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449298" y="39624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268971" y="12110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606845" y="892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519495" y="22359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271066" y="1575176"/>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2">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55;p50">
            <a:extLst>
              <a:ext uri="{FF2B5EF4-FFF2-40B4-BE49-F238E27FC236}">
                <a16:creationId xmlns:a16="http://schemas.microsoft.com/office/drawing/2014/main" id="{A33F37C6-ED64-4C61-EC34-596C0A3E48C6}"/>
              </a:ext>
            </a:extLst>
          </p:cNvPr>
          <p:cNvSpPr txBox="1">
            <a:spLocks/>
          </p:cNvSpPr>
          <p:nvPr/>
        </p:nvSpPr>
        <p:spPr>
          <a:xfrm>
            <a:off x="829965" y="1192467"/>
            <a:ext cx="3857700" cy="282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tr-TR" dirty="0">
                <a:solidFill>
                  <a:schemeClr val="tx1"/>
                </a:solidFill>
              </a:rPr>
              <a:t>Yararları:</a:t>
            </a:r>
          </a:p>
          <a:p>
            <a:pPr marL="285750" indent="-285750">
              <a:buClr>
                <a:schemeClr val="hlink"/>
              </a:buClr>
              <a:buSzPts val="1100"/>
              <a:buFont typeface="Arial" panose="020B0604020202020204" pitchFamily="34" charset="0"/>
              <a:buChar char="•"/>
            </a:pPr>
            <a:r>
              <a:rPr lang="tr-TR" dirty="0">
                <a:solidFill>
                  <a:schemeClr val="tx1"/>
                </a:solidFill>
              </a:rPr>
              <a:t>Grup veya bireysel olarak yazılım geliştirmeye veya yazılım yönetmeye imkân sağlar.</a:t>
            </a:r>
          </a:p>
          <a:p>
            <a:pPr marL="285750" indent="-285750">
              <a:buClr>
                <a:schemeClr val="hlink"/>
              </a:buClr>
              <a:buSzPts val="1100"/>
              <a:buFont typeface="Arial" panose="020B0604020202020204" pitchFamily="34" charset="0"/>
              <a:buChar char="•"/>
            </a:pPr>
            <a:r>
              <a:rPr lang="tr-TR" dirty="0">
                <a:solidFill>
                  <a:schemeClr val="tx1"/>
                </a:solidFill>
              </a:rPr>
              <a:t>Uygulanacak veya hazırlanan projelerin görev dağılımının netleştirilmesini sağlamaktadır.</a:t>
            </a:r>
          </a:p>
          <a:p>
            <a:pPr>
              <a:buClr>
                <a:schemeClr val="hlink"/>
              </a:buClr>
              <a:buSzPts val="1100"/>
            </a:pPr>
            <a:endParaRPr lang="tr-TR" dirty="0">
              <a:solidFill>
                <a:schemeClr val="tx1"/>
              </a:solidFill>
            </a:endParaRPr>
          </a:p>
          <a:p>
            <a:pPr marL="285750" indent="-285750">
              <a:buClr>
                <a:schemeClr val="hlink"/>
              </a:buClr>
              <a:buSzPts val="1100"/>
              <a:buFont typeface="Arial" panose="020B0604020202020204" pitchFamily="34" charset="0"/>
              <a:buChar char="•"/>
            </a:pPr>
            <a:r>
              <a:rPr lang="tr-TR" dirty="0">
                <a:solidFill>
                  <a:schemeClr val="tx1"/>
                </a:solidFill>
              </a:rPr>
              <a:t>Ücretsiz kaynak kodlarının depolanmasını sağlamaktadır.</a:t>
            </a:r>
          </a:p>
        </p:txBody>
      </p:sp>
      <p:sp>
        <p:nvSpPr>
          <p:cNvPr id="43" name="Google Shape;1256;p50">
            <a:extLst>
              <a:ext uri="{FF2B5EF4-FFF2-40B4-BE49-F238E27FC236}">
                <a16:creationId xmlns:a16="http://schemas.microsoft.com/office/drawing/2014/main" id="{6E9AA173-90DC-D10A-9B1F-8F6539D1599C}"/>
              </a:ext>
            </a:extLst>
          </p:cNvPr>
          <p:cNvSpPr txBox="1">
            <a:spLocks noGrp="1"/>
          </p:cNvSpPr>
          <p:nvPr>
            <p:ph type="title"/>
          </p:nvPr>
        </p:nvSpPr>
        <p:spPr>
          <a:xfrm>
            <a:off x="922309" y="583434"/>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a:t>GITHUB</a:t>
            </a:r>
            <a:endParaRPr sz="3900" dirty="0"/>
          </a:p>
        </p:txBody>
      </p:sp>
      <p:sp>
        <p:nvSpPr>
          <p:cNvPr id="44" name="Google Shape;1258;p50">
            <a:extLst>
              <a:ext uri="{FF2B5EF4-FFF2-40B4-BE49-F238E27FC236}">
                <a16:creationId xmlns:a16="http://schemas.microsoft.com/office/drawing/2014/main" id="{412FB597-8E50-0AC4-B889-F926F984ACE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GITHUB</a:t>
            </a:r>
            <a:endParaRPr dirty="0">
              <a:solidFill>
                <a:schemeClr val="lt2"/>
              </a:solidFill>
            </a:endParaRPr>
          </a:p>
        </p:txBody>
      </p:sp>
      <p:sp>
        <p:nvSpPr>
          <p:cNvPr id="37" name="Google Shape;246;p34">
            <a:hlinkClick r:id="rId4" action="ppaction://hlinksldjump"/>
            <a:extLst>
              <a:ext uri="{FF2B5EF4-FFF2-40B4-BE49-F238E27FC236}">
                <a16:creationId xmlns:a16="http://schemas.microsoft.com/office/drawing/2014/main" id="{254F98C1-13FE-A2BE-80D9-A69EB81C1A4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8" name="Google Shape;247;p34">
            <a:hlinkClick r:id="rId5" action="ppaction://hlinksldjump"/>
            <a:extLst>
              <a:ext uri="{FF2B5EF4-FFF2-40B4-BE49-F238E27FC236}">
                <a16:creationId xmlns:a16="http://schemas.microsoft.com/office/drawing/2014/main" id="{641DFEF9-76CE-C649-E9EE-AECA4E1DC1B6}"/>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9" name="Google Shape;248;p34">
            <a:hlinkClick r:id="rId6" action="ppaction://hlinksldjump"/>
            <a:extLst>
              <a:ext uri="{FF2B5EF4-FFF2-40B4-BE49-F238E27FC236}">
                <a16:creationId xmlns:a16="http://schemas.microsoft.com/office/drawing/2014/main" id="{9DC76AF8-AF16-70EC-F7F9-20D2A875A19F}"/>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40" name="Google Shape;248;p34">
            <a:hlinkClick r:id="rId7" action="ppaction://hlinksldjump"/>
            <a:extLst>
              <a:ext uri="{FF2B5EF4-FFF2-40B4-BE49-F238E27FC236}">
                <a16:creationId xmlns:a16="http://schemas.microsoft.com/office/drawing/2014/main" id="{849D6C26-621B-1D13-3266-5DA4F2C59DE6}"/>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41" name="Google Shape;248;p34">
            <a:hlinkClick r:id="rId8" action="ppaction://hlinksldjump"/>
            <a:extLst>
              <a:ext uri="{FF2B5EF4-FFF2-40B4-BE49-F238E27FC236}">
                <a16:creationId xmlns:a16="http://schemas.microsoft.com/office/drawing/2014/main" id="{7D612389-81C3-F81F-9013-001DA0140FB2}"/>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45" name="Google Shape;248;p34">
            <a:hlinkClick r:id="rId9" action="ppaction://hlinksldjump"/>
            <a:extLst>
              <a:ext uri="{FF2B5EF4-FFF2-40B4-BE49-F238E27FC236}">
                <a16:creationId xmlns:a16="http://schemas.microsoft.com/office/drawing/2014/main" id="{EF9F9BFD-6874-34A6-EF31-5DBA6DC27DA4}"/>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46" name="Google Shape;248;p34">
            <a:hlinkClick r:id="rId10" action="ppaction://hlinksldjump"/>
            <a:extLst>
              <a:ext uri="{FF2B5EF4-FFF2-40B4-BE49-F238E27FC236}">
                <a16:creationId xmlns:a16="http://schemas.microsoft.com/office/drawing/2014/main" id="{328FD755-C7A6-0E89-73FA-33CFDB3FDB6B}"/>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F3E699-3C0D-A815-A1E6-8D7236578C7C}"/>
              </a:ext>
            </a:extLst>
          </p:cNvPr>
          <p:cNvSpPr>
            <a:spLocks noGrp="1"/>
          </p:cNvSpPr>
          <p:nvPr>
            <p:ph type="title"/>
          </p:nvPr>
        </p:nvSpPr>
        <p:spPr>
          <a:xfrm>
            <a:off x="-242064" y="421604"/>
            <a:ext cx="4445400" cy="1271798"/>
          </a:xfrm>
        </p:spPr>
        <p:txBody>
          <a:bodyPr/>
          <a:lstStyle/>
          <a:p>
            <a:pPr algn="ctr"/>
            <a:r>
              <a:rPr lang="tr-TR" sz="5400" dirty="0">
                <a:solidFill>
                  <a:srgbClr val="FFB632"/>
                </a:solidFill>
              </a:rPr>
              <a:t>HAZIRLAYAN</a:t>
            </a:r>
          </a:p>
        </p:txBody>
      </p:sp>
      <p:sp>
        <p:nvSpPr>
          <p:cNvPr id="3" name="Alt Başlık 2">
            <a:extLst>
              <a:ext uri="{FF2B5EF4-FFF2-40B4-BE49-F238E27FC236}">
                <a16:creationId xmlns:a16="http://schemas.microsoft.com/office/drawing/2014/main" id="{38081AC2-430B-8291-18B0-0FEF9586FD66}"/>
              </a:ext>
            </a:extLst>
          </p:cNvPr>
          <p:cNvSpPr>
            <a:spLocks noGrp="1"/>
          </p:cNvSpPr>
          <p:nvPr>
            <p:ph type="subTitle" idx="1"/>
          </p:nvPr>
        </p:nvSpPr>
        <p:spPr>
          <a:xfrm>
            <a:off x="2843083" y="1163634"/>
            <a:ext cx="5665412" cy="1271798"/>
          </a:xfrm>
        </p:spPr>
        <p:txBody>
          <a:bodyPr/>
          <a:lstStyle/>
          <a:p>
            <a:r>
              <a:rPr lang="tr-TR" sz="3200" dirty="0"/>
              <a:t>Sabri BEREKET </a:t>
            </a:r>
          </a:p>
          <a:p>
            <a:r>
              <a:rPr lang="tr-TR" sz="3200" dirty="0"/>
              <a:t> 190507003</a:t>
            </a:r>
          </a:p>
        </p:txBody>
      </p:sp>
      <p:sp>
        <p:nvSpPr>
          <p:cNvPr id="5" name="Google Shape;245;p34">
            <a:extLst>
              <a:ext uri="{FF2B5EF4-FFF2-40B4-BE49-F238E27FC236}">
                <a16:creationId xmlns:a16="http://schemas.microsoft.com/office/drawing/2014/main" id="{D6AA01F3-C462-912E-B585-229095A43079}"/>
              </a:ext>
            </a:extLst>
          </p:cNvPr>
          <p:cNvSpPr txBox="1"/>
          <p:nvPr/>
        </p:nvSpPr>
        <p:spPr>
          <a:xfrm>
            <a:off x="6248690" y="212749"/>
            <a:ext cx="218101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RADIAL BASIS FUNCTION NETWORKS</a:t>
            </a:r>
            <a:endParaRPr dirty="0">
              <a:solidFill>
                <a:schemeClr val="lt2"/>
              </a:solidFill>
            </a:endParaRPr>
          </a:p>
        </p:txBody>
      </p:sp>
      <p:grpSp>
        <p:nvGrpSpPr>
          <p:cNvPr id="9" name="Google Shape;249;p34">
            <a:extLst>
              <a:ext uri="{FF2B5EF4-FFF2-40B4-BE49-F238E27FC236}">
                <a16:creationId xmlns:a16="http://schemas.microsoft.com/office/drawing/2014/main" id="{3D8DF5A8-13B4-6982-4D94-1153A056F30D}"/>
              </a:ext>
            </a:extLst>
          </p:cNvPr>
          <p:cNvGrpSpPr/>
          <p:nvPr/>
        </p:nvGrpSpPr>
        <p:grpSpPr>
          <a:xfrm>
            <a:off x="706038" y="312972"/>
            <a:ext cx="140222" cy="140409"/>
            <a:chOff x="2741000" y="199475"/>
            <a:chExt cx="191953" cy="192210"/>
          </a:xfrm>
        </p:grpSpPr>
        <p:sp>
          <p:nvSpPr>
            <p:cNvPr id="10" name="Google Shape;250;p34">
              <a:extLst>
                <a:ext uri="{FF2B5EF4-FFF2-40B4-BE49-F238E27FC236}">
                  <a16:creationId xmlns:a16="http://schemas.microsoft.com/office/drawing/2014/main" id="{26A850E5-72A7-3421-35A4-A4689F211274}"/>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p34">
              <a:extLst>
                <a:ext uri="{FF2B5EF4-FFF2-40B4-BE49-F238E27FC236}">
                  <a16:creationId xmlns:a16="http://schemas.microsoft.com/office/drawing/2014/main" id="{0F489BAD-3934-FFC1-4655-E033AFE408B6}"/>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p34">
              <a:extLst>
                <a:ext uri="{FF2B5EF4-FFF2-40B4-BE49-F238E27FC236}">
                  <a16:creationId xmlns:a16="http://schemas.microsoft.com/office/drawing/2014/main" id="{327505B5-3C97-4E6D-6E23-8CE9E090FF30}"/>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p34">
              <a:extLst>
                <a:ext uri="{FF2B5EF4-FFF2-40B4-BE49-F238E27FC236}">
                  <a16:creationId xmlns:a16="http://schemas.microsoft.com/office/drawing/2014/main" id="{3F5C8967-60B1-CC09-0F5A-3CF0AD151811}"/>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p34">
              <a:extLst>
                <a:ext uri="{FF2B5EF4-FFF2-40B4-BE49-F238E27FC236}">
                  <a16:creationId xmlns:a16="http://schemas.microsoft.com/office/drawing/2014/main" id="{A809EB71-0CD2-D7B0-5A9E-0338000A60C3}"/>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5;p34">
              <a:extLst>
                <a:ext uri="{FF2B5EF4-FFF2-40B4-BE49-F238E27FC236}">
                  <a16:creationId xmlns:a16="http://schemas.microsoft.com/office/drawing/2014/main" id="{D916CA6E-8C93-7661-EFCD-81118E548380}"/>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p34">
              <a:extLst>
                <a:ext uri="{FF2B5EF4-FFF2-40B4-BE49-F238E27FC236}">
                  <a16:creationId xmlns:a16="http://schemas.microsoft.com/office/drawing/2014/main" id="{E8E9882A-82D6-F92C-C1FB-2AF49FCD5CCE}"/>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7;p34">
              <a:extLst>
                <a:ext uri="{FF2B5EF4-FFF2-40B4-BE49-F238E27FC236}">
                  <a16:creationId xmlns:a16="http://schemas.microsoft.com/office/drawing/2014/main" id="{582A7F9D-CE0B-6FE5-DDBB-5F3D8DD2B495}"/>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8;p34">
              <a:extLst>
                <a:ext uri="{FF2B5EF4-FFF2-40B4-BE49-F238E27FC236}">
                  <a16:creationId xmlns:a16="http://schemas.microsoft.com/office/drawing/2014/main" id="{FDE5166C-B7FF-94FE-BFF5-C75EEF17C90E}"/>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322;p34">
            <a:hlinkClick r:id="rId2" action="ppaction://hlinksldjump"/>
            <a:extLst>
              <a:ext uri="{FF2B5EF4-FFF2-40B4-BE49-F238E27FC236}">
                <a16:creationId xmlns:a16="http://schemas.microsoft.com/office/drawing/2014/main" id="{02EAA527-8921-F700-3957-DDC80291E837}"/>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Başlık 1">
            <a:extLst>
              <a:ext uri="{FF2B5EF4-FFF2-40B4-BE49-F238E27FC236}">
                <a16:creationId xmlns:a16="http://schemas.microsoft.com/office/drawing/2014/main" id="{F7043B6B-5EE7-FBD8-E6D7-AFA5411F4C92}"/>
              </a:ext>
            </a:extLst>
          </p:cNvPr>
          <p:cNvSpPr txBox="1">
            <a:spLocks/>
          </p:cNvSpPr>
          <p:nvPr/>
        </p:nvSpPr>
        <p:spPr>
          <a:xfrm>
            <a:off x="-443770" y="2170548"/>
            <a:ext cx="4445400" cy="12717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ctr"/>
            <a:r>
              <a:rPr lang="tr-TR" sz="5400" dirty="0">
                <a:solidFill>
                  <a:srgbClr val="FFB632"/>
                </a:solidFill>
              </a:rPr>
              <a:t>DANIŞMAN</a:t>
            </a:r>
          </a:p>
        </p:txBody>
      </p:sp>
      <p:sp>
        <p:nvSpPr>
          <p:cNvPr id="21" name="Alt Başlık 2">
            <a:extLst>
              <a:ext uri="{FF2B5EF4-FFF2-40B4-BE49-F238E27FC236}">
                <a16:creationId xmlns:a16="http://schemas.microsoft.com/office/drawing/2014/main" id="{FEC9D480-1145-B69D-A5BA-A68913B3FE5D}"/>
              </a:ext>
            </a:extLst>
          </p:cNvPr>
          <p:cNvSpPr txBox="1">
            <a:spLocks/>
          </p:cNvSpPr>
          <p:nvPr/>
        </p:nvSpPr>
        <p:spPr>
          <a:xfrm>
            <a:off x="2984138" y="3085417"/>
            <a:ext cx="5665412" cy="12717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r>
              <a:rPr lang="tr-TR" sz="3200" dirty="0"/>
              <a:t>Arş. Gör. Dr. Buket SONBAŞ</a:t>
            </a:r>
          </a:p>
        </p:txBody>
      </p:sp>
      <p:sp>
        <p:nvSpPr>
          <p:cNvPr id="22" name="Google Shape;334;p35">
            <a:hlinkClick r:id="" action="ppaction://hlinkshowjump?jump=nextslide"/>
            <a:extLst>
              <a:ext uri="{FF2B5EF4-FFF2-40B4-BE49-F238E27FC236}">
                <a16:creationId xmlns:a16="http://schemas.microsoft.com/office/drawing/2014/main" id="{76CE7C91-4905-0D17-E653-A1F1DB052621}"/>
              </a:ext>
            </a:extLst>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5;p35">
            <a:hlinkClick r:id="" action="ppaction://hlinkshowjump?jump=previousslide"/>
            <a:extLst>
              <a:ext uri="{FF2B5EF4-FFF2-40B4-BE49-F238E27FC236}">
                <a16:creationId xmlns:a16="http://schemas.microsoft.com/office/drawing/2014/main" id="{B24436BA-C3B2-41D4-6783-45CF7177F319}"/>
              </a:ext>
            </a:extLst>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6;p34">
            <a:hlinkClick r:id="rId3" action="ppaction://hlinksldjump"/>
            <a:extLst>
              <a:ext uri="{FF2B5EF4-FFF2-40B4-BE49-F238E27FC236}">
                <a16:creationId xmlns:a16="http://schemas.microsoft.com/office/drawing/2014/main" id="{558AC956-36B8-FAC8-D59D-E3EB4C2BC5BE}"/>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25" name="Google Shape;247;p34">
            <a:hlinkClick r:id="rId4" action="ppaction://hlinksldjump"/>
            <a:extLst>
              <a:ext uri="{FF2B5EF4-FFF2-40B4-BE49-F238E27FC236}">
                <a16:creationId xmlns:a16="http://schemas.microsoft.com/office/drawing/2014/main" id="{63BA1E78-C860-33F6-1CA8-F83AC8BE8533}"/>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26" name="Google Shape;248;p34">
            <a:hlinkClick r:id="rId5" action="ppaction://hlinksldjump"/>
            <a:extLst>
              <a:ext uri="{FF2B5EF4-FFF2-40B4-BE49-F238E27FC236}">
                <a16:creationId xmlns:a16="http://schemas.microsoft.com/office/drawing/2014/main" id="{6C87EEE4-2C49-D8B7-D7B2-137FF67D8C4C}"/>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27" name="Google Shape;248;p34">
            <a:hlinkClick r:id="rId6" action="ppaction://hlinksldjump"/>
            <a:extLst>
              <a:ext uri="{FF2B5EF4-FFF2-40B4-BE49-F238E27FC236}">
                <a16:creationId xmlns:a16="http://schemas.microsoft.com/office/drawing/2014/main" id="{7C3D46F4-F41B-C709-3649-1FDAF50840B4}"/>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28" name="Google Shape;248;p34">
            <a:hlinkClick r:id="rId7" action="ppaction://hlinksldjump"/>
            <a:extLst>
              <a:ext uri="{FF2B5EF4-FFF2-40B4-BE49-F238E27FC236}">
                <a16:creationId xmlns:a16="http://schemas.microsoft.com/office/drawing/2014/main" id="{0ED58D9A-1819-90FE-081B-B56E69622EB2}"/>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29" name="Google Shape;248;p34">
            <a:hlinkClick r:id="rId8" action="ppaction://hlinksldjump"/>
            <a:extLst>
              <a:ext uri="{FF2B5EF4-FFF2-40B4-BE49-F238E27FC236}">
                <a16:creationId xmlns:a16="http://schemas.microsoft.com/office/drawing/2014/main" id="{B1BEC4A8-495B-C95A-0207-E8621E259854}"/>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0" name="Google Shape;248;p34">
            <a:hlinkClick r:id="rId9" action="ppaction://hlinksldjump"/>
            <a:extLst>
              <a:ext uri="{FF2B5EF4-FFF2-40B4-BE49-F238E27FC236}">
                <a16:creationId xmlns:a16="http://schemas.microsoft.com/office/drawing/2014/main" id="{1C778D2C-7E80-43F5-9D25-15FAD038F15E}"/>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19858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66;p68">
            <a:extLst>
              <a:ext uri="{FF2B5EF4-FFF2-40B4-BE49-F238E27FC236}">
                <a16:creationId xmlns:a16="http://schemas.microsoft.com/office/drawing/2014/main" id="{111143F7-6250-3E49-8CF0-3E6EED7F6F48}"/>
              </a:ext>
            </a:extLst>
          </p:cNvPr>
          <p:cNvSpPr txBox="1">
            <a:spLocks/>
          </p:cNvSpPr>
          <p:nvPr/>
        </p:nvSpPr>
        <p:spPr>
          <a:xfrm>
            <a:off x="714300" y="1656375"/>
            <a:ext cx="4055726" cy="19444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buClr>
                <a:schemeClr val="hlink"/>
              </a:buClr>
              <a:buSzPts val="1100"/>
            </a:pPr>
            <a:r>
              <a:rPr lang="tr-TR" sz="2700" dirty="0">
                <a:solidFill>
                  <a:schemeClr val="tx1"/>
                </a:solidFill>
                <a:latin typeface="Bebas Neue"/>
                <a:sym typeface="Bebas Neue"/>
              </a:rPr>
              <a:t>Hazırlayan : sabrı bereket</a:t>
            </a:r>
          </a:p>
          <a:p>
            <a:pPr>
              <a:spcBef>
                <a:spcPts val="1000"/>
              </a:spcBef>
              <a:buClr>
                <a:schemeClr val="hlink"/>
              </a:buClr>
              <a:buSzPts val="1100"/>
            </a:pPr>
            <a:r>
              <a:rPr lang="tr-TR" sz="2700" dirty="0">
                <a:solidFill>
                  <a:schemeClr val="tx1"/>
                </a:solidFill>
                <a:latin typeface="Bebas Neue"/>
                <a:sym typeface="Bebas Neue"/>
              </a:rPr>
              <a:t>Danışman : </a:t>
            </a:r>
            <a:r>
              <a:rPr lang="sv-SE" sz="2700" dirty="0">
                <a:solidFill>
                  <a:schemeClr val="tx1"/>
                </a:solidFill>
                <a:latin typeface="Bebas Neue"/>
                <a:sym typeface="Bebas Neue"/>
              </a:rPr>
              <a:t>Arş. Gör. Dr. Buket SONBAŞ</a:t>
            </a:r>
          </a:p>
          <a:p>
            <a:pPr>
              <a:spcBef>
                <a:spcPts val="1000"/>
              </a:spcBef>
              <a:buClr>
                <a:schemeClr val="hlink"/>
              </a:buClr>
              <a:buSzPts val="1100"/>
            </a:pPr>
            <a:endParaRPr lang="tr-TR" sz="2700" dirty="0">
              <a:solidFill>
                <a:schemeClr val="tx1"/>
              </a:solidFill>
              <a:latin typeface="Bebas Neue"/>
              <a:sym typeface="Bebas Neue"/>
            </a:endParaRPr>
          </a:p>
          <a:p>
            <a:pPr>
              <a:spcBef>
                <a:spcPts val="1000"/>
              </a:spcBef>
              <a:buClr>
                <a:schemeClr val="hlink"/>
              </a:buClr>
              <a:buSzPts val="1100"/>
            </a:pPr>
            <a:endParaRPr lang="en-US" dirty="0">
              <a:solidFill>
                <a:schemeClr val="tx1"/>
              </a:solidFill>
            </a:endParaRPr>
          </a:p>
        </p:txBody>
      </p:sp>
      <p:sp>
        <p:nvSpPr>
          <p:cNvPr id="4" name="Google Shape;2267;p68">
            <a:extLst>
              <a:ext uri="{FF2B5EF4-FFF2-40B4-BE49-F238E27FC236}">
                <a16:creationId xmlns:a16="http://schemas.microsoft.com/office/drawing/2014/main" id="{913589F7-F693-6657-8C92-FE96FEA537F3}"/>
              </a:ext>
            </a:extLst>
          </p:cNvPr>
          <p:cNvSpPr txBox="1">
            <a:spLocks noGrp="1"/>
          </p:cNvSpPr>
          <p:nvPr>
            <p:ph type="title"/>
          </p:nvPr>
        </p:nvSpPr>
        <p:spPr>
          <a:xfrm>
            <a:off x="669500" y="959485"/>
            <a:ext cx="5685044"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4000" dirty="0"/>
              <a:t>Teşekkürler</a:t>
            </a:r>
            <a:endParaRPr sz="4000" dirty="0"/>
          </a:p>
        </p:txBody>
      </p:sp>
      <p:cxnSp>
        <p:nvCxnSpPr>
          <p:cNvPr id="5" name="Google Shape;2268;p68">
            <a:extLst>
              <a:ext uri="{FF2B5EF4-FFF2-40B4-BE49-F238E27FC236}">
                <a16:creationId xmlns:a16="http://schemas.microsoft.com/office/drawing/2014/main" id="{688E5A0B-23CD-9E2A-7609-45F2A7CAB2AC}"/>
              </a:ext>
            </a:extLst>
          </p:cNvPr>
          <p:cNvCxnSpPr/>
          <p:nvPr/>
        </p:nvCxnSpPr>
        <p:spPr>
          <a:xfrm>
            <a:off x="778650" y="1627303"/>
            <a:ext cx="3232500" cy="0"/>
          </a:xfrm>
          <a:prstGeom prst="straightConnector1">
            <a:avLst/>
          </a:prstGeom>
          <a:noFill/>
          <a:ln w="9525" cap="flat" cmpd="sng">
            <a:solidFill>
              <a:schemeClr val="dk1"/>
            </a:solidFill>
            <a:prstDash val="solid"/>
            <a:round/>
            <a:headEnd type="none" w="med" len="med"/>
            <a:tailEnd type="none" w="med" len="med"/>
          </a:ln>
        </p:spPr>
      </p:cxnSp>
      <p:sp>
        <p:nvSpPr>
          <p:cNvPr id="6" name="Google Shape;2273;p68">
            <a:extLst>
              <a:ext uri="{FF2B5EF4-FFF2-40B4-BE49-F238E27FC236}">
                <a16:creationId xmlns:a16="http://schemas.microsoft.com/office/drawing/2014/main" id="{33053308-5D24-52E4-83A4-789C467FBAE8}"/>
              </a:ext>
            </a:extLst>
          </p:cNvPr>
          <p:cNvSpPr/>
          <p:nvPr/>
        </p:nvSpPr>
        <p:spPr>
          <a:xfrm rot="1685758" flipH="1">
            <a:off x="4833278" y="2828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274;p68">
            <a:extLst>
              <a:ext uri="{FF2B5EF4-FFF2-40B4-BE49-F238E27FC236}">
                <a16:creationId xmlns:a16="http://schemas.microsoft.com/office/drawing/2014/main" id="{66C4781D-44E9-5ED6-0018-C7FCCA5AFC26}"/>
              </a:ext>
            </a:extLst>
          </p:cNvPr>
          <p:cNvGrpSpPr/>
          <p:nvPr/>
        </p:nvGrpSpPr>
        <p:grpSpPr>
          <a:xfrm>
            <a:off x="5419191" y="718476"/>
            <a:ext cx="3369676" cy="3605166"/>
            <a:chOff x="5419191" y="718476"/>
            <a:chExt cx="3369676" cy="3605166"/>
          </a:xfrm>
        </p:grpSpPr>
        <p:grpSp>
          <p:nvGrpSpPr>
            <p:cNvPr id="8" name="Google Shape;2275;p68">
              <a:extLst>
                <a:ext uri="{FF2B5EF4-FFF2-40B4-BE49-F238E27FC236}">
                  <a16:creationId xmlns:a16="http://schemas.microsoft.com/office/drawing/2014/main" id="{EC2586B4-1891-7E13-EA93-0BE510EAE22D}"/>
                </a:ext>
              </a:extLst>
            </p:cNvPr>
            <p:cNvGrpSpPr/>
            <p:nvPr/>
          </p:nvGrpSpPr>
          <p:grpSpPr>
            <a:xfrm flipH="1">
              <a:off x="7684431" y="3475491"/>
              <a:ext cx="953591" cy="334099"/>
              <a:chOff x="2271950" y="2722775"/>
              <a:chExt cx="575875" cy="201775"/>
            </a:xfrm>
          </p:grpSpPr>
          <p:sp>
            <p:nvSpPr>
              <p:cNvPr id="41" name="Google Shape;2276;p68">
                <a:extLst>
                  <a:ext uri="{FF2B5EF4-FFF2-40B4-BE49-F238E27FC236}">
                    <a16:creationId xmlns:a16="http://schemas.microsoft.com/office/drawing/2014/main" id="{3AEF5B57-2F04-B616-2FD9-7EE614676FA2}"/>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77;p68">
                <a:extLst>
                  <a:ext uri="{FF2B5EF4-FFF2-40B4-BE49-F238E27FC236}">
                    <a16:creationId xmlns:a16="http://schemas.microsoft.com/office/drawing/2014/main" id="{97AC1654-8747-0C22-AD73-70720DBB6CE7}"/>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78;p68">
                <a:extLst>
                  <a:ext uri="{FF2B5EF4-FFF2-40B4-BE49-F238E27FC236}">
                    <a16:creationId xmlns:a16="http://schemas.microsoft.com/office/drawing/2014/main" id="{78D6C966-6D30-F3DA-9B8C-FA28E27E0425}"/>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79;p68">
                <a:extLst>
                  <a:ext uri="{FF2B5EF4-FFF2-40B4-BE49-F238E27FC236}">
                    <a16:creationId xmlns:a16="http://schemas.microsoft.com/office/drawing/2014/main" id="{DF989A42-1F83-DC74-D3CC-A819C36C7B62}"/>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80;p68">
                <a:extLst>
                  <a:ext uri="{FF2B5EF4-FFF2-40B4-BE49-F238E27FC236}">
                    <a16:creationId xmlns:a16="http://schemas.microsoft.com/office/drawing/2014/main" id="{1E4813DA-4FD1-9426-19A5-185C2D1E49F1}"/>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281;p68">
              <a:extLst>
                <a:ext uri="{FF2B5EF4-FFF2-40B4-BE49-F238E27FC236}">
                  <a16:creationId xmlns:a16="http://schemas.microsoft.com/office/drawing/2014/main" id="{AC8C722E-6A92-00AC-59D7-A7B316A6994E}"/>
                </a:ext>
              </a:extLst>
            </p:cNvPr>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82;p68">
              <a:extLst>
                <a:ext uri="{FF2B5EF4-FFF2-40B4-BE49-F238E27FC236}">
                  <a16:creationId xmlns:a16="http://schemas.microsoft.com/office/drawing/2014/main" id="{E50BE1E9-7F6D-58F1-A804-2F8682AF0C42}"/>
                </a:ext>
              </a:extLst>
            </p:cNvPr>
            <p:cNvGrpSpPr/>
            <p:nvPr/>
          </p:nvGrpSpPr>
          <p:grpSpPr>
            <a:xfrm flipH="1">
              <a:off x="5419191" y="1974291"/>
              <a:ext cx="858975" cy="300968"/>
              <a:chOff x="2271950" y="2722775"/>
              <a:chExt cx="575875" cy="201775"/>
            </a:xfrm>
          </p:grpSpPr>
          <p:sp>
            <p:nvSpPr>
              <p:cNvPr id="36" name="Google Shape;2283;p68">
                <a:extLst>
                  <a:ext uri="{FF2B5EF4-FFF2-40B4-BE49-F238E27FC236}">
                    <a16:creationId xmlns:a16="http://schemas.microsoft.com/office/drawing/2014/main" id="{7ADF6CB9-F2AC-B287-1F4E-8AAC4261A0D4}"/>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84;p68">
                <a:extLst>
                  <a:ext uri="{FF2B5EF4-FFF2-40B4-BE49-F238E27FC236}">
                    <a16:creationId xmlns:a16="http://schemas.microsoft.com/office/drawing/2014/main" id="{CDFD9093-D337-58CA-82E1-F926336A210F}"/>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5;p68">
                <a:extLst>
                  <a:ext uri="{FF2B5EF4-FFF2-40B4-BE49-F238E27FC236}">
                    <a16:creationId xmlns:a16="http://schemas.microsoft.com/office/drawing/2014/main" id="{24F74D33-5F1D-6B68-A01F-4276C324CE38}"/>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6;p68">
                <a:extLst>
                  <a:ext uri="{FF2B5EF4-FFF2-40B4-BE49-F238E27FC236}">
                    <a16:creationId xmlns:a16="http://schemas.microsoft.com/office/drawing/2014/main" id="{EFB49CEE-49D9-1373-A50B-D9BBB4A394BB}"/>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87;p68">
                <a:extLst>
                  <a:ext uri="{FF2B5EF4-FFF2-40B4-BE49-F238E27FC236}">
                    <a16:creationId xmlns:a16="http://schemas.microsoft.com/office/drawing/2014/main" id="{4FB4B8D7-4B20-8F28-9659-2F5AA20F8040}"/>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288;p68">
              <a:extLst>
                <a:ext uri="{FF2B5EF4-FFF2-40B4-BE49-F238E27FC236}">
                  <a16:creationId xmlns:a16="http://schemas.microsoft.com/office/drawing/2014/main" id="{30443641-1EE9-5934-5995-4B102277873F}"/>
                </a:ext>
              </a:extLst>
            </p:cNvPr>
            <p:cNvGrpSpPr/>
            <p:nvPr/>
          </p:nvGrpSpPr>
          <p:grpSpPr>
            <a:xfrm>
              <a:off x="7039690" y="2776447"/>
              <a:ext cx="1068760" cy="1547196"/>
              <a:chOff x="-1602050" y="2114015"/>
              <a:chExt cx="1213397" cy="1756580"/>
            </a:xfrm>
          </p:grpSpPr>
          <p:sp>
            <p:nvSpPr>
              <p:cNvPr id="30" name="Google Shape;2289;p68">
                <a:extLst>
                  <a:ext uri="{FF2B5EF4-FFF2-40B4-BE49-F238E27FC236}">
                    <a16:creationId xmlns:a16="http://schemas.microsoft.com/office/drawing/2014/main" id="{140C7BB8-E769-F672-FF7A-85D02ACBEC31}"/>
                  </a:ext>
                </a:extLst>
              </p:cNvPr>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0;p68">
                <a:extLst>
                  <a:ext uri="{FF2B5EF4-FFF2-40B4-BE49-F238E27FC236}">
                    <a16:creationId xmlns:a16="http://schemas.microsoft.com/office/drawing/2014/main" id="{4D2291F6-1054-9496-204E-0F1AF401EF68}"/>
                  </a:ext>
                </a:extLst>
              </p:cNvPr>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91;p68">
                <a:extLst>
                  <a:ext uri="{FF2B5EF4-FFF2-40B4-BE49-F238E27FC236}">
                    <a16:creationId xmlns:a16="http://schemas.microsoft.com/office/drawing/2014/main" id="{16CED881-EA88-0A2F-CA54-237C878B717B}"/>
                  </a:ext>
                </a:extLst>
              </p:cNvPr>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2;p68">
                <a:extLst>
                  <a:ext uri="{FF2B5EF4-FFF2-40B4-BE49-F238E27FC236}">
                    <a16:creationId xmlns:a16="http://schemas.microsoft.com/office/drawing/2014/main" id="{13407700-85BE-73E9-028B-20DA8E3C8D62}"/>
                  </a:ext>
                </a:extLst>
              </p:cNvPr>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3;p68">
                <a:extLst>
                  <a:ext uri="{FF2B5EF4-FFF2-40B4-BE49-F238E27FC236}">
                    <a16:creationId xmlns:a16="http://schemas.microsoft.com/office/drawing/2014/main" id="{734DD988-DD63-CA49-33C3-0626EAF2AE68}"/>
                  </a:ext>
                </a:extLst>
              </p:cNvPr>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94;p68">
                <a:extLst>
                  <a:ext uri="{FF2B5EF4-FFF2-40B4-BE49-F238E27FC236}">
                    <a16:creationId xmlns:a16="http://schemas.microsoft.com/office/drawing/2014/main" id="{AD9C9E0C-7F9A-4C10-5A23-DB00EB558D5A}"/>
                  </a:ext>
                </a:extLst>
              </p:cNvPr>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295;p68">
              <a:extLst>
                <a:ext uri="{FF2B5EF4-FFF2-40B4-BE49-F238E27FC236}">
                  <a16:creationId xmlns:a16="http://schemas.microsoft.com/office/drawing/2014/main" id="{DACEBF4E-18AD-E654-A9F6-FAC21A608B2B}"/>
                </a:ext>
              </a:extLst>
            </p:cNvPr>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96;p68">
              <a:extLst>
                <a:ext uri="{FF2B5EF4-FFF2-40B4-BE49-F238E27FC236}">
                  <a16:creationId xmlns:a16="http://schemas.microsoft.com/office/drawing/2014/main" id="{F92F0B82-2D85-E071-2EB7-5EF312463654}"/>
                </a:ext>
              </a:extLst>
            </p:cNvPr>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97;p68">
              <a:extLst>
                <a:ext uri="{FF2B5EF4-FFF2-40B4-BE49-F238E27FC236}">
                  <a16:creationId xmlns:a16="http://schemas.microsoft.com/office/drawing/2014/main" id="{1E24C524-885C-C726-16D5-660943FF3D16}"/>
                </a:ext>
              </a:extLst>
            </p:cNvPr>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8;p68">
              <a:extLst>
                <a:ext uri="{FF2B5EF4-FFF2-40B4-BE49-F238E27FC236}">
                  <a16:creationId xmlns:a16="http://schemas.microsoft.com/office/drawing/2014/main" id="{BDBF8145-69F7-2B2F-85B0-B3A356FF072C}"/>
                </a:ext>
              </a:extLst>
            </p:cNvPr>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9;p68">
              <a:extLst>
                <a:ext uri="{FF2B5EF4-FFF2-40B4-BE49-F238E27FC236}">
                  <a16:creationId xmlns:a16="http://schemas.microsoft.com/office/drawing/2014/main" id="{69E6ECC7-F530-796C-6074-CF59780A01F1}"/>
                </a:ext>
              </a:extLst>
            </p:cNvPr>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0;p68">
              <a:extLst>
                <a:ext uri="{FF2B5EF4-FFF2-40B4-BE49-F238E27FC236}">
                  <a16:creationId xmlns:a16="http://schemas.microsoft.com/office/drawing/2014/main" id="{9E7FB4AC-98AB-70AF-894E-5AC4CCD89806}"/>
                </a:ext>
              </a:extLst>
            </p:cNvPr>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1;p68">
              <a:extLst>
                <a:ext uri="{FF2B5EF4-FFF2-40B4-BE49-F238E27FC236}">
                  <a16:creationId xmlns:a16="http://schemas.microsoft.com/office/drawing/2014/main" id="{50ABC53F-7E4C-6BA1-7905-B59EFE4933ED}"/>
                </a:ext>
              </a:extLst>
            </p:cNvPr>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2;p68">
              <a:extLst>
                <a:ext uri="{FF2B5EF4-FFF2-40B4-BE49-F238E27FC236}">
                  <a16:creationId xmlns:a16="http://schemas.microsoft.com/office/drawing/2014/main" id="{A854F475-C436-A9E7-4D38-779C7E0C75AC}"/>
                </a:ext>
              </a:extLst>
            </p:cNvPr>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3;p68">
              <a:extLst>
                <a:ext uri="{FF2B5EF4-FFF2-40B4-BE49-F238E27FC236}">
                  <a16:creationId xmlns:a16="http://schemas.microsoft.com/office/drawing/2014/main" id="{AC274E08-1959-DA26-BBAD-5CBAB7932B75}"/>
                </a:ext>
              </a:extLst>
            </p:cNvPr>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4;p68">
              <a:extLst>
                <a:ext uri="{FF2B5EF4-FFF2-40B4-BE49-F238E27FC236}">
                  <a16:creationId xmlns:a16="http://schemas.microsoft.com/office/drawing/2014/main" id="{34B5F256-6174-DB06-D057-BAD95D772C63}"/>
                </a:ext>
              </a:extLst>
            </p:cNvPr>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5;p68">
              <a:extLst>
                <a:ext uri="{FF2B5EF4-FFF2-40B4-BE49-F238E27FC236}">
                  <a16:creationId xmlns:a16="http://schemas.microsoft.com/office/drawing/2014/main" id="{1B81C985-0DDB-240E-1E9A-7FCD5A4E6899}"/>
                </a:ext>
              </a:extLst>
            </p:cNvPr>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06;p68">
              <a:extLst>
                <a:ext uri="{FF2B5EF4-FFF2-40B4-BE49-F238E27FC236}">
                  <a16:creationId xmlns:a16="http://schemas.microsoft.com/office/drawing/2014/main" id="{1DD7A07D-3523-6FE0-E12D-B9AC705B0055}"/>
                </a:ext>
              </a:extLst>
            </p:cNvPr>
            <p:cNvGrpSpPr/>
            <p:nvPr/>
          </p:nvGrpSpPr>
          <p:grpSpPr>
            <a:xfrm>
              <a:off x="5994591" y="1496066"/>
              <a:ext cx="1068791" cy="1338198"/>
              <a:chOff x="3443324" y="1093103"/>
              <a:chExt cx="2097725" cy="2626492"/>
            </a:xfrm>
          </p:grpSpPr>
          <p:sp>
            <p:nvSpPr>
              <p:cNvPr id="26" name="Google Shape;2307;p68">
                <a:extLst>
                  <a:ext uri="{FF2B5EF4-FFF2-40B4-BE49-F238E27FC236}">
                    <a16:creationId xmlns:a16="http://schemas.microsoft.com/office/drawing/2014/main" id="{0C3A8392-ECAA-F2D9-38C7-020EDFE5A936}"/>
                  </a:ext>
                </a:extLst>
              </p:cNvPr>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08;p68">
                <a:extLst>
                  <a:ext uri="{FF2B5EF4-FFF2-40B4-BE49-F238E27FC236}">
                    <a16:creationId xmlns:a16="http://schemas.microsoft.com/office/drawing/2014/main" id="{98DC7C6B-AB21-D792-64FB-006B0562232E}"/>
                  </a:ext>
                </a:extLst>
              </p:cNvPr>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9;p68">
                <a:extLst>
                  <a:ext uri="{FF2B5EF4-FFF2-40B4-BE49-F238E27FC236}">
                    <a16:creationId xmlns:a16="http://schemas.microsoft.com/office/drawing/2014/main" id="{8E87760D-6489-A4D7-3D4D-A589295539B0}"/>
                  </a:ext>
                </a:extLst>
              </p:cNvPr>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10;p68">
                <a:extLst>
                  <a:ext uri="{FF2B5EF4-FFF2-40B4-BE49-F238E27FC236}">
                    <a16:creationId xmlns:a16="http://schemas.microsoft.com/office/drawing/2014/main" id="{FAA0E1E6-0057-528B-BA58-3783DD480972}"/>
                  </a:ext>
                </a:extLst>
              </p:cNvPr>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311;p68">
              <a:extLst>
                <a:ext uri="{FF2B5EF4-FFF2-40B4-BE49-F238E27FC236}">
                  <a16:creationId xmlns:a16="http://schemas.microsoft.com/office/drawing/2014/main" id="{314C3622-30C8-0DDF-43DA-FDF307DFB402}"/>
                </a:ext>
              </a:extLst>
            </p:cNvPr>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2;p68">
              <a:extLst>
                <a:ext uri="{FF2B5EF4-FFF2-40B4-BE49-F238E27FC236}">
                  <a16:creationId xmlns:a16="http://schemas.microsoft.com/office/drawing/2014/main" id="{676F041D-79CA-512D-6D86-894B23A6EC20}"/>
                </a:ext>
              </a:extLst>
            </p:cNvPr>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313;p68">
            <a:extLst>
              <a:ext uri="{FF2B5EF4-FFF2-40B4-BE49-F238E27FC236}">
                <a16:creationId xmlns:a16="http://schemas.microsoft.com/office/drawing/2014/main" id="{56C2CB8A-395E-0640-9CAC-E75DB803DB9E}"/>
              </a:ext>
            </a:extLst>
          </p:cNvPr>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14;p68">
            <a:extLst>
              <a:ext uri="{FF2B5EF4-FFF2-40B4-BE49-F238E27FC236}">
                <a16:creationId xmlns:a16="http://schemas.microsoft.com/office/drawing/2014/main" id="{DE082487-E3A3-AE3A-025E-7C0E11B42FBC}"/>
              </a:ext>
            </a:extLst>
          </p:cNvPr>
          <p:cNvSpPr/>
          <p:nvPr/>
        </p:nvSpPr>
        <p:spPr>
          <a:xfrm flipH="1">
            <a:off x="4841319" y="14308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27;p68">
            <a:extLst>
              <a:ext uri="{FF2B5EF4-FFF2-40B4-BE49-F238E27FC236}">
                <a16:creationId xmlns:a16="http://schemas.microsoft.com/office/drawing/2014/main" id="{9B09D27F-97F8-0BEC-644A-F278A37D45B9}"/>
              </a:ext>
            </a:extLst>
          </p:cNvPr>
          <p:cNvSpPr txBox="1"/>
          <p:nvPr/>
        </p:nvSpPr>
        <p:spPr>
          <a:xfrm>
            <a:off x="6278166" y="212749"/>
            <a:ext cx="215153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RADIAL BASIS FUNCTION NETWORKS</a:t>
            </a:r>
            <a:endParaRPr dirty="0">
              <a:solidFill>
                <a:schemeClr val="lt2"/>
              </a:solidFill>
            </a:endParaRPr>
          </a:p>
        </p:txBody>
      </p:sp>
      <p:sp>
        <p:nvSpPr>
          <p:cNvPr id="49" name="Google Shape;2328;p68">
            <a:hlinkClick r:id="" action="ppaction://hlinkshowjump?jump=nextslide"/>
            <a:extLst>
              <a:ext uri="{FF2B5EF4-FFF2-40B4-BE49-F238E27FC236}">
                <a16:creationId xmlns:a16="http://schemas.microsoft.com/office/drawing/2014/main" id="{B3D63D4B-4111-C2DC-72EC-959D570A9B17}"/>
              </a:ext>
            </a:extLst>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29;p68">
            <a:hlinkClick r:id="" action="ppaction://hlinkshowjump?jump=previousslide"/>
            <a:extLst>
              <a:ext uri="{FF2B5EF4-FFF2-40B4-BE49-F238E27FC236}">
                <a16:creationId xmlns:a16="http://schemas.microsoft.com/office/drawing/2014/main" id="{23CE3816-0272-DF28-0D40-C220B524167B}"/>
              </a:ext>
            </a:extLst>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2333;p68">
            <a:extLst>
              <a:ext uri="{FF2B5EF4-FFF2-40B4-BE49-F238E27FC236}">
                <a16:creationId xmlns:a16="http://schemas.microsoft.com/office/drawing/2014/main" id="{AA784947-2C01-71BC-ED68-BB741DC63454}"/>
              </a:ext>
            </a:extLst>
          </p:cNvPr>
          <p:cNvGrpSpPr/>
          <p:nvPr/>
        </p:nvGrpSpPr>
        <p:grpSpPr>
          <a:xfrm>
            <a:off x="706038" y="312972"/>
            <a:ext cx="140222" cy="140409"/>
            <a:chOff x="2741000" y="199475"/>
            <a:chExt cx="191953" cy="192210"/>
          </a:xfrm>
        </p:grpSpPr>
        <p:sp>
          <p:nvSpPr>
            <p:cNvPr id="55" name="Google Shape;2334;p68">
              <a:extLst>
                <a:ext uri="{FF2B5EF4-FFF2-40B4-BE49-F238E27FC236}">
                  <a16:creationId xmlns:a16="http://schemas.microsoft.com/office/drawing/2014/main" id="{6F8695A2-9AED-7433-020D-72AAA3E1B307}"/>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35;p68">
              <a:extLst>
                <a:ext uri="{FF2B5EF4-FFF2-40B4-BE49-F238E27FC236}">
                  <a16:creationId xmlns:a16="http://schemas.microsoft.com/office/drawing/2014/main" id="{C48BD84B-0934-938B-2BBA-B4712987FC0B}"/>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36;p68">
              <a:extLst>
                <a:ext uri="{FF2B5EF4-FFF2-40B4-BE49-F238E27FC236}">
                  <a16:creationId xmlns:a16="http://schemas.microsoft.com/office/drawing/2014/main" id="{8E95E7D9-0FC6-7B1E-5364-8DD7DAEEF30A}"/>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37;p68">
              <a:extLst>
                <a:ext uri="{FF2B5EF4-FFF2-40B4-BE49-F238E27FC236}">
                  <a16:creationId xmlns:a16="http://schemas.microsoft.com/office/drawing/2014/main" id="{786C9640-59A5-7033-1287-04A81B2D0FE1}"/>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38;p68">
              <a:extLst>
                <a:ext uri="{FF2B5EF4-FFF2-40B4-BE49-F238E27FC236}">
                  <a16:creationId xmlns:a16="http://schemas.microsoft.com/office/drawing/2014/main" id="{146AABF0-20AB-BD12-84E2-1BDF7B472939}"/>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39;p68">
              <a:extLst>
                <a:ext uri="{FF2B5EF4-FFF2-40B4-BE49-F238E27FC236}">
                  <a16:creationId xmlns:a16="http://schemas.microsoft.com/office/drawing/2014/main" id="{ACBF1304-108C-40B0-988E-9DBED81466FC}"/>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40;p68">
              <a:extLst>
                <a:ext uri="{FF2B5EF4-FFF2-40B4-BE49-F238E27FC236}">
                  <a16:creationId xmlns:a16="http://schemas.microsoft.com/office/drawing/2014/main" id="{E840DCA6-1564-2DE2-1048-1A77D0D740E6}"/>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41;p68">
              <a:extLst>
                <a:ext uri="{FF2B5EF4-FFF2-40B4-BE49-F238E27FC236}">
                  <a16:creationId xmlns:a16="http://schemas.microsoft.com/office/drawing/2014/main" id="{B452C29C-761F-B4E6-3DAE-8DDA3328B41D}"/>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42;p68">
              <a:extLst>
                <a:ext uri="{FF2B5EF4-FFF2-40B4-BE49-F238E27FC236}">
                  <a16:creationId xmlns:a16="http://schemas.microsoft.com/office/drawing/2014/main" id="{F7CBD171-140E-17AF-AA3D-5E1DB591D0A3}"/>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2343;p68">
            <a:hlinkClick r:id="rId2" action="ppaction://hlinksldjump"/>
            <a:extLst>
              <a:ext uri="{FF2B5EF4-FFF2-40B4-BE49-F238E27FC236}">
                <a16:creationId xmlns:a16="http://schemas.microsoft.com/office/drawing/2014/main" id="{E671D7FB-31F0-057A-2C29-FA70DAC8CC13}"/>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6;p34">
            <a:hlinkClick r:id="rId3" action="ppaction://hlinksldjump"/>
            <a:extLst>
              <a:ext uri="{FF2B5EF4-FFF2-40B4-BE49-F238E27FC236}">
                <a16:creationId xmlns:a16="http://schemas.microsoft.com/office/drawing/2014/main" id="{266DC3B9-58A1-FEAF-B4FE-FD4083A7777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66" name="Google Shape;247;p34">
            <a:hlinkClick r:id="rId4" action="ppaction://hlinksldjump"/>
            <a:extLst>
              <a:ext uri="{FF2B5EF4-FFF2-40B4-BE49-F238E27FC236}">
                <a16:creationId xmlns:a16="http://schemas.microsoft.com/office/drawing/2014/main" id="{F569F9EA-2CD9-0618-877A-265395E88F13}"/>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67" name="Google Shape;248;p34">
            <a:hlinkClick r:id="rId5" action="ppaction://hlinksldjump"/>
            <a:extLst>
              <a:ext uri="{FF2B5EF4-FFF2-40B4-BE49-F238E27FC236}">
                <a16:creationId xmlns:a16="http://schemas.microsoft.com/office/drawing/2014/main" id="{EEE772A2-C215-506F-5BFF-7AFB464F9393}"/>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68" name="Google Shape;248;p34">
            <a:hlinkClick r:id="rId6" action="ppaction://hlinksldjump"/>
            <a:extLst>
              <a:ext uri="{FF2B5EF4-FFF2-40B4-BE49-F238E27FC236}">
                <a16:creationId xmlns:a16="http://schemas.microsoft.com/office/drawing/2014/main" id="{83A81092-0E32-76DF-7BB1-628CDF8745E3}"/>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69" name="Google Shape;248;p34">
            <a:hlinkClick r:id="rId7" action="ppaction://hlinksldjump"/>
            <a:extLst>
              <a:ext uri="{FF2B5EF4-FFF2-40B4-BE49-F238E27FC236}">
                <a16:creationId xmlns:a16="http://schemas.microsoft.com/office/drawing/2014/main" id="{C2A4455A-5D6C-3381-1AE8-80A07F5F6C5D}"/>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70" name="Google Shape;248;p34">
            <a:hlinkClick r:id="rId8" action="ppaction://hlinksldjump"/>
            <a:extLst>
              <a:ext uri="{FF2B5EF4-FFF2-40B4-BE49-F238E27FC236}">
                <a16:creationId xmlns:a16="http://schemas.microsoft.com/office/drawing/2014/main" id="{149E80B1-4EF5-A02F-7664-BCC052468527}"/>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71" name="Google Shape;248;p34">
            <a:hlinkClick r:id="rId9" action="ppaction://hlinksldjump"/>
            <a:extLst>
              <a:ext uri="{FF2B5EF4-FFF2-40B4-BE49-F238E27FC236}">
                <a16:creationId xmlns:a16="http://schemas.microsoft.com/office/drawing/2014/main" id="{8E957E72-8276-6B67-6BB9-2BFD439637A8}"/>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259777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tr-TR" dirty="0"/>
              <a:t>Makine öğrenimi 1950 yıllarının sonunda bilgisayar biliminin yapay zekada sayısal öğrenme ve model tanıma çalışmalarından geliştirilen bir alt dalıdır.</a:t>
            </a:r>
          </a:p>
          <a:p>
            <a:pPr marL="171450" lvl="0" indent="-171450" algn="l" rtl="0">
              <a:spcBef>
                <a:spcPts val="0"/>
              </a:spcBef>
              <a:spcAft>
                <a:spcPts val="0"/>
              </a:spcAft>
              <a:buFont typeface="Arial" panose="020B0604020202020204" pitchFamily="34" charset="0"/>
              <a:buChar char="•"/>
            </a:pPr>
            <a:endParaRPr lang="tr-TR" dirty="0"/>
          </a:p>
          <a:p>
            <a:pPr marL="171450" lvl="0" indent="-171450" algn="l" rtl="0">
              <a:spcBef>
                <a:spcPts val="0"/>
              </a:spcBef>
              <a:spcAft>
                <a:spcPts val="0"/>
              </a:spcAft>
              <a:buFont typeface="Arial" panose="020B0604020202020204" pitchFamily="34" charset="0"/>
              <a:buChar char="•"/>
            </a:pPr>
            <a:r>
              <a:rPr lang="tr-TR" dirty="0"/>
              <a:t>Makine öğrenimi sistemlerin programlanmadan deneyimlerden öğrenmesini ve geliştirmesini sağlayan bir yapay zeka uygulamasıdır. Makine öğrenimi, verilere erişebilen ve eriştikleri verileri kendileri için öğrenmek amacıyla kullanabilen bilgisayar programları geliştirmeye odaklanır.</a:t>
            </a:r>
          </a:p>
          <a:p>
            <a:pPr marL="171450" lvl="0" indent="-171450" algn="l" rtl="0">
              <a:spcBef>
                <a:spcPts val="0"/>
              </a:spcBef>
              <a:spcAft>
                <a:spcPts val="0"/>
              </a:spcAft>
              <a:buFont typeface="Arial" panose="020B0604020202020204" pitchFamily="34" charset="0"/>
              <a:buChar char="•"/>
            </a:pPr>
            <a:endParaRPr lang="tr-TR" dirty="0"/>
          </a:p>
          <a:p>
            <a:pPr marL="171450" lvl="0" indent="-171450" algn="l" rtl="0">
              <a:spcBef>
                <a:spcPts val="0"/>
              </a:spcBef>
              <a:spcAft>
                <a:spcPts val="0"/>
              </a:spcAft>
              <a:buFont typeface="Arial" panose="020B0604020202020204" pitchFamily="34" charset="0"/>
              <a:buChar char="•"/>
            </a:pPr>
            <a:r>
              <a:rPr lang="tr-TR" dirty="0"/>
              <a:t>Makine Öğreniminin kullanıldığı bazı etkileyici noktalara değinecek olursak: Veriler, Finans, Sağlık Hizmetleri…</a:t>
            </a:r>
          </a:p>
          <a:p>
            <a:pPr marL="171450" lvl="0" indent="-171450" algn="l" rtl="0">
              <a:spcBef>
                <a:spcPts val="0"/>
              </a:spcBef>
              <a:spcAft>
                <a:spcPts val="0"/>
              </a:spcAft>
              <a:buFont typeface="Arial" panose="020B0604020202020204" pitchFamily="34" charset="0"/>
              <a:buChar char="•"/>
            </a:pPr>
            <a:endParaRPr lang="tr-TR" dirty="0"/>
          </a:p>
          <a:p>
            <a:pPr marL="171450" lvl="0" indent="-171450" algn="l" rtl="0">
              <a:spcBef>
                <a:spcPts val="0"/>
              </a:spcBef>
              <a:spcAft>
                <a:spcPts val="0"/>
              </a:spcAft>
              <a:buFont typeface="Arial" panose="020B0604020202020204" pitchFamily="34" charset="0"/>
              <a:buChar char="•"/>
            </a:pPr>
            <a:r>
              <a:rPr lang="tr-TR" dirty="0"/>
              <a:t>Makine Öğrenmesinin çalışma şeklini üç parçada ele alabiliriz.</a:t>
            </a:r>
          </a:p>
          <a:p>
            <a:pPr marL="0" lvl="0" indent="0" algn="l" rtl="0">
              <a:spcBef>
                <a:spcPts val="0"/>
              </a:spcBef>
              <a:spcAft>
                <a:spcPts val="0"/>
              </a:spcAft>
              <a:buNone/>
            </a:pPr>
            <a:endParaRPr lang="tr-TR" dirty="0"/>
          </a:p>
          <a:p>
            <a:pPr marL="0" lvl="0" indent="0" algn="ctr" rtl="0">
              <a:spcBef>
                <a:spcPts val="0"/>
              </a:spcBef>
              <a:spcAft>
                <a:spcPts val="0"/>
              </a:spcAft>
              <a:buNone/>
            </a:pPr>
            <a:r>
              <a:rPr lang="tr-TR" dirty="0"/>
              <a:t>- Karar Süreci                      - Hata İşlevi                                   - Model Optimizasyon Süreci</a:t>
            </a:r>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Makıne</a:t>
            </a:r>
            <a:r>
              <a:rPr lang="tr-TR" dirty="0"/>
              <a:t> öğrenimi</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Makine öğrenimi nedir</a:t>
            </a:r>
            <a:endParaRPr dirty="0">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97;p56">
            <a:extLst>
              <a:ext uri="{FF2B5EF4-FFF2-40B4-BE49-F238E27FC236}">
                <a16:creationId xmlns:a16="http://schemas.microsoft.com/office/drawing/2014/main" id="{C6C47413-0D78-D01D-1C34-EF21CC901804}"/>
              </a:ext>
            </a:extLst>
          </p:cNvPr>
          <p:cNvSpPr/>
          <p:nvPr/>
        </p:nvSpPr>
        <p:spPr>
          <a:xfrm>
            <a:off x="8234266" y="373351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98;p56">
            <a:extLst>
              <a:ext uri="{FF2B5EF4-FFF2-40B4-BE49-F238E27FC236}">
                <a16:creationId xmlns:a16="http://schemas.microsoft.com/office/drawing/2014/main" id="{2F6C3BFB-6694-F7BE-8950-43DCF1911A00}"/>
              </a:ext>
            </a:extLst>
          </p:cNvPr>
          <p:cNvSpPr/>
          <p:nvPr/>
        </p:nvSpPr>
        <p:spPr>
          <a:xfrm>
            <a:off x="8226005" y="201327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05;p56">
            <a:extLst>
              <a:ext uri="{FF2B5EF4-FFF2-40B4-BE49-F238E27FC236}">
                <a16:creationId xmlns:a16="http://schemas.microsoft.com/office/drawing/2014/main" id="{CDEC8B85-580B-5DFA-E713-6FA0CF299276}"/>
              </a:ext>
            </a:extLst>
          </p:cNvPr>
          <p:cNvSpPr/>
          <p:nvPr/>
        </p:nvSpPr>
        <p:spPr>
          <a:xfrm rot="7198898">
            <a:off x="8230653" y="246327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8;p56">
            <a:extLst>
              <a:ext uri="{FF2B5EF4-FFF2-40B4-BE49-F238E27FC236}">
                <a16:creationId xmlns:a16="http://schemas.microsoft.com/office/drawing/2014/main" id="{B4D22A6D-A754-EB43-DB21-91DEE3723137}"/>
              </a:ext>
            </a:extLst>
          </p:cNvPr>
          <p:cNvSpPr/>
          <p:nvPr/>
        </p:nvSpPr>
        <p:spPr>
          <a:xfrm rot="-1685758">
            <a:off x="8320460" y="34094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6;p34">
            <a:hlinkClick r:id="rId4" action="ppaction://hlinksldjump"/>
            <a:extLst>
              <a:ext uri="{FF2B5EF4-FFF2-40B4-BE49-F238E27FC236}">
                <a16:creationId xmlns:a16="http://schemas.microsoft.com/office/drawing/2014/main" id="{F3E5E4D5-1416-0993-DAB2-D6897CCCF17B}"/>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0" name="Google Shape;247;p34">
            <a:hlinkClick r:id="rId5" action="ppaction://hlinksldjump"/>
            <a:extLst>
              <a:ext uri="{FF2B5EF4-FFF2-40B4-BE49-F238E27FC236}">
                <a16:creationId xmlns:a16="http://schemas.microsoft.com/office/drawing/2014/main" id="{9D545F41-0488-2FEF-6757-6C0B2D51D5C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1" name="Google Shape;248;p34">
            <a:hlinkClick r:id="rId6" action="ppaction://hlinksldjump"/>
            <a:extLst>
              <a:ext uri="{FF2B5EF4-FFF2-40B4-BE49-F238E27FC236}">
                <a16:creationId xmlns:a16="http://schemas.microsoft.com/office/drawing/2014/main" id="{95CA95A5-7BC4-5695-8083-133F785685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2" name="Google Shape;248;p34">
            <a:hlinkClick r:id="rId7" action="ppaction://hlinksldjump"/>
            <a:extLst>
              <a:ext uri="{FF2B5EF4-FFF2-40B4-BE49-F238E27FC236}">
                <a16:creationId xmlns:a16="http://schemas.microsoft.com/office/drawing/2014/main" id="{5E6E7200-A0BB-2538-5B7E-2792E785F844}"/>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3" name="Google Shape;248;p34">
            <a:hlinkClick r:id="rId8" action="ppaction://hlinksldjump"/>
            <a:extLst>
              <a:ext uri="{FF2B5EF4-FFF2-40B4-BE49-F238E27FC236}">
                <a16:creationId xmlns:a16="http://schemas.microsoft.com/office/drawing/2014/main" id="{D9D93F02-4E82-D56D-4604-86EFE139A141}"/>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4" name="Google Shape;248;p34">
            <a:hlinkClick r:id="rId9" action="ppaction://hlinksldjump"/>
            <a:extLst>
              <a:ext uri="{FF2B5EF4-FFF2-40B4-BE49-F238E27FC236}">
                <a16:creationId xmlns:a16="http://schemas.microsoft.com/office/drawing/2014/main" id="{65D4A064-9B09-1F98-51CE-AB5CCA30193E}"/>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5" name="Google Shape;248;p34">
            <a:hlinkClick r:id="rId10" action="ppaction://hlinksldjump"/>
            <a:extLst>
              <a:ext uri="{FF2B5EF4-FFF2-40B4-BE49-F238E27FC236}">
                <a16:creationId xmlns:a16="http://schemas.microsoft.com/office/drawing/2014/main" id="{5307F3A6-5086-76F7-10FF-0099EE36F213}"/>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Yapay sinir ağları</a:t>
            </a:r>
            <a:endParaRPr dirty="0"/>
          </a:p>
        </p:txBody>
      </p:sp>
      <p:sp>
        <p:nvSpPr>
          <p:cNvPr id="355" name="Google Shape;355;p36"/>
          <p:cNvSpPr txBox="1">
            <a:spLocks noGrp="1"/>
          </p:cNvSpPr>
          <p:nvPr>
            <p:ph type="subTitle" idx="1"/>
          </p:nvPr>
        </p:nvSpPr>
        <p:spPr>
          <a:xfrm>
            <a:off x="765951" y="1212040"/>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tr-TR" dirty="0"/>
              <a:t>Yapay sinir ağları hakkında ilk çalışma 1943 yılında öne sürüldüğü kabul edilir. Yapay sinir ağları insan beyninin öğrenme becerisini bilgisayarla birlikte gerçekleşmesini sağlayan sistemlerdir. Öğrenme işlemi örnekler ve edinilen tecrübeler ile oluşur. Yapay sinir ağları uyumlu, eksik verilerle çalışabilen, belirsizlikler üzerinde tahmin ile karar verebilen, yaptığı her işlemi tecrübe olarak kendine ekleyen belirsiz bir türdür.  </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04.08. Artificial Neural Network (Yapay Sinir Ağı) - Erdinç Uzun">
            <a:extLst>
              <a:ext uri="{FF2B5EF4-FFF2-40B4-BE49-F238E27FC236}">
                <a16:creationId xmlns:a16="http://schemas.microsoft.com/office/drawing/2014/main" id="{F38EB23B-5F63-A441-3875-F1968C3F5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7257" y="659742"/>
            <a:ext cx="2462853" cy="2547330"/>
          </a:xfrm>
          <a:prstGeom prst="rect">
            <a:avLst/>
          </a:prstGeom>
          <a:noFill/>
          <a:extLst>
            <a:ext uri="{909E8E84-426E-40DD-AFC4-6F175D3DCCD1}">
              <a14:hiddenFill xmlns:a14="http://schemas.microsoft.com/office/drawing/2010/main">
                <a:solidFill>
                  <a:srgbClr val="FFFFFF"/>
                </a:solidFill>
              </a14:hiddenFill>
            </a:ext>
          </a:extLst>
        </p:spPr>
      </p:pic>
      <p:sp>
        <p:nvSpPr>
          <p:cNvPr id="42" name="Google Shape;399;p37">
            <a:extLst>
              <a:ext uri="{FF2B5EF4-FFF2-40B4-BE49-F238E27FC236}">
                <a16:creationId xmlns:a16="http://schemas.microsoft.com/office/drawing/2014/main" id="{08370EE8-6528-2BD5-F6F1-6A7D633E014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sym typeface="Bebas Neue"/>
              </a:rPr>
              <a:t>Yapay sinir ağları</a:t>
            </a:r>
            <a:endParaRPr dirty="0">
              <a:solidFill>
                <a:schemeClr val="lt2"/>
              </a:solidFill>
            </a:endParaRPr>
          </a:p>
        </p:txBody>
      </p:sp>
      <p:sp>
        <p:nvSpPr>
          <p:cNvPr id="43" name="Google Shape;246;p34">
            <a:hlinkClick r:id="rId5" action="ppaction://hlinksldjump"/>
            <a:extLst>
              <a:ext uri="{FF2B5EF4-FFF2-40B4-BE49-F238E27FC236}">
                <a16:creationId xmlns:a16="http://schemas.microsoft.com/office/drawing/2014/main" id="{E297B8F7-AAC5-D394-CCDF-DA5C9577F87E}"/>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44" name="Google Shape;247;p34">
            <a:hlinkClick r:id="rId6" action="ppaction://hlinksldjump"/>
            <a:extLst>
              <a:ext uri="{FF2B5EF4-FFF2-40B4-BE49-F238E27FC236}">
                <a16:creationId xmlns:a16="http://schemas.microsoft.com/office/drawing/2014/main" id="{D7003257-46F2-2317-9FF1-88563688EB00}"/>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45" name="Google Shape;248;p34">
            <a:hlinkClick r:id="rId7" action="ppaction://hlinksldjump"/>
            <a:extLst>
              <a:ext uri="{FF2B5EF4-FFF2-40B4-BE49-F238E27FC236}">
                <a16:creationId xmlns:a16="http://schemas.microsoft.com/office/drawing/2014/main" id="{AC87C1AD-5219-A352-92CC-C9F06D4F8F0E}"/>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46" name="Google Shape;248;p34">
            <a:hlinkClick r:id="rId8" action="ppaction://hlinksldjump"/>
            <a:extLst>
              <a:ext uri="{FF2B5EF4-FFF2-40B4-BE49-F238E27FC236}">
                <a16:creationId xmlns:a16="http://schemas.microsoft.com/office/drawing/2014/main" id="{ABA46A75-BC27-E391-86A8-166E0A98DF93}"/>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47" name="Google Shape;248;p34">
            <a:hlinkClick r:id="rId9" action="ppaction://hlinksldjump"/>
            <a:extLst>
              <a:ext uri="{FF2B5EF4-FFF2-40B4-BE49-F238E27FC236}">
                <a16:creationId xmlns:a16="http://schemas.microsoft.com/office/drawing/2014/main" id="{FA3059A8-9E2C-81C1-E1A8-3CA76CC612C2}"/>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48" name="Google Shape;248;p34">
            <a:hlinkClick r:id="rId10" action="ppaction://hlinksldjump"/>
            <a:extLst>
              <a:ext uri="{FF2B5EF4-FFF2-40B4-BE49-F238E27FC236}">
                <a16:creationId xmlns:a16="http://schemas.microsoft.com/office/drawing/2014/main" id="{F1824F93-64C2-281C-2931-3CBD4E38F769}"/>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49" name="Google Shape;248;p34">
            <a:hlinkClick r:id="rId11" action="ppaction://hlinksldjump"/>
            <a:extLst>
              <a:ext uri="{FF2B5EF4-FFF2-40B4-BE49-F238E27FC236}">
                <a16:creationId xmlns:a16="http://schemas.microsoft.com/office/drawing/2014/main" id="{EE934DB7-3BDF-E1F2-65CB-824955494723}"/>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411" name="Google Shape;411;p37"/>
          <p:cNvGrpSpPr/>
          <p:nvPr/>
        </p:nvGrpSpPr>
        <p:grpSpPr>
          <a:xfrm>
            <a:off x="304083" y="888644"/>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2765" y="2851494"/>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4;p36">
            <a:extLst>
              <a:ext uri="{FF2B5EF4-FFF2-40B4-BE49-F238E27FC236}">
                <a16:creationId xmlns:a16="http://schemas.microsoft.com/office/drawing/2014/main" id="{7888EC35-7B05-EB0D-B123-51461F4C0D1E}"/>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a:t>Yapay sinir ağları</a:t>
            </a:r>
            <a:endParaRPr sz="3900" dirty="0"/>
          </a:p>
        </p:txBody>
      </p:sp>
      <p:sp>
        <p:nvSpPr>
          <p:cNvPr id="109" name="Google Shape;355;p36">
            <a:extLst>
              <a:ext uri="{FF2B5EF4-FFF2-40B4-BE49-F238E27FC236}">
                <a16:creationId xmlns:a16="http://schemas.microsoft.com/office/drawing/2014/main" id="{64C0EF2E-EA3B-0A54-CACF-02A2E71AD2A7}"/>
              </a:ext>
            </a:extLst>
          </p:cNvPr>
          <p:cNvSpPr txBox="1">
            <a:spLocks noGrp="1"/>
          </p:cNvSpPr>
          <p:nvPr>
            <p:ph type="subTitle" idx="1"/>
          </p:nvPr>
        </p:nvSpPr>
        <p:spPr>
          <a:xfrm>
            <a:off x="765951" y="1212040"/>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tr-TR" dirty="0"/>
              <a:t>Genel olarak yapay sinir ağları, sınıflandırma, sinyal saydamlığı, veri işlemleri ve optimizasyon çalışmalarında en güçlü tekniklerden biri olarak kabul edilebilir. Yapay sinir ağları kullanımı esnasında beklenen değerler ile yapay sinir ağlarının sonuçları arasında karşılaştırma yapılır. Bu yapılan karşılaştırma sistem zekasında sonuçları hata miktarlarına göre eğitilerek tecrübe edinilir.</a:t>
            </a:r>
            <a:endParaRPr dirty="0"/>
          </a:p>
        </p:txBody>
      </p:sp>
      <p:sp>
        <p:nvSpPr>
          <p:cNvPr id="110" name="Google Shape;399;p37">
            <a:extLst>
              <a:ext uri="{FF2B5EF4-FFF2-40B4-BE49-F238E27FC236}">
                <a16:creationId xmlns:a16="http://schemas.microsoft.com/office/drawing/2014/main" id="{3763E082-8CAD-987E-58CB-1B92EB03C17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sym typeface="Bebas Neue"/>
              </a:rPr>
              <a:t>Yapay sinir ağları</a:t>
            </a:r>
            <a:endParaRPr dirty="0">
              <a:solidFill>
                <a:schemeClr val="lt2"/>
              </a:solidFill>
            </a:endParaRPr>
          </a:p>
        </p:txBody>
      </p:sp>
      <p:sp>
        <p:nvSpPr>
          <p:cNvPr id="69" name="Google Shape;246;p34">
            <a:hlinkClick r:id="rId4" action="ppaction://hlinksldjump"/>
            <a:extLst>
              <a:ext uri="{FF2B5EF4-FFF2-40B4-BE49-F238E27FC236}">
                <a16:creationId xmlns:a16="http://schemas.microsoft.com/office/drawing/2014/main" id="{E3447B4B-A668-B883-CC28-39B9C084E82B}"/>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70" name="Google Shape;247;p34">
            <a:hlinkClick r:id="rId5" action="ppaction://hlinksldjump"/>
            <a:extLst>
              <a:ext uri="{FF2B5EF4-FFF2-40B4-BE49-F238E27FC236}">
                <a16:creationId xmlns:a16="http://schemas.microsoft.com/office/drawing/2014/main" id="{EF0CAA3F-B0B0-A591-36E9-001C34E6769B}"/>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71" name="Google Shape;248;p34">
            <a:hlinkClick r:id="rId6" action="ppaction://hlinksldjump"/>
            <a:extLst>
              <a:ext uri="{FF2B5EF4-FFF2-40B4-BE49-F238E27FC236}">
                <a16:creationId xmlns:a16="http://schemas.microsoft.com/office/drawing/2014/main" id="{E261EA0F-3C2C-95F7-27ED-A6FC35195EE3}"/>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72" name="Google Shape;248;p34">
            <a:hlinkClick r:id="rId7" action="ppaction://hlinksldjump"/>
            <a:extLst>
              <a:ext uri="{FF2B5EF4-FFF2-40B4-BE49-F238E27FC236}">
                <a16:creationId xmlns:a16="http://schemas.microsoft.com/office/drawing/2014/main" id="{79C7DBA3-8F87-0CFD-3C62-509EA67D3B65}"/>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73" name="Google Shape;248;p34">
            <a:hlinkClick r:id="rId8" action="ppaction://hlinksldjump"/>
            <a:extLst>
              <a:ext uri="{FF2B5EF4-FFF2-40B4-BE49-F238E27FC236}">
                <a16:creationId xmlns:a16="http://schemas.microsoft.com/office/drawing/2014/main" id="{7203D8A5-EA3F-731E-5D62-81FCD604B973}"/>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74" name="Google Shape;248;p34">
            <a:hlinkClick r:id="rId9" action="ppaction://hlinksldjump"/>
            <a:extLst>
              <a:ext uri="{FF2B5EF4-FFF2-40B4-BE49-F238E27FC236}">
                <a16:creationId xmlns:a16="http://schemas.microsoft.com/office/drawing/2014/main" id="{7BFC692D-2507-DCD7-BD24-CEA1DCFF6A53}"/>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75" name="Google Shape;248;p34">
            <a:hlinkClick r:id="rId10" action="ppaction://hlinksldjump"/>
            <a:extLst>
              <a:ext uri="{FF2B5EF4-FFF2-40B4-BE49-F238E27FC236}">
                <a16:creationId xmlns:a16="http://schemas.microsoft.com/office/drawing/2014/main" id="{CD0091DD-EF28-2D5C-22C4-7D61FBD4C34E}"/>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2599" y="396953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13326" y="360042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15243" y="112180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4;p36">
            <a:extLst>
              <a:ext uri="{FF2B5EF4-FFF2-40B4-BE49-F238E27FC236}">
                <a16:creationId xmlns:a16="http://schemas.microsoft.com/office/drawing/2014/main" id="{B240D8F0-3625-1FBB-7E97-59CEB369DC29}"/>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a:t>YAPAY SINIR AĞLARI</a:t>
            </a:r>
            <a:endParaRPr sz="3900" dirty="0"/>
          </a:p>
        </p:txBody>
      </p:sp>
      <p:sp>
        <p:nvSpPr>
          <p:cNvPr id="82" name="Google Shape;355;p36">
            <a:extLst>
              <a:ext uri="{FF2B5EF4-FFF2-40B4-BE49-F238E27FC236}">
                <a16:creationId xmlns:a16="http://schemas.microsoft.com/office/drawing/2014/main" id="{2609EEA7-21FD-0BD5-DD36-2EAEC8C6CCB6}"/>
              </a:ext>
            </a:extLst>
          </p:cNvPr>
          <p:cNvSpPr txBox="1">
            <a:spLocks noGrp="1"/>
          </p:cNvSpPr>
          <p:nvPr>
            <p:ph type="subTitle" idx="1"/>
          </p:nvPr>
        </p:nvSpPr>
        <p:spPr>
          <a:xfrm>
            <a:off x="765951" y="1212040"/>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tr-TR" dirty="0"/>
              <a:t>Yapay sinir ağları şebekesini yapısal ve yapının işlemesi olarak iki parça halinde inceleyebiliriz.</a:t>
            </a:r>
          </a:p>
          <a:p>
            <a:pPr marL="0" lvl="0" indent="0" algn="l" rtl="0">
              <a:spcBef>
                <a:spcPts val="0"/>
              </a:spcBef>
              <a:spcAft>
                <a:spcPts val="0"/>
              </a:spcAft>
              <a:buClr>
                <a:schemeClr val="hlink"/>
              </a:buClr>
              <a:buSzPts val="1100"/>
              <a:buFont typeface="Arial"/>
              <a:buNone/>
            </a:pPr>
            <a:r>
              <a:rPr lang="tr-TR" dirty="0"/>
              <a:t> Yapısal olarak adlandırdığımız kısmı giriş, ara, çıkış kısımlarındaki sinir hücreleri ile bağlantılarından meydana gelir.</a:t>
            </a:r>
          </a:p>
          <a:p>
            <a:pPr marL="0" indent="0">
              <a:buClr>
                <a:schemeClr val="hlink"/>
              </a:buClr>
              <a:buSzPts val="1100"/>
            </a:pPr>
            <a:endParaRPr lang="tr-TR" dirty="0"/>
          </a:p>
          <a:p>
            <a:pPr marL="0" indent="0">
              <a:buClr>
                <a:schemeClr val="hlink"/>
              </a:buClr>
              <a:buSzPts val="1100"/>
            </a:pPr>
            <a:r>
              <a:rPr lang="tr-TR" dirty="0"/>
              <a:t>İşleyiş kısmına geldiğimizde hücreler içinde tetikleme işlemcisi bulunur. Yapının işlenmesini iç ve dış işleyiş olarak iki matematiksel işleyiş olarak düşünebiliriz. İç işleyiş gizli kısımdaki işlemciler yardımıyla tamamlanır.</a:t>
            </a:r>
          </a:p>
          <a:p>
            <a:pPr marL="0" lvl="0" indent="0" algn="l" rtl="0">
              <a:spcBef>
                <a:spcPts val="0"/>
              </a:spcBef>
              <a:spcAft>
                <a:spcPts val="0"/>
              </a:spcAft>
              <a:buClr>
                <a:schemeClr val="hlink"/>
              </a:buClr>
              <a:buSzPts val="1100"/>
              <a:buFont typeface="Arial"/>
              <a:buNone/>
            </a:pPr>
            <a:endParaRPr lang="tr-TR" dirty="0"/>
          </a:p>
        </p:txBody>
      </p:sp>
      <p:sp>
        <p:nvSpPr>
          <p:cNvPr id="83" name="Google Shape;365;p36">
            <a:extLst>
              <a:ext uri="{FF2B5EF4-FFF2-40B4-BE49-F238E27FC236}">
                <a16:creationId xmlns:a16="http://schemas.microsoft.com/office/drawing/2014/main" id="{71B34F15-289D-CA4A-D625-A05920DB869E}"/>
              </a:ext>
            </a:extLst>
          </p:cNvPr>
          <p:cNvSpPr/>
          <p:nvPr/>
        </p:nvSpPr>
        <p:spPr>
          <a:xfrm rot="7201932">
            <a:off x="7815035" y="1736976"/>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7;p36">
            <a:extLst>
              <a:ext uri="{FF2B5EF4-FFF2-40B4-BE49-F238E27FC236}">
                <a16:creationId xmlns:a16="http://schemas.microsoft.com/office/drawing/2014/main" id="{085AB380-8B74-5364-D0D9-9961E580A1C7}"/>
              </a:ext>
            </a:extLst>
          </p:cNvPr>
          <p:cNvSpPr/>
          <p:nvPr/>
        </p:nvSpPr>
        <p:spPr>
          <a:xfrm rot="7198898">
            <a:off x="7172535" y="108779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8;p36">
            <a:extLst>
              <a:ext uri="{FF2B5EF4-FFF2-40B4-BE49-F238E27FC236}">
                <a16:creationId xmlns:a16="http://schemas.microsoft.com/office/drawing/2014/main" id="{CC3F581A-5279-BEC1-4994-A0255B36E331}"/>
              </a:ext>
            </a:extLst>
          </p:cNvPr>
          <p:cNvSpPr/>
          <p:nvPr/>
        </p:nvSpPr>
        <p:spPr>
          <a:xfrm rot="7201932">
            <a:off x="7727060" y="283101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6;p36">
            <a:extLst>
              <a:ext uri="{FF2B5EF4-FFF2-40B4-BE49-F238E27FC236}">
                <a16:creationId xmlns:a16="http://schemas.microsoft.com/office/drawing/2014/main" id="{63CF7743-CAA1-F597-27E5-8E8B738AC60A}"/>
              </a:ext>
            </a:extLst>
          </p:cNvPr>
          <p:cNvSpPr/>
          <p:nvPr/>
        </p:nvSpPr>
        <p:spPr>
          <a:xfrm>
            <a:off x="7045960" y="288747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99;p37">
            <a:extLst>
              <a:ext uri="{FF2B5EF4-FFF2-40B4-BE49-F238E27FC236}">
                <a16:creationId xmlns:a16="http://schemas.microsoft.com/office/drawing/2014/main" id="{640610CA-0D47-722C-7C72-3E7EF212A2A2}"/>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sym typeface="Bebas Neue"/>
              </a:rPr>
              <a:t>Yapay sinir ağları</a:t>
            </a:r>
            <a:endParaRPr dirty="0">
              <a:solidFill>
                <a:schemeClr val="lt2"/>
              </a:solidFill>
            </a:endParaRPr>
          </a:p>
        </p:txBody>
      </p:sp>
      <p:sp>
        <p:nvSpPr>
          <p:cNvPr id="39" name="Google Shape;246;p34">
            <a:hlinkClick r:id="rId4" action="ppaction://hlinksldjump"/>
            <a:extLst>
              <a:ext uri="{FF2B5EF4-FFF2-40B4-BE49-F238E27FC236}">
                <a16:creationId xmlns:a16="http://schemas.microsoft.com/office/drawing/2014/main" id="{B94569DD-96EE-FBAC-1FFF-EDC2A4DC6B0A}"/>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40" name="Google Shape;247;p34">
            <a:hlinkClick r:id="rId5" action="ppaction://hlinksldjump"/>
            <a:extLst>
              <a:ext uri="{FF2B5EF4-FFF2-40B4-BE49-F238E27FC236}">
                <a16:creationId xmlns:a16="http://schemas.microsoft.com/office/drawing/2014/main" id="{73D9A3E8-5C2C-9F95-DC06-654BDF7D0D80}"/>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41" name="Google Shape;248;p34">
            <a:hlinkClick r:id="rId6" action="ppaction://hlinksldjump"/>
            <a:extLst>
              <a:ext uri="{FF2B5EF4-FFF2-40B4-BE49-F238E27FC236}">
                <a16:creationId xmlns:a16="http://schemas.microsoft.com/office/drawing/2014/main" id="{FF34B1AC-5EF1-6D7A-D1CE-938A377C8E9D}"/>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42" name="Google Shape;248;p34">
            <a:hlinkClick r:id="rId7" action="ppaction://hlinksldjump"/>
            <a:extLst>
              <a:ext uri="{FF2B5EF4-FFF2-40B4-BE49-F238E27FC236}">
                <a16:creationId xmlns:a16="http://schemas.microsoft.com/office/drawing/2014/main" id="{CE744F94-C3C0-E8EA-2EAB-EEF72DF61E36}"/>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43" name="Google Shape;248;p34">
            <a:hlinkClick r:id="rId8" action="ppaction://hlinksldjump"/>
            <a:extLst>
              <a:ext uri="{FF2B5EF4-FFF2-40B4-BE49-F238E27FC236}">
                <a16:creationId xmlns:a16="http://schemas.microsoft.com/office/drawing/2014/main" id="{A35CF72F-B4CC-8E87-7C14-F1D7891C991A}"/>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44" name="Google Shape;248;p34">
            <a:hlinkClick r:id="rId9" action="ppaction://hlinksldjump"/>
            <a:extLst>
              <a:ext uri="{FF2B5EF4-FFF2-40B4-BE49-F238E27FC236}">
                <a16:creationId xmlns:a16="http://schemas.microsoft.com/office/drawing/2014/main" id="{78F60C98-D1C8-670F-C7D9-BC9B8801FF9D}"/>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45" name="Google Shape;248;p34">
            <a:hlinkClick r:id="rId10" action="ppaction://hlinksldjump"/>
            <a:extLst>
              <a:ext uri="{FF2B5EF4-FFF2-40B4-BE49-F238E27FC236}">
                <a16:creationId xmlns:a16="http://schemas.microsoft.com/office/drawing/2014/main" id="{DA1E45A8-4EDC-08C8-00D0-14B2D3FDCED5}"/>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4706" y="753675"/>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sz="3900" dirty="0"/>
              <a:t>Veri bilimi</a:t>
            </a:r>
            <a:endParaRPr sz="3900" dirty="0"/>
          </a:p>
        </p:txBody>
      </p:sp>
      <p:sp>
        <p:nvSpPr>
          <p:cNvPr id="556" name="Google Shape;556;p39"/>
          <p:cNvSpPr txBox="1">
            <a:spLocks noGrp="1"/>
          </p:cNvSpPr>
          <p:nvPr>
            <p:ph type="subTitle" idx="1"/>
          </p:nvPr>
        </p:nvSpPr>
        <p:spPr>
          <a:xfrm>
            <a:off x="4479753" y="1579575"/>
            <a:ext cx="4045200" cy="256875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Veri bilimi, veriyi bilgiye dönüştürme çabasını yakalayan geniş bir etikettir. Veri bilimcileri, verinin işleyişini ve temiz bilgi edinmek için karmaşık sorunları daha küçük görevlere ayrıştırmak için matematik, statik, makine öğrenimi ve yapay zekadan sürekli değişen ve geniş bir teknik ve teknoloji birikimini uygular.</a:t>
            </a:r>
            <a:endParaRPr dirty="0"/>
          </a:p>
        </p:txBody>
      </p:sp>
      <p:sp>
        <p:nvSpPr>
          <p:cNvPr id="557" name="Google Shape;557;p39"/>
          <p:cNvSpPr/>
          <p:nvPr/>
        </p:nvSpPr>
        <p:spPr>
          <a:xfrm>
            <a:off x="3543404" y="338993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Veri bilimi</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6;p34">
            <a:hlinkClick r:id="rId4" action="ppaction://hlinksldjump"/>
            <a:extLst>
              <a:ext uri="{FF2B5EF4-FFF2-40B4-BE49-F238E27FC236}">
                <a16:creationId xmlns:a16="http://schemas.microsoft.com/office/drawing/2014/main" id="{5679ED28-8574-A575-D929-BF508639953B}"/>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87" name="Google Shape;247;p34">
            <a:hlinkClick r:id="rId5" action="ppaction://hlinksldjump"/>
            <a:extLst>
              <a:ext uri="{FF2B5EF4-FFF2-40B4-BE49-F238E27FC236}">
                <a16:creationId xmlns:a16="http://schemas.microsoft.com/office/drawing/2014/main" id="{33BF4670-748E-8AAC-8EE1-DEDD0CC9E713}"/>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88" name="Google Shape;248;p34">
            <a:hlinkClick r:id="rId6" action="ppaction://hlinksldjump"/>
            <a:extLst>
              <a:ext uri="{FF2B5EF4-FFF2-40B4-BE49-F238E27FC236}">
                <a16:creationId xmlns:a16="http://schemas.microsoft.com/office/drawing/2014/main" id="{D6703112-077D-2B86-9BAF-F0567735A201}"/>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89" name="Google Shape;248;p34">
            <a:hlinkClick r:id="rId7" action="ppaction://hlinksldjump"/>
            <a:extLst>
              <a:ext uri="{FF2B5EF4-FFF2-40B4-BE49-F238E27FC236}">
                <a16:creationId xmlns:a16="http://schemas.microsoft.com/office/drawing/2014/main" id="{66F501A5-4279-0FB0-6325-01E5257BF1FD}"/>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90" name="Google Shape;248;p34">
            <a:hlinkClick r:id="rId8" action="ppaction://hlinksldjump"/>
            <a:extLst>
              <a:ext uri="{FF2B5EF4-FFF2-40B4-BE49-F238E27FC236}">
                <a16:creationId xmlns:a16="http://schemas.microsoft.com/office/drawing/2014/main" id="{02ED6C98-1DA4-E6B8-F3DE-B9C0A76EA58E}"/>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91" name="Google Shape;248;p34">
            <a:hlinkClick r:id="rId9" action="ppaction://hlinksldjump"/>
            <a:extLst>
              <a:ext uri="{FF2B5EF4-FFF2-40B4-BE49-F238E27FC236}">
                <a16:creationId xmlns:a16="http://schemas.microsoft.com/office/drawing/2014/main" id="{816E0813-A8FB-BC81-3889-93A8A9A406AD}"/>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92" name="Google Shape;248;p34">
            <a:hlinkClick r:id="rId10" action="ppaction://hlinksldjump"/>
            <a:extLst>
              <a:ext uri="{FF2B5EF4-FFF2-40B4-BE49-F238E27FC236}">
                <a16:creationId xmlns:a16="http://schemas.microsoft.com/office/drawing/2014/main" id="{64C6ED71-6712-8919-2F50-B4CE1B334830}"/>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Veri bilimi</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17024" y="329117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4;p36">
            <a:extLst>
              <a:ext uri="{FF2B5EF4-FFF2-40B4-BE49-F238E27FC236}">
                <a16:creationId xmlns:a16="http://schemas.microsoft.com/office/drawing/2014/main" id="{20C7AE43-B083-B455-7C3E-B66B26A7E29A}"/>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a:t>Veri bilimi</a:t>
            </a:r>
            <a:endParaRPr sz="3900" dirty="0"/>
          </a:p>
        </p:txBody>
      </p:sp>
      <p:sp>
        <p:nvSpPr>
          <p:cNvPr id="48" name="Google Shape;355;p36">
            <a:extLst>
              <a:ext uri="{FF2B5EF4-FFF2-40B4-BE49-F238E27FC236}">
                <a16:creationId xmlns:a16="http://schemas.microsoft.com/office/drawing/2014/main" id="{05939BF5-E7D2-72AD-292F-2A0C647331C0}"/>
              </a:ext>
            </a:extLst>
          </p:cNvPr>
          <p:cNvSpPr txBox="1">
            <a:spLocks noGrp="1"/>
          </p:cNvSpPr>
          <p:nvPr>
            <p:ph type="subTitle" idx="1"/>
          </p:nvPr>
        </p:nvSpPr>
        <p:spPr>
          <a:xfrm>
            <a:off x="765951" y="1212039"/>
            <a:ext cx="5386200" cy="25853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hlink"/>
              </a:buClr>
              <a:buSzPts val="1100"/>
              <a:buFont typeface="Arial" panose="020B0604020202020204" pitchFamily="34" charset="0"/>
              <a:buChar char="•"/>
            </a:pPr>
            <a:r>
              <a:rPr lang="tr-TR" dirty="0"/>
              <a:t>Veri bilimcileri görevleri</a:t>
            </a:r>
          </a:p>
          <a:p>
            <a:pPr marL="0" lvl="0" indent="0" algn="l" rtl="0">
              <a:spcBef>
                <a:spcPts val="0"/>
              </a:spcBef>
              <a:spcAft>
                <a:spcPts val="0"/>
              </a:spcAft>
              <a:buClr>
                <a:schemeClr val="hlink"/>
              </a:buClr>
              <a:buSzPts val="1100"/>
            </a:pPr>
            <a:endParaRPr lang="tr-TR" sz="1600" dirty="0"/>
          </a:p>
          <a:p>
            <a:pPr marL="0" lvl="0" indent="0" algn="l" rtl="0">
              <a:spcBef>
                <a:spcPts val="0"/>
              </a:spcBef>
              <a:spcAft>
                <a:spcPts val="0"/>
              </a:spcAft>
              <a:buClr>
                <a:schemeClr val="hlink"/>
              </a:buClr>
              <a:buSzPts val="1100"/>
            </a:pPr>
            <a:r>
              <a:rPr lang="tr-TR" sz="1600" dirty="0"/>
              <a:t>Veri bilimcileri, belirsiz olanı bilinene dönüştürür. Bir veri bilimcisi, çeşitli araçlar kullanarak bir göreve derin bir hesaplama becerileri koleksiyonu getirir. Verileri keşfeder, görselleştirir, analiz eder ve modellerler, ardından bütüne ilişkin bilgimizi oluşturmak için bir araya gelen yeni iç görüleri birleştirirler.</a:t>
            </a:r>
            <a:endParaRPr sz="1600" dirty="0"/>
          </a:p>
        </p:txBody>
      </p:sp>
      <p:sp>
        <p:nvSpPr>
          <p:cNvPr id="37" name="Google Shape;246;p34">
            <a:hlinkClick r:id="rId4" action="ppaction://hlinksldjump"/>
            <a:extLst>
              <a:ext uri="{FF2B5EF4-FFF2-40B4-BE49-F238E27FC236}">
                <a16:creationId xmlns:a16="http://schemas.microsoft.com/office/drawing/2014/main" id="{C84233EB-6C45-A84B-CC4E-F94A5E73CA6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8" name="Google Shape;247;p34">
            <a:hlinkClick r:id="rId5" action="ppaction://hlinksldjump"/>
            <a:extLst>
              <a:ext uri="{FF2B5EF4-FFF2-40B4-BE49-F238E27FC236}">
                <a16:creationId xmlns:a16="http://schemas.microsoft.com/office/drawing/2014/main" id="{C9507323-6DA0-2542-C805-B5B48610DA06}"/>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9" name="Google Shape;248;p34">
            <a:hlinkClick r:id="rId6" action="ppaction://hlinksldjump"/>
            <a:extLst>
              <a:ext uri="{FF2B5EF4-FFF2-40B4-BE49-F238E27FC236}">
                <a16:creationId xmlns:a16="http://schemas.microsoft.com/office/drawing/2014/main" id="{2EDEC296-507E-94DF-8B02-96D0924ADDB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40" name="Google Shape;248;p34">
            <a:hlinkClick r:id="rId7" action="ppaction://hlinksldjump"/>
            <a:extLst>
              <a:ext uri="{FF2B5EF4-FFF2-40B4-BE49-F238E27FC236}">
                <a16:creationId xmlns:a16="http://schemas.microsoft.com/office/drawing/2014/main" id="{DE255478-9609-957F-03F9-57B1E43BE31F}"/>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41" name="Google Shape;248;p34">
            <a:hlinkClick r:id="rId8" action="ppaction://hlinksldjump"/>
            <a:extLst>
              <a:ext uri="{FF2B5EF4-FFF2-40B4-BE49-F238E27FC236}">
                <a16:creationId xmlns:a16="http://schemas.microsoft.com/office/drawing/2014/main" id="{A2871EE2-BAAC-BF1A-41AF-8A843004C852}"/>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42" name="Google Shape;248;p34">
            <a:hlinkClick r:id="rId9" action="ppaction://hlinksldjump"/>
            <a:extLst>
              <a:ext uri="{FF2B5EF4-FFF2-40B4-BE49-F238E27FC236}">
                <a16:creationId xmlns:a16="http://schemas.microsoft.com/office/drawing/2014/main" id="{90402D12-2DEF-07D1-CB6E-E2F6AB9E4B8A}"/>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43" name="Google Shape;248;p34">
            <a:hlinkClick r:id="rId10" action="ppaction://hlinksldjump"/>
            <a:extLst>
              <a:ext uri="{FF2B5EF4-FFF2-40B4-BE49-F238E27FC236}">
                <a16:creationId xmlns:a16="http://schemas.microsoft.com/office/drawing/2014/main" id="{1928E070-9FEE-E66D-983F-C4CA9BBD3095}"/>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tr-TR" dirty="0">
                <a:solidFill>
                  <a:schemeClr val="lt2"/>
                </a:solidFill>
                <a:latin typeface="Bebas Neue"/>
                <a:ea typeface="Bebas Neue"/>
                <a:cs typeface="Bebas Neue"/>
                <a:sym typeface="Bebas Neue"/>
              </a:rPr>
              <a:t>PYTHON</a:t>
            </a:r>
            <a:endParaRPr dirty="0">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Resim 12">
            <a:extLst>
              <a:ext uri="{FF2B5EF4-FFF2-40B4-BE49-F238E27FC236}">
                <a16:creationId xmlns:a16="http://schemas.microsoft.com/office/drawing/2014/main" id="{D0EE15FF-5746-9F60-160A-E868851575FA}"/>
              </a:ext>
            </a:extLst>
          </p:cNvPr>
          <p:cNvPicPr>
            <a:picLocks noChangeAspect="1"/>
          </p:cNvPicPr>
          <p:nvPr/>
        </p:nvPicPr>
        <p:blipFill>
          <a:blip r:embed="rId4"/>
          <a:stretch>
            <a:fillRect/>
          </a:stretch>
        </p:blipFill>
        <p:spPr>
          <a:xfrm>
            <a:off x="5539206" y="1306436"/>
            <a:ext cx="4413587" cy="2290652"/>
          </a:xfrm>
          <a:prstGeom prst="rect">
            <a:avLst/>
          </a:prstGeom>
        </p:spPr>
      </p:pic>
      <p:sp>
        <p:nvSpPr>
          <p:cNvPr id="73" name="Google Shape;354;p36">
            <a:extLst>
              <a:ext uri="{FF2B5EF4-FFF2-40B4-BE49-F238E27FC236}">
                <a16:creationId xmlns:a16="http://schemas.microsoft.com/office/drawing/2014/main" id="{5448B3C5-8D27-083B-485C-EB2734914739}"/>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3900" dirty="0"/>
              <a:t>PYTHON</a:t>
            </a:r>
            <a:endParaRPr sz="3900" dirty="0"/>
          </a:p>
        </p:txBody>
      </p:sp>
      <p:sp>
        <p:nvSpPr>
          <p:cNvPr id="74" name="Google Shape;355;p36">
            <a:extLst>
              <a:ext uri="{FF2B5EF4-FFF2-40B4-BE49-F238E27FC236}">
                <a16:creationId xmlns:a16="http://schemas.microsoft.com/office/drawing/2014/main" id="{7257C939-E462-13C2-E0C1-8BC3945A78E9}"/>
              </a:ext>
            </a:extLst>
          </p:cNvPr>
          <p:cNvSpPr txBox="1">
            <a:spLocks noGrp="1"/>
          </p:cNvSpPr>
          <p:nvPr>
            <p:ph type="subTitle" idx="1"/>
          </p:nvPr>
        </p:nvSpPr>
        <p:spPr>
          <a:xfrm>
            <a:off x="765951" y="1212040"/>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tr-TR" dirty="0" err="1"/>
              <a:t>Python</a:t>
            </a:r>
            <a:r>
              <a:rPr lang="tr-TR" dirty="0"/>
              <a:t> bir yazılım dilidir. </a:t>
            </a:r>
            <a:r>
              <a:rPr lang="es-ES" dirty="0" err="1"/>
              <a:t>Yapılmaya</a:t>
            </a:r>
            <a:r>
              <a:rPr lang="es-ES" dirty="0"/>
              <a:t> 1990 </a:t>
            </a:r>
            <a:r>
              <a:rPr lang="es-ES" dirty="0" err="1"/>
              <a:t>yılında</a:t>
            </a:r>
            <a:r>
              <a:rPr lang="es-ES" dirty="0"/>
              <a:t> Guido van Rossum </a:t>
            </a:r>
            <a:r>
              <a:rPr lang="es-ES" dirty="0" err="1"/>
              <a:t>tarafından</a:t>
            </a:r>
            <a:r>
              <a:rPr lang="es-ES" dirty="0"/>
              <a:t> </a:t>
            </a:r>
            <a:r>
              <a:rPr lang="es-ES" dirty="0" err="1"/>
              <a:t>Amsterdam’da</a:t>
            </a:r>
            <a:r>
              <a:rPr lang="es-ES" dirty="0"/>
              <a:t> </a:t>
            </a:r>
            <a:r>
              <a:rPr lang="es-ES" dirty="0" err="1"/>
              <a:t>başlanmıştır</a:t>
            </a:r>
            <a:r>
              <a:rPr lang="es-ES" dirty="0"/>
              <a:t>.</a:t>
            </a:r>
            <a:r>
              <a:rPr lang="tr-TR" dirty="0"/>
              <a:t> </a:t>
            </a:r>
            <a:r>
              <a:rPr lang="es-ES" dirty="0"/>
              <a:t>3 </a:t>
            </a:r>
            <a:r>
              <a:rPr lang="es-ES" dirty="0" err="1"/>
              <a:t>Aralık</a:t>
            </a:r>
            <a:r>
              <a:rPr lang="es-ES" dirty="0"/>
              <a:t> 2008’de Python 3 </a:t>
            </a:r>
            <a:r>
              <a:rPr lang="es-ES" dirty="0" err="1"/>
              <a:t>sürümleri</a:t>
            </a:r>
            <a:r>
              <a:rPr lang="es-ES" dirty="0"/>
              <a:t> </a:t>
            </a:r>
            <a:r>
              <a:rPr lang="es-ES" dirty="0" err="1"/>
              <a:t>yayınlanmaya</a:t>
            </a:r>
            <a:r>
              <a:rPr lang="es-ES" dirty="0"/>
              <a:t> </a:t>
            </a:r>
            <a:r>
              <a:rPr lang="es-ES" dirty="0" err="1"/>
              <a:t>başlamıştır</a:t>
            </a:r>
            <a:r>
              <a:rPr lang="es-ES" dirty="0"/>
              <a:t>. Python </a:t>
            </a:r>
            <a:r>
              <a:rPr lang="es-ES" dirty="0" err="1"/>
              <a:t>programlama</a:t>
            </a:r>
            <a:r>
              <a:rPr lang="es-ES" dirty="0"/>
              <a:t> </a:t>
            </a:r>
            <a:r>
              <a:rPr lang="es-ES" dirty="0" err="1"/>
              <a:t>dili</a:t>
            </a:r>
            <a:r>
              <a:rPr lang="es-ES" dirty="0"/>
              <a:t> veri </a:t>
            </a:r>
            <a:r>
              <a:rPr lang="es-ES" dirty="0" err="1"/>
              <a:t>bilimi</a:t>
            </a:r>
            <a:r>
              <a:rPr lang="es-ES" dirty="0"/>
              <a:t>, </a:t>
            </a:r>
            <a:r>
              <a:rPr lang="es-ES" dirty="0" err="1"/>
              <a:t>makine</a:t>
            </a:r>
            <a:r>
              <a:rPr lang="es-ES" dirty="0"/>
              <a:t> </a:t>
            </a:r>
            <a:r>
              <a:rPr lang="es-ES" dirty="0" err="1"/>
              <a:t>öğrenimi</a:t>
            </a:r>
            <a:r>
              <a:rPr lang="es-ES" dirty="0"/>
              <a:t>, </a:t>
            </a:r>
            <a:r>
              <a:rPr lang="es-ES" dirty="0" err="1"/>
              <a:t>otomasyonlar</a:t>
            </a:r>
            <a:r>
              <a:rPr lang="es-ES" dirty="0"/>
              <a:t>, web ve API </a:t>
            </a:r>
            <a:r>
              <a:rPr lang="es-ES" dirty="0" err="1"/>
              <a:t>geliştirmek</a:t>
            </a:r>
            <a:r>
              <a:rPr lang="es-ES" dirty="0"/>
              <a:t> </a:t>
            </a:r>
            <a:r>
              <a:rPr lang="es-ES" dirty="0" err="1"/>
              <a:t>için</a:t>
            </a:r>
            <a:r>
              <a:rPr lang="es-ES" dirty="0"/>
              <a:t> </a:t>
            </a:r>
            <a:r>
              <a:rPr lang="es-ES" dirty="0" err="1"/>
              <a:t>temel</a:t>
            </a:r>
            <a:r>
              <a:rPr lang="es-ES" dirty="0"/>
              <a:t> </a:t>
            </a:r>
            <a:r>
              <a:rPr lang="es-ES" dirty="0" err="1"/>
              <a:t>yapıdır</a:t>
            </a:r>
            <a:r>
              <a:rPr lang="es-ES" dirty="0"/>
              <a:t>.</a:t>
            </a:r>
            <a:r>
              <a:rPr lang="tr-TR" dirty="0"/>
              <a:t> </a:t>
            </a:r>
            <a:r>
              <a:rPr lang="tr-TR" dirty="0" err="1"/>
              <a:t>Python</a:t>
            </a:r>
            <a:r>
              <a:rPr lang="tr-TR" dirty="0"/>
              <a:t> yeni nesil yazılım geliştirme, veri analizinde birinci sınıf bir programlama dili olarak parlamıştır.</a:t>
            </a:r>
            <a:endParaRPr dirty="0"/>
          </a:p>
        </p:txBody>
      </p:sp>
      <p:sp>
        <p:nvSpPr>
          <p:cNvPr id="30" name="Google Shape;246;p34">
            <a:hlinkClick r:id="rId5" action="ppaction://hlinksldjump"/>
            <a:extLst>
              <a:ext uri="{FF2B5EF4-FFF2-40B4-BE49-F238E27FC236}">
                <a16:creationId xmlns:a16="http://schemas.microsoft.com/office/drawing/2014/main" id="{8B3A6689-70E2-DFA1-FAC2-E3C49E12DFE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MAKINE ÖĞRENMESİ</a:t>
            </a:r>
            <a:endParaRPr sz="1000" dirty="0">
              <a:solidFill>
                <a:schemeClr val="dk1"/>
              </a:solidFill>
              <a:latin typeface="Bebas Neue"/>
              <a:ea typeface="Bebas Neue"/>
              <a:cs typeface="Bebas Neue"/>
              <a:sym typeface="Bebas Neue"/>
            </a:endParaRPr>
          </a:p>
        </p:txBody>
      </p:sp>
      <p:sp>
        <p:nvSpPr>
          <p:cNvPr id="31" name="Google Shape;247;p34">
            <a:hlinkClick r:id="rId6" action="ppaction://hlinksldjump"/>
            <a:extLst>
              <a:ext uri="{FF2B5EF4-FFF2-40B4-BE49-F238E27FC236}">
                <a16:creationId xmlns:a16="http://schemas.microsoft.com/office/drawing/2014/main" id="{C402C11D-8585-8DBC-E401-F15E721E5213}"/>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YAPAY SİNİR AĞLARI</a:t>
            </a:r>
            <a:endParaRPr sz="1000" dirty="0">
              <a:solidFill>
                <a:schemeClr val="dk1"/>
              </a:solidFill>
              <a:latin typeface="Bebas Neue"/>
              <a:ea typeface="Bebas Neue"/>
              <a:cs typeface="Bebas Neue"/>
              <a:sym typeface="Bebas Neue"/>
            </a:endParaRPr>
          </a:p>
        </p:txBody>
      </p:sp>
      <p:sp>
        <p:nvSpPr>
          <p:cNvPr id="32" name="Google Shape;248;p34">
            <a:hlinkClick r:id="rId7" action="ppaction://hlinksldjump"/>
            <a:extLst>
              <a:ext uri="{FF2B5EF4-FFF2-40B4-BE49-F238E27FC236}">
                <a16:creationId xmlns:a16="http://schemas.microsoft.com/office/drawing/2014/main" id="{DEAFAA18-2781-EE54-EAA6-8828C17710B0}"/>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VERİ BİLİMİ</a:t>
            </a:r>
            <a:endParaRPr sz="1000" dirty="0">
              <a:solidFill>
                <a:schemeClr val="dk1"/>
              </a:solidFill>
              <a:latin typeface="Bebas Neue"/>
              <a:ea typeface="Bebas Neue"/>
              <a:cs typeface="Bebas Neue"/>
              <a:sym typeface="Bebas Neue"/>
            </a:endParaRPr>
          </a:p>
        </p:txBody>
      </p:sp>
      <p:sp>
        <p:nvSpPr>
          <p:cNvPr id="33" name="Google Shape;248;p34">
            <a:hlinkClick r:id="rId8" action="ppaction://hlinksldjump"/>
            <a:extLst>
              <a:ext uri="{FF2B5EF4-FFF2-40B4-BE49-F238E27FC236}">
                <a16:creationId xmlns:a16="http://schemas.microsoft.com/office/drawing/2014/main" id="{2174CF6E-3891-F885-3812-90510FE290EF}"/>
              </a:ext>
            </a:extLst>
          </p:cNvPr>
          <p:cNvSpPr txBox="1"/>
          <p:nvPr/>
        </p:nvSpPr>
        <p:spPr>
          <a:xfrm>
            <a:off x="2790045"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PYTHON</a:t>
            </a:r>
            <a:endParaRPr sz="1000" dirty="0">
              <a:solidFill>
                <a:schemeClr val="dk1"/>
              </a:solidFill>
              <a:latin typeface="Bebas Neue"/>
              <a:ea typeface="Bebas Neue"/>
              <a:cs typeface="Bebas Neue"/>
              <a:sym typeface="Bebas Neue"/>
            </a:endParaRPr>
          </a:p>
        </p:txBody>
      </p:sp>
      <p:sp>
        <p:nvSpPr>
          <p:cNvPr id="34" name="Google Shape;248;p34">
            <a:hlinkClick r:id="rId9" action="ppaction://hlinksldjump"/>
            <a:extLst>
              <a:ext uri="{FF2B5EF4-FFF2-40B4-BE49-F238E27FC236}">
                <a16:creationId xmlns:a16="http://schemas.microsoft.com/office/drawing/2014/main" id="{00A91592-3283-F847-6541-2DFA5F3F1780}"/>
              </a:ext>
            </a:extLst>
          </p:cNvPr>
          <p:cNvSpPr txBox="1"/>
          <p:nvPr/>
        </p:nvSpPr>
        <p:spPr>
          <a:xfrm>
            <a:off x="3459005" y="275025"/>
            <a:ext cx="756648"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RADYAL TABANLI FONKSİYON AĞLARI</a:t>
            </a:r>
            <a:endParaRPr sz="1000" dirty="0">
              <a:solidFill>
                <a:schemeClr val="dk1"/>
              </a:solidFill>
              <a:latin typeface="Bebas Neue"/>
              <a:ea typeface="Bebas Neue"/>
              <a:cs typeface="Bebas Neue"/>
              <a:sym typeface="Bebas Neue"/>
            </a:endParaRPr>
          </a:p>
        </p:txBody>
      </p:sp>
      <p:sp>
        <p:nvSpPr>
          <p:cNvPr id="35" name="Google Shape;248;p34">
            <a:hlinkClick r:id="rId10" action="ppaction://hlinksldjump"/>
            <a:extLst>
              <a:ext uri="{FF2B5EF4-FFF2-40B4-BE49-F238E27FC236}">
                <a16:creationId xmlns:a16="http://schemas.microsoft.com/office/drawing/2014/main" id="{A129ED21-DFE9-FE9F-DF45-13F049485AA8}"/>
              </a:ext>
            </a:extLst>
          </p:cNvPr>
          <p:cNvSpPr txBox="1"/>
          <p:nvPr/>
        </p:nvSpPr>
        <p:spPr>
          <a:xfrm>
            <a:off x="4467469" y="27502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a:t>
            </a:r>
            <a:endParaRPr sz="1000" dirty="0">
              <a:solidFill>
                <a:schemeClr val="dk1"/>
              </a:solidFill>
              <a:latin typeface="Bebas Neue"/>
              <a:ea typeface="Bebas Neue"/>
              <a:cs typeface="Bebas Neue"/>
              <a:sym typeface="Bebas Neue"/>
            </a:endParaRPr>
          </a:p>
        </p:txBody>
      </p:sp>
      <p:sp>
        <p:nvSpPr>
          <p:cNvPr id="36" name="Google Shape;248;p34">
            <a:hlinkClick r:id="rId11" action="ppaction://hlinksldjump"/>
            <a:extLst>
              <a:ext uri="{FF2B5EF4-FFF2-40B4-BE49-F238E27FC236}">
                <a16:creationId xmlns:a16="http://schemas.microsoft.com/office/drawing/2014/main" id="{0C861093-5AF3-6B24-2CA6-3F967C5BD284}"/>
              </a:ext>
            </a:extLst>
          </p:cNvPr>
          <p:cNvSpPr txBox="1"/>
          <p:nvPr/>
        </p:nvSpPr>
        <p:spPr>
          <a:xfrm>
            <a:off x="5141734" y="272207"/>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tr-TR" sz="1000" dirty="0">
                <a:solidFill>
                  <a:schemeClr val="dk1"/>
                </a:solidFill>
                <a:latin typeface="Bebas Neue"/>
                <a:ea typeface="Bebas Neue"/>
                <a:cs typeface="Bebas Neue"/>
                <a:sym typeface="Bebas Neue"/>
              </a:rPr>
              <a:t>GITHUB</a:t>
            </a:r>
            <a:endParaRPr sz="1000" dirty="0">
              <a:solidFill>
                <a:schemeClr val="dk1"/>
              </a:solidFill>
              <a:latin typeface="Bebas Neue"/>
              <a:ea typeface="Bebas Neue"/>
              <a:cs typeface="Bebas Neue"/>
              <a:sym typeface="Bebas Neue"/>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1399</Words>
  <Application>Microsoft Office PowerPoint</Application>
  <PresentationFormat>Ekran Gösterisi (16:9)</PresentationFormat>
  <Paragraphs>252</Paragraphs>
  <Slides>20</Slides>
  <Notes>18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Anaheim</vt:lpstr>
      <vt:lpstr>Arimo</vt:lpstr>
      <vt:lpstr>Bebas Neue</vt:lpstr>
      <vt:lpstr>Roboto Condensed Light</vt:lpstr>
      <vt:lpstr>Data Analysis for Business by Slidesgo</vt:lpstr>
      <vt:lpstr>Radıal   basıs function         networks</vt:lpstr>
      <vt:lpstr>HAZIRLAYAN</vt:lpstr>
      <vt:lpstr>Makıne öğrenimi</vt:lpstr>
      <vt:lpstr>Yapay sinir ağları</vt:lpstr>
      <vt:lpstr>Yapay sinir ağları</vt:lpstr>
      <vt:lpstr>YAPAY SINIR AĞLARI</vt:lpstr>
      <vt:lpstr>Veri bilimi</vt:lpstr>
      <vt:lpstr>Veri bilimi</vt:lpstr>
      <vt:lpstr>PYTHON</vt:lpstr>
      <vt:lpstr>python</vt:lpstr>
      <vt:lpstr>Radyal tabanlı fonksiyon ağları</vt:lpstr>
      <vt:lpstr>Radyal tabanlı fonksiyon ağları</vt:lpstr>
      <vt:lpstr>Radyal tabanlı fonksiyon ağları</vt:lpstr>
      <vt:lpstr>Radyal tabanlı fonksiyon ağları</vt:lpstr>
      <vt:lpstr>Radyal tabanlı fonksiyon ağları</vt:lpstr>
      <vt:lpstr>Radyal tabanlı fonksiyon ağları</vt:lpstr>
      <vt:lpstr>GIT</vt:lpstr>
      <vt:lpstr>GITHUB</vt:lpstr>
      <vt:lpstr>GITHUB</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Radıal   basıs function         networks</dc:title>
  <cp:lastModifiedBy>sabri bereket</cp:lastModifiedBy>
  <cp:revision>30</cp:revision>
  <dcterms:modified xsi:type="dcterms:W3CDTF">2022-05-14T20:53:02Z</dcterms:modified>
</cp:coreProperties>
</file>