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63" r:id="rId13"/>
    <p:sldId id="268" r:id="rId14"/>
    <p:sldId id="277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1BF15-1D92-A637-9EDB-312253D01EA3}" v="29" dt="2025-03-02T10:45:3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55734-F058-4A0B-AD88-99AA7CBA74FF}" type="doc">
      <dgm:prSet loTypeId="urn:microsoft.com/office/officeart/2005/8/layout/process4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CBEE16-84DC-4FA0-9C79-252492A339D0}">
      <dgm:prSet/>
      <dgm:spPr/>
      <dgm:t>
        <a:bodyPr/>
        <a:lstStyle/>
        <a:p>
          <a:r>
            <a:rPr lang="hu-HU" dirty="0" err="1"/>
            <a:t>Defined</a:t>
          </a:r>
          <a:r>
            <a:rPr lang="hu-HU" dirty="0"/>
            <a:t> </a:t>
          </a:r>
          <a:r>
            <a:rPr lang="hu-HU" dirty="0" err="1"/>
            <a:t>their</a:t>
          </a:r>
          <a:r>
            <a:rPr lang="hu-HU" dirty="0"/>
            <a:t> </a:t>
          </a:r>
          <a:r>
            <a:rPr lang="hu-HU" dirty="0" err="1"/>
            <a:t>relationship</a:t>
          </a:r>
          <a:r>
            <a:rPr lang="hu-HU" dirty="0"/>
            <a:t> and </a:t>
          </a:r>
          <a:r>
            <a:rPr lang="hu-HU" dirty="0" err="1"/>
            <a:t>logical</a:t>
          </a:r>
          <a:r>
            <a:rPr lang="hu-HU" dirty="0"/>
            <a:t> </a:t>
          </a:r>
          <a:r>
            <a:rPr lang="hu-HU" dirty="0" err="1"/>
            <a:t>connections</a:t>
          </a:r>
          <a:endParaRPr lang="en-US" dirty="0"/>
        </a:p>
      </dgm:t>
    </dgm:pt>
    <dgm:pt modelId="{2B0656B4-37D0-43BC-B501-43B6F66F4A75}" type="parTrans" cxnId="{E2861CFA-4168-474E-9B43-8939996775A6}">
      <dgm:prSet/>
      <dgm:spPr/>
      <dgm:t>
        <a:bodyPr/>
        <a:lstStyle/>
        <a:p>
          <a:endParaRPr lang="en-US"/>
        </a:p>
      </dgm:t>
    </dgm:pt>
    <dgm:pt modelId="{AD2B931E-9CF9-45FA-94B0-EB7B443DDAD4}" type="sibTrans" cxnId="{E2861CFA-4168-474E-9B43-8939996775A6}">
      <dgm:prSet/>
      <dgm:spPr/>
      <dgm:t>
        <a:bodyPr/>
        <a:lstStyle/>
        <a:p>
          <a:endParaRPr lang="en-US"/>
        </a:p>
      </dgm:t>
    </dgm:pt>
    <dgm:pt modelId="{D965C916-784D-45B7-A4DE-6C053BED9443}">
      <dgm:prSet/>
      <dgm:spPr/>
      <dgm:t>
        <a:bodyPr/>
        <a:lstStyle/>
        <a:p>
          <a:r>
            <a:rPr lang="hu-HU" dirty="0" err="1"/>
            <a:t>Created</a:t>
          </a:r>
          <a:r>
            <a:rPr lang="hu-HU" dirty="0"/>
            <a:t> the </a:t>
          </a:r>
          <a:r>
            <a:rPr lang="hu-HU" dirty="0" err="1"/>
            <a:t>database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E6A77C72-778A-42ED-84CD-CFCF557BFB6E}" type="sibTrans" cxnId="{565A36C8-C96A-4B51-9079-D7E7AD323550}">
      <dgm:prSet/>
      <dgm:spPr/>
      <dgm:t>
        <a:bodyPr/>
        <a:lstStyle/>
        <a:p>
          <a:endParaRPr lang="en-US"/>
        </a:p>
      </dgm:t>
    </dgm:pt>
    <dgm:pt modelId="{F82120A3-6781-4028-94AA-B46DFACB8AA0}" type="parTrans" cxnId="{565A36C8-C96A-4B51-9079-D7E7AD323550}">
      <dgm:prSet/>
      <dgm:spPr/>
      <dgm:t>
        <a:bodyPr/>
        <a:lstStyle/>
        <a:p>
          <a:endParaRPr lang="en-US"/>
        </a:p>
      </dgm:t>
    </dgm:pt>
    <dgm:pt modelId="{B916368E-400C-4EB8-90E2-2B4B283946FA}">
      <dgm:prSet/>
      <dgm:spPr/>
      <dgm:t>
        <a:bodyPr/>
        <a:lstStyle/>
        <a:p>
          <a:r>
            <a:rPr lang="hu-HU" dirty="0" err="1"/>
            <a:t>Generated</a:t>
          </a:r>
          <a:r>
            <a:rPr lang="hu-HU" dirty="0"/>
            <a:t> </a:t>
          </a:r>
          <a:r>
            <a:rPr lang="hu-HU" dirty="0" err="1"/>
            <a:t>demo</a:t>
          </a:r>
          <a:r>
            <a:rPr lang="hu-HU" dirty="0"/>
            <a:t> </a:t>
          </a:r>
          <a:r>
            <a:rPr lang="hu-HU" dirty="0" err="1"/>
            <a:t>records</a:t>
          </a:r>
          <a:r>
            <a:rPr lang="hu-HU" dirty="0"/>
            <a:t> </a:t>
          </a:r>
          <a:r>
            <a:rPr lang="hu-HU" dirty="0" err="1"/>
            <a:t>with</a:t>
          </a:r>
          <a:r>
            <a:rPr lang="hu-HU" dirty="0"/>
            <a:t> AI for </a:t>
          </a:r>
          <a:r>
            <a:rPr lang="hu-HU" dirty="0" err="1"/>
            <a:t>each</a:t>
          </a:r>
          <a:r>
            <a:rPr lang="hu-HU" dirty="0"/>
            <a:t> </a:t>
          </a:r>
          <a:r>
            <a:rPr lang="hu-HU" dirty="0" err="1"/>
            <a:t>table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test the </a:t>
          </a:r>
          <a:r>
            <a:rPr lang="hu-HU" dirty="0" err="1"/>
            <a:t>system</a:t>
          </a:r>
          <a:endParaRPr lang="en-US" dirty="0"/>
        </a:p>
      </dgm:t>
    </dgm:pt>
    <dgm:pt modelId="{F9E3E21C-168F-4A90-8B80-A622A24A5972}" type="sibTrans" cxnId="{87C3A799-29E5-4C28-B1D9-AE41B7895CB3}">
      <dgm:prSet/>
      <dgm:spPr/>
      <dgm:t>
        <a:bodyPr/>
        <a:lstStyle/>
        <a:p>
          <a:endParaRPr lang="en-US"/>
        </a:p>
      </dgm:t>
    </dgm:pt>
    <dgm:pt modelId="{5953979B-D59F-4575-B272-C0174E7228AC}" type="parTrans" cxnId="{87C3A799-29E5-4C28-B1D9-AE41B7895CB3}">
      <dgm:prSet/>
      <dgm:spPr/>
      <dgm:t>
        <a:bodyPr/>
        <a:lstStyle/>
        <a:p>
          <a:endParaRPr lang="en-US"/>
        </a:p>
      </dgm:t>
    </dgm:pt>
    <dgm:pt modelId="{7E7E01D8-39BF-48BA-B802-B9DD0C1F3100}">
      <dgm:prSet/>
      <dgm:spPr/>
      <dgm:t>
        <a:bodyPr/>
        <a:lstStyle/>
        <a:p>
          <a:r>
            <a:rPr lang="hu-HU"/>
            <a:t>Developed CRUD procedures for each table</a:t>
          </a:r>
          <a:endParaRPr lang="en-US" dirty="0"/>
        </a:p>
      </dgm:t>
    </dgm:pt>
    <dgm:pt modelId="{8D541431-D14E-4CF2-9A40-B831820AD9CC}" type="parTrans" cxnId="{BBCBE80E-5E61-40E1-899C-16F98625C172}">
      <dgm:prSet/>
      <dgm:spPr/>
      <dgm:t>
        <a:bodyPr/>
        <a:lstStyle/>
        <a:p>
          <a:endParaRPr lang="hu-HU"/>
        </a:p>
      </dgm:t>
    </dgm:pt>
    <dgm:pt modelId="{0C6C48A1-FECE-4A50-8CF0-B996B637E605}" type="sibTrans" cxnId="{BBCBE80E-5E61-40E1-899C-16F98625C172}">
      <dgm:prSet/>
      <dgm:spPr/>
      <dgm:t>
        <a:bodyPr/>
        <a:lstStyle/>
        <a:p>
          <a:endParaRPr lang="hu-HU"/>
        </a:p>
      </dgm:t>
    </dgm:pt>
    <dgm:pt modelId="{68516A0F-8169-4774-B94E-A1DFF35739D5}" type="pres">
      <dgm:prSet presAssocID="{45955734-F058-4A0B-AD88-99AA7CBA74FF}" presName="Name0" presStyleCnt="0">
        <dgm:presLayoutVars>
          <dgm:dir/>
          <dgm:animLvl val="lvl"/>
          <dgm:resizeHandles val="exact"/>
        </dgm:presLayoutVars>
      </dgm:prSet>
      <dgm:spPr/>
    </dgm:pt>
    <dgm:pt modelId="{3CD9F011-6D9C-4CDE-91B0-5AE61D791DB4}" type="pres">
      <dgm:prSet presAssocID="{B916368E-400C-4EB8-90E2-2B4B283946FA}" presName="boxAndChildren" presStyleCnt="0"/>
      <dgm:spPr/>
    </dgm:pt>
    <dgm:pt modelId="{754A6FEF-8317-47F5-A950-5D2EC300C5DB}" type="pres">
      <dgm:prSet presAssocID="{B916368E-400C-4EB8-90E2-2B4B283946FA}" presName="parentTextBox" presStyleLbl="node1" presStyleIdx="0" presStyleCnt="4"/>
      <dgm:spPr/>
    </dgm:pt>
    <dgm:pt modelId="{8F1B48B0-C1B8-4E0F-A2B4-D6E9DAADB3D6}" type="pres">
      <dgm:prSet presAssocID="{0C6C48A1-FECE-4A50-8CF0-B996B637E605}" presName="sp" presStyleCnt="0"/>
      <dgm:spPr/>
    </dgm:pt>
    <dgm:pt modelId="{98AC54D7-E5CD-4800-9F3B-8B7C5F41621C}" type="pres">
      <dgm:prSet presAssocID="{7E7E01D8-39BF-48BA-B802-B9DD0C1F3100}" presName="arrowAndChildren" presStyleCnt="0"/>
      <dgm:spPr/>
    </dgm:pt>
    <dgm:pt modelId="{5182559B-F06F-44A5-A126-3218AA8C2D2A}" type="pres">
      <dgm:prSet presAssocID="{7E7E01D8-39BF-48BA-B802-B9DD0C1F3100}" presName="parentTextArrow" presStyleLbl="node1" presStyleIdx="1" presStyleCnt="4"/>
      <dgm:spPr/>
    </dgm:pt>
    <dgm:pt modelId="{8FFC8F54-7769-40CB-AFEC-AEF847055C38}" type="pres">
      <dgm:prSet presAssocID="{AD2B931E-9CF9-45FA-94B0-EB7B443DDAD4}" presName="sp" presStyleCnt="0"/>
      <dgm:spPr/>
    </dgm:pt>
    <dgm:pt modelId="{327B20EA-A580-4CF3-B82E-E568942275DA}" type="pres">
      <dgm:prSet presAssocID="{22CBEE16-84DC-4FA0-9C79-252492A339D0}" presName="arrowAndChildren" presStyleCnt="0"/>
      <dgm:spPr/>
    </dgm:pt>
    <dgm:pt modelId="{1873C0E0-0C66-4954-9167-CB53B93D8368}" type="pres">
      <dgm:prSet presAssocID="{22CBEE16-84DC-4FA0-9C79-252492A339D0}" presName="parentTextArrow" presStyleLbl="node1" presStyleIdx="2" presStyleCnt="4"/>
      <dgm:spPr/>
    </dgm:pt>
    <dgm:pt modelId="{6707BD43-4D09-4536-88B9-CAA15F164DD3}" type="pres">
      <dgm:prSet presAssocID="{E6A77C72-778A-42ED-84CD-CFCF557BFB6E}" presName="sp" presStyleCnt="0"/>
      <dgm:spPr/>
    </dgm:pt>
    <dgm:pt modelId="{62DF7C41-4544-42D8-8397-95A6ADADFF73}" type="pres">
      <dgm:prSet presAssocID="{D965C916-784D-45B7-A4DE-6C053BED9443}" presName="arrowAndChildren" presStyleCnt="0"/>
      <dgm:spPr/>
    </dgm:pt>
    <dgm:pt modelId="{3595EB4A-368A-4BAC-B408-CB5D1ADB3AAB}" type="pres">
      <dgm:prSet presAssocID="{D965C916-784D-45B7-A4DE-6C053BED9443}" presName="parentTextArrow" presStyleLbl="node1" presStyleIdx="3" presStyleCnt="4"/>
      <dgm:spPr/>
    </dgm:pt>
  </dgm:ptLst>
  <dgm:cxnLst>
    <dgm:cxn modelId="{9FB65A0C-015D-47DE-B1E7-589EE4BF1EDE}" type="presOf" srcId="{45955734-F058-4A0B-AD88-99AA7CBA74FF}" destId="{68516A0F-8169-4774-B94E-A1DFF35739D5}" srcOrd="0" destOrd="0" presId="urn:microsoft.com/office/officeart/2005/8/layout/process4"/>
    <dgm:cxn modelId="{BBCBE80E-5E61-40E1-899C-16F98625C172}" srcId="{45955734-F058-4A0B-AD88-99AA7CBA74FF}" destId="{7E7E01D8-39BF-48BA-B802-B9DD0C1F3100}" srcOrd="2" destOrd="0" parTransId="{8D541431-D14E-4CF2-9A40-B831820AD9CC}" sibTransId="{0C6C48A1-FECE-4A50-8CF0-B996B637E605}"/>
    <dgm:cxn modelId="{D2994F57-83A2-4ADD-B7FA-E16DE16EE866}" type="presOf" srcId="{7E7E01D8-39BF-48BA-B802-B9DD0C1F3100}" destId="{5182559B-F06F-44A5-A126-3218AA8C2D2A}" srcOrd="0" destOrd="0" presId="urn:microsoft.com/office/officeart/2005/8/layout/process4"/>
    <dgm:cxn modelId="{6FF16485-9B94-4D13-BE9C-46EF4F9A79D6}" type="presOf" srcId="{B916368E-400C-4EB8-90E2-2B4B283946FA}" destId="{754A6FEF-8317-47F5-A950-5D2EC300C5DB}" srcOrd="0" destOrd="0" presId="urn:microsoft.com/office/officeart/2005/8/layout/process4"/>
    <dgm:cxn modelId="{87C3A799-29E5-4C28-B1D9-AE41B7895CB3}" srcId="{45955734-F058-4A0B-AD88-99AA7CBA74FF}" destId="{B916368E-400C-4EB8-90E2-2B4B283946FA}" srcOrd="3" destOrd="0" parTransId="{5953979B-D59F-4575-B272-C0174E7228AC}" sibTransId="{F9E3E21C-168F-4A90-8B80-A622A24A5972}"/>
    <dgm:cxn modelId="{E27D9AA0-E33D-42F5-A068-53ED70F5ADAF}" type="presOf" srcId="{22CBEE16-84DC-4FA0-9C79-252492A339D0}" destId="{1873C0E0-0C66-4954-9167-CB53B93D8368}" srcOrd="0" destOrd="0" presId="urn:microsoft.com/office/officeart/2005/8/layout/process4"/>
    <dgm:cxn modelId="{57CDC4BE-3A41-42D9-A2E9-0D8C9A529992}" type="presOf" srcId="{D965C916-784D-45B7-A4DE-6C053BED9443}" destId="{3595EB4A-368A-4BAC-B408-CB5D1ADB3AAB}" srcOrd="0" destOrd="0" presId="urn:microsoft.com/office/officeart/2005/8/layout/process4"/>
    <dgm:cxn modelId="{565A36C8-C96A-4B51-9079-D7E7AD323550}" srcId="{45955734-F058-4A0B-AD88-99AA7CBA74FF}" destId="{D965C916-784D-45B7-A4DE-6C053BED9443}" srcOrd="0" destOrd="0" parTransId="{F82120A3-6781-4028-94AA-B46DFACB8AA0}" sibTransId="{E6A77C72-778A-42ED-84CD-CFCF557BFB6E}"/>
    <dgm:cxn modelId="{E2861CFA-4168-474E-9B43-8939996775A6}" srcId="{45955734-F058-4A0B-AD88-99AA7CBA74FF}" destId="{22CBEE16-84DC-4FA0-9C79-252492A339D0}" srcOrd="1" destOrd="0" parTransId="{2B0656B4-37D0-43BC-B501-43B6F66F4A75}" sibTransId="{AD2B931E-9CF9-45FA-94B0-EB7B443DDAD4}"/>
    <dgm:cxn modelId="{F600FE16-3ECB-4925-9996-C48BFED14EC9}" type="presParOf" srcId="{68516A0F-8169-4774-B94E-A1DFF35739D5}" destId="{3CD9F011-6D9C-4CDE-91B0-5AE61D791DB4}" srcOrd="0" destOrd="0" presId="urn:microsoft.com/office/officeart/2005/8/layout/process4"/>
    <dgm:cxn modelId="{8823C33C-39F1-4404-9B7D-9D24FBAF6B65}" type="presParOf" srcId="{3CD9F011-6D9C-4CDE-91B0-5AE61D791DB4}" destId="{754A6FEF-8317-47F5-A950-5D2EC300C5DB}" srcOrd="0" destOrd="0" presId="urn:microsoft.com/office/officeart/2005/8/layout/process4"/>
    <dgm:cxn modelId="{C1788252-A47A-4650-B0D2-F7ACCFFA56EE}" type="presParOf" srcId="{68516A0F-8169-4774-B94E-A1DFF35739D5}" destId="{8F1B48B0-C1B8-4E0F-A2B4-D6E9DAADB3D6}" srcOrd="1" destOrd="0" presId="urn:microsoft.com/office/officeart/2005/8/layout/process4"/>
    <dgm:cxn modelId="{0BA5811C-36E7-4E16-B99B-9F04667F7B0D}" type="presParOf" srcId="{68516A0F-8169-4774-B94E-A1DFF35739D5}" destId="{98AC54D7-E5CD-4800-9F3B-8B7C5F41621C}" srcOrd="2" destOrd="0" presId="urn:microsoft.com/office/officeart/2005/8/layout/process4"/>
    <dgm:cxn modelId="{8E63E254-834B-4E8A-B36E-4B0704AD021D}" type="presParOf" srcId="{98AC54D7-E5CD-4800-9F3B-8B7C5F41621C}" destId="{5182559B-F06F-44A5-A126-3218AA8C2D2A}" srcOrd="0" destOrd="0" presId="urn:microsoft.com/office/officeart/2005/8/layout/process4"/>
    <dgm:cxn modelId="{526D385A-4103-459D-84DB-B639F5B67690}" type="presParOf" srcId="{68516A0F-8169-4774-B94E-A1DFF35739D5}" destId="{8FFC8F54-7769-40CB-AFEC-AEF847055C38}" srcOrd="3" destOrd="0" presId="urn:microsoft.com/office/officeart/2005/8/layout/process4"/>
    <dgm:cxn modelId="{2C1A2377-7DBB-46CD-9255-0CBC91DA539C}" type="presParOf" srcId="{68516A0F-8169-4774-B94E-A1DFF35739D5}" destId="{327B20EA-A580-4CF3-B82E-E568942275DA}" srcOrd="4" destOrd="0" presId="urn:microsoft.com/office/officeart/2005/8/layout/process4"/>
    <dgm:cxn modelId="{F9D6F20D-8F2A-4866-8BBC-A31A9607F61F}" type="presParOf" srcId="{327B20EA-A580-4CF3-B82E-E568942275DA}" destId="{1873C0E0-0C66-4954-9167-CB53B93D8368}" srcOrd="0" destOrd="0" presId="urn:microsoft.com/office/officeart/2005/8/layout/process4"/>
    <dgm:cxn modelId="{34ED2E2C-6257-4B6A-9AFF-D8CF9340DA19}" type="presParOf" srcId="{68516A0F-8169-4774-B94E-A1DFF35739D5}" destId="{6707BD43-4D09-4536-88B9-CAA15F164DD3}" srcOrd="5" destOrd="0" presId="urn:microsoft.com/office/officeart/2005/8/layout/process4"/>
    <dgm:cxn modelId="{3673A831-F52D-43D2-9742-E5A10A7E31A5}" type="presParOf" srcId="{68516A0F-8169-4774-B94E-A1DFF35739D5}" destId="{62DF7C41-4544-42D8-8397-95A6ADADFF73}" srcOrd="6" destOrd="0" presId="urn:microsoft.com/office/officeart/2005/8/layout/process4"/>
    <dgm:cxn modelId="{0DE473F4-6EC8-4F56-B097-1E5FB4EB64D4}" type="presParOf" srcId="{62DF7C41-4544-42D8-8397-95A6ADADFF73}" destId="{3595EB4A-368A-4BAC-B408-CB5D1ADB3A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A6FEF-8317-47F5-A950-5D2EC300C5DB}">
      <dsp:nvSpPr>
        <dsp:cNvPr id="0" name=""/>
        <dsp:cNvSpPr/>
      </dsp:nvSpPr>
      <dsp:spPr>
        <a:xfrm>
          <a:off x="0" y="3624206"/>
          <a:ext cx="4582800" cy="792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Generated</a:t>
          </a:r>
          <a:r>
            <a:rPr lang="hu-HU" sz="1800" kern="1200" dirty="0"/>
            <a:t> </a:t>
          </a:r>
          <a:r>
            <a:rPr lang="hu-HU" sz="1800" kern="1200" dirty="0" err="1"/>
            <a:t>demo</a:t>
          </a:r>
          <a:r>
            <a:rPr lang="hu-HU" sz="1800" kern="1200" dirty="0"/>
            <a:t> </a:t>
          </a:r>
          <a:r>
            <a:rPr lang="hu-HU" sz="1800" kern="1200" dirty="0" err="1"/>
            <a:t>records</a:t>
          </a:r>
          <a:r>
            <a:rPr lang="hu-HU" sz="1800" kern="1200" dirty="0"/>
            <a:t> </a:t>
          </a:r>
          <a:r>
            <a:rPr lang="hu-HU" sz="1800" kern="1200" dirty="0" err="1"/>
            <a:t>with</a:t>
          </a:r>
          <a:r>
            <a:rPr lang="hu-HU" sz="1800" kern="1200" dirty="0"/>
            <a:t> AI for </a:t>
          </a:r>
          <a:r>
            <a:rPr lang="hu-HU" sz="1800" kern="1200" dirty="0" err="1"/>
            <a:t>each</a:t>
          </a:r>
          <a:r>
            <a:rPr lang="hu-HU" sz="1800" kern="1200" dirty="0"/>
            <a:t> </a:t>
          </a:r>
          <a:r>
            <a:rPr lang="hu-HU" sz="1800" kern="1200" dirty="0" err="1"/>
            <a:t>table</a:t>
          </a:r>
          <a:r>
            <a:rPr lang="hu-HU" sz="1800" kern="1200" dirty="0"/>
            <a:t> </a:t>
          </a:r>
          <a:r>
            <a:rPr lang="hu-HU" sz="1800" kern="1200" dirty="0" err="1"/>
            <a:t>to</a:t>
          </a:r>
          <a:r>
            <a:rPr lang="hu-HU" sz="1800" kern="1200" dirty="0"/>
            <a:t> test the </a:t>
          </a:r>
          <a:r>
            <a:rPr lang="hu-HU" sz="1800" kern="1200" dirty="0" err="1"/>
            <a:t>system</a:t>
          </a:r>
          <a:endParaRPr lang="en-US" sz="1800" kern="1200" dirty="0"/>
        </a:p>
      </dsp:txBody>
      <dsp:txXfrm>
        <a:off x="0" y="3624206"/>
        <a:ext cx="4582800" cy="792887"/>
      </dsp:txXfrm>
    </dsp:sp>
    <dsp:sp modelId="{5182559B-F06F-44A5-A126-3218AA8C2D2A}">
      <dsp:nvSpPr>
        <dsp:cNvPr id="0" name=""/>
        <dsp:cNvSpPr/>
      </dsp:nvSpPr>
      <dsp:spPr>
        <a:xfrm rot="10800000">
          <a:off x="0" y="2416638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Developed CRUD procedures for each table</a:t>
          </a:r>
          <a:endParaRPr lang="en-US" sz="1800" kern="1200" dirty="0"/>
        </a:p>
      </dsp:txBody>
      <dsp:txXfrm rot="10800000">
        <a:off x="0" y="2416638"/>
        <a:ext cx="4582800" cy="792369"/>
      </dsp:txXfrm>
    </dsp:sp>
    <dsp:sp modelId="{1873C0E0-0C66-4954-9167-CB53B93D8368}">
      <dsp:nvSpPr>
        <dsp:cNvPr id="0" name=""/>
        <dsp:cNvSpPr/>
      </dsp:nvSpPr>
      <dsp:spPr>
        <a:xfrm rot="10800000">
          <a:off x="0" y="1209070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Defined</a:t>
          </a:r>
          <a:r>
            <a:rPr lang="hu-HU" sz="1800" kern="1200" dirty="0"/>
            <a:t> </a:t>
          </a:r>
          <a:r>
            <a:rPr lang="hu-HU" sz="1800" kern="1200" dirty="0" err="1"/>
            <a:t>their</a:t>
          </a:r>
          <a:r>
            <a:rPr lang="hu-HU" sz="1800" kern="1200" dirty="0"/>
            <a:t> </a:t>
          </a:r>
          <a:r>
            <a:rPr lang="hu-HU" sz="1800" kern="1200" dirty="0" err="1"/>
            <a:t>relationship</a:t>
          </a:r>
          <a:r>
            <a:rPr lang="hu-HU" sz="1800" kern="1200" dirty="0"/>
            <a:t> and </a:t>
          </a:r>
          <a:r>
            <a:rPr lang="hu-HU" sz="1800" kern="1200" dirty="0" err="1"/>
            <a:t>logical</a:t>
          </a:r>
          <a:r>
            <a:rPr lang="hu-HU" sz="1800" kern="1200" dirty="0"/>
            <a:t> </a:t>
          </a:r>
          <a:r>
            <a:rPr lang="hu-HU" sz="1800" kern="1200" dirty="0" err="1"/>
            <a:t>connections</a:t>
          </a:r>
          <a:endParaRPr lang="en-US" sz="1800" kern="1200" dirty="0"/>
        </a:p>
      </dsp:txBody>
      <dsp:txXfrm rot="10800000">
        <a:off x="0" y="1209070"/>
        <a:ext cx="4582800" cy="792369"/>
      </dsp:txXfrm>
    </dsp:sp>
    <dsp:sp modelId="{3595EB4A-368A-4BAC-B408-CB5D1ADB3AAB}">
      <dsp:nvSpPr>
        <dsp:cNvPr id="0" name=""/>
        <dsp:cNvSpPr/>
      </dsp:nvSpPr>
      <dsp:spPr>
        <a:xfrm rot="10800000">
          <a:off x="0" y="1502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Created</a:t>
          </a:r>
          <a:r>
            <a:rPr lang="hu-HU" sz="1800" kern="1200" dirty="0"/>
            <a:t> the </a:t>
          </a:r>
          <a:r>
            <a:rPr lang="hu-HU" sz="1800" kern="1200" dirty="0" err="1"/>
            <a:t>database</a:t>
          </a:r>
          <a:r>
            <a:rPr lang="hu-HU" sz="1800" kern="1200" dirty="0"/>
            <a:t> </a:t>
          </a:r>
          <a:r>
            <a:rPr lang="hu-HU" sz="1800" kern="1200" dirty="0" err="1"/>
            <a:t>tables</a:t>
          </a:r>
          <a:endParaRPr lang="en-US" sz="1800" kern="1200" dirty="0"/>
        </a:p>
      </dsp:txBody>
      <dsp:txXfrm rot="10800000">
        <a:off x="0" y="1502"/>
        <a:ext cx="4582800" cy="792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1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571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539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629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14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65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186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8343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6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029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266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90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0606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873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841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60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0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2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Grafika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B2F917AC-716B-1C62-2AB9-A5F0142D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49" t="30458" r="25601" b="29652"/>
          <a:stretch/>
        </p:blipFill>
        <p:spPr>
          <a:xfrm>
            <a:off x="4116071" y="1815502"/>
            <a:ext cx="3959857" cy="322699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E9C616-DE82-77DE-A8AE-F19D62F3CE28}"/>
              </a:ext>
            </a:extLst>
          </p:cNvPr>
          <p:cNvSpPr txBox="1"/>
          <p:nvPr/>
        </p:nvSpPr>
        <p:spPr>
          <a:xfrm>
            <a:off x="8679369" y="5806668"/>
            <a:ext cx="3260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</a:p>
          <a:p>
            <a:r>
              <a:rPr lang="hu-HU" dirty="0"/>
              <a:t>Gergely Szabó, Balázs Bogdán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3EACB9D-19F1-DC11-E2D3-6E840CF60DC9}"/>
              </a:ext>
            </a:extLst>
          </p:cNvPr>
          <p:cNvSpPr txBox="1"/>
          <p:nvPr/>
        </p:nvSpPr>
        <p:spPr>
          <a:xfrm>
            <a:off x="0" y="0"/>
            <a:ext cx="3260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dirty="0" err="1"/>
              <a:t>Logo</a:t>
            </a:r>
            <a:r>
              <a:rPr lang="hu-HU" sz="1400" dirty="0"/>
              <a:t> </a:t>
            </a:r>
            <a:r>
              <a:rPr lang="hu-HU" sz="1400" dirty="0" err="1"/>
              <a:t>generated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: </a:t>
            </a:r>
            <a:r>
              <a:rPr lang="hu-HU" sz="1400" dirty="0" err="1"/>
              <a:t>Ideogram</a:t>
            </a:r>
            <a:r>
              <a:rPr lang="hu-HU" sz="14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79CEF42F-79DA-8EF0-1AD3-96EB173D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860" y="6248400"/>
            <a:ext cx="1600200" cy="377825"/>
          </a:xfrm>
        </p:spPr>
        <p:txBody>
          <a:bodyPr/>
          <a:lstStyle/>
          <a:p>
            <a:fld id="{73EE261D-77B6-4799-BE3B-DD9F367F08A4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0429B4-9B34-A729-DA47-B2763B7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0862D0-4BE1-79C4-918D-A1466E8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91" y="6238875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64E62F-E5FE-0326-ECEA-DED6E868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14" y="172740"/>
            <a:ext cx="3377972" cy="10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45BFFDF-E389-4391-AF8D-F589325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92656"/>
            <a:ext cx="10363200" cy="5233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4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9B906-4CFC-7DA4-9088-609A7A4E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00" y="609600"/>
            <a:ext cx="8083453" cy="914400"/>
          </a:xfrm>
          <a:prstGeom prst="roundRect">
            <a:avLst/>
          </a:prstGeom>
          <a:effectLst>
            <a:softEdge rad="0"/>
          </a:effectLst>
        </p:spPr>
        <p:txBody>
          <a:bodyPr numCol="1"/>
          <a:lstStyle/>
          <a:p>
            <a:r>
              <a:rPr lang="hu-HU" b="1" dirty="0">
                <a:latin typeface="+mn-lt"/>
              </a:rPr>
              <a:t>Frontend -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4F8196-2EA5-6E2A-0DB2-B1585EC7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70A8-6B75-450C-BB88-F8B21AC80380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13CDA-DE3B-01E7-3D1D-28B58378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5C02-7670-E19C-1B21-9A248AE8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 descr="Angular.dev and v17—I Told You the Renaissance was Here">
            <a:extLst>
              <a:ext uri="{FF2B5EF4-FFF2-40B4-BE49-F238E27FC236}">
                <a16:creationId xmlns:a16="http://schemas.microsoft.com/office/drawing/2014/main" id="{D242BBCB-9B00-F431-20DD-1D504D02F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13714"/>
          <a:stretch/>
        </p:blipFill>
        <p:spPr bwMode="auto">
          <a:xfrm>
            <a:off x="5627385" y="510618"/>
            <a:ext cx="2962275" cy="1112363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D1E0A3DF-F91F-D825-B11B-4F985435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2124034"/>
            <a:ext cx="10401299" cy="36491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a typeface="Calibri"/>
                <a:cs typeface="Calibri"/>
              </a:rPr>
              <a:t>The project is developed using Angular</a:t>
            </a:r>
            <a:r>
              <a:rPr lang="hu-HU" sz="3200" dirty="0">
                <a:ea typeface="Calibri"/>
                <a:cs typeface="Calibri"/>
              </a:rPr>
              <a:t> 19</a:t>
            </a:r>
            <a:r>
              <a:rPr lang="en-US" sz="3200" dirty="0">
                <a:ea typeface="Calibri"/>
                <a:cs typeface="Calibri"/>
              </a:rPr>
              <a:t>, an open-source TypeScript-based framework. Its component-based architecture facilitates long-term maintenance and future development of the application.</a:t>
            </a:r>
            <a:endParaRPr lang="hu-H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08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AFC-F8A5-F88D-A8E4-D781FCAE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87" y="385663"/>
            <a:ext cx="9238434" cy="857559"/>
          </a:xfrm>
        </p:spPr>
        <p:txBody>
          <a:bodyPr/>
          <a:lstStyle/>
          <a:p>
            <a:r>
              <a:rPr lang="hu-HU" b="1" dirty="0">
                <a:latin typeface="+mn-lt"/>
              </a:rPr>
              <a:t>projectmanagement -</a:t>
            </a:r>
            <a:r>
              <a:rPr lang="en-US" b="1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E5B3-3554-C36E-C394-99016B2B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4647" y="6254619"/>
            <a:ext cx="1600200" cy="377825"/>
          </a:xfrm>
        </p:spPr>
        <p:txBody>
          <a:bodyPr/>
          <a:lstStyle/>
          <a:p>
            <a:fld id="{8ADF7AB5-8E34-44BB-B65B-115F4E9815FC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0455-892D-4708-0B46-08026410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8D8B-44A8-65DF-DDB8-82ADAF0D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427" y="6254620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  <p:pic>
        <p:nvPicPr>
          <p:cNvPr id="4098" name="Picture 2" descr="Jira (software) - Wikipedia">
            <a:extLst>
              <a:ext uri="{FF2B5EF4-FFF2-40B4-BE49-F238E27FC236}">
                <a16:creationId xmlns:a16="http://schemas.microsoft.com/office/drawing/2014/main" id="{C2C0BF4A-FFC0-9D25-BD75-67C0EB88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4" y="306770"/>
            <a:ext cx="2407936" cy="1015346"/>
          </a:xfrm>
          <a:prstGeom prst="roundRect">
            <a:avLst>
              <a:gd name="adj" fmla="val 26048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1B3717BD-DF42-CED8-C162-B93C603E568F}"/>
              </a:ext>
            </a:extLst>
          </p:cNvPr>
          <p:cNvGrpSpPr/>
          <p:nvPr/>
        </p:nvGrpSpPr>
        <p:grpSpPr>
          <a:xfrm>
            <a:off x="685800" y="2921671"/>
            <a:ext cx="4163006" cy="2114845"/>
            <a:chOff x="685800" y="2161384"/>
            <a:chExt cx="4163006" cy="211484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10C0394-E87A-4F69-853E-82A1CDB7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161384"/>
              <a:ext cx="2467319" cy="371527"/>
            </a:xfrm>
            <a:prstGeom prst="rect">
              <a:avLst/>
            </a:prstGeom>
          </p:spPr>
        </p:pic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D097399D-FB54-3430-CAC3-BAF3542525CE}"/>
                </a:ext>
              </a:extLst>
            </p:cNvPr>
            <p:cNvGrpSpPr/>
            <p:nvPr/>
          </p:nvGrpSpPr>
          <p:grpSpPr>
            <a:xfrm>
              <a:off x="685800" y="2532911"/>
              <a:ext cx="4163006" cy="1743318"/>
              <a:chOff x="666747" y="3111801"/>
              <a:chExt cx="4163006" cy="1743318"/>
            </a:xfrm>
          </p:grpSpPr>
          <p:pic>
            <p:nvPicPr>
              <p:cNvPr id="9" name="Kép 8">
                <a:extLst>
                  <a:ext uri="{FF2B5EF4-FFF2-40B4-BE49-F238E27FC236}">
                    <a16:creationId xmlns:a16="http://schemas.microsoft.com/office/drawing/2014/main" id="{F11669CA-CCA6-785E-6C13-2F11C0891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47" y="3111801"/>
                <a:ext cx="4163006" cy="1181265"/>
              </a:xfrm>
              <a:prstGeom prst="rect">
                <a:avLst/>
              </a:prstGeom>
            </p:spPr>
          </p:pic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40845667-232D-06D4-B301-3821824EA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47" y="4293066"/>
                <a:ext cx="4163006" cy="562053"/>
              </a:xfrm>
              <a:prstGeom prst="rect">
                <a:avLst/>
              </a:prstGeom>
            </p:spPr>
          </p:pic>
        </p:grp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A2A0A286-21BB-C7F9-0006-6E5B945A0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606" y="1700300"/>
            <a:ext cx="5009705" cy="43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7B36C1-95E8-1AB6-1DD2-9F23F692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22144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use </a:t>
            </a:r>
            <a:r>
              <a:rPr lang="en-US" sz="3200" b="1" dirty="0"/>
              <a:t>GitHub</a:t>
            </a:r>
            <a:r>
              <a:rPr lang="en-US" sz="3200" dirty="0"/>
              <a:t> for source code </a:t>
            </a:r>
            <a:r>
              <a:rPr lang="en-US" sz="3200" b="1" dirty="0"/>
              <a:t>version control </a:t>
            </a:r>
            <a:r>
              <a:rPr lang="en-US" sz="3200" dirty="0"/>
              <a:t>and team collaboration. It allows us to store the project code, track changes, and work together efficiently throughout the development process.</a:t>
            </a:r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641920-EBDA-D3CA-13AB-7093E65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9F6C-BC8E-431A-9D46-D51593C0CD35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2F7401-F73B-D6CB-D34C-60969EC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8BCF03-C241-4EDE-5ED3-AD009786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6" name="Picture 4" descr="GitHub">
            <a:extLst>
              <a:ext uri="{FF2B5EF4-FFF2-40B4-BE49-F238E27FC236}">
                <a16:creationId xmlns:a16="http://schemas.microsoft.com/office/drawing/2014/main" id="{AF371C41-F91C-2733-8112-36D33D8D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7" y="609600"/>
            <a:ext cx="4556125" cy="1679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6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13FF76D-E945-7FB8-996F-C0390740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97366" y="6171454"/>
            <a:ext cx="1600200" cy="377825"/>
          </a:xfrm>
        </p:spPr>
        <p:txBody>
          <a:bodyPr/>
          <a:lstStyle/>
          <a:p>
            <a:fld id="{ECD4F937-1844-4926-8A86-4F56510EA645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0E2C46-2860-76FF-CC4E-570AB3EF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E7C951-2B48-AA86-839D-1184BA1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8423" y="6171454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13BEF5E-4652-03A6-295A-72AFE8E1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64" y="497941"/>
            <a:ext cx="5710463" cy="2728492"/>
          </a:xfrm>
          <a:prstGeom prst="round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CF6143D-F693-A655-AEA7-919FDFB8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64" y="3631567"/>
            <a:ext cx="5710463" cy="27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BEB57-0F8D-DB87-B11F-89D70492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3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 err="1">
                <a:latin typeface="+mn-lt"/>
                <a:ea typeface="Calibri Light"/>
                <a:cs typeface="Calibri Light"/>
              </a:rPr>
              <a:t>Next</a:t>
            </a:r>
            <a:r>
              <a:rPr lang="hu-HU" sz="4000" b="1" dirty="0">
                <a:latin typeface="+mn-lt"/>
                <a:ea typeface="Calibri Light"/>
                <a:cs typeface="Calibri Light"/>
              </a:rPr>
              <a:t> </a:t>
            </a:r>
            <a:r>
              <a:rPr lang="hu-HU" sz="4000" b="1" dirty="0" err="1">
                <a:latin typeface="+mn-lt"/>
                <a:ea typeface="Calibri Light"/>
                <a:cs typeface="Calibri Light"/>
              </a:rPr>
              <a:t>steps</a:t>
            </a:r>
            <a:endParaRPr lang="hu-HU" sz="4000" b="1" dirty="0">
              <a:latin typeface="+mn-lt"/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F14AC8-3CF1-206E-2322-CD20EED5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5483"/>
            <a:ext cx="10131425" cy="4450820"/>
          </a:xfrm>
        </p:spPr>
        <p:txBody>
          <a:bodyPr>
            <a:normAutofit lnSpcReduction="10000"/>
          </a:bodyPr>
          <a:lstStyle/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en-US" sz="3200" dirty="0">
                <a:ea typeface="Calibri"/>
                <a:cs typeface="Calibri"/>
              </a:rPr>
              <a:t>Finalizing the appointment booking process</a:t>
            </a:r>
            <a:endParaRPr lang="hu-HU" sz="3200" dirty="0">
              <a:ea typeface="Calibri"/>
              <a:cs typeface="Calibri"/>
            </a:endParaRPr>
          </a:p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hu-HU" sz="3200" dirty="0"/>
              <a:t>F</a:t>
            </a:r>
            <a:r>
              <a:rPr lang="en-US" sz="3200" dirty="0" err="1"/>
              <a:t>urther</a:t>
            </a:r>
            <a:r>
              <a:rPr lang="en-US" sz="3200" dirty="0"/>
              <a:t> development of the admin panel</a:t>
            </a:r>
            <a:endParaRPr lang="hu-HU" sz="3200" dirty="0"/>
          </a:p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en-US" sz="3200" dirty="0"/>
              <a:t>UI enhancements and minor fixes</a:t>
            </a:r>
            <a:endParaRPr lang="hu-HU" sz="3200" dirty="0">
              <a:ea typeface="Calibri"/>
              <a:cs typeface="Calibri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D8B144-45BC-C39B-E855-56611055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860" y="6138862"/>
            <a:ext cx="1600200" cy="377825"/>
          </a:xfrm>
        </p:spPr>
        <p:txBody>
          <a:bodyPr/>
          <a:lstStyle/>
          <a:p>
            <a:fld id="{76FC4CF8-747D-4290-9F45-1B83044EF95C}" type="datetime1">
              <a:rPr lang="hu-HU"/>
              <a:t>2025. 03. 04.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701825-B52F-472D-5322-97023CA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8461" y="613886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15</a:t>
            </a:fld>
            <a:endParaRPr lang="en-US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85CCF10-5480-2191-97C7-A07C7F9F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9" y="2065865"/>
            <a:ext cx="973845" cy="973845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68293E29-4CC1-C7D9-4811-A0D14D64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09" y="3575754"/>
            <a:ext cx="973845" cy="973845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36D2C5C4-F4CB-856B-E53A-C7460B12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09" y="5085643"/>
            <a:ext cx="973844" cy="9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8157F-18B6-EFE2-4BEA-BCF52D40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08538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 for Your Attention!</a:t>
            </a:r>
            <a:r>
              <a:rPr lang="hu-HU" b="1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 </a:t>
            </a:r>
            <a:r>
              <a:rPr lang="hu-HU" b="1" dirty="0">
                <a:latin typeface="+mn-lt"/>
              </a:rPr>
              <a:t> </a:t>
            </a:r>
            <a:endParaRPr lang="hu-HU" b="1" dirty="0">
              <a:latin typeface="+mn-lt"/>
              <a:ea typeface="Calibri Light"/>
              <a:cs typeface="Calibri Light"/>
            </a:endParaRP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A521D9A4-AF82-AD84-8F12-1C48F80E34F7}"/>
              </a:ext>
            </a:extLst>
          </p:cNvPr>
          <p:cNvGrpSpPr/>
          <p:nvPr/>
        </p:nvGrpSpPr>
        <p:grpSpPr>
          <a:xfrm>
            <a:off x="5372109" y="3429000"/>
            <a:ext cx="1447780" cy="677921"/>
            <a:chOff x="6882608" y="3644122"/>
            <a:chExt cx="1447780" cy="677921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C14CE1FC-9AF1-3CC6-5DD3-A1B4605F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08" y="3644122"/>
              <a:ext cx="671804" cy="677921"/>
            </a:xfrm>
            <a:prstGeom prst="rect">
              <a:avLst/>
            </a:prstGeom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D9FB718-E677-ACCB-F180-01CC3D56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584" y="3644122"/>
              <a:ext cx="671804" cy="677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4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D1D33-D708-2115-612E-301CFE10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394958"/>
            <a:ext cx="9361524" cy="1620454"/>
          </a:xfrm>
        </p:spPr>
        <p:txBody>
          <a:bodyPr/>
          <a:lstStyle/>
          <a:p>
            <a:pPr algn="ctr"/>
            <a:r>
              <a:rPr lang="hu-HU" sz="3200" b="1" dirty="0" err="1">
                <a:latin typeface="+mn-lt"/>
              </a:rPr>
              <a:t>Private</a:t>
            </a:r>
            <a:r>
              <a:rPr lang="hu-HU" sz="3200" b="1" dirty="0">
                <a:latin typeface="+mn-lt"/>
              </a:rPr>
              <a:t> </a:t>
            </a:r>
            <a:r>
              <a:rPr lang="hu-HU" sz="3200" b="1" dirty="0" err="1">
                <a:latin typeface="+mn-lt"/>
              </a:rPr>
              <a:t>Clinic</a:t>
            </a:r>
            <a:r>
              <a:rPr lang="hu-HU" sz="3200" b="1" dirty="0">
                <a:latin typeface="+mn-lt"/>
              </a:rPr>
              <a:t> Website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F50841-4749-5DA3-B21A-46A98CA6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3" y="2463282"/>
            <a:ext cx="10263674" cy="2827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Development of a </a:t>
            </a:r>
            <a:r>
              <a:rPr lang="en-US" sz="2800" b="1" dirty="0"/>
              <a:t>website</a:t>
            </a:r>
            <a:r>
              <a:rPr lang="en-US" sz="2800" dirty="0"/>
              <a:t> for a private clinic where patients can easily book appointments and leave reviews for different doctors. The system allow</a:t>
            </a:r>
            <a:r>
              <a:rPr lang="hu-HU" sz="2800" dirty="0"/>
              <a:t>s</a:t>
            </a:r>
            <a:r>
              <a:rPr lang="en-US" sz="2800" dirty="0"/>
              <a:t> patients to browse specialists</a:t>
            </a:r>
            <a:r>
              <a:rPr lang="hu-HU" sz="2800" dirty="0"/>
              <a:t> and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detailed</a:t>
            </a:r>
            <a:r>
              <a:rPr lang="hu-HU" sz="2800" dirty="0"/>
              <a:t> </a:t>
            </a:r>
            <a:r>
              <a:rPr lang="hu-HU" sz="2800" dirty="0" err="1"/>
              <a:t>information</a:t>
            </a:r>
            <a:r>
              <a:rPr lang="hu-HU" sz="2800" dirty="0"/>
              <a:t> </a:t>
            </a:r>
            <a:r>
              <a:rPr lang="hu-HU" sz="2800" dirty="0" err="1"/>
              <a:t>about</a:t>
            </a:r>
            <a:r>
              <a:rPr lang="hu-HU" sz="2800" dirty="0"/>
              <a:t> the </a:t>
            </a:r>
            <a:r>
              <a:rPr lang="hu-HU" sz="2800" dirty="0" err="1"/>
              <a:t>available</a:t>
            </a:r>
            <a:r>
              <a:rPr lang="hu-HU" sz="2800" dirty="0"/>
              <a:t> </a:t>
            </a:r>
            <a:r>
              <a:rPr lang="hu-HU" sz="2800" dirty="0" err="1"/>
              <a:t>services</a:t>
            </a:r>
            <a:r>
              <a:rPr lang="en-US" sz="2800" dirty="0"/>
              <a:t>.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788377-284B-B78E-CD7C-31E2ACF2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BF1-C90B-495D-AF2B-9B44AD2FE1D4}" type="datetime1">
              <a:rPr lang="hu-HU"/>
              <a:t>2025. 03. 04.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0CFE89-53DA-1C95-E131-7B531901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720E3D6-9D14-1867-B268-24B84539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492514"/>
            <a:ext cx="1133171" cy="11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70BD6-7842-7349-49C7-310C6F6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6665"/>
            <a:ext cx="9238434" cy="857559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>
                <a:latin typeface="+mn-lt"/>
              </a:rPr>
              <a:t>Planned</a:t>
            </a:r>
            <a:r>
              <a:rPr lang="hu-HU" b="1" dirty="0">
                <a:latin typeface="+mn-lt"/>
              </a:rPr>
              <a:t> </a:t>
            </a:r>
            <a:r>
              <a:rPr lang="hu-HU" b="1" dirty="0" err="1">
                <a:latin typeface="+mn-lt"/>
              </a:rPr>
              <a:t>Features</a:t>
            </a:r>
            <a:endParaRPr lang="hu-HU" b="1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296B8-9C83-131D-C231-C7892846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5" y="2369634"/>
            <a:ext cx="532842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600" dirty="0" err="1">
                <a:latin typeface="Lato"/>
                <a:ea typeface="Lato"/>
                <a:cs typeface="Lato"/>
              </a:rPr>
              <a:t>Registration</a:t>
            </a:r>
            <a:r>
              <a:rPr lang="hu-HU" sz="2600" dirty="0">
                <a:latin typeface="Lato"/>
                <a:ea typeface="Lato"/>
                <a:cs typeface="Lato"/>
              </a:rPr>
              <a:t> and login </a:t>
            </a:r>
            <a:r>
              <a:rPr lang="hu-HU" sz="2600" dirty="0" err="1">
                <a:latin typeface="Lato"/>
                <a:ea typeface="Lato"/>
                <a:cs typeface="Lato"/>
              </a:rPr>
              <a:t>interface</a:t>
            </a:r>
            <a:endParaRPr lang="hu-HU" sz="2600" dirty="0"/>
          </a:p>
          <a:p>
            <a:r>
              <a:rPr lang="en-US" sz="2600" dirty="0"/>
              <a:t>Search </a:t>
            </a:r>
            <a:r>
              <a:rPr lang="hu-HU" sz="2600" dirty="0" err="1"/>
              <a:t>field</a:t>
            </a:r>
            <a:r>
              <a:rPr lang="hu-HU" sz="2600" dirty="0"/>
              <a:t> </a:t>
            </a:r>
            <a:r>
              <a:rPr lang="en-US" sz="2600" dirty="0"/>
              <a:t>for medical consultations</a:t>
            </a:r>
            <a:endParaRPr lang="hu-HU" sz="2600" dirty="0"/>
          </a:p>
          <a:p>
            <a:r>
              <a:rPr lang="hu-HU" sz="2600" dirty="0" err="1"/>
              <a:t>Doctor</a:t>
            </a:r>
            <a:r>
              <a:rPr lang="hu-HU" sz="2600" dirty="0"/>
              <a:t> </a:t>
            </a:r>
            <a:r>
              <a:rPr lang="hu-HU" sz="2600" dirty="0" err="1"/>
              <a:t>profiles</a:t>
            </a:r>
            <a:endParaRPr lang="hu-HU" sz="2600" dirty="0"/>
          </a:p>
          <a:p>
            <a:r>
              <a:rPr lang="en-US" sz="2600" dirty="0"/>
              <a:t>Display of available appointment slots</a:t>
            </a:r>
            <a:endParaRPr lang="hu-HU" sz="26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7107EA-2EC1-B6B2-2B20-B0EAB241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7027" y="6094510"/>
            <a:ext cx="1600200" cy="377825"/>
          </a:xfrm>
        </p:spPr>
        <p:txBody>
          <a:bodyPr/>
          <a:lstStyle/>
          <a:p>
            <a:fld id="{CBC01BFA-9509-4712-80EE-B3EEB859094E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103D0-9232-ADB8-F78D-B366DC9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F6E62-AE92-9235-07FF-39B2F82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6910" y="610076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C42F9AAD-799C-67AE-B6BD-148714731DA6}"/>
              </a:ext>
            </a:extLst>
          </p:cNvPr>
          <p:cNvSpPr txBox="1">
            <a:spLocks/>
          </p:cNvSpPr>
          <p:nvPr/>
        </p:nvSpPr>
        <p:spPr>
          <a:xfrm>
            <a:off x="6265478" y="2373351"/>
            <a:ext cx="5549239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600" dirty="0" err="1"/>
              <a:t>Confirmation</a:t>
            </a:r>
            <a:r>
              <a:rPr lang="hu-HU" sz="2600" dirty="0"/>
              <a:t> emails</a:t>
            </a:r>
          </a:p>
          <a:p>
            <a:r>
              <a:rPr lang="hu-HU" sz="2600" dirty="0" err="1"/>
              <a:t>Reviews</a:t>
            </a:r>
            <a:endParaRPr lang="hu-HU" sz="2600" dirty="0"/>
          </a:p>
          <a:p>
            <a:r>
              <a:rPr lang="en-US" sz="2600" dirty="0"/>
              <a:t>Treatment duration and pricing information</a:t>
            </a:r>
            <a:endParaRPr lang="hu-HU" sz="2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E9F97DD-FBF0-F109-F8FD-AD082F0D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5" y="628444"/>
            <a:ext cx="1134000" cy="11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3944B-C742-7B7C-EA84-71A3157F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5101"/>
            <a:ext cx="9161295" cy="857559"/>
          </a:xfrm>
        </p:spPr>
        <p:txBody>
          <a:bodyPr/>
          <a:lstStyle/>
          <a:p>
            <a:pPr algn="ctr"/>
            <a:r>
              <a:rPr lang="hu-HU" b="1" dirty="0">
                <a:latin typeface="+mn-lt"/>
              </a:rPr>
              <a:t>Design </a:t>
            </a:r>
            <a:r>
              <a:rPr lang="hu-HU" b="1" dirty="0" err="1">
                <a:latin typeface="+mn-lt"/>
              </a:rPr>
              <a:t>plan</a:t>
            </a:r>
            <a:r>
              <a:rPr lang="hu-HU" b="1" dirty="0">
                <a:latin typeface="+mn-lt"/>
              </a:rPr>
              <a:t> - </a:t>
            </a:r>
            <a:r>
              <a:rPr lang="hu-HU" b="1" dirty="0" err="1">
                <a:latin typeface="+mn-lt"/>
              </a:rPr>
              <a:t>Desktop</a:t>
            </a:r>
            <a:endParaRPr lang="hu-HU" b="1" dirty="0">
              <a:latin typeface="+mn-lt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256A1-BF4E-BB34-FFB0-DDCEC419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4457-3F07-442D-9AFB-C2CDD53476E9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44A04-2484-22A8-7735-4F8BDB7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7EB0A-6D57-8FC9-463D-E25EB92E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hu-HU" dirty="0"/>
          </a:p>
        </p:txBody>
      </p:sp>
      <p:pic>
        <p:nvPicPr>
          <p:cNvPr id="7" name="Kép 6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7E36352C-E74D-A899-B52E-52B3B987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5" t="7851" r="483" b="58678"/>
          <a:stretch/>
        </p:blipFill>
        <p:spPr>
          <a:xfrm>
            <a:off x="8265583" y="532271"/>
            <a:ext cx="3374781" cy="857254"/>
          </a:xfrm>
          <a:prstGeom prst="rect">
            <a:avLst/>
          </a:prstGeom>
        </p:spPr>
      </p:pic>
      <p:pic>
        <p:nvPicPr>
          <p:cNvPr id="12" name="Kép 11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39CB48DF-F7BC-3CE4-AAF3-1A55C8F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3" r="-195"/>
          <a:stretch/>
        </p:blipFill>
        <p:spPr>
          <a:xfrm>
            <a:off x="324055" y="2072430"/>
            <a:ext cx="5386716" cy="3019629"/>
          </a:xfrm>
          <a:prstGeom prst="rect">
            <a:avLst/>
          </a:prstGeom>
        </p:spPr>
      </p:pic>
      <p:pic>
        <p:nvPicPr>
          <p:cNvPr id="13" name="Kép 12" descr="A képen szöveg, képernyőkép, diagram, térkép látható&#10;&#10;Automatikusan generált leírás">
            <a:extLst>
              <a:ext uri="{FF2B5EF4-FFF2-40B4-BE49-F238E27FC236}">
                <a16:creationId xmlns:a16="http://schemas.microsoft.com/office/drawing/2014/main" id="{8CD54173-83F1-182E-A54D-953281BD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2431"/>
            <a:ext cx="5493815" cy="30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E994B-6C4B-FE67-14A3-F55673DC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265"/>
            <a:ext cx="9238434" cy="857559"/>
          </a:xfrm>
        </p:spPr>
        <p:txBody>
          <a:bodyPr/>
          <a:lstStyle/>
          <a:p>
            <a:r>
              <a:rPr lang="hu-HU" b="1" dirty="0">
                <a:latin typeface="+mn-lt"/>
              </a:rPr>
              <a:t>DESIGN </a:t>
            </a:r>
            <a:r>
              <a:rPr lang="hu-HU" b="1" dirty="0" err="1">
                <a:latin typeface="+mn-lt"/>
              </a:rPr>
              <a:t>Plan</a:t>
            </a:r>
            <a:r>
              <a:rPr lang="hu-HU" b="1" dirty="0">
                <a:latin typeface="+mn-lt"/>
              </a:rPr>
              <a:t> - Mobile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D2A45D-20B6-DE81-5A48-41FF9F4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3342-F0F2-4041-8C90-A6F53ABFE017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825DAD-8CCF-493B-E3FC-E637CF55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9A643-E637-AE94-64C1-D2904A89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Kép 6" descr="A képen szöveg, képernyőkép, Betűtípus, Lenyomat látható&#10;&#10;Automatikusan generált leírás">
            <a:extLst>
              <a:ext uri="{FF2B5EF4-FFF2-40B4-BE49-F238E27FC236}">
                <a16:creationId xmlns:a16="http://schemas.microsoft.com/office/drawing/2014/main" id="{7A69301B-D14E-08D4-B056-49EF320C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0" y="1329145"/>
            <a:ext cx="1063298" cy="5377559"/>
          </a:xfrm>
          <a:prstGeom prst="rect">
            <a:avLst/>
          </a:prstGeom>
        </p:spPr>
      </p:pic>
      <p:pic>
        <p:nvPicPr>
          <p:cNvPr id="8" name="Kép 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C31592B-0FA9-2E39-2279-52944B1E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85" y="1471438"/>
            <a:ext cx="1339216" cy="5104297"/>
          </a:xfrm>
          <a:prstGeom prst="rect">
            <a:avLst/>
          </a:prstGeom>
        </p:spPr>
      </p:pic>
      <p:pic>
        <p:nvPicPr>
          <p:cNvPr id="11" name="Kép 10" descr="A képen szöveg, képernyőkép, szoftver, Webhely látható&#10;&#10;Automatikusan generált leírás">
            <a:extLst>
              <a:ext uri="{FF2B5EF4-FFF2-40B4-BE49-F238E27FC236}">
                <a16:creationId xmlns:a16="http://schemas.microsoft.com/office/drawing/2014/main" id="{06740CB0-F54E-0A24-ED8F-FA187E7A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40" y="1861442"/>
            <a:ext cx="1334630" cy="4702388"/>
          </a:xfrm>
          <a:prstGeom prst="rect">
            <a:avLst/>
          </a:prstGeom>
        </p:spPr>
      </p:pic>
      <p:pic>
        <p:nvPicPr>
          <p:cNvPr id="13" name="Kép 12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5282BCDA-52C6-0D76-B967-8D20D611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55" t="7851" r="483" b="58678"/>
          <a:stretch/>
        </p:blipFill>
        <p:spPr>
          <a:xfrm>
            <a:off x="7947309" y="2997155"/>
            <a:ext cx="3374781" cy="8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293C-4FE7-61EC-8B83-FC43E3D9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0820"/>
            <a:ext cx="9238434" cy="857559"/>
          </a:xfrm>
        </p:spPr>
        <p:txBody>
          <a:bodyPr/>
          <a:lstStyle/>
          <a:p>
            <a:r>
              <a:rPr lang="hu-HU" b="1" dirty="0" err="1">
                <a:latin typeface="+mn-lt"/>
              </a:rPr>
              <a:t>Database</a:t>
            </a:r>
            <a:r>
              <a:rPr lang="hu-HU" b="1" dirty="0">
                <a:latin typeface="+mn-lt"/>
              </a:rPr>
              <a:t> Design</a:t>
            </a:r>
            <a:r>
              <a:rPr lang="en-US" b="1" dirty="0">
                <a:latin typeface="+mn-lt"/>
              </a:rPr>
              <a:t> - DBDIAGRAM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F4DC47C-C02B-2B70-6A9F-466FAAA47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95" y="1322193"/>
            <a:ext cx="9275809" cy="522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6534-69F4-5FFF-5D8E-829BF820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E69C-232A-9B50-4592-07FC5C55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615" y="618331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B32F-C4C0-A7D9-6C0D-396D7193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43" y="498902"/>
            <a:ext cx="10839332" cy="85755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Database Creation with Stored Procedures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790649A-6A12-CF4C-24A0-29CE8B6EC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75686"/>
              </p:ext>
            </p:extLst>
          </p:nvPr>
        </p:nvGraphicFramePr>
        <p:xfrm>
          <a:off x="695444" y="1940502"/>
          <a:ext cx="4582800" cy="441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4360-1FA9-1AB7-D768-76EAC6F3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01249" y="6317512"/>
            <a:ext cx="1600200" cy="377825"/>
          </a:xfrm>
        </p:spPr>
        <p:txBody>
          <a:bodyPr/>
          <a:lstStyle/>
          <a:p>
            <a:fld id="{999593D8-A2DD-488E-B00F-52E263A6E3C8}" type="datetime1">
              <a:rPr lang="hu-HU" smtClean="0"/>
              <a:t>2025. 03. 04.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2DD-64E1-0DEA-AE78-A520B7AE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3988-DD6F-7F0E-5E2E-4077F654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835" y="6317511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B87E7AD-EFE9-91FB-1BBD-49FEFDC8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650" y="1992312"/>
            <a:ext cx="1730725" cy="437968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4FD4A1E-3EE8-2E37-3FB7-017FB3426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762" y="1992311"/>
            <a:ext cx="1585124" cy="439041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730411E-0DA2-CD7E-FADE-1BED4D5557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768" y="3204452"/>
            <a:ext cx="2075234" cy="16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6EFA0-8CB1-F8FA-ACA4-AF1BD9A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hu-HU" b="1" dirty="0">
                <a:latin typeface="+mn-lt"/>
              </a:rPr>
              <a:t>Backend – </a:t>
            </a:r>
            <a:r>
              <a:rPr lang="hu-HU" b="1" dirty="0" err="1">
                <a:latin typeface="+mn-lt"/>
              </a:rPr>
              <a:t>Netbeans</a:t>
            </a:r>
            <a:r>
              <a:rPr lang="hu-HU" b="1" dirty="0">
                <a:latin typeface="+mn-lt"/>
              </a:rPr>
              <a:t> 19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CE9086-5D09-F015-C977-217A8A134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2142067"/>
            <a:ext cx="6282266" cy="38215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config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Configuration settings, such as JWT-based authentication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controller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 API endpoints that handle incoming requests and forward them to the service layer</a:t>
            </a:r>
            <a:endParaRPr kumimoji="0" lang="hu-HU" altLang="hu-H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service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logic, where data management operations (e.g., appointment booking) are processed</a:t>
            </a:r>
            <a:endParaRPr kumimoji="0" lang="hu-HU" altLang="hu-H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model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Database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entities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DTOs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e.g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., Appointments.java, Patients.java)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hu-HU" altLang="hu-H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37094CD-3474-F663-4D76-D877C09D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26" y="533400"/>
            <a:ext cx="1036177" cy="103617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9516F90-62AA-21F1-B089-110940B0C2B0}"/>
              </a:ext>
            </a:extLst>
          </p:cNvPr>
          <p:cNvSpPr txBox="1"/>
          <p:nvPr/>
        </p:nvSpPr>
        <p:spPr>
          <a:xfrm>
            <a:off x="5867650" y="1665757"/>
            <a:ext cx="72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DB380E"/>
                </a:solidFill>
              </a:rPr>
              <a:t>JAVA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E36C67C-8B91-EEB3-2F3E-D882F0618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4" y="348206"/>
            <a:ext cx="3489961" cy="6161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42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447C7-53D1-59DA-798A-F9E2B55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WildFly</a:t>
            </a:r>
            <a:r>
              <a:rPr lang="en-US" sz="3200" dirty="0"/>
              <a:t> is a Java EE application </a:t>
            </a:r>
            <a:r>
              <a:rPr lang="en-US" sz="3200" b="1" dirty="0"/>
              <a:t>server</a:t>
            </a:r>
            <a:r>
              <a:rPr lang="en-US" sz="3200" dirty="0"/>
              <a:t> used for deploying the backend and running </a:t>
            </a:r>
            <a:r>
              <a:rPr lang="en-US" sz="3200" b="1" dirty="0"/>
              <a:t>REST APIs</a:t>
            </a:r>
            <a:r>
              <a:rPr lang="en-US" sz="3200" dirty="0"/>
              <a:t>. It ensures that the backend services are accessible to </a:t>
            </a:r>
            <a:r>
              <a:rPr lang="en-US" sz="3200" b="1" dirty="0"/>
              <a:t>clients</a:t>
            </a:r>
            <a:r>
              <a:rPr lang="en-US" sz="3200" dirty="0"/>
              <a:t> (e.g., the Angular frontend).</a:t>
            </a:r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4EB57-F96C-E140-446E-5806BB20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93A-1FFC-4D61-8E9C-983BBBEB09D1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3A8D15-9B02-E5E8-F72D-18FDAF4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C9841A-E7F4-CB78-8F88-840BEC1A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63" y="972825"/>
            <a:ext cx="3938499" cy="1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576</TotalTime>
  <Words>369</Words>
  <Application>Microsoft Office PowerPoint</Application>
  <PresentationFormat>Szélesvásznú</PresentationFormat>
  <Paragraphs>71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Égi</vt:lpstr>
      <vt:lpstr>PowerPoint-bemutató</vt:lpstr>
      <vt:lpstr>Private Clinic Website</vt:lpstr>
      <vt:lpstr>Planned Features</vt:lpstr>
      <vt:lpstr>Design plan - Desktop</vt:lpstr>
      <vt:lpstr>DESIGN Plan - Mobile</vt:lpstr>
      <vt:lpstr>Database Design - DBDIAGRAM</vt:lpstr>
      <vt:lpstr>Database Creation with Stored Procedures</vt:lpstr>
      <vt:lpstr>Backend – Netbeans 19 </vt:lpstr>
      <vt:lpstr>PowerPoint-bemutató</vt:lpstr>
      <vt:lpstr>PowerPoint-bemutató</vt:lpstr>
      <vt:lpstr>Frontend -</vt:lpstr>
      <vt:lpstr>projectmanagement - </vt:lpstr>
      <vt:lpstr>PowerPoint-bemutató</vt:lpstr>
      <vt:lpstr>PowerPoint-bemutató</vt:lpstr>
      <vt:lpstr>Next steps</vt:lpstr>
      <vt:lpstr>Thank You for Your Attention!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Gergely Szabó</cp:lastModifiedBy>
  <cp:revision>425</cp:revision>
  <dcterms:created xsi:type="dcterms:W3CDTF">2024-11-04T14:39:23Z</dcterms:created>
  <dcterms:modified xsi:type="dcterms:W3CDTF">2025-03-04T14:16:43Z</dcterms:modified>
</cp:coreProperties>
</file>