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9" r:id="rId8"/>
    <p:sldId id="272" r:id="rId9"/>
    <p:sldId id="273" r:id="rId10"/>
    <p:sldId id="274" r:id="rId11"/>
    <p:sldId id="275" r:id="rId12"/>
    <p:sldId id="276" r:id="rId13"/>
    <p:sldId id="26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0704" autoAdjust="0"/>
  </p:normalViewPr>
  <p:slideViewPr>
    <p:cSldViewPr snapToGrid="0">
      <p:cViewPr varScale="1">
        <p:scale>
          <a:sx n="161" d="100"/>
          <a:sy n="161" d="100"/>
        </p:scale>
        <p:origin x="150" y="1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2/24/2024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Data science jobs and salaries analysis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err="1"/>
              <a:t>Sz</a:t>
            </a:r>
            <a:r>
              <a:rPr lang="hu-HU" dirty="0"/>
              <a:t>őllősi Szilárd-Árpád</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176649"/>
            <a:ext cx="5111750" cy="2689761"/>
          </a:xfrm>
        </p:spPr>
        <p:txBody>
          <a:bodyPr>
            <a:normAutofit/>
          </a:bodyPr>
          <a:lstStyle/>
          <a:p>
            <a:r>
              <a:rPr lang="en-US" dirty="0"/>
              <a:t>There was a significant increase in data related jobs between 2020 and 2023. The salary of an employee can be influenced in different ways , based on where the person lives , what kind of experience it has and based on the work setup. We can see that people mostly prefer doing their work either in-person or remotely , but only a few chose to work with a hybrid setup.</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err="1"/>
              <a:t>Sz</a:t>
            </a:r>
            <a:r>
              <a:rPr lang="hu-HU" dirty="0"/>
              <a:t>őllősi Szilárd-Árpád</a:t>
            </a:r>
            <a:endParaRPr lang="en-US" dirty="0"/>
          </a:p>
          <a:p>
            <a:r>
              <a:rPr lang="en-US" dirty="0"/>
              <a:t>https://github.com/SzSzilard03/OesonProject2</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Objectives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Our objective is to analyze the data , and create charts , that can be used to visualize the data in a way that enables businesses to get relevant data.</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The data</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normAutofit lnSpcReduction="10000"/>
          </a:bodyPr>
          <a:lstStyle/>
          <a:p>
            <a:r>
              <a:rPr lang="en-US" dirty="0"/>
              <a:t>Our data contains </a:t>
            </a:r>
            <a:r>
              <a:rPr lang="en-US" dirty="0" err="1"/>
              <a:t>informations</a:t>
            </a:r>
            <a:r>
              <a:rPr lang="en-US" dirty="0"/>
              <a:t> about employees :</a:t>
            </a:r>
          </a:p>
          <a:p>
            <a:r>
              <a:rPr lang="en-US" dirty="0"/>
              <a:t>Salary , job title , job category , </a:t>
            </a:r>
            <a:r>
              <a:rPr lang="en-US" dirty="0" err="1"/>
              <a:t>experience,etc</a:t>
            </a:r>
            <a:r>
              <a:rPr lang="en-US" dirty="0"/>
              <a:t>.</a:t>
            </a:r>
          </a:p>
          <a:p>
            <a:r>
              <a:rPr lang="en-US" dirty="0"/>
              <a:t>Analyzing helps businesses create competent offers for example ,when they are looking for new candidates , or to determine what type of candidates would be suitable for their needs.</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Yearly </a:t>
            </a:r>
            <a:r>
              <a:rPr lang="en-US" dirty="0" err="1"/>
              <a:t>asessment</a:t>
            </a: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7" name="Picture 6">
            <a:extLst>
              <a:ext uri="{FF2B5EF4-FFF2-40B4-BE49-F238E27FC236}">
                <a16:creationId xmlns:a16="http://schemas.microsoft.com/office/drawing/2014/main" id="{A9DC33F9-3E0A-9C56-6815-6425659B1C70}"/>
              </a:ext>
            </a:extLst>
          </p:cNvPr>
          <p:cNvPicPr>
            <a:picLocks noChangeAspect="1"/>
          </p:cNvPicPr>
          <p:nvPr/>
        </p:nvPicPr>
        <p:blipFill>
          <a:blip r:embed="rId2"/>
          <a:stretch>
            <a:fillRect/>
          </a:stretch>
        </p:blipFill>
        <p:spPr>
          <a:xfrm>
            <a:off x="915389" y="2265760"/>
            <a:ext cx="4505954" cy="3324689"/>
          </a:xfrm>
          <a:prstGeom prst="rect">
            <a:avLst/>
          </a:prstGeom>
        </p:spPr>
      </p:pic>
      <p:sp>
        <p:nvSpPr>
          <p:cNvPr id="10" name="TextBox 9">
            <a:extLst>
              <a:ext uri="{FF2B5EF4-FFF2-40B4-BE49-F238E27FC236}">
                <a16:creationId xmlns:a16="http://schemas.microsoft.com/office/drawing/2014/main" id="{11A683BB-0BFD-12B3-931C-12B3A3CFBB4C}"/>
              </a:ext>
            </a:extLst>
          </p:cNvPr>
          <p:cNvSpPr txBox="1"/>
          <p:nvPr/>
        </p:nvSpPr>
        <p:spPr>
          <a:xfrm>
            <a:off x="5599216" y="2333501"/>
            <a:ext cx="5836722" cy="1477328"/>
          </a:xfrm>
          <a:prstGeom prst="rect">
            <a:avLst/>
          </a:prstGeom>
          <a:noFill/>
        </p:spPr>
        <p:txBody>
          <a:bodyPr wrap="square" rtlCol="0">
            <a:spAutoFit/>
          </a:bodyPr>
          <a:lstStyle/>
          <a:p>
            <a:r>
              <a:rPr lang="en-US" dirty="0"/>
              <a:t>Here we can see the exponential increase in the number of data related jobs from over the years. While in 2020 the number of jobs is close to 0 , in 2023 we have information about over 7000 employees working in data related fields.</a:t>
            </a:r>
          </a:p>
        </p:txBody>
      </p:sp>
    </p:spTree>
    <p:extLst>
      <p:ext uri="{BB962C8B-B14F-4D97-AF65-F5344CB8AC3E}">
        <p14:creationId xmlns:p14="http://schemas.microsoft.com/office/powerpoint/2010/main" val="249968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FFF6E-7EE0-A2F9-1B31-1D43CC74476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9FF8DFA-9435-2C8B-B02B-67ACDD690D76}"/>
              </a:ext>
            </a:extLst>
          </p:cNvPr>
          <p:cNvSpPr>
            <a:spLocks noGrp="1"/>
          </p:cNvSpPr>
          <p:nvPr>
            <p:ph type="title"/>
          </p:nvPr>
        </p:nvSpPr>
        <p:spPr>
          <a:xfrm>
            <a:off x="838200" y="365125"/>
            <a:ext cx="10515600" cy="1325563"/>
          </a:xfrm>
        </p:spPr>
        <p:txBody>
          <a:bodyPr/>
          <a:lstStyle/>
          <a:p>
            <a:r>
              <a:rPr lang="en-US" dirty="0"/>
              <a:t>Yearly </a:t>
            </a:r>
            <a:r>
              <a:rPr lang="en-US" dirty="0" err="1"/>
              <a:t>asessment</a:t>
            </a:r>
            <a:endParaRPr lang="en-US" dirty="0"/>
          </a:p>
        </p:txBody>
      </p:sp>
      <p:sp>
        <p:nvSpPr>
          <p:cNvPr id="8" name="Footer Placeholder 7">
            <a:extLst>
              <a:ext uri="{FF2B5EF4-FFF2-40B4-BE49-F238E27FC236}">
                <a16:creationId xmlns:a16="http://schemas.microsoft.com/office/drawing/2014/main" id="{097AF41A-87D7-87E2-519F-F68A40D721C0}"/>
              </a:ext>
            </a:extLst>
          </p:cNvPr>
          <p:cNvSpPr>
            <a:spLocks noGrp="1"/>
          </p:cNvSpPr>
          <p:nvPr>
            <p:ph type="ftr" sz="quarter" idx="11"/>
          </p:nvPr>
        </p:nvSpPr>
        <p:spPr>
          <a:xfrm>
            <a:off x="4038600" y="6356350"/>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B2D42692-23E8-130A-DDC7-346078E6584D}"/>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10" name="TextBox 9">
            <a:extLst>
              <a:ext uri="{FF2B5EF4-FFF2-40B4-BE49-F238E27FC236}">
                <a16:creationId xmlns:a16="http://schemas.microsoft.com/office/drawing/2014/main" id="{593D2686-CEDB-FDE5-EDFA-2B31E8CEC5DB}"/>
              </a:ext>
            </a:extLst>
          </p:cNvPr>
          <p:cNvSpPr txBox="1"/>
          <p:nvPr/>
        </p:nvSpPr>
        <p:spPr>
          <a:xfrm>
            <a:off x="5599216" y="2333501"/>
            <a:ext cx="5836722" cy="2308324"/>
          </a:xfrm>
          <a:prstGeom prst="rect">
            <a:avLst/>
          </a:prstGeom>
          <a:noFill/>
        </p:spPr>
        <p:txBody>
          <a:bodyPr wrap="square" rtlCol="0">
            <a:spAutoFit/>
          </a:bodyPr>
          <a:lstStyle/>
          <a:p>
            <a:r>
              <a:rPr lang="en-US" dirty="0"/>
              <a:t>This plot show us the average salary based on an employees experience level. It’s visible that the more experience an employee has , the higher the salary becomes . Based on this chart the company can determine if it is worth it for them to hire somebody with more experience , or somebody with less experience , but a smaller salary would bring more benefits to the company.</a:t>
            </a:r>
          </a:p>
        </p:txBody>
      </p:sp>
      <p:pic>
        <p:nvPicPr>
          <p:cNvPr id="4" name="Picture 3">
            <a:extLst>
              <a:ext uri="{FF2B5EF4-FFF2-40B4-BE49-F238E27FC236}">
                <a16:creationId xmlns:a16="http://schemas.microsoft.com/office/drawing/2014/main" id="{EE7A53B7-7371-6D23-2B03-D1285C3287A2}"/>
              </a:ext>
            </a:extLst>
          </p:cNvPr>
          <p:cNvPicPr>
            <a:picLocks noChangeAspect="1"/>
          </p:cNvPicPr>
          <p:nvPr/>
        </p:nvPicPr>
        <p:blipFill>
          <a:blip r:embed="rId2"/>
          <a:stretch>
            <a:fillRect/>
          </a:stretch>
        </p:blipFill>
        <p:spPr>
          <a:xfrm>
            <a:off x="250743" y="1827209"/>
            <a:ext cx="5348473" cy="3457312"/>
          </a:xfrm>
          <a:prstGeom prst="rect">
            <a:avLst/>
          </a:prstGeom>
        </p:spPr>
      </p:pic>
    </p:spTree>
    <p:extLst>
      <p:ext uri="{BB962C8B-B14F-4D97-AF65-F5344CB8AC3E}">
        <p14:creationId xmlns:p14="http://schemas.microsoft.com/office/powerpoint/2010/main" val="12772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8F2C6-91DD-220E-B410-F39E1BA7417E}"/>
              </a:ext>
            </a:extLst>
          </p:cNvPr>
          <p:cNvSpPr>
            <a:spLocks noGrp="1"/>
          </p:cNvSpPr>
          <p:nvPr>
            <p:ph type="title"/>
          </p:nvPr>
        </p:nvSpPr>
        <p:spPr/>
        <p:txBody>
          <a:bodyPr/>
          <a:lstStyle/>
          <a:p>
            <a:r>
              <a:rPr lang="en-US" dirty="0"/>
              <a:t>Salary based on job category</a:t>
            </a:r>
          </a:p>
        </p:txBody>
      </p:sp>
      <p:sp>
        <p:nvSpPr>
          <p:cNvPr id="4" name="Footer Placeholder 3">
            <a:extLst>
              <a:ext uri="{FF2B5EF4-FFF2-40B4-BE49-F238E27FC236}">
                <a16:creationId xmlns:a16="http://schemas.microsoft.com/office/drawing/2014/main" id="{0AA18067-1EB3-A904-7E2F-6199A71924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79B65D8-BBC9-FE69-2AF2-BA073B4891F5}"/>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7" name="Picture 6">
            <a:extLst>
              <a:ext uri="{FF2B5EF4-FFF2-40B4-BE49-F238E27FC236}">
                <a16:creationId xmlns:a16="http://schemas.microsoft.com/office/drawing/2014/main" id="{DE81F6AA-DCF1-A6D3-F65A-F6ED9F992601}"/>
              </a:ext>
            </a:extLst>
          </p:cNvPr>
          <p:cNvPicPr>
            <a:picLocks noChangeAspect="1"/>
          </p:cNvPicPr>
          <p:nvPr/>
        </p:nvPicPr>
        <p:blipFill rotWithShape="1">
          <a:blip r:embed="rId2"/>
          <a:srcRect r="22123"/>
          <a:stretch/>
        </p:blipFill>
        <p:spPr>
          <a:xfrm>
            <a:off x="524402" y="2429637"/>
            <a:ext cx="4849182" cy="3100569"/>
          </a:xfrm>
          <a:prstGeom prst="rect">
            <a:avLst/>
          </a:prstGeom>
        </p:spPr>
      </p:pic>
      <p:sp>
        <p:nvSpPr>
          <p:cNvPr id="8" name="TextBox 7">
            <a:extLst>
              <a:ext uri="{FF2B5EF4-FFF2-40B4-BE49-F238E27FC236}">
                <a16:creationId xmlns:a16="http://schemas.microsoft.com/office/drawing/2014/main" id="{B986F487-A65D-C173-96AC-3B68993EE47C}"/>
              </a:ext>
            </a:extLst>
          </p:cNvPr>
          <p:cNvSpPr txBox="1"/>
          <p:nvPr/>
        </p:nvSpPr>
        <p:spPr>
          <a:xfrm>
            <a:off x="6863938" y="2677886"/>
            <a:ext cx="3972296" cy="1477328"/>
          </a:xfrm>
          <a:prstGeom prst="rect">
            <a:avLst/>
          </a:prstGeom>
          <a:noFill/>
        </p:spPr>
        <p:txBody>
          <a:bodyPr wrap="square" rtlCol="0">
            <a:spAutoFit/>
          </a:bodyPr>
          <a:lstStyle/>
          <a:p>
            <a:r>
              <a:rPr lang="en-US" dirty="0"/>
              <a:t>Here we can see the average salary for each job category , in USD , the one with the highest average is Data Science and Research m and the lowest one is BI and Visualization.</a:t>
            </a:r>
          </a:p>
        </p:txBody>
      </p:sp>
    </p:spTree>
    <p:extLst>
      <p:ext uri="{BB962C8B-B14F-4D97-AF65-F5344CB8AC3E}">
        <p14:creationId xmlns:p14="http://schemas.microsoft.com/office/powerpoint/2010/main" val="4162266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CA8F0-B526-2859-9547-1FDA9D552C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0476DA-DE9F-A8AC-9A88-84EE3FA0FD0A}"/>
              </a:ext>
            </a:extLst>
          </p:cNvPr>
          <p:cNvSpPr>
            <a:spLocks noGrp="1"/>
          </p:cNvSpPr>
          <p:nvPr>
            <p:ph type="title"/>
          </p:nvPr>
        </p:nvSpPr>
        <p:spPr/>
        <p:txBody>
          <a:bodyPr/>
          <a:lstStyle/>
          <a:p>
            <a:r>
              <a:rPr lang="en-US" dirty="0"/>
              <a:t>Salary based on experience and work setting</a:t>
            </a:r>
          </a:p>
        </p:txBody>
      </p:sp>
      <p:sp>
        <p:nvSpPr>
          <p:cNvPr id="4" name="Footer Placeholder 3">
            <a:extLst>
              <a:ext uri="{FF2B5EF4-FFF2-40B4-BE49-F238E27FC236}">
                <a16:creationId xmlns:a16="http://schemas.microsoft.com/office/drawing/2014/main" id="{70D6588B-1B3B-F840-F5D9-868F5F9C1AC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3303049-BF17-856B-0618-91F3C23FD89F}"/>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8" name="TextBox 7">
            <a:extLst>
              <a:ext uri="{FF2B5EF4-FFF2-40B4-BE49-F238E27FC236}">
                <a16:creationId xmlns:a16="http://schemas.microsoft.com/office/drawing/2014/main" id="{75C974E0-010E-B92B-7291-7270205D036D}"/>
              </a:ext>
            </a:extLst>
          </p:cNvPr>
          <p:cNvSpPr txBox="1"/>
          <p:nvPr/>
        </p:nvSpPr>
        <p:spPr>
          <a:xfrm>
            <a:off x="6863938" y="2677886"/>
            <a:ext cx="3972296" cy="3970318"/>
          </a:xfrm>
          <a:prstGeom prst="rect">
            <a:avLst/>
          </a:prstGeom>
          <a:noFill/>
        </p:spPr>
        <p:txBody>
          <a:bodyPr wrap="square" rtlCol="0">
            <a:spAutoFit/>
          </a:bodyPr>
          <a:lstStyle/>
          <a:p>
            <a:r>
              <a:rPr lang="en-US" dirty="0"/>
              <a:t>In this plot I have compared the average salary for each type of work setting : hybrid , in-person and remote . For each type of work setting I displayed the average based on experience level. We can see that the salary based on the work setting seems to be the highest for the employees that are going to work “In-person” , and the lowest for those that are doing “hybrid” work.</a:t>
            </a:r>
          </a:p>
          <a:p>
            <a:r>
              <a:rPr lang="en-US" dirty="0"/>
              <a:t>The remote workers salary sits between the other two fields values , except for Executives.</a:t>
            </a:r>
          </a:p>
        </p:txBody>
      </p:sp>
      <p:pic>
        <p:nvPicPr>
          <p:cNvPr id="6" name="Picture 5">
            <a:extLst>
              <a:ext uri="{FF2B5EF4-FFF2-40B4-BE49-F238E27FC236}">
                <a16:creationId xmlns:a16="http://schemas.microsoft.com/office/drawing/2014/main" id="{6A5E1DB4-8BEF-11BA-9DBB-A09DA06D04B5}"/>
              </a:ext>
            </a:extLst>
          </p:cNvPr>
          <p:cNvPicPr>
            <a:picLocks noChangeAspect="1"/>
          </p:cNvPicPr>
          <p:nvPr/>
        </p:nvPicPr>
        <p:blipFill>
          <a:blip r:embed="rId2"/>
          <a:stretch>
            <a:fillRect/>
          </a:stretch>
        </p:blipFill>
        <p:spPr>
          <a:xfrm>
            <a:off x="536733" y="2207930"/>
            <a:ext cx="5703750" cy="3367788"/>
          </a:xfrm>
          <a:prstGeom prst="rect">
            <a:avLst/>
          </a:prstGeom>
        </p:spPr>
      </p:pic>
    </p:spTree>
    <p:extLst>
      <p:ext uri="{BB962C8B-B14F-4D97-AF65-F5344CB8AC3E}">
        <p14:creationId xmlns:p14="http://schemas.microsoft.com/office/powerpoint/2010/main" val="463913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F6621-4F3A-DD1C-B198-130D8B276D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115FFE-EDCB-7385-C0F9-89EA2C440372}"/>
              </a:ext>
            </a:extLst>
          </p:cNvPr>
          <p:cNvSpPr>
            <a:spLocks noGrp="1"/>
          </p:cNvSpPr>
          <p:nvPr>
            <p:ph type="title"/>
          </p:nvPr>
        </p:nvSpPr>
        <p:spPr/>
        <p:txBody>
          <a:bodyPr/>
          <a:lstStyle/>
          <a:p>
            <a:r>
              <a:rPr lang="en-US" dirty="0"/>
              <a:t>Salary based on employees residence</a:t>
            </a:r>
          </a:p>
        </p:txBody>
      </p:sp>
      <p:sp>
        <p:nvSpPr>
          <p:cNvPr id="4" name="Footer Placeholder 3">
            <a:extLst>
              <a:ext uri="{FF2B5EF4-FFF2-40B4-BE49-F238E27FC236}">
                <a16:creationId xmlns:a16="http://schemas.microsoft.com/office/drawing/2014/main" id="{14E4B0E3-1867-31DE-9B22-4AA49885A2B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FF35F48-1D19-9027-D0D6-1CB1401C8941}"/>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8" name="TextBox 7">
            <a:extLst>
              <a:ext uri="{FF2B5EF4-FFF2-40B4-BE49-F238E27FC236}">
                <a16:creationId xmlns:a16="http://schemas.microsoft.com/office/drawing/2014/main" id="{EFD63ABA-7E46-3280-4DAD-872D37278688}"/>
              </a:ext>
            </a:extLst>
          </p:cNvPr>
          <p:cNvSpPr txBox="1"/>
          <p:nvPr/>
        </p:nvSpPr>
        <p:spPr>
          <a:xfrm>
            <a:off x="884712" y="4959388"/>
            <a:ext cx="9951522" cy="923330"/>
          </a:xfrm>
          <a:prstGeom prst="rect">
            <a:avLst/>
          </a:prstGeom>
          <a:noFill/>
        </p:spPr>
        <p:txBody>
          <a:bodyPr wrap="square" rtlCol="0">
            <a:spAutoFit/>
          </a:bodyPr>
          <a:lstStyle/>
          <a:p>
            <a:r>
              <a:rPr lang="en-US" dirty="0"/>
              <a:t>This plot shows us the difference between the salaries , of the different employees from different states. This data is useful to know in which countries can we find the best work force for the best value.</a:t>
            </a:r>
          </a:p>
        </p:txBody>
      </p:sp>
      <p:pic>
        <p:nvPicPr>
          <p:cNvPr id="7" name="Picture 6">
            <a:extLst>
              <a:ext uri="{FF2B5EF4-FFF2-40B4-BE49-F238E27FC236}">
                <a16:creationId xmlns:a16="http://schemas.microsoft.com/office/drawing/2014/main" id="{444132C6-ADD7-2511-CB6F-3F7944F7E06A}"/>
              </a:ext>
            </a:extLst>
          </p:cNvPr>
          <p:cNvPicPr>
            <a:picLocks noChangeAspect="1"/>
          </p:cNvPicPr>
          <p:nvPr/>
        </p:nvPicPr>
        <p:blipFill>
          <a:blip r:embed="rId2"/>
          <a:stretch>
            <a:fillRect/>
          </a:stretch>
        </p:blipFill>
        <p:spPr>
          <a:xfrm>
            <a:off x="535404" y="1361943"/>
            <a:ext cx="10593805" cy="3597445"/>
          </a:xfrm>
          <a:prstGeom prst="rect">
            <a:avLst/>
          </a:prstGeom>
        </p:spPr>
      </p:pic>
    </p:spTree>
    <p:extLst>
      <p:ext uri="{BB962C8B-B14F-4D97-AF65-F5344CB8AC3E}">
        <p14:creationId xmlns:p14="http://schemas.microsoft.com/office/powerpoint/2010/main" val="4294624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AA502-1821-1343-AF49-4FB19E4E6C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FCCE0B-EACB-2B00-CEA8-61859E5AC94B}"/>
              </a:ext>
            </a:extLst>
          </p:cNvPr>
          <p:cNvSpPr>
            <a:spLocks noGrp="1"/>
          </p:cNvSpPr>
          <p:nvPr>
            <p:ph type="title"/>
          </p:nvPr>
        </p:nvSpPr>
        <p:spPr/>
        <p:txBody>
          <a:bodyPr/>
          <a:lstStyle/>
          <a:p>
            <a:r>
              <a:rPr lang="en-US" dirty="0"/>
              <a:t>Distribution of work settings</a:t>
            </a:r>
          </a:p>
        </p:txBody>
      </p:sp>
      <p:sp>
        <p:nvSpPr>
          <p:cNvPr id="4" name="Footer Placeholder 3">
            <a:extLst>
              <a:ext uri="{FF2B5EF4-FFF2-40B4-BE49-F238E27FC236}">
                <a16:creationId xmlns:a16="http://schemas.microsoft.com/office/drawing/2014/main" id="{B89FBE35-1AB3-EDD4-5BC9-1488A41B458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C1D5820-ED6D-7328-4F1D-72A70043A370}"/>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8" name="TextBox 7">
            <a:extLst>
              <a:ext uri="{FF2B5EF4-FFF2-40B4-BE49-F238E27FC236}">
                <a16:creationId xmlns:a16="http://schemas.microsoft.com/office/drawing/2014/main" id="{EB0DA8FF-0755-2E86-223E-871F4A81EBFA}"/>
              </a:ext>
            </a:extLst>
          </p:cNvPr>
          <p:cNvSpPr txBox="1"/>
          <p:nvPr/>
        </p:nvSpPr>
        <p:spPr>
          <a:xfrm>
            <a:off x="5741719" y="3146961"/>
            <a:ext cx="5373584" cy="1200329"/>
          </a:xfrm>
          <a:prstGeom prst="rect">
            <a:avLst/>
          </a:prstGeom>
          <a:noFill/>
        </p:spPr>
        <p:txBody>
          <a:bodyPr wrap="square" rtlCol="0">
            <a:spAutoFit/>
          </a:bodyPr>
          <a:lstStyle/>
          <a:p>
            <a:r>
              <a:rPr lang="en-US" dirty="0"/>
              <a:t>Here we can see the distribution of the jobs from our data , more exactly the proportion of the people working remotely , in-person or with a hybrid program.</a:t>
            </a:r>
          </a:p>
        </p:txBody>
      </p:sp>
      <p:pic>
        <p:nvPicPr>
          <p:cNvPr id="6" name="Picture 5">
            <a:extLst>
              <a:ext uri="{FF2B5EF4-FFF2-40B4-BE49-F238E27FC236}">
                <a16:creationId xmlns:a16="http://schemas.microsoft.com/office/drawing/2014/main" id="{29365665-EDF7-AE48-820D-BEDC580DD6B1}"/>
              </a:ext>
            </a:extLst>
          </p:cNvPr>
          <p:cNvPicPr>
            <a:picLocks noChangeAspect="1"/>
          </p:cNvPicPr>
          <p:nvPr/>
        </p:nvPicPr>
        <p:blipFill>
          <a:blip r:embed="rId2"/>
          <a:stretch>
            <a:fillRect/>
          </a:stretch>
        </p:blipFill>
        <p:spPr>
          <a:xfrm>
            <a:off x="742208" y="1690688"/>
            <a:ext cx="4275117" cy="4020809"/>
          </a:xfrm>
          <a:prstGeom prst="rect">
            <a:avLst/>
          </a:prstGeom>
        </p:spPr>
      </p:pic>
    </p:spTree>
    <p:extLst>
      <p:ext uri="{BB962C8B-B14F-4D97-AF65-F5344CB8AC3E}">
        <p14:creationId xmlns:p14="http://schemas.microsoft.com/office/powerpoint/2010/main" val="253632523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90</TotalTime>
  <Words>531</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Tenorite</vt:lpstr>
      <vt:lpstr>Office Theme</vt:lpstr>
      <vt:lpstr>Data science jobs and salaries analysis</vt:lpstr>
      <vt:lpstr>Objectives</vt:lpstr>
      <vt:lpstr>The data</vt:lpstr>
      <vt:lpstr>Yearly asessment</vt:lpstr>
      <vt:lpstr>Yearly asessment</vt:lpstr>
      <vt:lpstr>Salary based on job category</vt:lpstr>
      <vt:lpstr>Salary based on experience and work setting</vt:lpstr>
      <vt:lpstr>Salary based on employees residence</vt:lpstr>
      <vt:lpstr>Distribution of work settings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jobs and salaries analysis</dc:title>
  <dc:creator>sziliszoll54@gmail.com</dc:creator>
  <cp:lastModifiedBy>sziliszoll54@gmail.com</cp:lastModifiedBy>
  <cp:revision>1</cp:revision>
  <dcterms:created xsi:type="dcterms:W3CDTF">2024-02-24T14:39:59Z</dcterms:created>
  <dcterms:modified xsi:type="dcterms:W3CDTF">2024-02-24T16:10:20Z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