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16"/>
  </p:notesMasterIdLst>
  <p:handoutMasterIdLst>
    <p:handoutMasterId r:id="rId17"/>
  </p:handoutMasterIdLst>
  <p:sldIdLst>
    <p:sldId id="334" r:id="rId5"/>
    <p:sldId id="316" r:id="rId6"/>
    <p:sldId id="342" r:id="rId7"/>
    <p:sldId id="324" r:id="rId8"/>
    <p:sldId id="350" r:id="rId9"/>
    <p:sldId id="351" r:id="rId10"/>
    <p:sldId id="352" r:id="rId11"/>
    <p:sldId id="353" r:id="rId12"/>
    <p:sldId id="354" r:id="rId13"/>
    <p:sldId id="355" r:id="rId14"/>
    <p:sldId id="34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84967" autoAdjust="0"/>
  </p:normalViewPr>
  <p:slideViewPr>
    <p:cSldViewPr snapToGrid="0">
      <p:cViewPr varScale="1">
        <p:scale>
          <a:sx n="85" d="100"/>
          <a:sy n="85" d="100"/>
        </p:scale>
        <p:origin x="499" y="6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88634-FBA9-41D6-8B35-EE3A7D816B7C}" type="datetimeFigureOut">
              <a:rPr lang="en-US" smtClean="0"/>
              <a:t>3/17/2024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78D2-97D1-4B37-BDD1-08A09BD4C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3/17/2024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96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883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364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73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10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706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309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826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552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748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654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anchor="b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>
              <a:spcBef>
                <a:spcPts val="1200"/>
              </a:spcBef>
              <a:defRPr sz="1800"/>
            </a:lvl2pPr>
            <a:lvl3pPr marL="914400">
              <a:spcBef>
                <a:spcPts val="1200"/>
              </a:spcBef>
              <a:defRPr sz="1800"/>
            </a:lvl3pPr>
            <a:lvl4pPr marL="1371600">
              <a:spcBef>
                <a:spcPts val="1200"/>
              </a:spcBef>
              <a:defRPr sz="1800"/>
            </a:lvl4pPr>
            <a:lvl5pPr marL="18288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8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800"/>
            </a:lvl4pPr>
            <a:lvl5pPr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Graphic 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Graphic 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anchor="b" anchorCtr="0"/>
          <a:lstStyle>
            <a:lvl1pPr>
              <a:defRPr sz="4000" b="1"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bbles and Title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anchor="b"/>
          <a:lstStyle>
            <a:lvl1pPr algn="r">
              <a:lnSpc>
                <a:spcPts val="4800"/>
              </a:lnSpc>
              <a:defRPr sz="48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Graphic 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Graphic 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Graphic 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EEA6CA-DE1E-18ED-E69E-54A1372F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anchor="b"/>
          <a:lstStyle>
            <a:lvl1pPr algn="r">
              <a:lnSpc>
                <a:spcPts val="4000"/>
              </a:lnSpc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anchor="t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4pPr>
            <a:lvl5pPr marL="1828800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anchor="b" anchorCtr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anchor="t" anchorCtr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anchor="t" anchorCtr="0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defRPr sz="1600"/>
            </a:lvl2pPr>
            <a:lvl3pPr marL="457200">
              <a:defRPr sz="1400"/>
            </a:lvl3pPr>
            <a:lvl4pPr marL="685800"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aphic 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+ Subtitle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912362-D30D-7B0B-BA94-0993B1EB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spcBef>
                <a:spcPts val="1200"/>
              </a:spcBef>
              <a:buNone/>
              <a:defRPr sz="1600"/>
            </a:lvl2pPr>
            <a:lvl3pPr marL="914400" indent="0">
              <a:spcBef>
                <a:spcPts val="1200"/>
              </a:spcBef>
              <a:buNone/>
              <a:defRPr sz="1400"/>
            </a:lvl3pPr>
            <a:lvl4pPr marL="1371600" indent="0">
              <a:spcBef>
                <a:spcPts val="1200"/>
              </a:spcBef>
              <a:buNone/>
              <a:defRPr sz="1200"/>
            </a:lvl4pPr>
            <a:lvl5pPr marL="1828800" indent="0">
              <a:spcBef>
                <a:spcPts val="12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anchor="t" anchorCtr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1200"/>
              </a:spcBef>
              <a:defRPr sz="1400"/>
            </a:lvl3pPr>
            <a:lvl4pPr>
              <a:spcBef>
                <a:spcPts val="1200"/>
              </a:spcBef>
              <a:defRPr sz="1200"/>
            </a:lvl4pPr>
            <a:lvl5pPr>
              <a:spcBef>
                <a:spcPts val="1200"/>
              </a:spcBef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sz="4000" b="1" i="0" cap="all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lnSpc>
                <a:spcPct val="110000"/>
              </a:lnSpc>
              <a:defRPr sz="1600"/>
            </a:lvl2pPr>
            <a:lvl3pPr marL="457200">
              <a:lnSpc>
                <a:spcPct val="110000"/>
              </a:lnSpc>
              <a:defRPr sz="1400"/>
            </a:lvl3pPr>
            <a:lvl4pPr marL="685800">
              <a:lnSpc>
                <a:spcPct val="110000"/>
              </a:lnSpc>
              <a:defRPr sz="1200"/>
            </a:lvl4pPr>
            <a:lvl5pPr marL="914400">
              <a:lnSpc>
                <a:spcPct val="11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anchor="t" anchorCtr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800" b="1" i="0" cap="all" spc="100" baseline="0"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7" r:id="rId2"/>
    <p:sldLayoutId id="2147483728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  <p:sldLayoutId id="2147483703" r:id="rId15"/>
  </p:sldLayoutIdLst>
  <p:hf sldNum="0" hdr="0" ftr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10"/>
            <a:ext cx="7983110" cy="2322638"/>
          </a:xfrm>
        </p:spPr>
        <p:txBody>
          <a:bodyPr/>
          <a:lstStyle/>
          <a:p>
            <a:pPr algn="ctr"/>
            <a:r>
              <a:rPr lang="en-US" sz="4400" dirty="0"/>
              <a:t>EDA &amp; machine-Learning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4DF904-7229-A92D-6D0D-CA86D9711C11}"/>
              </a:ext>
            </a:extLst>
          </p:cNvPr>
          <p:cNvSpPr txBox="1"/>
          <p:nvPr/>
        </p:nvSpPr>
        <p:spPr>
          <a:xfrm>
            <a:off x="2994212" y="4007224"/>
            <a:ext cx="759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Sz</a:t>
            </a:r>
            <a:r>
              <a:rPr lang="hu-HU" dirty="0"/>
              <a:t>őllősi Szilárd-Árpád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403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8FDAA-00CD-846E-A576-B59DFA73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685800"/>
            <a:ext cx="9137012" cy="128016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B3B4A-6ED2-64D9-BEC7-1B6C66971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0160" y="2327440"/>
            <a:ext cx="10454640" cy="4040574"/>
          </a:xfrm>
        </p:spPr>
        <p:txBody>
          <a:bodyPr/>
          <a:lstStyle/>
          <a:p>
            <a:r>
              <a:rPr lang="en-US" dirty="0"/>
              <a:t>We can see that despite having better scores on the training data , on the test data the Random Forest and Decision Tree were not performing well , why is that ?</a:t>
            </a:r>
          </a:p>
          <a:p>
            <a:r>
              <a:rPr lang="en-US" dirty="0"/>
              <a:t>This happens because of the phenomenon called “Overfitting” , this is because the model is trying to adjust it’s parameters as much as it can to the current data , however if the data is not perfect or it is slightly biased , we can easily get an overfitted model.</a:t>
            </a:r>
          </a:p>
          <a:p>
            <a:r>
              <a:rPr lang="en-US" dirty="0"/>
              <a:t>The ROC curve and test scores of the Gaussian model demonstrate it’s robustness in various test circumstances , thus being the most reliable model to use for prediction of future purchases in this instance.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FF1654-306D-262A-D360-5E5C2E6B3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23402" y="2327441"/>
            <a:ext cx="4846320" cy="404057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547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5D893-E98A-260A-9EC4-B9365E533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5" name="Picture Placeholder 14" descr="Mountains under near dusk sky">
            <a:extLst>
              <a:ext uri="{FF2B5EF4-FFF2-40B4-BE49-F238E27FC236}">
                <a16:creationId xmlns:a16="http://schemas.microsoft.com/office/drawing/2014/main" id="{DE72DC91-8DC9-B68C-C1D3-8F5273481A7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3191" r="13191"/>
          <a:stretch/>
        </p:blipFill>
        <p:spPr>
          <a:xfrm>
            <a:off x="1371606" y="3205313"/>
            <a:ext cx="3043077" cy="3043083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0D88C-5989-4007-4953-F54A4A34B7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01047" y="3156007"/>
            <a:ext cx="6117381" cy="3017520"/>
          </a:xfrm>
        </p:spPr>
        <p:txBody>
          <a:bodyPr/>
          <a:lstStyle/>
          <a:p>
            <a:r>
              <a:rPr lang="en-US" dirty="0" err="1"/>
              <a:t>Sz</a:t>
            </a:r>
            <a:r>
              <a:rPr lang="hu-HU" dirty="0"/>
              <a:t>őllősi Szilárd-Árpád</a:t>
            </a:r>
            <a:endParaRPr lang="en-US" dirty="0"/>
          </a:p>
          <a:p>
            <a:endParaRPr lang="en-US" dirty="0"/>
          </a:p>
          <a:p>
            <a:r>
              <a:rPr lang="en-US"/>
              <a:t>https://github.com/SzSzilard03/Project34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49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43DF-1FE9-01BE-435F-1729F4AB3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OBJectives</a:t>
            </a:r>
            <a:endParaRPr lang="en-US" dirty="0"/>
          </a:p>
        </p:txBody>
      </p:sp>
      <p:pic>
        <p:nvPicPr>
          <p:cNvPr id="6" name="Picture Placeholder 5" descr="Mountains at sunset">
            <a:extLst>
              <a:ext uri="{FF2B5EF4-FFF2-40B4-BE49-F238E27FC236}">
                <a16:creationId xmlns:a16="http://schemas.microsoft.com/office/drawing/2014/main" id="{B520C53E-8329-74AB-5229-BCDE630B2E1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21" b="21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F7377-87AF-3A8C-539C-8A9651F5DA3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l"/>
            <a:endParaRPr lang="hu-HU" dirty="0"/>
          </a:p>
          <a:p>
            <a:pPr algn="l"/>
            <a:r>
              <a:rPr lang="hu-HU" dirty="0"/>
              <a:t>  The goal of this project is to find a relationship between the behavior of the customers and buying of the products .</a:t>
            </a:r>
          </a:p>
          <a:p>
            <a:pPr algn="l"/>
            <a:r>
              <a:rPr lang="hu-HU" dirty="0"/>
              <a:t>  Based on the data from previos customers , we have to create a model that predicts if a buyer will or will not buy something.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81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F64C0E11-7DE4-D558-C3EF-9B3C7A9BF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The data</a:t>
            </a:r>
            <a:endParaRPr lang="en-US" dirty="0"/>
          </a:p>
        </p:txBody>
      </p:sp>
      <p:pic>
        <p:nvPicPr>
          <p:cNvPr id="13" name="Picture Placeholder 12" descr="A mountain range with snow">
            <a:extLst>
              <a:ext uri="{FF2B5EF4-FFF2-40B4-BE49-F238E27FC236}">
                <a16:creationId xmlns:a16="http://schemas.microsoft.com/office/drawing/2014/main" id="{06CC7187-0D55-8D17-DB17-83EAB1EF8D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18541-7290-F1A9-2357-CA26E074E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Our database is made up of 21 different types of data , where we have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Numerical data</a:t>
            </a:r>
            <a:r>
              <a:rPr lang="en-US" dirty="0"/>
              <a:t>: Time spent on different pages , number of time , these were visited 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 data: Cookie settings , Marital status , Gender ,etc.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Boolean data: this is represented by the result of the page </a:t>
            </a:r>
            <a:r>
              <a:rPr lang="en-US" dirty="0" err="1"/>
              <a:t>visti</a:t>
            </a:r>
            <a:r>
              <a:rPr lang="en-US" dirty="0"/>
              <a:t> , the customer bought the product(yes) or not (no).</a:t>
            </a:r>
          </a:p>
        </p:txBody>
      </p:sp>
    </p:spTree>
    <p:extLst>
      <p:ext uri="{BB962C8B-B14F-4D97-AF65-F5344CB8AC3E}">
        <p14:creationId xmlns:p14="http://schemas.microsoft.com/office/powerpoint/2010/main" val="1450287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8FDAA-00CD-846E-A576-B59DFA73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685800"/>
            <a:ext cx="9137012" cy="1280160"/>
          </a:xfrm>
        </p:spPr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B3B4A-6ED2-64D9-BEC7-1B6C66971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0160" y="2327440"/>
            <a:ext cx="4846320" cy="4040574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First we need to check if all the cells are not null , after I have seen that not all the cells have data , I have used the mean and the mode of the different data types in order to get rid of the empty cells.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FF1654-306D-262A-D360-5E5C2E6B3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23402" y="4604019"/>
            <a:ext cx="4846320" cy="1763996"/>
          </a:xfrm>
        </p:spPr>
        <p:txBody>
          <a:bodyPr/>
          <a:lstStyle/>
          <a:p>
            <a:r>
              <a:rPr lang="en-US" dirty="0"/>
              <a:t>We can see that the number of rows is now the same for all the </a:t>
            </a:r>
            <a:r>
              <a:rPr lang="en-US" dirty="0" err="1"/>
              <a:t>colums</a:t>
            </a:r>
            <a:r>
              <a:rPr lang="en-US" dirty="0"/>
              <a:t> , so we can continue our EDA analysis.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9B3305-45E6-9769-6CAD-19687A865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389" y="3925807"/>
            <a:ext cx="2609085" cy="23762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C7BB28-739A-C1B6-7F24-6B0A31529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4339" y="685800"/>
            <a:ext cx="3731294" cy="391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816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8FDAA-00CD-846E-A576-B59DFA73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685800"/>
            <a:ext cx="9137012" cy="1280160"/>
          </a:xfrm>
        </p:spPr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B3B4A-6ED2-64D9-BEC7-1B6C66971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0160" y="2327440"/>
            <a:ext cx="4846320" cy="4040574"/>
          </a:xfrm>
        </p:spPr>
        <p:txBody>
          <a:bodyPr/>
          <a:lstStyle/>
          <a:p>
            <a:r>
              <a:rPr lang="en-US" dirty="0"/>
              <a:t>The next step was checking if there are any strongly correlated data types. Thus by displaying the correlation on a </a:t>
            </a:r>
            <a:r>
              <a:rPr lang="en-US" dirty="0" err="1"/>
              <a:t>clustermap</a:t>
            </a:r>
            <a:r>
              <a:rPr lang="en-US" dirty="0"/>
              <a:t> it was clear that certain fields were highly correlated , which led to the elimination of some of them.</a:t>
            </a:r>
          </a:p>
          <a:p>
            <a:r>
              <a:rPr lang="en-US" dirty="0"/>
              <a:t>After this I have checked for outliers in the remaining data , using the boxplot method , which showed clear evidence of outliers .</a:t>
            </a:r>
          </a:p>
          <a:p>
            <a:r>
              <a:rPr lang="en-US" dirty="0"/>
              <a:t>To resolve this issue I used the Interquartile Range Method.(IQR)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FF1654-306D-262A-D360-5E5C2E6B3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23402" y="2327441"/>
            <a:ext cx="4846320" cy="404057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393F71-BA38-E34A-9104-7B2B74DA9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208" y="1844943"/>
            <a:ext cx="4940514" cy="487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649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8FDAA-00CD-846E-A576-B59DFA73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685800"/>
            <a:ext cx="9137012" cy="1280160"/>
          </a:xfrm>
        </p:spPr>
        <p:txBody>
          <a:bodyPr/>
          <a:lstStyle/>
          <a:p>
            <a:r>
              <a:rPr lang="en-US" dirty="0"/>
              <a:t>Machine-learning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B3B4A-6ED2-64D9-BEC7-1B6C66971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0160" y="2327440"/>
            <a:ext cx="4846320" cy="4040574"/>
          </a:xfrm>
        </p:spPr>
        <p:txBody>
          <a:bodyPr/>
          <a:lstStyle/>
          <a:p>
            <a:r>
              <a:rPr lang="en-US" dirty="0"/>
              <a:t>After the data was cleaned I created different learning models using the </a:t>
            </a:r>
            <a:r>
              <a:rPr lang="en-US" dirty="0" err="1"/>
              <a:t>sklearn</a:t>
            </a:r>
            <a:r>
              <a:rPr lang="en-US" dirty="0"/>
              <a:t> library.</a:t>
            </a:r>
          </a:p>
          <a:p>
            <a:r>
              <a:rPr lang="en-US" dirty="0"/>
              <a:t>The first one was made using Random Forrest.</a:t>
            </a:r>
          </a:p>
          <a:p>
            <a:r>
              <a:rPr lang="en-US" dirty="0"/>
              <a:t>On the tests using the training data it scored 81.71 , however on the test data it scored a significantly lower score.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FF1654-306D-262A-D360-5E5C2E6B3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23402" y="2327441"/>
            <a:ext cx="4846320" cy="404057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FB78CF-7235-5E52-AEE0-CB536ED529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226"/>
          <a:stretch/>
        </p:blipFill>
        <p:spPr>
          <a:xfrm>
            <a:off x="7130619" y="2227221"/>
            <a:ext cx="4568506" cy="424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91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8FDAA-00CD-846E-A576-B59DFA73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685800"/>
            <a:ext cx="9137012" cy="1280160"/>
          </a:xfrm>
        </p:spPr>
        <p:txBody>
          <a:bodyPr/>
          <a:lstStyle/>
          <a:p>
            <a:r>
              <a:rPr lang="en-US" dirty="0"/>
              <a:t>Machine-learning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B3B4A-6ED2-64D9-BEC7-1B6C66971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0160" y="2327440"/>
            <a:ext cx="4846320" cy="4040574"/>
          </a:xfrm>
        </p:spPr>
        <p:txBody>
          <a:bodyPr/>
          <a:lstStyle/>
          <a:p>
            <a:r>
              <a:rPr lang="en-US" dirty="0"/>
              <a:t>The next model was made using the Gaussian Naive Bayes model:</a:t>
            </a:r>
          </a:p>
          <a:p>
            <a:r>
              <a:rPr lang="en-US" dirty="0"/>
              <a:t>It scored 67.42% on the training data </a:t>
            </a:r>
            <a:r>
              <a:rPr lang="en-US" dirty="0" err="1"/>
              <a:t>wihich</a:t>
            </a:r>
            <a:r>
              <a:rPr lang="en-US" dirty="0"/>
              <a:t> was quite close to it’s final result on the test data.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FF1654-306D-262A-D360-5E5C2E6B3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23402" y="2327441"/>
            <a:ext cx="4846320" cy="404057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96D430-F4D2-D28E-E2E0-B534B4FA2C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580"/>
          <a:stretch/>
        </p:blipFill>
        <p:spPr>
          <a:xfrm>
            <a:off x="6787140" y="2241229"/>
            <a:ext cx="4718843" cy="421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557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8FDAA-00CD-846E-A576-B59DFA73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685800"/>
            <a:ext cx="9137012" cy="1280160"/>
          </a:xfrm>
        </p:spPr>
        <p:txBody>
          <a:bodyPr/>
          <a:lstStyle/>
          <a:p>
            <a:r>
              <a:rPr lang="en-US" dirty="0"/>
              <a:t>Machine-learning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B3B4A-6ED2-64D9-BEC7-1B6C66971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0160" y="2327440"/>
            <a:ext cx="4846320" cy="4040574"/>
          </a:xfrm>
        </p:spPr>
        <p:txBody>
          <a:bodyPr/>
          <a:lstStyle/>
          <a:p>
            <a:r>
              <a:rPr lang="en-US" dirty="0"/>
              <a:t>The last model created was made using the </a:t>
            </a:r>
            <a:r>
              <a:rPr lang="en-US" dirty="0" err="1"/>
              <a:t>Decission</a:t>
            </a:r>
            <a:r>
              <a:rPr lang="en-US" dirty="0"/>
              <a:t>-tree:</a:t>
            </a:r>
          </a:p>
          <a:p>
            <a:endParaRPr lang="en-US" dirty="0"/>
          </a:p>
          <a:p>
            <a:r>
              <a:rPr lang="en-US" dirty="0"/>
              <a:t>It also scored quite high on the training data: 81.71% , however on the final test data it did not perform quite well.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FF1654-306D-262A-D360-5E5C2E6B3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23402" y="2327441"/>
            <a:ext cx="4846320" cy="404057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362807-46E4-3601-4546-CCB10C021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718" y="2170960"/>
            <a:ext cx="5601482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430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8FDAA-00CD-846E-A576-B59DFA73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685800"/>
            <a:ext cx="9137012" cy="1280160"/>
          </a:xfrm>
        </p:spPr>
        <p:txBody>
          <a:bodyPr/>
          <a:lstStyle/>
          <a:p>
            <a:r>
              <a:rPr lang="en-US" dirty="0"/>
              <a:t>Machine-learning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B3B4A-6ED2-64D9-BEC7-1B6C66971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0160" y="2327440"/>
            <a:ext cx="4846320" cy="4040574"/>
          </a:xfrm>
        </p:spPr>
        <p:txBody>
          <a:bodyPr/>
          <a:lstStyle/>
          <a:p>
            <a:r>
              <a:rPr lang="en-US" dirty="0"/>
              <a:t>Here we can see the final results of the three models on the test data. We can see , that the scores of the Random Forest method and Decision Tree deviate very much from the training score , while the result of the Gaussian model is very close to it’s training score.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FF1654-306D-262A-D360-5E5C2E6B3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23402" y="2327441"/>
            <a:ext cx="4846320" cy="404057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6D0D33-0E5C-8E11-8AD8-C07BF1817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4116" y="3429000"/>
            <a:ext cx="2553056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70475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_Win32_SL_V16" id="{36B34AD0-AFC2-468E-8620-6CFD159B149F}" vid="{ACCF8893-1A0E-437D-A612-1659D305EA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E87F72-70BF-43BC-A0D4-53665DC1267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ABD9919-8F5A-4B99-83E1-E90FE1DCF2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D646E0-DCC8-4209-B539-AA58186B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Galaxy presentation</Template>
  <TotalTime>46</TotalTime>
  <Words>608</Words>
  <Application>Microsoft Office PowerPoint</Application>
  <PresentationFormat>Widescreen</PresentationFormat>
  <Paragraphs>51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Univers</vt:lpstr>
      <vt:lpstr>GradientVTI</vt:lpstr>
      <vt:lpstr>EDA &amp; machine-Learning</vt:lpstr>
      <vt:lpstr>OBJectives</vt:lpstr>
      <vt:lpstr>The data</vt:lpstr>
      <vt:lpstr>EDA</vt:lpstr>
      <vt:lpstr>EDA</vt:lpstr>
      <vt:lpstr>Machine-learning</vt:lpstr>
      <vt:lpstr>Machine-learning</vt:lpstr>
      <vt:lpstr>Machine-learning</vt:lpstr>
      <vt:lpstr>Machine-learning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&amp; machine-Learning</dc:title>
  <dc:creator>sziliszoll54@gmail.com</dc:creator>
  <cp:lastModifiedBy>sziliszoll54@gmail.com</cp:lastModifiedBy>
  <cp:revision>1</cp:revision>
  <dcterms:created xsi:type="dcterms:W3CDTF">2024-03-17T21:11:44Z</dcterms:created>
  <dcterms:modified xsi:type="dcterms:W3CDTF">2024-03-17T21:58:03Z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