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72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E4D-DB25-4B8C-9739-6F89D67D288A}" type="datetimeFigureOut">
              <a:rPr lang="hu-HU" smtClean="0"/>
              <a:pPr/>
              <a:t>2019.09.27.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EB-E92B-413E-80DA-F6B52FA69F3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hu-HU" dirty="0" smtClean="0"/>
              <a:t>Tápegységek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810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ATX csatlakozás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4 tűs </a:t>
            </a:r>
            <a:r>
              <a:rPr lang="hu-HU" b="1" dirty="0" smtClean="0"/>
              <a:t>P6</a:t>
            </a:r>
            <a:r>
              <a:rPr lang="hu-HU" dirty="0" smtClean="0"/>
              <a:t> jelű csatlakozó a Pentium 4 és a Pentium 4 alapú Celeron processzorok kiegészítő tápellátását teszi lehetővé</a:t>
            </a:r>
            <a:endParaRPr lang="hu-HU" dirty="0"/>
          </a:p>
        </p:txBody>
      </p:sp>
      <p:pic>
        <p:nvPicPr>
          <p:cNvPr id="9" name="Tartalom helye 8" descr="p1_p6_csatlakoz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90040"/>
            <a:ext cx="4038600" cy="234628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ATX csatlakozás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24 tűs csatlakozó</a:t>
            </a:r>
            <a:endParaRPr lang="hu-HU" dirty="0"/>
          </a:p>
        </p:txBody>
      </p:sp>
      <p:pic>
        <p:nvPicPr>
          <p:cNvPr id="7" name="Tartalom helye 6" descr="24_tus_csatlakoz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7084" y="2174875"/>
            <a:ext cx="3920419" cy="3951288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24 tűs csatlakozó kiosztása</a:t>
            </a:r>
            <a:endParaRPr lang="hu-HU" dirty="0"/>
          </a:p>
        </p:txBody>
      </p:sp>
      <p:pic>
        <p:nvPicPr>
          <p:cNvPr id="8" name="Tartalom helye 7" descr="24_tus_csatlakozo_kiosztasa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68601" y="2174875"/>
            <a:ext cx="2594623" cy="395128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ATX vezérlőjelek magyarázata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 PWR_OK(kimenet)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jelzi, hogy a +5V és a +3.3V kimenetek elérték bekapcsolás után a szükséges értéküket </a:t>
            </a:r>
          </a:p>
          <a:p>
            <a:r>
              <a:rPr lang="hu-HU" b="1" dirty="0" smtClean="0"/>
              <a:t>5VSB(kimenet)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nyugalmi (</a:t>
            </a:r>
            <a:r>
              <a:rPr lang="hu-HU" dirty="0" err="1" smtClean="0"/>
              <a:t>standby</a:t>
            </a:r>
            <a:r>
              <a:rPr lang="hu-HU" dirty="0" smtClean="0"/>
              <a:t>) állapot tápfeszültsége olyan áramkörök számára, amelyek nyugalmi állapotban is vesznek fel áramot</a:t>
            </a:r>
          </a:p>
          <a:p>
            <a:r>
              <a:rPr lang="hu-HU" b="1" dirty="0" smtClean="0"/>
              <a:t>PS_ON(bemenet)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0 aktív jel, mely bekapcsolja az összes kimeneti feszültséget a tápegységen. Ha a jel magas, vagy nyitott állapotban van, a tápegység nem ad ki feszültséget. </a:t>
            </a:r>
          </a:p>
          <a:p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A VSB (</a:t>
            </a:r>
            <a:r>
              <a:rPr lang="hu-HU" b="1" dirty="0" err="1" smtClean="0"/>
              <a:t>standby</a:t>
            </a:r>
            <a:r>
              <a:rPr lang="hu-HU" b="1" dirty="0" smtClean="0"/>
              <a:t> </a:t>
            </a:r>
            <a:r>
              <a:rPr lang="hu-HU" b="1" dirty="0" err="1" smtClean="0"/>
              <a:t>voltage</a:t>
            </a:r>
            <a:r>
              <a:rPr lang="hu-HU" b="1" dirty="0" smtClean="0"/>
              <a:t>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nyugalmi állapot tápfeszültsége azon áramkörök számára, melyek nyugalmi állapotban is vesznek fel áramot. </a:t>
            </a:r>
            <a:br>
              <a:rPr lang="hu-HU" dirty="0" smtClean="0"/>
            </a:br>
            <a:r>
              <a:rPr lang="hu-HU" dirty="0" smtClean="0"/>
              <a:t>Ez az ATX szabvány szerint minimum 10 mA, de a későbbiekben ez akár a 720 mA értékig is emelkedhetett: a hálózaton keresztüli ébresztés (angolul </a:t>
            </a:r>
            <a:r>
              <a:rPr lang="hu-HU" dirty="0" err="1" smtClean="0"/>
              <a:t>wake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LAN) igényel ekkora ára</a:t>
            </a:r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Háttértárak csatlakoztatása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párhuzamos ATA eszközök a köznyelvben „</a:t>
            </a:r>
            <a:r>
              <a:rPr lang="hu-HU" dirty="0" err="1" smtClean="0"/>
              <a:t>molex</a:t>
            </a:r>
            <a:r>
              <a:rPr lang="hu-HU" dirty="0" smtClean="0"/>
              <a:t>”</a:t>
            </a:r>
            <a:r>
              <a:rPr lang="hu-HU" dirty="0" err="1" smtClean="0"/>
              <a:t>-nek</a:t>
            </a:r>
            <a:r>
              <a:rPr lang="hu-HU" dirty="0" smtClean="0"/>
              <a:t> (P4) nevezett csatlakozót alkalmazzák.</a:t>
            </a:r>
          </a:p>
          <a:p>
            <a:pPr lvl="1"/>
            <a:r>
              <a:rPr lang="hu-HU" dirty="0" smtClean="0"/>
              <a:t>E négytűs csatlakozó + 5 és +12 </a:t>
            </a:r>
            <a:r>
              <a:rPr lang="hu-HU" dirty="0" err="1" smtClean="0"/>
              <a:t>V-ot</a:t>
            </a:r>
            <a:r>
              <a:rPr lang="hu-HU" dirty="0" smtClean="0"/>
              <a:t> szolgáltat.</a:t>
            </a:r>
            <a:endParaRPr lang="hu-HU" dirty="0"/>
          </a:p>
        </p:txBody>
      </p:sp>
      <p:pic>
        <p:nvPicPr>
          <p:cNvPr id="5" name="Tartalom helye 4" descr="p4_csatlakoz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52975" y="2643981"/>
            <a:ext cx="3829050" cy="2438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Háttértárak csatlakozása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P4 kisebb méretű és </a:t>
            </a:r>
            <a:r>
              <a:rPr lang="hu-HU" dirty="0" err="1" smtClean="0"/>
              <a:t>terhelhetőségű</a:t>
            </a:r>
            <a:r>
              <a:rPr lang="hu-HU" dirty="0" smtClean="0"/>
              <a:t> változata (P6) (a flopik csatlakoztatására néhol még fellehető):</a:t>
            </a:r>
            <a:endParaRPr lang="hu-HU" dirty="0"/>
          </a:p>
        </p:txBody>
      </p:sp>
      <p:pic>
        <p:nvPicPr>
          <p:cNvPr id="7" name="Tartalom helye 6" descr="p6_csatlakoz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57893"/>
            <a:ext cx="4038600" cy="441057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Háttértárak csatlakozása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467544" y="1556792"/>
            <a:ext cx="4040188" cy="3951288"/>
          </a:xfrm>
        </p:spPr>
        <p:txBody>
          <a:bodyPr/>
          <a:lstStyle/>
          <a:p>
            <a:r>
              <a:rPr lang="hu-HU" dirty="0" smtClean="0"/>
              <a:t>A soros ATA (SATA) csatlakozású eszközök által alkalmazott csatlakozó kialakításának geometriája biztosítja a helyes illesztést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>
          <a:xfrm>
            <a:off x="755577" y="5661248"/>
            <a:ext cx="3456384" cy="525735"/>
          </a:xfrm>
        </p:spPr>
        <p:txBody>
          <a:bodyPr/>
          <a:lstStyle/>
          <a:p>
            <a:r>
              <a:rPr lang="hu-HU" dirty="0" smtClean="0"/>
              <a:t>P4-hez gyártott átalakító</a:t>
            </a:r>
            <a:endParaRPr lang="hu-HU" dirty="0"/>
          </a:p>
        </p:txBody>
      </p:sp>
      <p:pic>
        <p:nvPicPr>
          <p:cNvPr id="10" name="Tartalom helye 9" descr="sata_csatlakozo.jpe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076056" y="2204864"/>
            <a:ext cx="3384376" cy="3377608"/>
          </a:xfrm>
        </p:spPr>
      </p:pic>
      <p:pic>
        <p:nvPicPr>
          <p:cNvPr id="11" name="Kép 10" descr="sata_p4_atalakit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679249"/>
            <a:ext cx="4032448" cy="1983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BTX</a:t>
            </a:r>
            <a:endParaRPr lang="hu-HU" dirty="0"/>
          </a:p>
        </p:txBody>
      </p:sp>
      <p:pic>
        <p:nvPicPr>
          <p:cNvPr id="6" name="Tartalom helye 5" descr="btx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484784"/>
            <a:ext cx="3362325" cy="2781300"/>
          </a:xfrm>
        </p:spPr>
      </p:pic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40386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sz="2000" dirty="0" smtClean="0"/>
              <a:t>2003-ban a BTX (</a:t>
            </a:r>
            <a:r>
              <a:rPr lang="en-US" sz="2000" dirty="0" err="1" smtClean="0"/>
              <a:t>angolul</a:t>
            </a:r>
            <a:r>
              <a:rPr lang="hu-HU" sz="2000" dirty="0" smtClean="0"/>
              <a:t> </a:t>
            </a:r>
            <a:r>
              <a:rPr lang="en-US" sz="2000" dirty="0" smtClean="0"/>
              <a:t>Balanced Technology Extended)</a:t>
            </a:r>
            <a:r>
              <a:rPr lang="hu-HU" sz="2000" dirty="0" smtClean="0"/>
              <a:t> ház.</a:t>
            </a:r>
            <a:endParaRPr lang="hu-HU" sz="2000" dirty="0"/>
          </a:p>
        </p:txBody>
      </p:sp>
      <p:pic>
        <p:nvPicPr>
          <p:cNvPr id="7" name="Kép 6" descr="ATX-and-BT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71900"/>
            <a:ext cx="4857750" cy="3086100"/>
          </a:xfrm>
          <a:prstGeom prst="rect">
            <a:avLst/>
          </a:prstGeom>
        </p:spPr>
      </p:pic>
      <p:pic>
        <p:nvPicPr>
          <p:cNvPr id="8" name="Kép 7" descr="btx_haz_tipus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944902"/>
            <a:ext cx="4283967" cy="291309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23528" y="242088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informatikában a </a:t>
            </a:r>
            <a:r>
              <a:rPr lang="hu-HU" b="1" dirty="0" smtClean="0"/>
              <a:t>BTX </a:t>
            </a:r>
            <a:r>
              <a:rPr lang="hu-HU" dirty="0" smtClean="0"/>
              <a:t>(</a:t>
            </a:r>
            <a:r>
              <a:rPr lang="hu-HU" b="1" dirty="0" err="1" smtClean="0"/>
              <a:t>B</a:t>
            </a:r>
            <a:r>
              <a:rPr lang="hu-HU" dirty="0" err="1" smtClean="0"/>
              <a:t>alanced</a:t>
            </a:r>
            <a:r>
              <a:rPr lang="hu-HU" dirty="0" smtClean="0"/>
              <a:t> </a:t>
            </a:r>
            <a:r>
              <a:rPr lang="hu-HU" b="1" dirty="0" err="1" smtClean="0"/>
              <a:t>T</a:t>
            </a:r>
            <a:r>
              <a:rPr lang="hu-HU" dirty="0" err="1" smtClean="0"/>
              <a:t>echnology</a:t>
            </a:r>
            <a:r>
              <a:rPr lang="hu-HU" dirty="0" smtClean="0"/>
              <a:t> </a:t>
            </a:r>
            <a:r>
              <a:rPr lang="hu-HU" dirty="0" err="1" smtClean="0"/>
              <a:t>e</a:t>
            </a:r>
            <a:r>
              <a:rPr lang="hu-HU" b="1" dirty="0" err="1" smtClean="0"/>
              <a:t>X</a:t>
            </a:r>
            <a:r>
              <a:rPr lang="hu-HU" dirty="0" err="1" smtClean="0"/>
              <a:t>tended</a:t>
            </a:r>
            <a:r>
              <a:rPr lang="hu-HU" dirty="0" smtClean="0"/>
              <a:t>) egy </a:t>
            </a:r>
            <a:r>
              <a:rPr lang="hu-HU" dirty="0"/>
              <a:t>a PC-s alaplapok felépítésére vonatkozó szabvány.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33400" y="1484785"/>
            <a:ext cx="4038600" cy="3024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dirty="0" smtClean="0"/>
              <a:t>A tápegységek (</a:t>
            </a:r>
            <a:r>
              <a:rPr lang="hu-HU" sz="2000" dirty="0" err="1" smtClean="0"/>
              <a:t>power</a:t>
            </a:r>
            <a:r>
              <a:rPr lang="hu-HU" sz="2000" dirty="0" smtClean="0"/>
              <a:t> </a:t>
            </a:r>
            <a:r>
              <a:rPr lang="hu-HU" sz="2000" dirty="0" err="1" smtClean="0"/>
              <a:t>supply</a:t>
            </a:r>
            <a:r>
              <a:rPr lang="hu-HU" sz="2000" dirty="0" smtClean="0"/>
              <a:t> unit </a:t>
            </a:r>
            <a:r>
              <a:rPr lang="hu-HU" sz="2000" b="1" dirty="0" smtClean="0"/>
              <a:t>PSU</a:t>
            </a:r>
            <a:r>
              <a:rPr lang="hu-HU" sz="2400" dirty="0" smtClean="0"/>
              <a:t>) </a:t>
            </a:r>
            <a:r>
              <a:rPr lang="hu-HU" sz="2400" dirty="0" smtClean="0"/>
              <a:t>az elektromos hálózatból felvett </a:t>
            </a:r>
            <a:r>
              <a:rPr lang="hu-HU" sz="2400" i="1" dirty="0" smtClean="0"/>
              <a:t>váltakozó áramot </a:t>
            </a:r>
            <a:r>
              <a:rPr lang="hu-HU" sz="2400" dirty="0" smtClean="0"/>
              <a:t>(</a:t>
            </a:r>
            <a:r>
              <a:rPr lang="hu-HU" sz="2000" dirty="0" err="1" smtClean="0"/>
              <a:t>alternating</a:t>
            </a:r>
            <a:r>
              <a:rPr lang="hu-HU" sz="2000" dirty="0" smtClean="0"/>
              <a:t> </a:t>
            </a:r>
            <a:r>
              <a:rPr lang="hu-HU" sz="2000" dirty="0" err="1" smtClean="0"/>
              <a:t>current</a:t>
            </a:r>
            <a:r>
              <a:rPr lang="hu-HU" sz="2000" dirty="0" smtClean="0"/>
              <a:t>, AC</a:t>
            </a:r>
            <a:r>
              <a:rPr lang="hu-HU" sz="2400" dirty="0" smtClean="0"/>
              <a:t>) alakítja át </a:t>
            </a:r>
            <a:r>
              <a:rPr lang="hu-HU" sz="2400" i="1" dirty="0" smtClean="0"/>
              <a:t>egyenárammá</a:t>
            </a:r>
            <a:r>
              <a:rPr lang="hu-HU" sz="2400" dirty="0" smtClean="0"/>
              <a:t> (</a:t>
            </a:r>
            <a:r>
              <a:rPr lang="hu-HU" sz="2000" dirty="0" err="1" smtClean="0"/>
              <a:t>direct</a:t>
            </a:r>
            <a:r>
              <a:rPr lang="hu-HU" sz="2000" dirty="0" smtClean="0"/>
              <a:t> </a:t>
            </a:r>
            <a:r>
              <a:rPr lang="hu-HU" sz="2000" dirty="0" err="1" smtClean="0"/>
              <a:t>current</a:t>
            </a:r>
            <a:r>
              <a:rPr lang="hu-HU" sz="2000" dirty="0" smtClean="0"/>
              <a:t>, DC</a:t>
            </a:r>
            <a:r>
              <a:rPr lang="hu-HU" sz="2400" dirty="0" smtClean="0"/>
              <a:t>) különböző az eszközök által igényelt - feszültségszinteken.</a:t>
            </a:r>
            <a:endParaRPr lang="hu-HU" sz="2400" dirty="0"/>
          </a:p>
        </p:txBody>
      </p:sp>
      <p:pic>
        <p:nvPicPr>
          <p:cNvPr id="6" name="Tartalom helye 5" descr="tapegyseg_400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438908"/>
            <a:ext cx="3600400" cy="2700300"/>
          </a:xfrm>
        </p:spPr>
      </p:pic>
      <p:sp>
        <p:nvSpPr>
          <p:cNvPr id="2" name="Szövegdoboz 1"/>
          <p:cNvSpPr txBox="1"/>
          <p:nvPr/>
        </p:nvSpPr>
        <p:spPr>
          <a:xfrm>
            <a:off x="533400" y="479715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 </a:t>
            </a:r>
            <a:r>
              <a:rPr lang="hu-HU" sz="2400" b="1" dirty="0"/>
              <a:t>tápegység</a:t>
            </a:r>
            <a:r>
              <a:rPr lang="hu-HU" sz="2400" dirty="0"/>
              <a:t> olyan készülék, amely az elektromos hálózat energiáját a rácsatlakoztatni kívánt eszköz által megkívánt jellegűre alakítja.</a:t>
            </a:r>
            <a:endParaRPr lang="hu-H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Tápegységek működési elve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Kapcsoló üzemű tápegység</a:t>
            </a:r>
            <a:br>
              <a:rPr lang="hu-HU" b="1" dirty="0" smtClean="0"/>
            </a:br>
            <a:r>
              <a:rPr lang="hu-HU" sz="1700" dirty="0"/>
              <a:t>(</a:t>
            </a:r>
            <a:r>
              <a:rPr lang="hu-HU" sz="1700" dirty="0" err="1"/>
              <a:t>switching-mode</a:t>
            </a:r>
            <a:r>
              <a:rPr lang="hu-HU" sz="1700" dirty="0"/>
              <a:t> </a:t>
            </a:r>
            <a:r>
              <a:rPr lang="hu-HU" sz="1700" dirty="0" err="1"/>
              <a:t>power</a:t>
            </a:r>
            <a:r>
              <a:rPr lang="hu-HU" sz="1700" dirty="0"/>
              <a:t> </a:t>
            </a:r>
            <a:r>
              <a:rPr lang="hu-HU" sz="1700" dirty="0" err="1"/>
              <a:t>supply</a:t>
            </a:r>
            <a:r>
              <a:rPr lang="hu-HU" sz="1700" dirty="0"/>
              <a:t>, SMPS)</a:t>
            </a:r>
          </a:p>
          <a:p>
            <a:pPr lvl="1"/>
            <a:r>
              <a:rPr lang="hu-HU" dirty="0" smtClean="0"/>
              <a:t>a kívánt feszültség, áram előállításához  és annak állandó és megkívánt értéken tartásához nagyfrekvenciájú kapcsolójelet használ a szabályzás vagy vezérlés során.</a:t>
            </a:r>
          </a:p>
          <a:p>
            <a:pPr lvl="1"/>
            <a:r>
              <a:rPr lang="hu-HU" dirty="0" smtClean="0"/>
              <a:t>zavarhatják a híradástechnikai berendezéseket.</a:t>
            </a:r>
            <a:endParaRPr lang="hu-HU" dirty="0"/>
          </a:p>
        </p:txBody>
      </p:sp>
      <p:pic>
        <p:nvPicPr>
          <p:cNvPr id="5" name="Tartalom helye 4" descr="tap_ATX_belsej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1412776"/>
            <a:ext cx="2664296" cy="2616252"/>
          </a:xfrm>
        </p:spPr>
      </p:pic>
      <p:sp>
        <p:nvSpPr>
          <p:cNvPr id="6" name="Téglalap 5"/>
          <p:cNvSpPr/>
          <p:nvPr/>
        </p:nvSpPr>
        <p:spPr>
          <a:xfrm>
            <a:off x="4860032" y="4509120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A: egyenirányító diódahíd</a:t>
            </a:r>
          </a:p>
          <a:p>
            <a:r>
              <a:rPr lang="hu-HU" dirty="0" smtClean="0"/>
              <a:t>B: bemeneti puffer kondenzátorok</a:t>
            </a:r>
          </a:p>
          <a:p>
            <a:r>
              <a:rPr lang="hu-HU" dirty="0" smtClean="0"/>
              <a:t>C: transzformátor</a:t>
            </a:r>
          </a:p>
          <a:p>
            <a:r>
              <a:rPr lang="hu-HU" dirty="0" smtClean="0"/>
              <a:t>D: kimeneti szűrő tekercs</a:t>
            </a:r>
          </a:p>
          <a:p>
            <a:r>
              <a:rPr lang="hu-HU" dirty="0" smtClean="0"/>
              <a:t>E: kimeneti szűrő kondenzátorok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 kiválasztása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548880"/>
          </a:xfrm>
        </p:spPr>
        <p:txBody>
          <a:bodyPr>
            <a:noAutofit/>
          </a:bodyPr>
          <a:lstStyle/>
          <a:p>
            <a:r>
              <a:rPr lang="hu-HU" sz="1800" dirty="0" smtClean="0"/>
              <a:t>A számítógépbe beépített alkatrészek előzetes </a:t>
            </a:r>
            <a:r>
              <a:rPr lang="hu-HU" sz="1800" i="1" dirty="0" smtClean="0"/>
              <a:t>fogyasztásbecslése</a:t>
            </a:r>
            <a:r>
              <a:rPr lang="hu-HU" sz="1800" dirty="0" smtClean="0"/>
              <a:t> alapján meg tudjuk határolni milyen </a:t>
            </a:r>
            <a:r>
              <a:rPr lang="hu-HU" sz="1800" b="1" dirty="0" smtClean="0"/>
              <a:t>kapacitású tápegység </a:t>
            </a:r>
            <a:r>
              <a:rPr lang="hu-HU" sz="1800" dirty="0" smtClean="0"/>
              <a:t>szükséges a megfelelően stabil, ugyanakkor gazdaságos energiaellátás megvalósítására</a:t>
            </a:r>
            <a:r>
              <a:rPr lang="hu-HU" sz="1600" dirty="0" smtClean="0"/>
              <a:t>.</a:t>
            </a:r>
            <a:endParaRPr lang="hu-HU" sz="160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4149080"/>
            <a:ext cx="4038600" cy="1977083"/>
          </a:xfrm>
        </p:spPr>
        <p:txBody>
          <a:bodyPr>
            <a:normAutofit/>
          </a:bodyPr>
          <a:lstStyle/>
          <a:p>
            <a:pPr lvl="0"/>
            <a:r>
              <a:rPr lang="hu-HU" sz="1400" dirty="0" smtClean="0"/>
              <a:t>.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572000" y="1484784"/>
            <a:ext cx="4038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i="1" dirty="0"/>
              <a:t>Alaplap</a:t>
            </a:r>
            <a:r>
              <a:rPr lang="hu-HU" sz="1400" dirty="0"/>
              <a:t> jellemző érték lehet a 40-100 W.</a:t>
            </a:r>
          </a:p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i="1" dirty="0"/>
              <a:t>Processzor</a:t>
            </a:r>
            <a:r>
              <a:rPr lang="hu-HU" sz="1400" dirty="0"/>
              <a:t>: a műszaki adatok között található maximális értéket vegyük figyelembe (pl.: Intel E7600 processzor esetén 120 W).</a:t>
            </a:r>
          </a:p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i="1" dirty="0"/>
              <a:t>Videokártya</a:t>
            </a:r>
            <a:r>
              <a:rPr lang="hu-HU" sz="1400" dirty="0"/>
              <a:t>: igen széles teljesítménytartomány, előfordul, hogy külön tápegységet is igényelhet (4 tűs csatlakozó).  Jellemző 30-100 </a:t>
            </a:r>
            <a:r>
              <a:rPr lang="hu-HU" sz="1400" dirty="0" smtClean="0"/>
              <a:t>W</a:t>
            </a:r>
          </a:p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dirty="0" smtClean="0"/>
              <a:t>A </a:t>
            </a:r>
            <a:r>
              <a:rPr lang="hu-HU" sz="1400" dirty="0"/>
              <a:t>hang-, </a:t>
            </a:r>
            <a:r>
              <a:rPr lang="hu-HU" sz="1400" dirty="0" err="1"/>
              <a:t>tuner-</a:t>
            </a:r>
            <a:r>
              <a:rPr lang="hu-HU" sz="1400" dirty="0"/>
              <a:t> és más </a:t>
            </a:r>
            <a:r>
              <a:rPr lang="hu-HU" sz="1400" i="1" dirty="0"/>
              <a:t>csatol</a:t>
            </a:r>
            <a:r>
              <a:rPr lang="hu-HU" sz="1400" i="1" dirty="0" smtClean="0"/>
              <a:t>ókártyák</a:t>
            </a:r>
            <a:r>
              <a:rPr lang="hu-HU" sz="1400" dirty="0" smtClean="0"/>
              <a:t> teljesítményigénye jelentősen szerényebb, 10-15 W.</a:t>
            </a:r>
          </a:p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i="1" dirty="0" smtClean="0"/>
              <a:t>Háttértárak</a:t>
            </a:r>
            <a:r>
              <a:rPr lang="hu-HU" sz="1400" dirty="0" smtClean="0"/>
              <a:t>: mind az optikai meghajtók, mind a merevlemezes háttértárak teljesítményét 15 W/darab értékkel érdemes </a:t>
            </a:r>
            <a:r>
              <a:rPr lang="hu-HU" sz="1400" dirty="0" err="1" smtClean="0"/>
              <a:t>becsülni.A</a:t>
            </a:r>
            <a:endParaRPr lang="hu-HU" sz="1400" dirty="0" smtClean="0"/>
          </a:p>
          <a:p>
            <a:pPr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sz="1400" dirty="0" smtClean="0"/>
              <a:t>Az </a:t>
            </a:r>
            <a:r>
              <a:rPr lang="hu-HU" sz="1400" i="1" dirty="0" smtClean="0"/>
              <a:t>USB-n</a:t>
            </a:r>
            <a:r>
              <a:rPr lang="hu-HU" sz="1400" dirty="0" smtClean="0"/>
              <a:t> szolgáltatott áram szabvány szerint kimenetenként maximum 1000 mA. Ez nyolc USB csatlakozó esetén már jelentős, 40 W teljesítményt jelent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123728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dirty="0" smtClean="0"/>
              <a:t>Javasolt kellő teljesítménytartalék képzése, </a:t>
            </a:r>
            <a:br>
              <a:rPr lang="hu-HU" dirty="0" smtClean="0"/>
            </a:br>
            <a:r>
              <a:rPr lang="hu-HU" dirty="0" smtClean="0"/>
              <a:t>ez legalább 20%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83568" y="4293096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/>
              <a:t>A meghibásodások gyakori oka a tartós </a:t>
            </a:r>
            <a:r>
              <a:rPr lang="hu-HU" i="1" dirty="0" smtClean="0"/>
              <a:t>túlterhelés</a:t>
            </a:r>
            <a:r>
              <a:rPr lang="hu-HU" dirty="0" smtClean="0"/>
              <a:t>, az e miatti melegedés.</a:t>
            </a: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 teljesítménye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23528" y="4077072"/>
            <a:ext cx="828092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sv-SE" b="1" dirty="0" smtClean="0"/>
              <a:t>80 Plus hatásfokok 	</a:t>
            </a:r>
            <a:r>
              <a:rPr lang="hu-HU" b="1" dirty="0" smtClean="0"/>
              <a:t>	</a:t>
            </a:r>
            <a:r>
              <a:rPr lang="sv-SE" b="1" dirty="0" smtClean="0"/>
              <a:t>20%-os terhelés 	50%-os terhelés 	100%-os terhelés</a:t>
            </a:r>
          </a:p>
          <a:p>
            <a:r>
              <a:rPr lang="sv-SE" dirty="0" smtClean="0"/>
              <a:t>Standard 	</a:t>
            </a:r>
            <a:r>
              <a:rPr lang="hu-HU" dirty="0" smtClean="0"/>
              <a:t>		</a:t>
            </a:r>
            <a:r>
              <a:rPr lang="sv-SE" dirty="0" smtClean="0"/>
              <a:t>80% 	</a:t>
            </a:r>
            <a:r>
              <a:rPr lang="hu-HU" dirty="0" smtClean="0"/>
              <a:t>	</a:t>
            </a:r>
            <a:r>
              <a:rPr lang="sv-SE" dirty="0" smtClean="0"/>
              <a:t>80% 	</a:t>
            </a:r>
            <a:r>
              <a:rPr lang="hu-HU" dirty="0" smtClean="0"/>
              <a:t>	</a:t>
            </a:r>
            <a:r>
              <a:rPr lang="sv-SE" dirty="0" smtClean="0"/>
              <a:t>80%</a:t>
            </a:r>
          </a:p>
          <a:p>
            <a:r>
              <a:rPr lang="sv-SE" dirty="0" smtClean="0"/>
              <a:t>Bronz 	</a:t>
            </a:r>
            <a:r>
              <a:rPr lang="hu-HU" dirty="0" smtClean="0"/>
              <a:t>		</a:t>
            </a:r>
            <a:r>
              <a:rPr lang="sv-SE" dirty="0" smtClean="0"/>
              <a:t>82% 	</a:t>
            </a:r>
            <a:r>
              <a:rPr lang="hu-HU" dirty="0" smtClean="0"/>
              <a:t>	</a:t>
            </a:r>
            <a:r>
              <a:rPr lang="sv-SE" dirty="0" smtClean="0"/>
              <a:t>85% 	</a:t>
            </a:r>
            <a:r>
              <a:rPr lang="hu-HU" dirty="0" smtClean="0"/>
              <a:t>	</a:t>
            </a:r>
            <a:r>
              <a:rPr lang="sv-SE" dirty="0" smtClean="0"/>
              <a:t>82%</a:t>
            </a:r>
          </a:p>
          <a:p>
            <a:r>
              <a:rPr lang="sv-SE" dirty="0" smtClean="0"/>
              <a:t>Ezüst 	</a:t>
            </a:r>
            <a:r>
              <a:rPr lang="hu-HU" dirty="0" smtClean="0"/>
              <a:t>		</a:t>
            </a:r>
            <a:r>
              <a:rPr lang="sv-SE" dirty="0" smtClean="0"/>
              <a:t>85% 	</a:t>
            </a:r>
            <a:r>
              <a:rPr lang="hu-HU" dirty="0" smtClean="0"/>
              <a:t>	</a:t>
            </a:r>
            <a:r>
              <a:rPr lang="sv-SE" dirty="0" smtClean="0"/>
              <a:t>88% 	</a:t>
            </a:r>
            <a:r>
              <a:rPr lang="hu-HU" dirty="0" smtClean="0"/>
              <a:t>	</a:t>
            </a:r>
            <a:r>
              <a:rPr lang="sv-SE" dirty="0" smtClean="0"/>
              <a:t>85%</a:t>
            </a:r>
          </a:p>
          <a:p>
            <a:r>
              <a:rPr lang="sv-SE" dirty="0" smtClean="0"/>
              <a:t>Arany 	</a:t>
            </a:r>
            <a:r>
              <a:rPr lang="hu-HU" dirty="0" smtClean="0"/>
              <a:t>		</a:t>
            </a:r>
            <a:r>
              <a:rPr lang="sv-SE" dirty="0" smtClean="0"/>
              <a:t>87% 	</a:t>
            </a:r>
            <a:r>
              <a:rPr lang="hu-HU" dirty="0" smtClean="0"/>
              <a:t>	</a:t>
            </a:r>
            <a:r>
              <a:rPr lang="sv-SE" dirty="0" smtClean="0"/>
              <a:t>90% 	</a:t>
            </a:r>
            <a:r>
              <a:rPr lang="hu-HU" dirty="0" smtClean="0"/>
              <a:t>	</a:t>
            </a:r>
            <a:r>
              <a:rPr lang="sv-SE" dirty="0" smtClean="0"/>
              <a:t>87%</a:t>
            </a:r>
          </a:p>
          <a:p>
            <a:r>
              <a:rPr lang="sv-SE" dirty="0" smtClean="0"/>
              <a:t>Platina 	</a:t>
            </a:r>
            <a:r>
              <a:rPr lang="hu-HU" dirty="0" smtClean="0"/>
              <a:t>		</a:t>
            </a:r>
            <a:r>
              <a:rPr lang="sv-SE" dirty="0" smtClean="0"/>
              <a:t>90% 	</a:t>
            </a:r>
            <a:r>
              <a:rPr lang="hu-HU" dirty="0" smtClean="0"/>
              <a:t>	</a:t>
            </a:r>
            <a:r>
              <a:rPr lang="sv-SE" dirty="0" smtClean="0"/>
              <a:t>92% 	</a:t>
            </a:r>
            <a:r>
              <a:rPr lang="hu-HU" dirty="0" smtClean="0"/>
              <a:t>	</a:t>
            </a:r>
            <a:r>
              <a:rPr lang="sv-SE" dirty="0" smtClean="0"/>
              <a:t>89%</a:t>
            </a:r>
          </a:p>
          <a:p>
            <a:r>
              <a:rPr lang="sv-SE" dirty="0" smtClean="0"/>
              <a:t>Titanium </a:t>
            </a:r>
            <a:r>
              <a:rPr lang="hu-HU" dirty="0" smtClean="0"/>
              <a:t>	</a:t>
            </a:r>
            <a:r>
              <a:rPr lang="sv-SE" dirty="0" smtClean="0"/>
              <a:t>	</a:t>
            </a:r>
            <a:r>
              <a:rPr lang="hu-HU" dirty="0" smtClean="0"/>
              <a:t>	</a:t>
            </a:r>
            <a:r>
              <a:rPr lang="sv-SE" dirty="0" smtClean="0"/>
              <a:t>94% 	</a:t>
            </a:r>
            <a:r>
              <a:rPr lang="hu-HU" dirty="0" smtClean="0"/>
              <a:t>	</a:t>
            </a:r>
            <a:r>
              <a:rPr lang="sv-SE" dirty="0" smtClean="0"/>
              <a:t>96% 	</a:t>
            </a:r>
            <a:r>
              <a:rPr lang="hu-HU" dirty="0" smtClean="0"/>
              <a:t>	</a:t>
            </a:r>
            <a:r>
              <a:rPr lang="sv-SE" dirty="0" smtClean="0"/>
              <a:t>91%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139952" y="16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A táp által </a:t>
            </a:r>
            <a:r>
              <a:rPr lang="hu-HU" b="1" dirty="0" smtClean="0"/>
              <a:t>leadott teljesítmény </a:t>
            </a:r>
            <a:r>
              <a:rPr lang="hu-HU" dirty="0" smtClean="0"/>
              <a:t>számítógépünk felvett teljesítményét jelenti, ennyit fogyaszt ténylegesen. </a:t>
            </a:r>
          </a:p>
          <a:p>
            <a:r>
              <a:rPr lang="hu-HU" dirty="0" smtClean="0"/>
              <a:t>A táp felvett és leadott teljesítménye között különbség van, hányadosuk a táp hatásfokát jelenti:</a:t>
            </a:r>
            <a:br>
              <a:rPr lang="hu-HU" dirty="0" smtClean="0"/>
            </a:br>
            <a:endParaRPr lang="hu-HU" dirty="0" smtClean="0"/>
          </a:p>
          <a:p>
            <a:pPr algn="ctr"/>
            <a:r>
              <a:rPr lang="hu-HU" b="1" dirty="0" smtClean="0"/>
              <a:t> leadott/felvett teljesítmény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67544" y="1700808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Mit jelent </a:t>
            </a:r>
            <a:r>
              <a:rPr lang="hu-HU" b="1" dirty="0" smtClean="0"/>
              <a:t>a konnektoros mérővel mért fogyasztás</a:t>
            </a:r>
            <a:r>
              <a:rPr lang="hu-HU" dirty="0" smtClean="0"/>
              <a:t>? </a:t>
            </a:r>
          </a:p>
          <a:p>
            <a:endParaRPr lang="hu-HU" dirty="0"/>
          </a:p>
          <a:p>
            <a:r>
              <a:rPr lang="hu-HU" dirty="0" smtClean="0"/>
              <a:t>Lényegében azt, hogy a számítógép annyiba kerül nekünk amennyit megmérünk.</a:t>
            </a:r>
          </a:p>
          <a:p>
            <a:r>
              <a:rPr lang="hu-HU" dirty="0" smtClean="0"/>
              <a:t>Ezt nevezzük </a:t>
            </a:r>
            <a:r>
              <a:rPr lang="hu-HU" b="1" dirty="0" smtClean="0"/>
              <a:t>felvett teljesítménynek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59532" y="611933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/>
              <a:t>115 voltos (amerikai) hálózaton mérték, ez annyit jelent, hogy nálunk a 80 Plusnál leírthoz képest valamivel jobb hatásfokkal működnek a tápok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 teljesítménye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2013-as adatok</a:t>
            </a:r>
          </a:p>
          <a:p>
            <a:pPr lvl="1"/>
            <a:r>
              <a:rPr lang="hu-HU" dirty="0" smtClean="0"/>
              <a:t>Felső középkategóriás konfiguráció nyugalomban 240 W igényel.</a:t>
            </a:r>
          </a:p>
          <a:p>
            <a:pPr lvl="1"/>
            <a:r>
              <a:rPr lang="hu-HU" dirty="0" err="1" smtClean="0"/>
              <a:t>Tuningos</a:t>
            </a:r>
            <a:r>
              <a:rPr lang="hu-HU" dirty="0" smtClean="0"/>
              <a:t> processzorral és három </a:t>
            </a:r>
            <a:r>
              <a:rPr lang="hu-HU" dirty="0" err="1" smtClean="0"/>
              <a:t>GPU-val</a:t>
            </a:r>
            <a:r>
              <a:rPr lang="hu-HU" dirty="0" smtClean="0"/>
              <a:t> ellátott rendszer teljes terhelésen 420 W igényel. </a:t>
            </a:r>
          </a:p>
          <a:p>
            <a:pPr lvl="1"/>
            <a:r>
              <a:rPr lang="hu-HU" dirty="0" smtClean="0"/>
              <a:t>Emellett az átlagos PC-k üresjárati fogyasztása 60 W</a:t>
            </a:r>
            <a:endParaRPr lang="hu-HU" dirty="0"/>
          </a:p>
        </p:txBody>
      </p:sp>
      <p:pic>
        <p:nvPicPr>
          <p:cNvPr id="5" name="Tartalom helye 4" descr="tap_hatlapj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837377"/>
            <a:ext cx="4038600" cy="205160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ATX 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 ATX két fontos pontja </a:t>
            </a:r>
          </a:p>
          <a:p>
            <a:pPr lvl="1"/>
            <a:r>
              <a:rPr lang="hu-HU" b="1" dirty="0" smtClean="0"/>
              <a:t>a 3.3 V kimeneti feszültség</a:t>
            </a:r>
            <a:r>
              <a:rPr lang="hu-HU" dirty="0" smtClean="0"/>
              <a:t>, mely a 3.3 V PCI bővítő kártyák és az új processzor technológiák használatát biztosítja, 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soft-power</a:t>
            </a:r>
            <a:r>
              <a:rPr lang="hu-HU" dirty="0" smtClean="0"/>
              <a:t> csatlakozó, mely az új operációs rendszerek segítségével lehetővé teszi a rendszer szoftveres lekapcsolását</a:t>
            </a:r>
            <a:endParaRPr lang="hu-HU" dirty="0"/>
          </a:p>
        </p:txBody>
      </p:sp>
      <p:pic>
        <p:nvPicPr>
          <p:cNvPr id="5" name="Tartalom helye 4" descr="tap_ATX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97500" y="2167731"/>
            <a:ext cx="2540000" cy="33909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tx_tepegyseg_meretei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9825" y="985837"/>
            <a:ext cx="4324350" cy="4886325"/>
          </a:xfrm>
          <a:prstGeom prst="rect">
            <a:avLst/>
          </a:prstGeom>
        </p:spPr>
      </p:pic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5746650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ATX táp</a:t>
            </a:r>
            <a:br>
              <a:rPr lang="hu-HU" dirty="0" smtClean="0"/>
            </a:br>
            <a:r>
              <a:rPr lang="hu-HU" dirty="0" smtClean="0"/>
              <a:t>méret </a:t>
            </a:r>
            <a:br>
              <a:rPr lang="hu-HU" dirty="0" smtClean="0"/>
            </a:br>
            <a:r>
              <a:rPr lang="hu-HU" dirty="0" smtClean="0"/>
              <a:t>adatai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ATX csatlakozás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hu-HU" sz="2000" dirty="0" smtClean="0"/>
              <a:t>20 érintkezős </a:t>
            </a:r>
            <a:br>
              <a:rPr lang="hu-HU" sz="2000" dirty="0" smtClean="0"/>
            </a:br>
            <a:r>
              <a:rPr lang="hu-HU" sz="2000" dirty="0" smtClean="0"/>
              <a:t>(pin) csatlakozó (P1)</a:t>
            </a:r>
            <a:endParaRPr lang="hu-HU" sz="2000" dirty="0"/>
          </a:p>
        </p:txBody>
      </p:sp>
      <p:pic>
        <p:nvPicPr>
          <p:cNvPr id="9" name="Tartalom helye 8" descr="p1_csatlakoz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15242"/>
            <a:ext cx="4040188" cy="3670554"/>
          </a:xfrm>
        </p:spPr>
      </p:pic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hu-HU" sz="2000" dirty="0" smtClean="0"/>
              <a:t>20 érintkezős (pin) csatlakozó kiosztása</a:t>
            </a:r>
            <a:endParaRPr lang="hu-HU" sz="2000" dirty="0"/>
          </a:p>
        </p:txBody>
      </p:sp>
      <p:pic>
        <p:nvPicPr>
          <p:cNvPr id="10" name="Tartalom helye 9" descr="p1_csatlakozo_kiosztasa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102630" y="2174875"/>
            <a:ext cx="3126564" cy="39512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520</Words>
  <Application>Microsoft Office PowerPoint</Application>
  <PresentationFormat>Diavetítés a képernyőre (4:3 oldalarány)</PresentationFormat>
  <Paragraphs>74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Office-téma</vt:lpstr>
      <vt:lpstr>Tápegységek</vt:lpstr>
      <vt:lpstr>Tápegységek</vt:lpstr>
      <vt:lpstr>Tápegységek működési elve</vt:lpstr>
      <vt:lpstr>Tápegység kiválasztása</vt:lpstr>
      <vt:lpstr>Tápegység teljesítménye</vt:lpstr>
      <vt:lpstr>Tápegység teljesítménye</vt:lpstr>
      <vt:lpstr>ATX tápegység</vt:lpstr>
      <vt:lpstr>ATX táp méret  adatai</vt:lpstr>
      <vt:lpstr>ATX csatlakozás</vt:lpstr>
      <vt:lpstr>ATX csatlakozás</vt:lpstr>
      <vt:lpstr>ATX csatlakozás</vt:lpstr>
      <vt:lpstr>ATX vezérlőjelek magyarázata</vt:lpstr>
      <vt:lpstr>Háttértárak csatlakoztatása</vt:lpstr>
      <vt:lpstr>Háttértárak csatlakozása</vt:lpstr>
      <vt:lpstr>Háttértárak csatlakozása</vt:lpstr>
      <vt:lpstr>BTX</vt:lpstr>
    </vt:vector>
  </TitlesOfParts>
  <Company>Vasvári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Tápegységek</dc:title>
  <dc:creator>gycsaba</dc:creator>
  <cp:lastModifiedBy>fg</cp:lastModifiedBy>
  <cp:revision>26</cp:revision>
  <dcterms:created xsi:type="dcterms:W3CDTF">2013-06-28T09:32:57Z</dcterms:created>
  <dcterms:modified xsi:type="dcterms:W3CDTF">2019-09-27T16:40:37Z</dcterms:modified>
</cp:coreProperties>
</file>