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79" r:id="rId4"/>
    <p:sldId id="280" r:id="rId5"/>
    <p:sldId id="281" r:id="rId6"/>
    <p:sldId id="282" r:id="rId7"/>
    <p:sldId id="259" r:id="rId8"/>
    <p:sldId id="260" r:id="rId9"/>
    <p:sldId id="283" r:id="rId10"/>
    <p:sldId id="261" r:id="rId11"/>
    <p:sldId id="270" r:id="rId12"/>
    <p:sldId id="271" r:id="rId13"/>
    <p:sldId id="263" r:id="rId14"/>
    <p:sldId id="267" r:id="rId15"/>
    <p:sldId id="289" r:id="rId16"/>
    <p:sldId id="268" r:id="rId17"/>
    <p:sldId id="277" r:id="rId18"/>
    <p:sldId id="290" r:id="rId19"/>
    <p:sldId id="284" r:id="rId20"/>
    <p:sldId id="287" r:id="rId21"/>
    <p:sldId id="285" r:id="rId22"/>
    <p:sldId id="286" r:id="rId23"/>
    <p:sldId id="288" r:id="rId24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674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hu-HU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 Light" charset="0"/>
                <a:cs typeface="DejaVu Sans Light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 Light" charset="0"/>
                <a:cs typeface="DejaVu Sans Light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 Light" charset="0"/>
                <a:cs typeface="DejaVu Sans Light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 Light" charset="0"/>
                <a:cs typeface="DejaVu Sans Light" charset="0"/>
              </a:defRPr>
            </a:lvl1pPr>
          </a:lstStyle>
          <a:p>
            <a:pPr>
              <a:defRPr/>
            </a:pPr>
            <a:fld id="{DB8CFBCF-0BF1-4B6F-B948-B941ABD0F77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2367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81C1A01-265C-4281-9FB5-64EB90D565D4}" type="slidenum">
              <a:rPr lang="hu-HU" smtClean="0"/>
              <a:pPr/>
              <a:t>1</a:t>
            </a:fld>
            <a:endParaRPr lang="hu-HU" smtClean="0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68864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13FAF0-B0DB-4260-828A-2AC0741FE81C}" type="slidenum">
              <a:rPr lang="hu-HU" smtClean="0"/>
              <a:pPr/>
              <a:t>7</a:t>
            </a:fld>
            <a:endParaRPr lang="hu-HU" smtClean="0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368143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9B943D1-0808-4264-A614-FE4022F9E13A}" type="slidenum">
              <a:rPr lang="hu-HU" smtClean="0"/>
              <a:pPr/>
              <a:t>8</a:t>
            </a:fld>
            <a:endParaRPr lang="hu-HU" smtClean="0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79086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B8CFBCF-0BF1-4B6F-B948-B941ABD0F77F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943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9D7E57-E76D-437E-B781-96B009A07AE1}" type="slidenum">
              <a:rPr lang="hu-HU" smtClean="0"/>
              <a:pPr/>
              <a:t>10</a:t>
            </a:fld>
            <a:endParaRPr lang="hu-HU" smtClean="0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215577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8B401CC-83C1-409A-ABAC-16D4900A7173}" type="slidenum">
              <a:rPr lang="hu-HU" smtClean="0"/>
              <a:pPr/>
              <a:t>11</a:t>
            </a:fld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06657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76F644B-E730-4133-BEEA-CA20B8375F40}" type="slidenum">
              <a:rPr lang="hu-HU" smtClean="0"/>
              <a:pPr/>
              <a:t>13</a:t>
            </a:fld>
            <a:endParaRPr lang="hu-HU" smtClean="0"/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224436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BFA8B2B-572C-41B5-953A-B95BC6C57B65}" type="slidenum">
              <a:rPr lang="hu-HU" smtClean="0"/>
              <a:pPr/>
              <a:t>17</a:t>
            </a:fld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56767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B2055-35ED-4047-81B5-9C7C38B8C29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C6945-E2FE-445E-9A06-AD66E7C9AB6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AFB8C-A7B1-4C61-9362-4A63CA53B24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39DE9-BB18-485C-A3CA-EB2D27D3F84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BA4B9-D38C-46A4-A6CC-4D7B84ACF89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BD74E-49A8-4B2D-9DA5-53BDC6CC08F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19723-29E8-4745-BE03-DB4C14D93A5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84620-E7B6-47C7-A7A1-A24D2F7B632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E1BE8-52AE-46A2-9F3F-60DC40435C6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4BFA4-521F-43A4-A33B-8C0DF08C650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3CBF9-3929-4F39-8157-6E964F9A264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Címszöveg formátumának szerkesztése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Vázlatszöveg formátumának szerkesztése</a:t>
            </a:r>
          </a:p>
          <a:p>
            <a:pPr lvl="1"/>
            <a:r>
              <a:rPr lang="en-GB" smtClean="0"/>
              <a:t>Második vázlatszint</a:t>
            </a:r>
          </a:p>
          <a:p>
            <a:pPr lvl="2"/>
            <a:r>
              <a:rPr lang="en-GB" smtClean="0"/>
              <a:t>Harmadik vázlatszint</a:t>
            </a:r>
          </a:p>
          <a:p>
            <a:pPr lvl="3"/>
            <a:r>
              <a:rPr lang="en-GB" smtClean="0"/>
              <a:t>Negyedik vázlatszint</a:t>
            </a:r>
          </a:p>
          <a:p>
            <a:pPr lvl="4"/>
            <a:r>
              <a:rPr lang="en-GB" smtClean="0"/>
              <a:t>Ötödik vázlatszint</a:t>
            </a:r>
          </a:p>
          <a:p>
            <a:pPr lvl="4"/>
            <a:r>
              <a:rPr lang="en-GB" smtClean="0"/>
              <a:t>Hatodik vázlatszint</a:t>
            </a:r>
          </a:p>
          <a:p>
            <a:pPr lvl="4"/>
            <a:r>
              <a:rPr lang="en-GB" smtClean="0"/>
              <a:t>Hetedik vázlatszint</a:t>
            </a:r>
          </a:p>
          <a:p>
            <a:pPr lvl="4"/>
            <a:r>
              <a:rPr lang="en-GB" smtClean="0"/>
              <a:t>Nyolcadik vázlatszint</a:t>
            </a:r>
          </a:p>
          <a:p>
            <a:pPr lvl="4"/>
            <a:r>
              <a:rPr lang="en-GB" smtClean="0"/>
              <a:t>Kilencedik vázlatszint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 Light" charset="0"/>
                <a:cs typeface="DejaVu Sans Light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 Light" charset="0"/>
                <a:cs typeface="DejaVu Sans Light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 Light" charset="0"/>
                <a:cs typeface="DejaVu Sans Light" charset="0"/>
              </a:defRPr>
            </a:lvl1pPr>
          </a:lstStyle>
          <a:p>
            <a:pPr>
              <a:defRPr/>
            </a:pPr>
            <a:fld id="{41A50575-1F22-4B18-9FB1-AF9202F565D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719832" y="467469"/>
            <a:ext cx="8569325" cy="1620837"/>
          </a:xfrm>
        </p:spPr>
        <p:txBody>
          <a:bodyPr/>
          <a:lstStyle/>
          <a:p>
            <a:r>
              <a:rPr lang="hu-HU" dirty="0" smtClean="0"/>
              <a:t>CPU</a:t>
            </a:r>
            <a:endParaRPr lang="hu-HU" dirty="0"/>
          </a:p>
        </p:txBody>
      </p:sp>
      <p:sp>
        <p:nvSpPr>
          <p:cNvPr id="6" name="Alcím 5"/>
          <p:cNvSpPr>
            <a:spLocks noGrp="1"/>
          </p:cNvSpPr>
          <p:nvPr>
            <p:ph type="subTitle" idx="1"/>
          </p:nvPr>
        </p:nvSpPr>
        <p:spPr>
          <a:xfrm>
            <a:off x="1511920" y="1619597"/>
            <a:ext cx="7056437" cy="1931988"/>
          </a:xfrm>
        </p:spPr>
        <p:txBody>
          <a:bodyPr/>
          <a:lstStyle/>
          <a:p>
            <a:r>
              <a:rPr lang="hu-HU" dirty="0" err="1" smtClean="0"/>
              <a:t>Central</a:t>
            </a:r>
            <a:r>
              <a:rPr lang="hu-HU" dirty="0" smtClean="0"/>
              <a:t> </a:t>
            </a:r>
            <a:r>
              <a:rPr lang="hu-HU" dirty="0" err="1" smtClean="0"/>
              <a:t>Processing</a:t>
            </a:r>
            <a:r>
              <a:rPr lang="hu-HU" dirty="0" smtClean="0"/>
              <a:t> Unit – </a:t>
            </a:r>
            <a:br>
              <a:rPr lang="hu-HU" dirty="0" smtClean="0"/>
            </a:br>
            <a:r>
              <a:rPr lang="hu-HU" dirty="0" smtClean="0"/>
              <a:t>központi feldolgozóegység</a:t>
            </a:r>
            <a:endParaRPr lang="hu-H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2" y="2858539"/>
            <a:ext cx="3672408" cy="275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296" y="2699717"/>
            <a:ext cx="4894458" cy="304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7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mtClean="0"/>
              <a:t>Órajel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</p:spPr>
        <p:txBody>
          <a:bodyPr/>
          <a:lstStyle/>
          <a:p>
            <a:pPr marL="431800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800" dirty="0" smtClean="0">
                <a:solidFill>
                  <a:schemeClr val="tx1"/>
                </a:solidFill>
              </a:rPr>
              <a:t>A processzor munkavégzési üteme, az </a:t>
            </a:r>
            <a:r>
              <a:rPr lang="hu-HU" sz="2800" b="1" dirty="0" smtClean="0">
                <a:solidFill>
                  <a:schemeClr val="tx1"/>
                </a:solidFill>
              </a:rPr>
              <a:t>órajel</a:t>
            </a:r>
          </a:p>
          <a:p>
            <a:pPr marL="863600" lvl="1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400" b="1" dirty="0" smtClean="0">
                <a:solidFill>
                  <a:schemeClr val="tx1"/>
                </a:solidFill>
              </a:rPr>
              <a:t>Megmutatja, hogy egységnyi idő alatt hány művelet hajtható végre</a:t>
            </a:r>
            <a:r>
              <a:rPr lang="hu-HU" sz="2400" dirty="0" smtClean="0">
                <a:solidFill>
                  <a:schemeClr val="tx1"/>
                </a:solidFill>
              </a:rPr>
              <a:t>. </a:t>
            </a:r>
          </a:p>
          <a:p>
            <a:pPr marL="863600" lvl="1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400" dirty="0" smtClean="0">
                <a:solidFill>
                  <a:schemeClr val="tx1"/>
                </a:solidFill>
              </a:rPr>
              <a:t>E jellemző értéket az órajel-sokszorozó technológiákkal tovább tudjuk növelni. </a:t>
            </a:r>
          </a:p>
          <a:p>
            <a:pPr marL="863600" lvl="1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400" dirty="0" smtClean="0">
                <a:solidFill>
                  <a:schemeClr val="tx1"/>
                </a:solidFill>
              </a:rPr>
              <a:t>A jelenlegi tipikus </a:t>
            </a:r>
            <a:r>
              <a:rPr lang="hu-HU" sz="2400" dirty="0" smtClean="0">
                <a:solidFill>
                  <a:schemeClr val="tx1"/>
                </a:solidFill>
              </a:rPr>
              <a:t>órajel frekvencia </a:t>
            </a:r>
            <a:r>
              <a:rPr lang="hu-HU" sz="2400" dirty="0" smtClean="0">
                <a:solidFill>
                  <a:schemeClr val="tx1"/>
                </a:solidFill>
              </a:rPr>
              <a:t>2-3 </a:t>
            </a:r>
            <a:r>
              <a:rPr lang="hu-HU" sz="2400" dirty="0" err="1" smtClean="0">
                <a:solidFill>
                  <a:schemeClr val="tx1"/>
                </a:solidFill>
              </a:rPr>
              <a:t>GHz</a:t>
            </a:r>
            <a:r>
              <a:rPr lang="hu-HU" sz="2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Téglalap 3"/>
          <p:cNvSpPr/>
          <p:nvPr/>
        </p:nvSpPr>
        <p:spPr>
          <a:xfrm>
            <a:off x="1780" y="5067000"/>
            <a:ext cx="10007083" cy="1638141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hu-HU" dirty="0" smtClean="0"/>
              <a:t>Az órajel-frekvencia lényegének megértéséhez repüljünk vissza az időben, s képzeljük magunkat</a:t>
            </a:r>
          </a:p>
          <a:p>
            <a:r>
              <a:rPr lang="hu-HU" dirty="0" smtClean="0"/>
              <a:t>egy római (vagy pun, tetszés szerint) hadigálya evezője mögé. Ha az evezősök össze vissza húznák a lapátokat, akkor a gálya nem haladna valami gyorsan. Ha valaki ütemesen</a:t>
            </a:r>
          </a:p>
          <a:p>
            <a:r>
              <a:rPr lang="hu-HU" dirty="0" smtClean="0"/>
              <a:t>dobol, vagyis megadja, hogy mikor kell húzni az evezőt, a hajó nagyobb sebességet érhet</a:t>
            </a:r>
          </a:p>
          <a:p>
            <a:r>
              <a:rPr lang="hu-HU" dirty="0" smtClean="0"/>
              <a:t>el. Nem nehéz elképzelni, hogy gyorsabb dobolás (esetünkben egy szűk határon belül)</a:t>
            </a:r>
          </a:p>
          <a:p>
            <a:r>
              <a:rPr lang="hu-HU" dirty="0" smtClean="0"/>
              <a:t>növeli a hajó sebességét.</a:t>
            </a:r>
            <a:endParaRPr lang="hu-H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150938" y="1795463"/>
            <a:ext cx="2540000" cy="1270000"/>
            <a:chOff x="1043608" y="1628928"/>
            <a:chExt cx="2304000" cy="1152000"/>
          </a:xfrm>
        </p:grpSpPr>
        <p:sp>
          <p:nvSpPr>
            <p:cNvPr id="8" name="Rectangle 7"/>
            <p:cNvSpPr/>
            <p:nvPr/>
          </p:nvSpPr>
          <p:spPr>
            <a:xfrm>
              <a:off x="1043608" y="1628928"/>
              <a:ext cx="2304000" cy="115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  <p:pic>
          <p:nvPicPr>
            <p:cNvPr id="1035" name="Picture 8" descr="clock.gif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67744" y="1644566"/>
              <a:ext cx="1047049" cy="1095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Oval 15"/>
            <p:cNvSpPr/>
            <p:nvPr/>
          </p:nvSpPr>
          <p:spPr>
            <a:xfrm>
              <a:off x="1158808" y="1736928"/>
              <a:ext cx="914400" cy="914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300" b="1" dirty="0"/>
                <a:t>+ ·</a:t>
              </a:r>
              <a:endParaRPr lang="hu-HU" sz="3300" b="1" dirty="0"/>
            </a:p>
          </p:txBody>
        </p:sp>
      </p:grpSp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Órajel</a:t>
            </a:r>
          </a:p>
        </p:txBody>
      </p:sp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090C52-47E1-4B31-AC64-F813D14EBF93}" type="slidenum">
              <a:rPr lang="hu-HU" smtClean="0"/>
              <a:pPr/>
              <a:t>11</a:t>
            </a:fld>
            <a:endParaRPr lang="hu-HU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26108" y="3332803"/>
            <a:ext cx="4852988" cy="181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/>
          <a:lstStyle/>
          <a:p>
            <a:pPr marL="377825" indent="-377825" defTabSz="1006475" hangingPunct="1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hu-HU" sz="2800" dirty="0"/>
              <a:t>8 lépés az mennyi idő?</a:t>
            </a:r>
          </a:p>
          <a:p>
            <a:pPr marL="1069975" lvl="1" indent="-566738" defTabSz="1006475">
              <a:spcBef>
                <a:spcPct val="20000"/>
              </a:spcBef>
            </a:pPr>
            <a:r>
              <a:rPr lang="hu-HU" sz="2400" dirty="0"/>
              <a:t>1 Hz-es órajel: 8 s</a:t>
            </a:r>
          </a:p>
          <a:p>
            <a:pPr marL="1069975" lvl="1" indent="-566738" defTabSz="1006475">
              <a:spcBef>
                <a:spcPct val="20000"/>
              </a:spcBef>
            </a:pPr>
            <a:r>
              <a:rPr lang="hu-HU" sz="2400" dirty="0"/>
              <a:t>2 Hz-es órajel: 4 s</a:t>
            </a:r>
          </a:p>
          <a:p>
            <a:pPr marL="1069975" lvl="1" indent="-566738" defTabSz="1006475">
              <a:spcBef>
                <a:spcPct val="20000"/>
              </a:spcBef>
            </a:pPr>
            <a:r>
              <a:rPr lang="hu-HU" sz="2400" dirty="0"/>
              <a:t>2 </a:t>
            </a:r>
            <a:r>
              <a:rPr lang="hu-HU" sz="2400" dirty="0" err="1"/>
              <a:t>GHz-es</a:t>
            </a:r>
            <a:r>
              <a:rPr lang="hu-HU" sz="2400" dirty="0"/>
              <a:t> órajel: </a:t>
            </a:r>
            <a:r>
              <a:rPr lang="hu-HU" sz="2400" b="1" dirty="0"/>
              <a:t>4 </a:t>
            </a:r>
            <a:r>
              <a:rPr lang="hu-HU" sz="2400" b="1" dirty="0" err="1"/>
              <a:t>ns</a:t>
            </a:r>
            <a:endParaRPr lang="hu-HU" sz="2400" b="1" dirty="0"/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4659313" y="1954213"/>
          <a:ext cx="45481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5" imgW="2184400" imgH="419100" progId="Equation.3">
                  <p:embed/>
                </p:oleObj>
              </mc:Choice>
              <mc:Fallback>
                <p:oleObj name="Equation" r:id="rId5" imgW="2184400" imgH="4191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3" y="1954213"/>
                        <a:ext cx="4548187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1" name="Group 16"/>
          <p:cNvGrpSpPr>
            <a:grpSpLocks/>
          </p:cNvGrpSpPr>
          <p:nvPr/>
        </p:nvGrpSpPr>
        <p:grpSpPr bwMode="auto">
          <a:xfrm>
            <a:off x="1150938" y="1795463"/>
            <a:ext cx="1270000" cy="1270000"/>
            <a:chOff x="1461142" y="4029103"/>
            <a:chExt cx="1152128" cy="1152128"/>
          </a:xfrm>
        </p:grpSpPr>
        <p:sp>
          <p:nvSpPr>
            <p:cNvPr id="18" name="Rectangle 17"/>
            <p:cNvSpPr/>
            <p:nvPr/>
          </p:nvSpPr>
          <p:spPr>
            <a:xfrm>
              <a:off x="1461142" y="4029103"/>
              <a:ext cx="1152128" cy="11521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  <p:sp>
          <p:nvSpPr>
            <p:cNvPr id="19" name="Oval 18"/>
            <p:cNvSpPr/>
            <p:nvPr/>
          </p:nvSpPr>
          <p:spPr>
            <a:xfrm>
              <a:off x="1580675" y="4148636"/>
              <a:ext cx="914502" cy="9145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300" b="1" dirty="0"/>
                <a:t>+ ·</a:t>
              </a:r>
              <a:endParaRPr lang="hu-HU" sz="3300" b="1" dirty="0"/>
            </a:p>
          </p:txBody>
        </p:sp>
      </p:grpSp>
      <p:sp>
        <p:nvSpPr>
          <p:cNvPr id="13" name="Téglalap 12"/>
          <p:cNvSpPr/>
          <p:nvPr/>
        </p:nvSpPr>
        <p:spPr>
          <a:xfrm>
            <a:off x="5612432" y="3219451"/>
            <a:ext cx="3960193" cy="16381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hu-HU" dirty="0" smtClean="0"/>
              <a:t>Az órajel gyakoriságához kapcsolódó</a:t>
            </a:r>
          </a:p>
          <a:p>
            <a:r>
              <a:rPr lang="hu-HU" dirty="0" smtClean="0"/>
              <a:t>mértékegység a </a:t>
            </a:r>
            <a:r>
              <a:rPr lang="hu-HU" b="1" dirty="0" smtClean="0"/>
              <a:t>MIPS</a:t>
            </a:r>
            <a:r>
              <a:rPr lang="hu-HU" dirty="0" smtClean="0"/>
              <a:t> (</a:t>
            </a:r>
            <a:r>
              <a:rPr lang="hu-HU" i="1" dirty="0" err="1" smtClean="0"/>
              <a:t>Million</a:t>
            </a:r>
            <a:r>
              <a:rPr lang="hu-HU" i="1" dirty="0" smtClean="0"/>
              <a:t>  </a:t>
            </a:r>
            <a:r>
              <a:rPr lang="hu-HU" i="1" dirty="0" err="1" smtClean="0"/>
              <a:t>Instruction</a:t>
            </a:r>
            <a:r>
              <a:rPr lang="hu-HU" i="1" dirty="0" smtClean="0"/>
              <a:t> Per </a:t>
            </a:r>
            <a:r>
              <a:rPr lang="hu-HU" i="1" dirty="0" err="1" smtClean="0"/>
              <a:t>Second</a:t>
            </a:r>
            <a:r>
              <a:rPr lang="hu-HU" dirty="0" smtClean="0"/>
              <a:t>), azaz millió utasítás másodpercenként, mely szintén a processzor teljesítményét írja le.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856" y="5598100"/>
            <a:ext cx="4819650" cy="1304925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02164" y="6164975"/>
            <a:ext cx="244827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Frekvencia ciklus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984F85-E4B9-4C60-B2CB-D9ED10B7CF83}" type="slidenum">
              <a:rPr lang="hu-HU" smtClean="0"/>
              <a:pPr/>
              <a:t>12</a:t>
            </a:fld>
            <a:endParaRPr lang="hu-HU" smtClean="0"/>
          </a:p>
        </p:txBody>
      </p:sp>
      <p:pic>
        <p:nvPicPr>
          <p:cNvPr id="2059" name="Picture 11" descr="Anyag- és eszközismeret | Sulinet Tudásbáz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8" y="755501"/>
            <a:ext cx="5731871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287784" y="179437"/>
            <a:ext cx="3456384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CPU fejlődése</a:t>
            </a:r>
            <a:endParaRPr lang="hu-HU" sz="20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232" y="4427909"/>
            <a:ext cx="4907236" cy="3126611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5976416" y="827509"/>
            <a:ext cx="3485153" cy="129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 dirty="0"/>
              <a:t>Az Intel processzorok fejlődése, tranzisztor tartalom millió processzorban kifejezve. Az Intel4004 processzor még csak 2300 tranzisztort tartalmazott, a Pentium II  7,5 milliót, a Pentium IV több mint 40 milliót.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moore_torveny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6178" y="5508029"/>
            <a:ext cx="2322993" cy="2051646"/>
          </a:xfrm>
          <a:prstGeom prst="rect">
            <a:avLst/>
          </a:prstGeom>
        </p:spPr>
      </p:pic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7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4000" dirty="0" smtClean="0"/>
              <a:t>Tranzisztorok száma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6"/>
            <a:ext cx="9070975" cy="1939354"/>
          </a:xfrm>
        </p:spPr>
        <p:txBody>
          <a:bodyPr/>
          <a:lstStyle/>
          <a:p>
            <a:pPr marL="431800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800" dirty="0" smtClean="0"/>
              <a:t>A processzorlapkára integrált tranzisztorok száma is befolyásolja a számítási teljesítményt</a:t>
            </a:r>
          </a:p>
          <a:p>
            <a:pPr marL="863600" lvl="1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400" dirty="0" smtClean="0"/>
              <a:t>Jelenlegi tipikus értéke 200–2000 millió tranzisztor között helyezkedik el a munkaállomás és a szerver kategóriában.</a:t>
            </a:r>
          </a:p>
        </p:txBody>
      </p:sp>
      <p:pic>
        <p:nvPicPr>
          <p:cNvPr id="8196" name="Kép 3" descr="Die-image-of-Intels-first-45-nm-processor-codenamed-Penryn-The-processor-has-a-total-of-410-million-transistors-which-compares-to-,J-7-91411-1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25" y="3813175"/>
            <a:ext cx="53975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Téglalap 4"/>
          <p:cNvSpPr>
            <a:spLocks noChangeArrowheads="1"/>
          </p:cNvSpPr>
          <p:nvPr/>
        </p:nvSpPr>
        <p:spPr bwMode="auto">
          <a:xfrm>
            <a:off x="287784" y="3912618"/>
            <a:ext cx="4143375" cy="95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sz="2000" dirty="0"/>
              <a:t>Kétévente kb. </a:t>
            </a:r>
            <a:r>
              <a:rPr lang="hu-HU" sz="2000" dirty="0" err="1"/>
              <a:t>duplázódik</a:t>
            </a:r>
            <a:r>
              <a:rPr lang="hu-HU" sz="2000" dirty="0"/>
              <a:t> az egy lapkán megvalósítható tranzisztorok száma .</a:t>
            </a:r>
          </a:p>
        </p:txBody>
      </p:sp>
      <p:sp>
        <p:nvSpPr>
          <p:cNvPr id="8198" name="Téglalap 6"/>
          <p:cNvSpPr>
            <a:spLocks noChangeArrowheads="1"/>
          </p:cNvSpPr>
          <p:nvPr/>
        </p:nvSpPr>
        <p:spPr bwMode="auto">
          <a:xfrm>
            <a:off x="143768" y="5508029"/>
            <a:ext cx="2555775" cy="1494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sz="1400" b="1" dirty="0"/>
              <a:t>Moore-törvénynek</a:t>
            </a:r>
            <a:r>
              <a:rPr lang="hu-HU" sz="1400" dirty="0"/>
              <a:t> nevezzük azt a tapasztalati megfigyelést a technológiai fejlődésben, mely szerint az integrált áramkörök összetettsége körülbelül 18 hónaponként megduplázódik.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Számítási sebesség</a:t>
            </a:r>
          </a:p>
        </p:txBody>
      </p:sp>
      <p:sp>
        <p:nvSpPr>
          <p:cNvPr id="9219" name="Tartalom helye 2"/>
          <p:cNvSpPr>
            <a:spLocks noGrp="1"/>
          </p:cNvSpPr>
          <p:nvPr>
            <p:ph idx="1"/>
          </p:nvPr>
        </p:nvSpPr>
        <p:spPr>
          <a:xfrm>
            <a:off x="503238" y="1768475"/>
            <a:ext cx="9069387" cy="3154363"/>
          </a:xfrm>
        </p:spPr>
        <p:txBody>
          <a:bodyPr/>
          <a:lstStyle/>
          <a:p>
            <a:pPr marL="107950" indent="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dirty="0" smtClean="0"/>
              <a:t>Számítási sebesség befolyásolható még </a:t>
            </a:r>
          </a:p>
          <a:p>
            <a:pPr marL="863600" lvl="1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dirty="0" smtClean="0"/>
              <a:t>az adattovábbítási, </a:t>
            </a:r>
          </a:p>
          <a:p>
            <a:pPr marL="863600" lvl="1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dirty="0" smtClean="0"/>
              <a:t>párhuzamos feldolgozási </a:t>
            </a:r>
          </a:p>
          <a:p>
            <a:pPr marL="863600" lvl="1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dirty="0" smtClean="0"/>
              <a:t>és egyéb sebességnövelő technológiák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Minél kevesebb idő alatt minél több számítást!</a:t>
            </a:r>
          </a:p>
          <a:p>
            <a: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u-HU" dirty="0" smtClean="0"/>
          </a:p>
        </p:txBody>
      </p:sp>
      <p:sp>
        <p:nvSpPr>
          <p:cNvPr id="9220" name="Téglalap 3"/>
          <p:cNvSpPr>
            <a:spLocks noChangeArrowheads="1"/>
          </p:cNvSpPr>
          <p:nvPr/>
        </p:nvSpPr>
        <p:spPr bwMode="auto">
          <a:xfrm>
            <a:off x="611188" y="5422900"/>
            <a:ext cx="8533580" cy="86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hu-HU" b="1" dirty="0"/>
          </a:p>
          <a:p>
            <a:r>
              <a:rPr lang="hu-HU" b="1" dirty="0"/>
              <a:t>Növekvő tranzisztorszámok nem hoznak egyre növekvő teljesítményt, a többlet tranzisztorokat a többmagos processzorok építésére lehet használni.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59792" y="323453"/>
            <a:ext cx="2805576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b="1" dirty="0">
                <a:latin typeface="Arial" panose="020B0604020202020204" pitchFamily="34" charset="0"/>
              </a:rPr>
              <a:t>Mi a processzormag?</a:t>
            </a:r>
            <a:endParaRPr lang="hu-HU" sz="2000" b="1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359792" y="971525"/>
            <a:ext cx="9001000" cy="1638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dirty="0">
                <a:latin typeface="+mn-lt"/>
              </a:rPr>
              <a:t>A magokról tiszta lelkiismerettel elmondható, hogy ezek különálló számítási egységek. Egy többmagos processzor lényegében több darab egymagos processzor egybe integrálva. Mivel a magok függetlenek egymástól, lehetővé teszik, hogy a processzor egyszerre több különböző utasításon dolgozzon, </a:t>
            </a:r>
            <a:r>
              <a:rPr lang="hu-HU" b="1" dirty="0">
                <a:latin typeface="+mn-lt"/>
              </a:rPr>
              <a:t>több programot kezeljen egyszerre</a:t>
            </a:r>
            <a:r>
              <a:rPr lang="hu-HU" dirty="0">
                <a:latin typeface="+mn-lt"/>
              </a:rPr>
              <a:t>. Ez kulcsfontosságú a hatékony </a:t>
            </a:r>
            <a:r>
              <a:rPr lang="hu-HU" dirty="0" err="1">
                <a:latin typeface="+mn-lt"/>
              </a:rPr>
              <a:t>multitasking</a:t>
            </a:r>
            <a:r>
              <a:rPr lang="hu-HU" dirty="0">
                <a:latin typeface="+mn-lt"/>
              </a:rPr>
              <a:t> esetében. Napjainkban egyre több alkalmazás és játék képes kihasználni a több mag adta előnyöket.</a:t>
            </a:r>
          </a:p>
        </p:txBody>
      </p:sp>
      <p:pic>
        <p:nvPicPr>
          <p:cNvPr id="3076" name="Picture 4" descr="Intel Kaby Lake négymagos processzor belső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4" y="2699717"/>
            <a:ext cx="5236257" cy="348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églalap 4"/>
          <p:cNvSpPr/>
          <p:nvPr/>
        </p:nvSpPr>
        <p:spPr>
          <a:xfrm>
            <a:off x="5622533" y="2879173"/>
            <a:ext cx="3882275" cy="112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dirty="0">
                <a:solidFill>
                  <a:srgbClr val="373737"/>
                </a:solidFill>
                <a:latin typeface="+mn-lt"/>
              </a:rPr>
              <a:t>Az operációs rendszer </a:t>
            </a:r>
            <a:r>
              <a:rPr lang="hu-HU" dirty="0" smtClean="0">
                <a:solidFill>
                  <a:srgbClr val="373737"/>
                </a:solidFill>
                <a:latin typeface="+mn-lt"/>
              </a:rPr>
              <a:t>szempontjából az utasítások </a:t>
            </a:r>
            <a:r>
              <a:rPr lang="hu-HU" b="1" dirty="0" smtClean="0">
                <a:solidFill>
                  <a:srgbClr val="373737"/>
                </a:solidFill>
                <a:latin typeface="+mn-lt"/>
              </a:rPr>
              <a:t>párhuzamosan </a:t>
            </a:r>
            <a:r>
              <a:rPr lang="hu-HU" b="1" dirty="0">
                <a:solidFill>
                  <a:srgbClr val="373737"/>
                </a:solidFill>
                <a:latin typeface="+mn-lt"/>
              </a:rPr>
              <a:t>kezelt </a:t>
            </a:r>
            <a:r>
              <a:rPr lang="hu-HU" b="1" dirty="0" smtClean="0">
                <a:solidFill>
                  <a:srgbClr val="373737"/>
                </a:solidFill>
                <a:latin typeface="+mn-lt"/>
              </a:rPr>
              <a:t>szálakra </a:t>
            </a:r>
            <a:r>
              <a:rPr lang="hu-HU" dirty="0" smtClean="0">
                <a:solidFill>
                  <a:srgbClr val="373737"/>
                </a:solidFill>
                <a:latin typeface="+mn-lt"/>
              </a:rPr>
              <a:t>osztódnak</a:t>
            </a:r>
            <a:endParaRPr lang="hu-HU" dirty="0">
              <a:latin typeface="+mn-lt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385552" y="6180288"/>
            <a:ext cx="8975240" cy="86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+mn-lt"/>
              </a:rPr>
              <a:t>Ma már a processzorok többsége olyan technológiával rendelkezik, amely lehetővé teszi, hogy </a:t>
            </a:r>
            <a:r>
              <a:rPr lang="hu-HU" b="1" dirty="0">
                <a:latin typeface="+mn-lt"/>
              </a:rPr>
              <a:t>egy fizikai mag két szálat </a:t>
            </a:r>
            <a:r>
              <a:rPr lang="hu-HU" dirty="0">
                <a:latin typeface="+mn-lt"/>
              </a:rPr>
              <a:t>dolgozzon fel. Emiatt ezeket a processzor szálakat szokták </a:t>
            </a:r>
            <a:r>
              <a:rPr lang="hu-HU" b="1" dirty="0">
                <a:latin typeface="+mn-lt"/>
              </a:rPr>
              <a:t>virtuális vagy logikai magoknak </a:t>
            </a:r>
            <a:r>
              <a:rPr lang="hu-HU" dirty="0">
                <a:latin typeface="+mn-lt"/>
              </a:rPr>
              <a:t>is nevezni.</a:t>
            </a:r>
          </a:p>
        </p:txBody>
      </p:sp>
    </p:spTree>
    <p:extLst>
      <p:ext uri="{BB962C8B-B14F-4D97-AF65-F5344CB8AC3E}">
        <p14:creationId xmlns:p14="http://schemas.microsoft.com/office/powerpoint/2010/main" val="19306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Többmagos processorok</a:t>
            </a:r>
          </a:p>
        </p:txBody>
      </p:sp>
      <p:pic>
        <p:nvPicPr>
          <p:cNvPr id="4" name="Picture 8" descr="core_du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1263" y="1665288"/>
            <a:ext cx="1608137" cy="19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re_quad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2038" y="1636713"/>
            <a:ext cx="1595437" cy="19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10" descr="core_sol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6200" y="1644650"/>
            <a:ext cx="161448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47813" y="3995738"/>
            <a:ext cx="1152525" cy="1152525"/>
            <a:chOff x="1461142" y="4029103"/>
            <a:chExt cx="1152128" cy="1152128"/>
          </a:xfrm>
        </p:grpSpPr>
        <p:sp>
          <p:nvSpPr>
            <p:cNvPr id="8" name="Rectangle 11"/>
            <p:cNvSpPr/>
            <p:nvPr/>
          </p:nvSpPr>
          <p:spPr>
            <a:xfrm>
              <a:off x="1461142" y="4029103"/>
              <a:ext cx="1152128" cy="11521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  <p:sp>
          <p:nvSpPr>
            <p:cNvPr id="9" name="Oval 5"/>
            <p:cNvSpPr/>
            <p:nvPr/>
          </p:nvSpPr>
          <p:spPr>
            <a:xfrm>
              <a:off x="1580163" y="4149711"/>
              <a:ext cx="914085" cy="91408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000" b="1" dirty="0"/>
                <a:t>+ ·</a:t>
              </a:r>
              <a:endParaRPr lang="hu-HU" sz="3000" b="1" dirty="0"/>
            </a:p>
          </p:txBody>
        </p:sp>
      </p:grpSp>
      <p:pic>
        <p:nvPicPr>
          <p:cNvPr id="10" name="Picture 8" descr="core_du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1263" y="1665288"/>
            <a:ext cx="1608137" cy="19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core_quad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2038" y="1636713"/>
            <a:ext cx="1595437" cy="19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10" descr="core_sol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6200" y="1644650"/>
            <a:ext cx="161448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954463" y="3995738"/>
            <a:ext cx="1165225" cy="2305050"/>
            <a:chOff x="3983670" y="4033530"/>
            <a:chExt cx="1164394" cy="2304256"/>
          </a:xfrm>
        </p:grpSpPr>
        <p:grpSp>
          <p:nvGrpSpPr>
            <p:cNvPr id="10266" name="Group 13"/>
            <p:cNvGrpSpPr>
              <a:grpSpLocks/>
            </p:cNvGrpSpPr>
            <p:nvPr/>
          </p:nvGrpSpPr>
          <p:grpSpPr bwMode="auto">
            <a:xfrm>
              <a:off x="3995936" y="4033530"/>
              <a:ext cx="1152128" cy="1152128"/>
              <a:chOff x="1461142" y="4029103"/>
              <a:chExt cx="1152128" cy="1152128"/>
            </a:xfrm>
          </p:grpSpPr>
          <p:sp>
            <p:nvSpPr>
              <p:cNvPr id="18" name="Rectangle 14"/>
              <p:cNvSpPr/>
              <p:nvPr/>
            </p:nvSpPr>
            <p:spPr>
              <a:xfrm>
                <a:off x="1461567" y="4029103"/>
                <a:ext cx="1151703" cy="115212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hu-HU"/>
              </a:p>
            </p:txBody>
          </p:sp>
          <p:sp>
            <p:nvSpPr>
              <p:cNvPr id="19" name="Oval 15"/>
              <p:cNvSpPr/>
              <p:nvPr/>
            </p:nvSpPr>
            <p:spPr>
              <a:xfrm>
                <a:off x="1580544" y="4149711"/>
                <a:ext cx="913748" cy="91408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3000" b="1" dirty="0"/>
                  <a:t>+ ·</a:t>
                </a:r>
                <a:endParaRPr lang="hu-HU" sz="3000" b="1" dirty="0"/>
              </a:p>
            </p:txBody>
          </p:sp>
        </p:grpSp>
        <p:grpSp>
          <p:nvGrpSpPr>
            <p:cNvPr id="10267" name="Group 16"/>
            <p:cNvGrpSpPr>
              <a:grpSpLocks/>
            </p:cNvGrpSpPr>
            <p:nvPr/>
          </p:nvGrpSpPr>
          <p:grpSpPr bwMode="auto">
            <a:xfrm>
              <a:off x="3983670" y="5185658"/>
              <a:ext cx="1152128" cy="1152128"/>
              <a:chOff x="1461142" y="4029103"/>
              <a:chExt cx="1152128" cy="1152128"/>
            </a:xfrm>
          </p:grpSpPr>
          <p:sp>
            <p:nvSpPr>
              <p:cNvPr id="16" name="Rectangle 17"/>
              <p:cNvSpPr/>
              <p:nvPr/>
            </p:nvSpPr>
            <p:spPr>
              <a:xfrm>
                <a:off x="1461142" y="4029103"/>
                <a:ext cx="1151703" cy="115212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hu-HU"/>
              </a:p>
            </p:txBody>
          </p:sp>
          <p:sp>
            <p:nvSpPr>
              <p:cNvPr id="17" name="Oval 18"/>
              <p:cNvSpPr/>
              <p:nvPr/>
            </p:nvSpPr>
            <p:spPr>
              <a:xfrm>
                <a:off x="1580119" y="4149711"/>
                <a:ext cx="913748" cy="91408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3000" b="1" dirty="0"/>
                  <a:t>+ ·</a:t>
                </a:r>
                <a:endParaRPr lang="hu-HU" sz="3000" b="1" dirty="0"/>
              </a:p>
            </p:txBody>
          </p:sp>
        </p:grp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5795963" y="3995738"/>
            <a:ext cx="2305050" cy="2305050"/>
            <a:chOff x="6012160" y="4005064"/>
            <a:chExt cx="2303694" cy="2304256"/>
          </a:xfrm>
        </p:grpSpPr>
        <p:grpSp>
          <p:nvGrpSpPr>
            <p:cNvPr id="10252" name="Group 23"/>
            <p:cNvGrpSpPr>
              <a:grpSpLocks/>
            </p:cNvGrpSpPr>
            <p:nvPr/>
          </p:nvGrpSpPr>
          <p:grpSpPr bwMode="auto">
            <a:xfrm>
              <a:off x="6012160" y="4005064"/>
              <a:ext cx="1164394" cy="2304256"/>
              <a:chOff x="3983670" y="4033530"/>
              <a:chExt cx="1164394" cy="2304256"/>
            </a:xfrm>
          </p:grpSpPr>
          <p:grpSp>
            <p:nvGrpSpPr>
              <p:cNvPr id="10260" name="Group 13"/>
              <p:cNvGrpSpPr>
                <a:grpSpLocks/>
              </p:cNvGrpSpPr>
              <p:nvPr/>
            </p:nvGrpSpPr>
            <p:grpSpPr bwMode="auto">
              <a:xfrm>
                <a:off x="3995936" y="4033530"/>
                <a:ext cx="1152128" cy="1152128"/>
                <a:chOff x="1461142" y="4029103"/>
                <a:chExt cx="1152128" cy="1152128"/>
              </a:xfrm>
            </p:grpSpPr>
            <p:sp>
              <p:nvSpPr>
                <p:cNvPr id="33" name="Rectangle 28"/>
                <p:cNvSpPr/>
                <p:nvPr/>
              </p:nvSpPr>
              <p:spPr>
                <a:xfrm>
                  <a:off x="1461569" y="4029103"/>
                  <a:ext cx="1151847" cy="1152128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hu-HU"/>
                </a:p>
              </p:txBody>
            </p:sp>
            <p:sp>
              <p:nvSpPr>
                <p:cNvPr id="34" name="Oval 29"/>
                <p:cNvSpPr/>
                <p:nvPr/>
              </p:nvSpPr>
              <p:spPr>
                <a:xfrm>
                  <a:off x="1580561" y="4149711"/>
                  <a:ext cx="913862" cy="9140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3000" b="1" dirty="0"/>
                    <a:t>+ ·</a:t>
                  </a:r>
                  <a:endParaRPr lang="hu-HU" sz="3000" b="1" dirty="0"/>
                </a:p>
              </p:txBody>
            </p:sp>
          </p:grpSp>
          <p:grpSp>
            <p:nvGrpSpPr>
              <p:cNvPr id="10261" name="Group 16"/>
              <p:cNvGrpSpPr>
                <a:grpSpLocks/>
              </p:cNvGrpSpPr>
              <p:nvPr/>
            </p:nvGrpSpPr>
            <p:grpSpPr bwMode="auto">
              <a:xfrm>
                <a:off x="3983670" y="5185658"/>
                <a:ext cx="1152128" cy="1152128"/>
                <a:chOff x="1461142" y="4029103"/>
                <a:chExt cx="1152128" cy="1152128"/>
              </a:xfrm>
            </p:grpSpPr>
            <p:sp>
              <p:nvSpPr>
                <p:cNvPr id="31" name="Rectangle 26"/>
                <p:cNvSpPr/>
                <p:nvPr/>
              </p:nvSpPr>
              <p:spPr>
                <a:xfrm>
                  <a:off x="1461142" y="4029103"/>
                  <a:ext cx="1151847" cy="1152128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hu-HU"/>
                </a:p>
              </p:txBody>
            </p:sp>
            <p:sp>
              <p:nvSpPr>
                <p:cNvPr id="32" name="Oval 27"/>
                <p:cNvSpPr/>
                <p:nvPr/>
              </p:nvSpPr>
              <p:spPr>
                <a:xfrm>
                  <a:off x="1580134" y="4149711"/>
                  <a:ext cx="913862" cy="9140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3000" b="1" dirty="0"/>
                    <a:t>+ ·</a:t>
                  </a:r>
                  <a:endParaRPr lang="hu-HU" sz="3000" b="1" dirty="0"/>
                </a:p>
              </p:txBody>
            </p:sp>
          </p:grpSp>
        </p:grpSp>
        <p:grpSp>
          <p:nvGrpSpPr>
            <p:cNvPr id="10253" name="Group 30"/>
            <p:cNvGrpSpPr>
              <a:grpSpLocks/>
            </p:cNvGrpSpPr>
            <p:nvPr/>
          </p:nvGrpSpPr>
          <p:grpSpPr bwMode="auto">
            <a:xfrm>
              <a:off x="7151460" y="4005064"/>
              <a:ext cx="1164394" cy="2304256"/>
              <a:chOff x="3983670" y="4033530"/>
              <a:chExt cx="1164394" cy="2304256"/>
            </a:xfrm>
          </p:grpSpPr>
          <p:grpSp>
            <p:nvGrpSpPr>
              <p:cNvPr id="10254" name="Group 13"/>
              <p:cNvGrpSpPr>
                <a:grpSpLocks/>
              </p:cNvGrpSpPr>
              <p:nvPr/>
            </p:nvGrpSpPr>
            <p:grpSpPr bwMode="auto">
              <a:xfrm>
                <a:off x="3995936" y="4033530"/>
                <a:ext cx="1152128" cy="1152128"/>
                <a:chOff x="1461142" y="4029103"/>
                <a:chExt cx="1152128" cy="1152128"/>
              </a:xfrm>
            </p:grpSpPr>
            <p:sp>
              <p:nvSpPr>
                <p:cNvPr id="27" name="Rectangle 35"/>
                <p:cNvSpPr/>
                <p:nvPr/>
              </p:nvSpPr>
              <p:spPr>
                <a:xfrm>
                  <a:off x="1461423" y="4029103"/>
                  <a:ext cx="1151847" cy="1152128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hu-HU"/>
                </a:p>
              </p:txBody>
            </p:sp>
            <p:sp>
              <p:nvSpPr>
                <p:cNvPr id="28" name="Oval 36"/>
                <p:cNvSpPr/>
                <p:nvPr/>
              </p:nvSpPr>
              <p:spPr>
                <a:xfrm>
                  <a:off x="1580415" y="4149711"/>
                  <a:ext cx="913862" cy="9140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3000" b="1" dirty="0"/>
                    <a:t>+ ·</a:t>
                  </a:r>
                  <a:endParaRPr lang="hu-HU" sz="3000" b="1" dirty="0"/>
                </a:p>
              </p:txBody>
            </p:sp>
          </p:grpSp>
          <p:grpSp>
            <p:nvGrpSpPr>
              <p:cNvPr id="10255" name="Group 16"/>
              <p:cNvGrpSpPr>
                <a:grpSpLocks/>
              </p:cNvGrpSpPr>
              <p:nvPr/>
            </p:nvGrpSpPr>
            <p:grpSpPr bwMode="auto">
              <a:xfrm>
                <a:off x="3983670" y="5185658"/>
                <a:ext cx="1152128" cy="1152128"/>
                <a:chOff x="1461142" y="4029103"/>
                <a:chExt cx="1152128" cy="1152128"/>
              </a:xfrm>
            </p:grpSpPr>
            <p:sp>
              <p:nvSpPr>
                <p:cNvPr id="25" name="Rectangle 33"/>
                <p:cNvSpPr/>
                <p:nvPr/>
              </p:nvSpPr>
              <p:spPr>
                <a:xfrm>
                  <a:off x="1460996" y="4029103"/>
                  <a:ext cx="1151847" cy="1152128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hu-HU"/>
                </a:p>
              </p:txBody>
            </p:sp>
            <p:sp>
              <p:nvSpPr>
                <p:cNvPr id="26" name="Oval 34"/>
                <p:cNvSpPr/>
                <p:nvPr/>
              </p:nvSpPr>
              <p:spPr>
                <a:xfrm>
                  <a:off x="1579988" y="4149711"/>
                  <a:ext cx="913862" cy="914085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3000" b="1" dirty="0"/>
                    <a:t>+ ·</a:t>
                  </a:r>
                  <a:endParaRPr lang="hu-HU" sz="3000" b="1" dirty="0"/>
                </a:p>
              </p:txBody>
            </p:sp>
          </p:grpSp>
        </p:grpSp>
      </p:grpSp>
      <p:sp>
        <p:nvSpPr>
          <p:cNvPr id="6" name="Téglalap 5"/>
          <p:cNvSpPr/>
          <p:nvPr/>
        </p:nvSpPr>
        <p:spPr>
          <a:xfrm>
            <a:off x="503237" y="6522514"/>
            <a:ext cx="9069387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+mn-lt"/>
              </a:rPr>
              <a:t>Egy </a:t>
            </a:r>
            <a:r>
              <a:rPr lang="hu-HU" dirty="0">
                <a:latin typeface="+mn-lt"/>
              </a:rPr>
              <a:t>négyszálas kétmagos processzor </a:t>
            </a:r>
            <a:r>
              <a:rPr lang="hu-HU" dirty="0" smtClean="0">
                <a:latin typeface="+mn-lt"/>
              </a:rPr>
              <a:t>nem egyenértékű egy </a:t>
            </a:r>
            <a:r>
              <a:rPr lang="hu-HU" dirty="0">
                <a:latin typeface="+mn-lt"/>
              </a:rPr>
              <a:t>négymagos </a:t>
            </a:r>
            <a:r>
              <a:rPr lang="hu-HU" dirty="0" smtClean="0">
                <a:latin typeface="+mn-lt"/>
              </a:rPr>
              <a:t>processzorral!</a:t>
            </a:r>
            <a:endParaRPr lang="hu-H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Jobb egy többmagos </a:t>
            </a:r>
            <a:r>
              <a:rPr lang="hu-HU" smtClean="0"/>
              <a:t/>
            </a:r>
            <a:br>
              <a:rPr lang="hu-HU" smtClean="0"/>
            </a:br>
            <a:r>
              <a:rPr lang="en-US" smtClean="0"/>
              <a:t>processzor mint egy egymagos?</a:t>
            </a:r>
            <a:endParaRPr lang="hu-HU" smtClean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4713" y="7007225"/>
            <a:ext cx="2352675" cy="401638"/>
          </a:xfrm>
          <a:noFill/>
        </p:spPr>
        <p:txBody>
          <a:bodyPr/>
          <a:lstStyle/>
          <a:p>
            <a:fld id="{2223A135-F615-4974-A49B-7F522DBA4F8A}" type="slidenum">
              <a:rPr lang="hu-HU" smtClean="0"/>
              <a:pPr/>
              <a:t>17</a:t>
            </a:fld>
            <a:endParaRPr lang="hu-HU" smtClean="0"/>
          </a:p>
        </p:txBody>
      </p:sp>
      <p:sp>
        <p:nvSpPr>
          <p:cNvPr id="7" name="Rectangle 6"/>
          <p:cNvSpPr/>
          <p:nvPr/>
        </p:nvSpPr>
        <p:spPr>
          <a:xfrm>
            <a:off x="6215063" y="5049838"/>
            <a:ext cx="1524000" cy="952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2579688" y="5049838"/>
            <a:ext cx="3630612" cy="952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2579688" y="3938588"/>
            <a:ext cx="3630612" cy="952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defRPr/>
            </a:pPr>
            <a:endParaRPr lang="hu-HU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79688" y="6286500"/>
            <a:ext cx="587375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4" name="Group 80"/>
          <p:cNvGrpSpPr>
            <a:grpSpLocks/>
          </p:cNvGrpSpPr>
          <p:nvPr/>
        </p:nvGrpSpPr>
        <p:grpSpPr bwMode="auto">
          <a:xfrm>
            <a:off x="1389063" y="3938588"/>
            <a:ext cx="952500" cy="952500"/>
            <a:chOff x="1461142" y="4029103"/>
            <a:chExt cx="1152128" cy="1152128"/>
          </a:xfrm>
        </p:grpSpPr>
        <p:sp>
          <p:nvSpPr>
            <p:cNvPr id="16" name="Rectangle 15"/>
            <p:cNvSpPr/>
            <p:nvPr/>
          </p:nvSpPr>
          <p:spPr>
            <a:xfrm>
              <a:off x="1461142" y="4029103"/>
              <a:ext cx="1152128" cy="11521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  <p:sp>
          <p:nvSpPr>
            <p:cNvPr id="17" name="Oval 16"/>
            <p:cNvSpPr/>
            <p:nvPr/>
          </p:nvSpPr>
          <p:spPr>
            <a:xfrm>
              <a:off x="1580195" y="4148156"/>
              <a:ext cx="914022" cy="91594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/>
                <a:t>+ ·</a:t>
              </a:r>
              <a:endParaRPr lang="hu-HU" sz="2600" b="1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 rot="5400000">
            <a:off x="3460750" y="4295776"/>
            <a:ext cx="547687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6" name="TextBox 22"/>
          <p:cNvSpPr txBox="1">
            <a:spLocks noChangeArrowheads="1"/>
          </p:cNvSpPr>
          <p:nvPr/>
        </p:nvSpPr>
        <p:spPr bwMode="auto">
          <a:xfrm>
            <a:off x="2500313" y="6399213"/>
            <a:ext cx="36512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hu-HU"/>
              <a:t>Párhuzamos rész</a:t>
            </a:r>
            <a:endParaRPr lang="hu-HU" baseline="-25000"/>
          </a:p>
        </p:txBody>
      </p:sp>
      <p:sp>
        <p:nvSpPr>
          <p:cNvPr id="14347" name="TextBox 23"/>
          <p:cNvSpPr txBox="1">
            <a:spLocks noChangeArrowheads="1"/>
          </p:cNvSpPr>
          <p:nvPr/>
        </p:nvSpPr>
        <p:spPr bwMode="auto">
          <a:xfrm>
            <a:off x="6151563" y="6400800"/>
            <a:ext cx="15875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hu-HU"/>
              <a:t>Szekvenciális rész</a:t>
            </a:r>
            <a:endParaRPr lang="hu-HU" baseline="-25000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4978400" y="4287838"/>
            <a:ext cx="5476875" cy="1587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9" name="Group 80"/>
          <p:cNvGrpSpPr>
            <a:grpSpLocks/>
          </p:cNvGrpSpPr>
          <p:nvPr/>
        </p:nvGrpSpPr>
        <p:grpSpPr bwMode="auto">
          <a:xfrm>
            <a:off x="1389063" y="5049838"/>
            <a:ext cx="952500" cy="952500"/>
            <a:chOff x="1461142" y="4029103"/>
            <a:chExt cx="1152128" cy="1152128"/>
          </a:xfrm>
        </p:grpSpPr>
        <p:sp>
          <p:nvSpPr>
            <p:cNvPr id="32" name="Rectangle 31"/>
            <p:cNvSpPr/>
            <p:nvPr/>
          </p:nvSpPr>
          <p:spPr>
            <a:xfrm>
              <a:off x="1461142" y="4029103"/>
              <a:ext cx="1152128" cy="11521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  <p:sp>
          <p:nvSpPr>
            <p:cNvPr id="33" name="Oval 32"/>
            <p:cNvSpPr/>
            <p:nvPr/>
          </p:nvSpPr>
          <p:spPr>
            <a:xfrm>
              <a:off x="1580195" y="4148156"/>
              <a:ext cx="914022" cy="91594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/>
                <a:t>+ ·</a:t>
              </a:r>
              <a:endParaRPr lang="hu-HU" sz="2600" b="1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519363" y="2484438"/>
            <a:ext cx="3097212" cy="7445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0794" tIns="50397" rIns="100794" bIns="50397">
            <a:spAutoFit/>
          </a:bodyPr>
          <a:lstStyle/>
          <a:p>
            <a:pPr algn="ctr">
              <a:defRPr/>
            </a:pPr>
            <a:r>
              <a:rPr lang="en-US" sz="4000" b="1" dirty="0"/>
              <a:t>80%</a:t>
            </a:r>
            <a:endParaRPr lang="hu-HU" sz="4000" b="1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6192838" y="2555875"/>
            <a:ext cx="1492250" cy="746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0794" tIns="50397" rIns="100794" bIns="50397">
            <a:spAutoFit/>
          </a:bodyPr>
          <a:lstStyle/>
          <a:p>
            <a:pPr algn="ctr">
              <a:defRPr/>
            </a:pPr>
            <a:r>
              <a:rPr lang="en-US" sz="4000" b="1" dirty="0"/>
              <a:t>20%</a:t>
            </a:r>
            <a:endParaRPr lang="hu-HU" sz="4000" b="1" baseline="-25000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611563" y="4097338"/>
            <a:ext cx="16668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hu-HU" sz="3100" b="1">
                <a:solidFill>
                  <a:schemeClr val="bg1"/>
                </a:solidFill>
              </a:rPr>
              <a:t>4 lépés</a:t>
            </a:r>
            <a:endParaRPr lang="hu-HU" sz="3100" b="1" baseline="-2500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582988" y="5208588"/>
            <a:ext cx="16668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hu-HU" sz="3100" b="1">
                <a:solidFill>
                  <a:schemeClr val="bg1"/>
                </a:solidFill>
              </a:rPr>
              <a:t>4 lépés</a:t>
            </a:r>
            <a:endParaRPr lang="hu-HU" sz="3100" b="1" baseline="-2500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138863" y="5208588"/>
            <a:ext cx="1668462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hu-HU" sz="3100" b="1">
                <a:solidFill>
                  <a:schemeClr val="bg1"/>
                </a:solidFill>
              </a:rPr>
              <a:t>2 lépés</a:t>
            </a:r>
            <a:endParaRPr lang="hu-HU" sz="3100" b="1" baseline="-25000">
              <a:solidFill>
                <a:schemeClr val="bg1"/>
              </a:solidFill>
            </a:endParaRPr>
          </a:p>
        </p:txBody>
      </p:sp>
      <p:sp>
        <p:nvSpPr>
          <p:cNvPr id="26" name="Rectangle 9"/>
          <p:cNvSpPr/>
          <p:nvPr/>
        </p:nvSpPr>
        <p:spPr>
          <a:xfrm>
            <a:off x="2592388" y="3851275"/>
            <a:ext cx="3294062" cy="8651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7" name="Rectangle 7"/>
          <p:cNvSpPr/>
          <p:nvPr/>
        </p:nvSpPr>
        <p:spPr>
          <a:xfrm>
            <a:off x="6264275" y="3851275"/>
            <a:ext cx="1382713" cy="8651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9" name="Rectangle 9"/>
          <p:cNvSpPr/>
          <p:nvPr/>
        </p:nvSpPr>
        <p:spPr>
          <a:xfrm>
            <a:off x="2592388" y="4932363"/>
            <a:ext cx="3294062" cy="863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30" name="Rectangle 9"/>
          <p:cNvSpPr/>
          <p:nvPr/>
        </p:nvSpPr>
        <p:spPr>
          <a:xfrm>
            <a:off x="6335713" y="4932363"/>
            <a:ext cx="1152525" cy="863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4359" name="Téglalap 30"/>
          <p:cNvSpPr>
            <a:spLocks noChangeArrowheads="1"/>
          </p:cNvSpPr>
          <p:nvPr/>
        </p:nvSpPr>
        <p:spPr bwMode="auto">
          <a:xfrm>
            <a:off x="360363" y="1763713"/>
            <a:ext cx="5038725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4500" lvl="1" indent="0"/>
            <a:r>
              <a:rPr lang="hu-HU" sz="2000">
                <a:solidFill>
                  <a:srgbClr val="FF0000"/>
                </a:solidFill>
              </a:rPr>
              <a:t>Csak nagyon párhuzamos programok esetében.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44" grpId="0"/>
      <p:bldP spid="45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80" y="1023700"/>
            <a:ext cx="3748275" cy="926618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80" y="2195661"/>
            <a:ext cx="3748275" cy="268984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928" y="5003973"/>
            <a:ext cx="6400800" cy="219075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904408" y="778357"/>
            <a:ext cx="252028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CPU gyártók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6477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CPU tokozás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Tokozáson a processzor külső burkát, érintkezőinek kialakítását értjük.</a:t>
            </a:r>
          </a:p>
          <a:p>
            <a:pPr lvl="1"/>
            <a:r>
              <a:rPr lang="hu-HU" sz="2400" dirty="0" smtClean="0"/>
              <a:t>Három elterjedt fajtája van:</a:t>
            </a:r>
          </a:p>
          <a:p>
            <a:pPr lvl="2"/>
            <a:r>
              <a:rPr lang="hu-HU" sz="2000" dirty="0" err="1" smtClean="0"/>
              <a:t>LGA-tokozás</a:t>
            </a:r>
            <a:r>
              <a:rPr lang="hu-HU" sz="2000" dirty="0" smtClean="0"/>
              <a:t>: </a:t>
            </a:r>
            <a:br>
              <a:rPr lang="hu-HU" sz="2000" dirty="0" smtClean="0"/>
            </a:br>
            <a:r>
              <a:rPr lang="hu-HU" sz="2000" dirty="0" smtClean="0"/>
              <a:t>a tűsor az alaplapon helyezkedik el, míg a processzoron csak úgynevezett érintőpadok találhatóak.</a:t>
            </a:r>
          </a:p>
          <a:p>
            <a:pPr lvl="1"/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88" y="4529941"/>
            <a:ext cx="3168352" cy="216504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28" y="4211885"/>
            <a:ext cx="3518142" cy="26386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CPU feladata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03238" y="1768476"/>
            <a:ext cx="9073578" cy="1579314"/>
          </a:xfrm>
        </p:spPr>
        <p:txBody>
          <a:bodyPr/>
          <a:lstStyle/>
          <a:p>
            <a:r>
              <a:rPr lang="hu-HU" b="1" dirty="0" smtClean="0"/>
              <a:t>Az összes CPU alapvető feladata a tárolt műveletek sorainak (programok) végrehajtása.</a:t>
            </a:r>
          </a:p>
          <a:p>
            <a:pPr lvl="1"/>
            <a:r>
              <a:rPr lang="hu-HU" sz="2000" dirty="0" smtClean="0"/>
              <a:t>A program számok sorozata, melyeket a memóriában tárolunk</a:t>
            </a:r>
            <a:r>
              <a:rPr lang="hu-HU" sz="2000" dirty="0" smtClean="0"/>
              <a:t>.</a:t>
            </a:r>
          </a:p>
          <a:p>
            <a:pPr lvl="1"/>
            <a:r>
              <a:rPr lang="hu-HU" sz="2000" dirty="0"/>
              <a:t>bináris műveletek feldolgozása</a:t>
            </a:r>
          </a:p>
          <a:p>
            <a:pPr lvl="1"/>
            <a:r>
              <a:rPr lang="hu-HU" sz="2000" dirty="0" smtClean="0"/>
              <a:t>A </a:t>
            </a:r>
            <a:r>
              <a:rPr lang="hu-HU" sz="2000" dirty="0" smtClean="0"/>
              <a:t>processzorok programozásához gépi kódokat használnak.</a:t>
            </a:r>
          </a:p>
          <a:p>
            <a:pPr lvl="2"/>
            <a:r>
              <a:rPr lang="hu-HU" sz="1600" dirty="0" smtClean="0"/>
              <a:t>A gépi kód olyan program, ami a processzor által közvetlenül megértett utasításokból </a:t>
            </a:r>
            <a:r>
              <a:rPr lang="hu-HU" dirty="0" smtClean="0"/>
              <a:t>áll.</a:t>
            </a:r>
            <a:endParaRPr lang="hu-HU" dirty="0"/>
          </a:p>
        </p:txBody>
      </p:sp>
      <p:pic>
        <p:nvPicPr>
          <p:cNvPr id="7" name="Tartalom helye 6" descr="neumann_ciklus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376016" y="4571925"/>
            <a:ext cx="4860126" cy="23259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863848" y="683493"/>
            <a:ext cx="7848872" cy="4214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err="1"/>
              <a:t>PGA-tokozás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a csatlakozók a négyzet alakú tok alján helyezkednek el. Ezen belül is lehet:</a:t>
            </a:r>
          </a:p>
          <a:p>
            <a:pPr marL="1028700" lvl="1">
              <a:buFont typeface="Courier New" pitchFamily="49" charset="0"/>
              <a:buChar char="o"/>
            </a:pPr>
            <a:r>
              <a:rPr lang="hu-HU" dirty="0" smtClean="0"/>
              <a:t>     	  	CPGA</a:t>
            </a:r>
            <a:r>
              <a:rPr lang="hu-HU" dirty="0"/>
              <a:t>, azaz kerámiatok, </a:t>
            </a:r>
            <a:r>
              <a:rPr lang="hu-HU" dirty="0" smtClean="0"/>
              <a:t>vagy</a:t>
            </a:r>
          </a:p>
          <a:p>
            <a:pPr marL="1028700" lvl="1">
              <a:buFont typeface="Courier New" pitchFamily="49" charset="0"/>
              <a:buChar char="o"/>
            </a:pPr>
            <a:r>
              <a:rPr lang="hu-HU" dirty="0" smtClean="0"/>
              <a:t> 		PPGA műanyag tok.</a:t>
            </a:r>
          </a:p>
          <a:p>
            <a:pPr marL="1028700" lvl="1">
              <a:buFont typeface="Courier New" pitchFamily="49" charset="0"/>
              <a:buChar char="o"/>
            </a:pPr>
            <a:endParaRPr lang="hu-HU" dirty="0"/>
          </a:p>
          <a:p>
            <a:pPr marL="1028700" lvl="1">
              <a:buFont typeface="Courier New" pitchFamily="49" charset="0"/>
              <a:buChar char="o"/>
            </a:pPr>
            <a:endParaRPr lang="hu-HU" dirty="0" smtClean="0"/>
          </a:p>
          <a:p>
            <a:pPr marL="1028700" lvl="1">
              <a:buFont typeface="Courier New" pitchFamily="49" charset="0"/>
              <a:buChar char="o"/>
            </a:pPr>
            <a:endParaRPr lang="hu-HU" dirty="0"/>
          </a:p>
          <a:p>
            <a:pPr marL="1028700" lvl="1">
              <a:buFont typeface="Courier New" pitchFamily="49" charset="0"/>
              <a:buChar char="o"/>
            </a:pPr>
            <a:endParaRPr lang="hu-HU" dirty="0" smtClean="0"/>
          </a:p>
          <a:p>
            <a:pPr marL="1028700" lvl="1">
              <a:buFont typeface="Courier New" pitchFamily="49" charset="0"/>
              <a:buChar char="o"/>
            </a:pPr>
            <a:endParaRPr lang="hu-HU" dirty="0"/>
          </a:p>
          <a:p>
            <a:pPr lvl="1" indent="0"/>
            <a:endParaRPr lang="hu-HU" dirty="0" smtClean="0"/>
          </a:p>
          <a:p>
            <a:pPr lvl="1" indent="0"/>
            <a:endParaRPr lang="hu-HU" dirty="0"/>
          </a:p>
          <a:p>
            <a:pPr lvl="1" indent="0"/>
            <a:endParaRPr lang="hu-HU" dirty="0" smtClean="0"/>
          </a:p>
          <a:p>
            <a:pPr lvl="1" indent="0"/>
            <a:endParaRPr lang="hu-HU" dirty="0"/>
          </a:p>
          <a:p>
            <a:pPr marL="285750" indent="-285750">
              <a:buFont typeface="Arial" pitchFamily="34" charset="0"/>
              <a:buChar char="•"/>
            </a:pPr>
            <a:r>
              <a:rPr lang="hu-HU" dirty="0" err="1" smtClean="0"/>
              <a:t>SECC-tokozás</a:t>
            </a:r>
            <a:r>
              <a:rPr lang="hu-HU" dirty="0" smtClean="0"/>
              <a:t> 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a tok inkább egy kazettára hasonlít, az érintkezők (tűk) az alján vannak.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79" y="1390541"/>
            <a:ext cx="2899625" cy="1957247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40" y="2392453"/>
            <a:ext cx="2647950" cy="1724025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968" y="5075981"/>
            <a:ext cx="3533379" cy="161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162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904408" y="2843733"/>
            <a:ext cx="2228057" cy="1260475"/>
          </a:xfrm>
        </p:spPr>
        <p:txBody>
          <a:bodyPr/>
          <a:lstStyle/>
          <a:p>
            <a:r>
              <a:rPr lang="hu-HU" dirty="0" smtClean="0"/>
              <a:t>CPU tokozás</a:t>
            </a:r>
            <a:endParaRPr lang="hu-HU" dirty="0"/>
          </a:p>
        </p:txBody>
      </p:sp>
      <p:pic>
        <p:nvPicPr>
          <p:cNvPr id="8" name="Tartalom helye 7" descr="cpu_tokoza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256336" cy="75668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Processzor hűtés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smtClean="0"/>
              <a:t>A mai processzorok olyan magas frekvencián dolgoznak, hogy egyszerűen elolvadnának az elektromos áram hőhatása miatt, ezért ezt kell hűtőrendszerrel orvosolni. </a:t>
            </a:r>
          </a:p>
          <a:p>
            <a:r>
              <a:rPr lang="hu-HU" sz="2400" dirty="0" smtClean="0"/>
              <a:t>Több fajtája létezik:</a:t>
            </a:r>
          </a:p>
          <a:p>
            <a:pPr lvl="1"/>
            <a:r>
              <a:rPr lang="hu-HU" sz="2000" dirty="0" smtClean="0"/>
              <a:t>Léghűtéses</a:t>
            </a:r>
          </a:p>
          <a:p>
            <a:pPr lvl="2"/>
            <a:r>
              <a:rPr lang="hu-HU" sz="1600" dirty="0" smtClean="0"/>
              <a:t>Aktív  hűtés</a:t>
            </a:r>
            <a:br>
              <a:rPr lang="hu-HU" sz="1600" dirty="0" smtClean="0"/>
            </a:br>
            <a:r>
              <a:rPr lang="hu-HU" sz="1600" dirty="0" smtClean="0"/>
              <a:t>A processzorra egy hűtőbordát szerelnek, ami elvonja a hőt, erre pedig egy hűtő-ventilátort, ami hűti a hűtőbordát. </a:t>
            </a:r>
          </a:p>
          <a:p>
            <a:pPr lvl="2"/>
            <a:r>
              <a:rPr lang="hu-HU" sz="1600" dirty="0" smtClean="0"/>
              <a:t>Passzív hűtés</a:t>
            </a:r>
            <a:br>
              <a:rPr lang="hu-HU" sz="1600" dirty="0" smtClean="0"/>
            </a:br>
            <a:r>
              <a:rPr lang="hu-HU" sz="1600" dirty="0" smtClean="0"/>
              <a:t>Ha nincs ventilátor a rendszerben</a:t>
            </a:r>
          </a:p>
          <a:p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4608264" y="2987749"/>
            <a:ext cx="5038725" cy="10082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lvl="2"/>
            <a:r>
              <a:rPr lang="hu-HU" sz="1600" dirty="0" smtClean="0"/>
              <a:t>A hűtőborda és a processzor közé szinte mindig hűtőpasztát tesznek, a jobb hőátadás érdekében. </a:t>
            </a:r>
            <a:br>
              <a:rPr lang="hu-HU" sz="1600" dirty="0" smtClean="0"/>
            </a:br>
            <a:r>
              <a:rPr lang="hu-HU" sz="1600" dirty="0" smtClean="0"/>
              <a:t>Ez általában alumínium hűtőpaszta.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22" y="5332627"/>
            <a:ext cx="2628484" cy="178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3384128" y="6976489"/>
            <a:ext cx="172819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Aktív hűtés</a:t>
            </a:r>
            <a:endParaRPr lang="hu-H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464" y="4763832"/>
            <a:ext cx="2528675" cy="1893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zövegdoboz 8"/>
          <p:cNvSpPr txBox="1"/>
          <p:nvPr/>
        </p:nvSpPr>
        <p:spPr>
          <a:xfrm>
            <a:off x="6984528" y="6657398"/>
            <a:ext cx="172819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Passzív hűtés</a:t>
            </a:r>
            <a:endParaRPr lang="hu-H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223888" y="1259557"/>
            <a:ext cx="7560840" cy="1380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Vízhűtéses</a:t>
            </a:r>
            <a:r>
              <a:rPr lang="hu-HU" dirty="0" smtClean="0"/>
              <a:t>:</a:t>
            </a:r>
          </a:p>
          <a:p>
            <a:r>
              <a:rPr lang="hu-HU" dirty="0"/>
              <a:t/>
            </a:r>
            <a:br>
              <a:rPr lang="hu-HU" dirty="0"/>
            </a:br>
            <a:r>
              <a:rPr lang="hu-HU" dirty="0"/>
              <a:t>Csövekben vizet cirkuláltatnak, és ezt kötik rá a hűteni kívánt alkatrészre. Teljesen halk, emellett igen hatékony, ám kiépítése bonyolult és drága.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50" y="2699717"/>
            <a:ext cx="2390775" cy="191452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320" y="2627709"/>
            <a:ext cx="2950178" cy="35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5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Neumann ciklus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A négy alapvető utasítás, amit a CPU alkalmaz: </a:t>
            </a:r>
          </a:p>
          <a:p>
            <a:pPr lvl="1"/>
            <a:r>
              <a:rPr lang="hu-HU" b="1" dirty="0" smtClean="0"/>
              <a:t>betöltés</a:t>
            </a:r>
            <a:r>
              <a:rPr lang="hu-HU" dirty="0" smtClean="0"/>
              <a:t> az operatív memóriából,</a:t>
            </a:r>
          </a:p>
          <a:p>
            <a:pPr lvl="1"/>
            <a:r>
              <a:rPr lang="hu-HU" b="1" dirty="0" smtClean="0"/>
              <a:t>értelmezé</a:t>
            </a:r>
            <a:r>
              <a:rPr lang="hu-HU" dirty="0" smtClean="0"/>
              <a:t>s, </a:t>
            </a:r>
            <a:endParaRPr lang="hu-HU" b="1" dirty="0" smtClean="0"/>
          </a:p>
          <a:p>
            <a:pPr lvl="1"/>
            <a:r>
              <a:rPr lang="hu-HU" b="1" dirty="0" smtClean="0"/>
              <a:t>végrehajtás </a:t>
            </a:r>
            <a:r>
              <a:rPr lang="hu-HU" b="1" dirty="0" smtClean="0"/>
              <a:t>és visszaírás </a:t>
            </a:r>
            <a:r>
              <a:rPr lang="hu-HU" dirty="0" smtClean="0"/>
              <a:t>az operatív memóriába.</a:t>
            </a:r>
            <a:endParaRPr lang="hu-HU" dirty="0"/>
          </a:p>
        </p:txBody>
      </p:sp>
      <p:pic>
        <p:nvPicPr>
          <p:cNvPr id="5" name="Tartalom helye 4" descr="neumann_ciklu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13338" y="2632647"/>
            <a:ext cx="4459287" cy="3259580"/>
          </a:xfrm>
        </p:spPr>
      </p:pic>
      <p:sp>
        <p:nvSpPr>
          <p:cNvPr id="6" name="Téglalap 5"/>
          <p:cNvSpPr/>
          <p:nvPr/>
        </p:nvSpPr>
        <p:spPr>
          <a:xfrm>
            <a:off x="719832" y="5364013"/>
            <a:ext cx="5038725" cy="13805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 smtClean="0"/>
              <a:t>Az éppen végrehajtandó programutasítás helyét a memóriában a programszámláló (program </a:t>
            </a:r>
            <a:r>
              <a:rPr lang="hu-HU" dirty="0" err="1" smtClean="0"/>
              <a:t>counter</a:t>
            </a:r>
            <a:r>
              <a:rPr lang="hu-HU" dirty="0" smtClean="0"/>
              <a:t> - PC) mutatja, mely az utasítások végrehajtása után növekszik, és amit az ugrások meg is változtathatnak.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CPU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sz="2000" dirty="0" smtClean="0"/>
              <a:t>A gép a programot és annak adatait egy külső adattároló eszközről tölti be, leggyakrabban merevlemezről.</a:t>
            </a:r>
          </a:p>
          <a:p>
            <a:r>
              <a:rPr lang="hu-HU" sz="2000" dirty="0" smtClean="0"/>
              <a:t>Ezután a program és az adatok a központi memóriába kerülnek</a:t>
            </a:r>
          </a:p>
          <a:p>
            <a:r>
              <a:rPr lang="hu-HU" sz="2000" dirty="0" smtClean="0"/>
              <a:t>Ezután a program végrehajtása megindul, és a gép egyenként sorban végrehajtja a gépi kódú utasításokat, adatokat változtat, majd az ugró utasítások hatására a végrehajtást a memória más pontján folytatja</a:t>
            </a:r>
            <a:r>
              <a:rPr lang="hu-HU" sz="2000" dirty="0" smtClean="0"/>
              <a:t>.</a:t>
            </a:r>
          </a:p>
        </p:txBody>
      </p:sp>
      <p:pic>
        <p:nvPicPr>
          <p:cNvPr id="8" name="Tartalom helye 7" descr="cpu_mukodese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13338" y="2395111"/>
            <a:ext cx="4459287" cy="37346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CPU logikai felépítése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5251722"/>
          </a:xfrm>
        </p:spPr>
        <p:txBody>
          <a:bodyPr/>
          <a:lstStyle/>
          <a:p>
            <a:r>
              <a:rPr lang="hu-HU" sz="2000" b="1" dirty="0" smtClean="0"/>
              <a:t>ALU </a:t>
            </a:r>
            <a:r>
              <a:rPr lang="hu-HU" sz="2000" dirty="0" smtClean="0"/>
              <a:t>(</a:t>
            </a:r>
            <a:r>
              <a:rPr lang="hu-HU" sz="2000" dirty="0" err="1" smtClean="0"/>
              <a:t>Arithmetic</a:t>
            </a:r>
            <a:r>
              <a:rPr lang="hu-HU" sz="2000" dirty="0" smtClean="0"/>
              <a:t> and </a:t>
            </a:r>
            <a:r>
              <a:rPr lang="hu-HU" sz="2000" dirty="0" err="1" smtClean="0"/>
              <a:t>Logical</a:t>
            </a:r>
            <a:r>
              <a:rPr lang="hu-HU" sz="2000" dirty="0" smtClean="0"/>
              <a:t> Unit – Aritmetikai és Logikai Egység). </a:t>
            </a:r>
          </a:p>
          <a:p>
            <a:pPr lvl="1"/>
            <a:r>
              <a:rPr lang="hu-HU" sz="1800" dirty="0" smtClean="0"/>
              <a:t>A processzor alapvető alkotórésze, ami alapvető matematikai és logikai műveleteket hajt végre.</a:t>
            </a:r>
          </a:p>
          <a:p>
            <a:r>
              <a:rPr lang="hu-HU" sz="2000" b="1" dirty="0" smtClean="0"/>
              <a:t>CU</a:t>
            </a:r>
            <a:r>
              <a:rPr lang="hu-HU" sz="2000" dirty="0" smtClean="0"/>
              <a:t> (</a:t>
            </a:r>
            <a:r>
              <a:rPr lang="hu-HU" sz="2000" dirty="0" err="1" smtClean="0"/>
              <a:t>Control</a:t>
            </a:r>
            <a:r>
              <a:rPr lang="hu-HU" sz="2000" dirty="0" smtClean="0"/>
              <a:t> Unit - vezérlőegység). </a:t>
            </a:r>
          </a:p>
          <a:p>
            <a:pPr lvl="1"/>
            <a:r>
              <a:rPr lang="hu-HU" sz="1800" dirty="0" smtClean="0"/>
              <a:t>Szervezi, ütemezi a processzor egész munkáját. </a:t>
            </a:r>
          </a:p>
          <a:p>
            <a:r>
              <a:rPr lang="hu-HU" sz="2000" dirty="0" smtClean="0"/>
              <a:t>Regiszter (</a:t>
            </a:r>
            <a:r>
              <a:rPr lang="hu-HU" sz="2000" b="1" dirty="0" err="1" smtClean="0"/>
              <a:t>Register</a:t>
            </a:r>
            <a:r>
              <a:rPr lang="hu-HU" sz="2000" dirty="0" smtClean="0"/>
              <a:t>)</a:t>
            </a:r>
          </a:p>
          <a:p>
            <a:pPr lvl="1"/>
            <a:r>
              <a:rPr lang="hu-HU" sz="1800" dirty="0" smtClean="0"/>
              <a:t>A regiszter a processzorba beépített nagyon gyors elérésű, kis méretű memória. </a:t>
            </a:r>
            <a:endParaRPr lang="hu-HU" sz="1800" dirty="0"/>
          </a:p>
          <a:p>
            <a:pPr marL="357188" lvl="1">
              <a:buFont typeface="Arial" panose="020B0604020202020204" pitchFamily="34" charset="0"/>
              <a:buChar char="•"/>
            </a:pPr>
            <a:r>
              <a:rPr lang="hu-HU" sz="1800" b="1" dirty="0" smtClean="0"/>
              <a:t>MMU</a:t>
            </a:r>
            <a:r>
              <a:rPr lang="hu-HU" sz="1800" dirty="0" smtClean="0"/>
              <a:t>: memóriakezelő egység</a:t>
            </a:r>
          </a:p>
          <a:p>
            <a:pPr lvl="1"/>
            <a:r>
              <a:rPr lang="hu-HU" sz="1800" dirty="0" smtClean="0"/>
              <a:t>memória frissítését/ellenőrzését végzi</a:t>
            </a:r>
          </a:p>
        </p:txBody>
      </p:sp>
      <p:pic>
        <p:nvPicPr>
          <p:cNvPr id="5" name="Tartalom helye 4" descr="cpu_felepitese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74720" y="2627709"/>
            <a:ext cx="3598040" cy="31482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Cache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0" y="1289639"/>
            <a:ext cx="6336456" cy="3714333"/>
          </a:xfrm>
        </p:spPr>
        <p:txBody>
          <a:bodyPr/>
          <a:lstStyle/>
          <a:p>
            <a:r>
              <a:rPr lang="hu-HU" sz="1800" dirty="0" smtClean="0"/>
              <a:t>A cache a processzorba, vagy a processzor környezetébe integrált memória, ami a viszonylag lassú </a:t>
            </a:r>
            <a:r>
              <a:rPr lang="hu-HU" sz="1800" dirty="0" err="1" smtClean="0"/>
              <a:t>rendszermemóriaelérést</a:t>
            </a:r>
            <a:r>
              <a:rPr lang="hu-HU" sz="1800" dirty="0" smtClean="0"/>
              <a:t> hivatott kiváltani azoknak a programrészeknek és adatoknak előzetes beolvasásával, amikre a végrehajtásnak közvetlenül szüksége lehet. </a:t>
            </a:r>
          </a:p>
          <a:p>
            <a:r>
              <a:rPr lang="hu-HU" sz="1800" dirty="0" smtClean="0"/>
              <a:t>A mai PC processzorok általában </a:t>
            </a:r>
            <a:r>
              <a:rPr lang="hu-HU" sz="1800" dirty="0" smtClean="0"/>
              <a:t>3 </a:t>
            </a:r>
            <a:r>
              <a:rPr lang="hu-HU" sz="1800" dirty="0" err="1" smtClean="0"/>
              <a:t>gyorsítótárat</a:t>
            </a:r>
            <a:r>
              <a:rPr lang="hu-HU" sz="1800" dirty="0" smtClean="0"/>
              <a:t> használnak, </a:t>
            </a:r>
          </a:p>
          <a:p>
            <a:pPr lvl="1"/>
            <a:r>
              <a:rPr lang="hu-HU" sz="1800" dirty="0"/>
              <a:t>Az </a:t>
            </a:r>
            <a:r>
              <a:rPr lang="hu-HU" sz="1800" dirty="0" smtClean="0"/>
              <a:t>L1 magban van</a:t>
            </a:r>
          </a:p>
          <a:p>
            <a:pPr lvl="1"/>
            <a:r>
              <a:rPr lang="hu-HU" sz="1800" dirty="0" smtClean="0"/>
              <a:t>az L2 </a:t>
            </a:r>
            <a:r>
              <a:rPr lang="hu-HU" sz="1800" dirty="0" err="1"/>
              <a:t>gyorsítótárat</a:t>
            </a:r>
            <a:r>
              <a:rPr lang="hu-HU" sz="1800" dirty="0"/>
              <a:t> </a:t>
            </a:r>
            <a:r>
              <a:rPr lang="hu-HU" sz="1800" dirty="0" smtClean="0"/>
              <a:t>a </a:t>
            </a:r>
            <a:r>
              <a:rPr lang="hu-HU" sz="1800" dirty="0" err="1" smtClean="0"/>
              <a:t>RAMba</a:t>
            </a:r>
            <a:r>
              <a:rPr lang="hu-HU" sz="1800" dirty="0" smtClean="0"/>
              <a:t> van integrálva</a:t>
            </a:r>
          </a:p>
          <a:p>
            <a:pPr lvl="1"/>
            <a:r>
              <a:rPr lang="hu-HU" sz="1800" dirty="0"/>
              <a:t>Az L3 gyorsítótár a leglassabb és legnagyobb réteg, </a:t>
            </a:r>
            <a:r>
              <a:rPr lang="hu-HU" sz="1800" b="1" dirty="0"/>
              <a:t>amelyet az összes mag használ</a:t>
            </a:r>
            <a:r>
              <a:rPr lang="hu-HU" sz="1800" dirty="0"/>
              <a:t>.</a:t>
            </a:r>
            <a:endParaRPr lang="hu-HU" sz="1800" dirty="0" smtClean="0"/>
          </a:p>
          <a:p>
            <a:pPr lvl="1"/>
            <a:endParaRPr lang="hu-HU" sz="2000" dirty="0"/>
          </a:p>
        </p:txBody>
      </p:sp>
      <p:pic>
        <p:nvPicPr>
          <p:cNvPr id="5" name="Tartalom helye 4" descr="cpu_cache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463854" y="539477"/>
            <a:ext cx="3498536" cy="3616996"/>
          </a:xfr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136" y="4643933"/>
            <a:ext cx="4583151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3456136" y="6672596"/>
            <a:ext cx="1927000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Külső </a:t>
            </a:r>
            <a:r>
              <a:rPr lang="hu-HU" sz="1400" dirty="0" err="1"/>
              <a:t>gyorsítótár</a:t>
            </a:r>
            <a:r>
              <a:rPr lang="hu-HU" sz="1400" dirty="0"/>
              <a:t> IC-k egy 486-os PC alaplapon.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16" y="5143293"/>
            <a:ext cx="3938389" cy="1221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6"/>
            <a:ext cx="9070975" cy="977882"/>
          </a:xfrm>
        </p:spPr>
        <p:txBody>
          <a:bodyPr tIns="38807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3600" dirty="0" smtClean="0"/>
              <a:t>RISC - CISC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3966" y="1136631"/>
            <a:ext cx="9715568" cy="5883566"/>
          </a:xfrm>
        </p:spPr>
        <p:txBody>
          <a:bodyPr/>
          <a:lstStyle/>
          <a:p>
            <a:pPr marL="107950" indent="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000" b="1" dirty="0" smtClean="0"/>
              <a:t>A RISC: </a:t>
            </a:r>
            <a:r>
              <a:rPr lang="hu-HU" sz="2000" dirty="0" smtClean="0"/>
              <a:t>(angolul </a:t>
            </a:r>
            <a:r>
              <a:rPr lang="hu-HU" sz="2000" dirty="0" err="1" smtClean="0"/>
              <a:t>Reduced</a:t>
            </a:r>
            <a:r>
              <a:rPr lang="hu-HU" sz="2000" dirty="0" smtClean="0"/>
              <a:t> </a:t>
            </a:r>
            <a:r>
              <a:rPr lang="hu-HU" sz="2000" dirty="0" err="1" smtClean="0"/>
              <a:t>Instruction</a:t>
            </a:r>
            <a:r>
              <a:rPr lang="hu-HU" sz="2000" dirty="0" smtClean="0"/>
              <a:t> </a:t>
            </a:r>
            <a:r>
              <a:rPr lang="hu-HU" sz="2000" dirty="0" err="1" smtClean="0"/>
              <a:t>set</a:t>
            </a:r>
            <a:r>
              <a:rPr lang="hu-HU" sz="2000" dirty="0" smtClean="0"/>
              <a:t> Computer) típusú processzorok célfeladatokra optimalizáltak és gyorsak</a:t>
            </a:r>
            <a:r>
              <a:rPr lang="hu-HU" sz="2400" dirty="0" smtClean="0"/>
              <a:t>.</a:t>
            </a:r>
          </a:p>
          <a:p>
            <a:r>
              <a:rPr lang="hu-HU" sz="2000" dirty="0" smtClean="0"/>
              <a:t>Az 1980-as évek elején új koncepció jelent meg a processzortervezők kollektív tudatában, melynek előfutárának a University of </a:t>
            </a:r>
            <a:r>
              <a:rPr lang="hu-HU" sz="2000" dirty="0" err="1" smtClean="0"/>
              <a:t>Berkeley-n</a:t>
            </a:r>
            <a:r>
              <a:rPr lang="hu-HU" sz="2000" dirty="0" smtClean="0"/>
              <a:t> fejlesztett RISC I, majd a RISC II processzorok tekinthetőek. A koncepció egyszerű:</a:t>
            </a:r>
          </a:p>
          <a:p>
            <a:r>
              <a:rPr lang="hu-HU" sz="2000" dirty="0" smtClean="0"/>
              <a:t>A </a:t>
            </a:r>
            <a:r>
              <a:rPr lang="hu-HU" sz="2000" b="1" dirty="0" smtClean="0"/>
              <a:t>bonyolult, lassú utasítások mellőzése és a címzési módok egyszerűsítése miatt a korábbinál jóval egyszerűbb felépítésű</a:t>
            </a:r>
            <a:r>
              <a:rPr lang="hu-HU" sz="2000" dirty="0" smtClean="0"/>
              <a:t> </a:t>
            </a:r>
            <a:r>
              <a:rPr lang="hu-HU" sz="2000" b="1" dirty="0" smtClean="0"/>
              <a:t>chipeket </a:t>
            </a:r>
            <a:r>
              <a:rPr lang="hu-HU" sz="2000" b="1" dirty="0" smtClean="0"/>
              <a:t>tudtak tervezni</a:t>
            </a:r>
            <a:r>
              <a:rPr lang="hu-HU" sz="2000" dirty="0" smtClean="0"/>
              <a:t>.</a:t>
            </a:r>
          </a:p>
          <a:p>
            <a:pPr marL="431800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u-HU" sz="2000" b="1" dirty="0" smtClean="0"/>
          </a:p>
          <a:p>
            <a:pPr marL="107950" indent="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000" b="1" dirty="0" smtClean="0"/>
              <a:t>A CISC: </a:t>
            </a:r>
            <a:r>
              <a:rPr lang="hu-HU" sz="2000" dirty="0" smtClean="0"/>
              <a:t>(angolul </a:t>
            </a:r>
            <a:r>
              <a:rPr lang="hu-HU" sz="2000" dirty="0" err="1" smtClean="0"/>
              <a:t>Complete</a:t>
            </a:r>
            <a:r>
              <a:rPr lang="hu-HU" sz="2000" dirty="0" smtClean="0"/>
              <a:t> </a:t>
            </a:r>
            <a:r>
              <a:rPr lang="hu-HU" sz="2000" dirty="0" err="1" smtClean="0"/>
              <a:t>Instruction</a:t>
            </a:r>
            <a:r>
              <a:rPr lang="hu-HU" sz="2000" dirty="0" smtClean="0"/>
              <a:t> </a:t>
            </a:r>
            <a:r>
              <a:rPr lang="hu-HU" sz="2000" dirty="0" err="1" smtClean="0"/>
              <a:t>set</a:t>
            </a:r>
            <a:r>
              <a:rPr lang="hu-HU" sz="2000" dirty="0" smtClean="0"/>
              <a:t> Computer) </a:t>
            </a:r>
            <a:r>
              <a:rPr lang="hu-HU" sz="2000" b="1" dirty="0" smtClean="0"/>
              <a:t>olyan </a:t>
            </a:r>
            <a:r>
              <a:rPr lang="hu-HU" sz="2000" b="1" dirty="0" err="1" smtClean="0"/>
              <a:t>cpu-kat</a:t>
            </a:r>
            <a:r>
              <a:rPr lang="hu-HU" sz="2000" b="1" dirty="0" smtClean="0"/>
              <a:t> jelent, melyek utasításkészlete jóval több, bonyolultabb utasítást tartalmaz</a:t>
            </a:r>
            <a:r>
              <a:rPr lang="hu-HU" sz="2000" dirty="0" smtClean="0"/>
              <a:t>, mint a RISC processzorok utasításkészlete. A CISC processzorok utasításai általában több elemi műveletet végeznek egyszerre, így </a:t>
            </a:r>
            <a:r>
              <a:rPr lang="hu-HU" sz="2000" b="1" dirty="0" smtClean="0"/>
              <a:t>a gépi kódú programjaik rövidebbek, jobban átláthatóak egy ember számára</a:t>
            </a:r>
            <a:r>
              <a:rPr lang="hu-HU" sz="2000" dirty="0" smtClean="0"/>
              <a:t> (ami nem feltétlenül jelent előnyt, mivel a gépi kódú programok nagy részét </a:t>
            </a:r>
            <a:r>
              <a:rPr lang="hu-HU" sz="2000" dirty="0" smtClean="0"/>
              <a:t>manapság fordítóprogramok állítják </a:t>
            </a:r>
            <a:r>
              <a:rPr lang="hu-HU" sz="2000" dirty="0" smtClean="0"/>
              <a:t>elő).</a:t>
            </a:r>
          </a:p>
          <a:p>
            <a:pPr marL="831850" lvl="1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000" dirty="0" smtClean="0"/>
              <a:t>A CISC processzorokra példa a mikroszámítógépek köréből a </a:t>
            </a:r>
            <a:r>
              <a:rPr lang="hu-HU" sz="2000" b="1" dirty="0" smtClean="0"/>
              <a:t>Pentium</a:t>
            </a:r>
            <a:r>
              <a:rPr lang="hu-HU" sz="2000" dirty="0" smtClean="0"/>
              <a:t> és a vele kompatibilis processzorcsalád. </a:t>
            </a:r>
          </a:p>
          <a:p>
            <a:endParaRPr lang="hu-HU" sz="2000" dirty="0" smtClean="0"/>
          </a:p>
          <a:p>
            <a:pPr marL="431800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u-HU" sz="2400" dirty="0" smtClean="0"/>
          </a:p>
          <a:p>
            <a:pPr marL="831850" lvl="1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u-HU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7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mtClean="0"/>
              <a:t>Regiszter méret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</p:spPr>
        <p:txBody>
          <a:bodyPr/>
          <a:lstStyle/>
          <a:p>
            <a:pPr marL="431800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800" smtClean="0"/>
              <a:t>A </a:t>
            </a:r>
            <a:r>
              <a:rPr lang="hu-HU" sz="2800" b="1" smtClean="0"/>
              <a:t>regiszter</a:t>
            </a:r>
            <a:r>
              <a:rPr lang="hu-HU" sz="2800" smtClean="0"/>
              <a:t> rendkívül gyors, de kisméretű átmeneti adattárolást lehetővé tevő tároló a processzor belsejében. </a:t>
            </a:r>
          </a:p>
          <a:p>
            <a:pPr marL="863600" lvl="1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400" smtClean="0"/>
              <a:t>Mérete befolyásolja, hogy egy-egy műveletnél </a:t>
            </a:r>
            <a:r>
              <a:rPr lang="hu-HU" sz="2400" b="1" smtClean="0"/>
              <a:t>milyen nagy számmal tudunk műveletet végezni.</a:t>
            </a:r>
            <a:r>
              <a:rPr lang="hu-HU" sz="2400" smtClean="0"/>
              <a:t> Ezt a processzor által használt szóhossznak is nevezzük. </a:t>
            </a:r>
          </a:p>
          <a:p>
            <a:pPr marL="863600" lvl="1" indent="-323850" eaLnBrk="1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400" smtClean="0"/>
              <a:t>Jelenlegi tipikus </a:t>
            </a:r>
            <a:br>
              <a:rPr lang="hu-HU" sz="2400" smtClean="0"/>
            </a:br>
            <a:r>
              <a:rPr lang="hu-HU" sz="2400" smtClean="0"/>
              <a:t>értékei: 32, 64 bit.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3038" y="4279900"/>
            <a:ext cx="6097587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256213"/>
            <a:ext cx="28257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6265265" cy="813916"/>
          </a:xfrm>
        </p:spPr>
        <p:txBody>
          <a:bodyPr/>
          <a:lstStyle/>
          <a:p>
            <a:pPr algn="l"/>
            <a:r>
              <a:rPr lang="hu-HU" sz="3200" dirty="0" smtClean="0"/>
              <a:t>Mit jelent a CPU </a:t>
            </a:r>
            <a:r>
              <a:rPr lang="hu-HU" sz="3200" dirty="0" err="1" smtClean="0"/>
              <a:t>tunningolása</a:t>
            </a:r>
            <a:r>
              <a:rPr lang="hu-HU" sz="3200" dirty="0" smtClean="0"/>
              <a:t>?</a:t>
            </a:r>
            <a:endParaRPr lang="hu-HU" sz="3200" dirty="0"/>
          </a:p>
        </p:txBody>
      </p:sp>
      <p:sp>
        <p:nvSpPr>
          <p:cNvPr id="3" name="Téglalap 2"/>
          <p:cNvSpPr/>
          <p:nvPr/>
        </p:nvSpPr>
        <p:spPr>
          <a:xfrm>
            <a:off x="431800" y="1543777"/>
            <a:ext cx="9073008" cy="215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+mj-lt"/>
              </a:rPr>
              <a:t>A processzor </a:t>
            </a:r>
            <a:r>
              <a:rPr lang="hu-HU" dirty="0" err="1">
                <a:latin typeface="+mj-lt"/>
              </a:rPr>
              <a:t>tuningolása</a:t>
            </a:r>
            <a:r>
              <a:rPr lang="hu-HU" dirty="0">
                <a:latin typeface="+mj-lt"/>
              </a:rPr>
              <a:t> frekvenciájának növelése, esetleg csökkentése. A frekvencia megegyezik az alap órajel (</a:t>
            </a:r>
            <a:r>
              <a:rPr lang="hu-HU" b="1" dirty="0">
                <a:latin typeface="+mj-lt"/>
              </a:rPr>
              <a:t>BCLK</a:t>
            </a:r>
            <a:r>
              <a:rPr lang="hu-HU" dirty="0">
                <a:latin typeface="+mj-lt"/>
              </a:rPr>
              <a:t>) és a </a:t>
            </a:r>
            <a:r>
              <a:rPr lang="hu-HU" b="1" dirty="0">
                <a:latin typeface="+mj-lt"/>
              </a:rPr>
              <a:t>processzor szorzó</a:t>
            </a:r>
            <a:r>
              <a:rPr lang="hu-HU" dirty="0">
                <a:latin typeface="+mj-lt"/>
              </a:rPr>
              <a:t> összegével. A BCLK (az angol </a:t>
            </a:r>
            <a:r>
              <a:rPr lang="hu-HU" dirty="0" err="1">
                <a:latin typeface="+mj-lt"/>
              </a:rPr>
              <a:t>Base</a:t>
            </a:r>
            <a:r>
              <a:rPr lang="hu-HU" dirty="0">
                <a:latin typeface="+mj-lt"/>
              </a:rPr>
              <a:t> </a:t>
            </a:r>
            <a:r>
              <a:rPr lang="hu-HU" dirty="0" err="1">
                <a:latin typeface="+mj-lt"/>
              </a:rPr>
              <a:t>Clock</a:t>
            </a:r>
            <a:r>
              <a:rPr lang="hu-HU" dirty="0">
                <a:latin typeface="+mj-lt"/>
              </a:rPr>
              <a:t> rövidítése) az oszcillátor által az alaplapon generált frekvencia, amely a processzoron kívül, más frekvenciákat is befolyásol, például a memória órajelét, jellemzően </a:t>
            </a:r>
            <a:r>
              <a:rPr lang="hu-HU" b="1" dirty="0">
                <a:latin typeface="+mj-lt"/>
              </a:rPr>
              <a:t>100 </a:t>
            </a:r>
            <a:r>
              <a:rPr lang="hu-HU" b="1" dirty="0" err="1">
                <a:latin typeface="+mj-lt"/>
              </a:rPr>
              <a:t>MHz</a:t>
            </a:r>
            <a:r>
              <a:rPr lang="hu-HU" dirty="0" err="1">
                <a:latin typeface="+mj-lt"/>
              </a:rPr>
              <a:t>-re</a:t>
            </a:r>
            <a:r>
              <a:rPr lang="hu-HU" dirty="0">
                <a:latin typeface="+mj-lt"/>
              </a:rPr>
              <a:t> van állítva. A processzor frekvenciája a legtöbb esetben módosítható. Vagy a BCLK változtatásával, amely a gyakori instabilitás miatt nem ajánlott, és az alaplapok többsége nem is támogatja, vagy a már említett szorzó értékének módosításával.</a:t>
            </a:r>
          </a:p>
        </p:txBody>
      </p:sp>
      <p:sp>
        <p:nvSpPr>
          <p:cNvPr id="4" name="Téglalap 3"/>
          <p:cNvSpPr/>
          <p:nvPr/>
        </p:nvSpPr>
        <p:spPr>
          <a:xfrm>
            <a:off x="528144" y="3697187"/>
            <a:ext cx="6647974" cy="8652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373737"/>
                </a:solidFill>
                <a:latin typeface="+mn-lt"/>
              </a:rPr>
              <a:t> </a:t>
            </a:r>
            <a:r>
              <a:rPr lang="hu-HU" b="1" dirty="0">
                <a:solidFill>
                  <a:srgbClr val="373737"/>
                </a:solidFill>
                <a:latin typeface="+mn-lt"/>
              </a:rPr>
              <a:t>Intel</a:t>
            </a:r>
            <a:r>
              <a:rPr lang="hu-HU" dirty="0">
                <a:solidFill>
                  <a:srgbClr val="373737"/>
                </a:solidFill>
                <a:latin typeface="+mn-lt"/>
              </a:rPr>
              <a:t> és az </a:t>
            </a:r>
            <a:r>
              <a:rPr lang="hu-HU" b="1" dirty="0">
                <a:solidFill>
                  <a:srgbClr val="373737"/>
                </a:solidFill>
                <a:latin typeface="+mn-lt"/>
              </a:rPr>
              <a:t>AMD</a:t>
            </a:r>
            <a:r>
              <a:rPr lang="hu-HU" dirty="0">
                <a:solidFill>
                  <a:srgbClr val="373737"/>
                </a:solidFill>
                <a:latin typeface="+mn-lt"/>
              </a:rPr>
              <a:t> asztali </a:t>
            </a:r>
            <a:r>
              <a:rPr lang="hu-HU" dirty="0" smtClean="0">
                <a:solidFill>
                  <a:srgbClr val="373737"/>
                </a:solidFill>
                <a:latin typeface="+mn-lt"/>
              </a:rPr>
              <a:t>processzorait k</a:t>
            </a:r>
            <a:r>
              <a:rPr lang="hu-HU" dirty="0" smtClean="0">
                <a:latin typeface="+mn-lt"/>
              </a:rPr>
              <a:t>ét </a:t>
            </a:r>
            <a:r>
              <a:rPr lang="hu-HU" dirty="0">
                <a:latin typeface="+mn-lt"/>
              </a:rPr>
              <a:t>részre lehet osztani: </a:t>
            </a:r>
            <a:endParaRPr lang="hu-HU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+mn-lt"/>
              </a:rPr>
              <a:t>szorzózáras</a:t>
            </a:r>
            <a:r>
              <a:rPr lang="hu-HU" dirty="0" smtClean="0">
                <a:latin typeface="+mn-lt"/>
              </a:rPr>
              <a:t> </a:t>
            </a:r>
            <a:r>
              <a:rPr lang="hu-HU" dirty="0">
                <a:latin typeface="+mn-lt"/>
              </a:rPr>
              <a:t>és </a:t>
            </a:r>
            <a:endParaRPr lang="hu-HU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+mn-lt"/>
              </a:rPr>
              <a:t>szorzózár </a:t>
            </a:r>
            <a:r>
              <a:rPr lang="hu-HU" dirty="0">
                <a:latin typeface="+mn-lt"/>
              </a:rPr>
              <a:t>nélküli processzorokra.</a:t>
            </a:r>
            <a:endParaRPr lang="hu-HU" dirty="0">
              <a:latin typeface="+mn-lt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359792" y="4931965"/>
            <a:ext cx="9145016" cy="1237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 smtClean="0">
                <a:solidFill>
                  <a:srgbClr val="373737"/>
                </a:solidFill>
                <a:latin typeface="+mn-lt"/>
              </a:rPr>
              <a:t>A </a:t>
            </a:r>
            <a:r>
              <a:rPr lang="hu-HU" sz="1600" b="1" dirty="0" smtClean="0">
                <a:latin typeface="+mn-lt"/>
              </a:rPr>
              <a:t>zárolt </a:t>
            </a:r>
            <a:r>
              <a:rPr lang="hu-HU" sz="1600" b="1" dirty="0">
                <a:latin typeface="+mn-lt"/>
              </a:rPr>
              <a:t>szorzó </a:t>
            </a:r>
            <a:r>
              <a:rPr lang="hu-HU" sz="1600" dirty="0">
                <a:latin typeface="+mn-lt"/>
              </a:rPr>
              <a:t>azt jelenti, hogy a gyártó nem engedélyezi az értékek módosítását, és a technológia jellege miatt ezt utólag nem is lehet feloldani</a:t>
            </a:r>
            <a:r>
              <a:rPr lang="hu-HU" sz="1600" dirty="0" smtClean="0">
                <a:latin typeface="+mn-lt"/>
              </a:rPr>
              <a:t>.</a:t>
            </a:r>
          </a:p>
          <a:p>
            <a:r>
              <a:rPr lang="hu-HU" sz="1600" dirty="0"/>
              <a:t>Ha azonban </a:t>
            </a:r>
            <a:r>
              <a:rPr lang="hu-HU" sz="1600" b="1" dirty="0" smtClean="0"/>
              <a:t>szorzózár nélkül</a:t>
            </a:r>
            <a:r>
              <a:rPr lang="hu-HU" sz="1600" dirty="0" smtClean="0"/>
              <a:t>i processzort vásárolunk</a:t>
            </a:r>
            <a:r>
              <a:rPr lang="hu-HU" sz="1600" dirty="0"/>
              <a:t>, a megfelelő alaplappal, vagyis chipkészlettel kombinálva lehetőségünk nyílik megváltoztatni az értékeket, vagyis a processzor frekvenciáját.</a:t>
            </a:r>
            <a:endParaRPr lang="hu-HU" sz="1600" dirty="0">
              <a:latin typeface="+mn-lt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359792" y="6394189"/>
            <a:ext cx="8712968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+mn-lt"/>
              </a:rPr>
              <a:t>Ha ilyen módosításokat teszünk, akkor „</a:t>
            </a:r>
            <a:r>
              <a:rPr lang="hu-HU" b="1" dirty="0" err="1">
                <a:latin typeface="+mn-lt"/>
              </a:rPr>
              <a:t>tuningolásról</a:t>
            </a:r>
            <a:r>
              <a:rPr lang="hu-HU" dirty="0">
                <a:latin typeface="+mn-lt"/>
              </a:rPr>
              <a:t>” beszélünk.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éma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-té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974</Words>
  <Application>Microsoft Office PowerPoint</Application>
  <PresentationFormat>Egyéni</PresentationFormat>
  <Paragraphs>153</Paragraphs>
  <Slides>23</Slides>
  <Notes>8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31" baseType="lpstr">
      <vt:lpstr>Arial</vt:lpstr>
      <vt:lpstr>Courier New</vt:lpstr>
      <vt:lpstr>DejaVu Sans Light</vt:lpstr>
      <vt:lpstr>Times New Roman</vt:lpstr>
      <vt:lpstr>WenQuanYi Micro Hei</vt:lpstr>
      <vt:lpstr>Wingdings</vt:lpstr>
      <vt:lpstr>Office-téma</vt:lpstr>
      <vt:lpstr>Equation</vt:lpstr>
      <vt:lpstr>CPU</vt:lpstr>
      <vt:lpstr>CPU feladata</vt:lpstr>
      <vt:lpstr>Neumann ciklus</vt:lpstr>
      <vt:lpstr>CPU működése</vt:lpstr>
      <vt:lpstr>CPU logikai felépítése</vt:lpstr>
      <vt:lpstr>Cache</vt:lpstr>
      <vt:lpstr>RISC - CISC</vt:lpstr>
      <vt:lpstr>Regiszter méret</vt:lpstr>
      <vt:lpstr>Mit jelent a CPU tunningolása?</vt:lpstr>
      <vt:lpstr>Órajel</vt:lpstr>
      <vt:lpstr>Órajel</vt:lpstr>
      <vt:lpstr>PowerPoint-bemutató</vt:lpstr>
      <vt:lpstr>Tranzisztorok száma</vt:lpstr>
      <vt:lpstr>Számítási sebesség</vt:lpstr>
      <vt:lpstr>PowerPoint-bemutató</vt:lpstr>
      <vt:lpstr>Többmagos processorok</vt:lpstr>
      <vt:lpstr>Jobb egy többmagos  processzor mint egy egymagos?</vt:lpstr>
      <vt:lpstr>PowerPoint-bemutató</vt:lpstr>
      <vt:lpstr>CPU tokozás</vt:lpstr>
      <vt:lpstr>PowerPoint-bemutató</vt:lpstr>
      <vt:lpstr>CPU tokozás</vt:lpstr>
      <vt:lpstr>Processzor hűtés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cp:lastModifiedBy>user</cp:lastModifiedBy>
  <cp:revision>36</cp:revision>
  <cp:lastPrinted>1601-01-01T00:00:00Z</cp:lastPrinted>
  <dcterms:created xsi:type="dcterms:W3CDTF">2012-04-18T11:08:31Z</dcterms:created>
  <dcterms:modified xsi:type="dcterms:W3CDTF">2022-11-03T11:00:46Z</dcterms:modified>
</cp:coreProperties>
</file>