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87" r:id="rId8"/>
    <p:sldId id="289" r:id="rId9"/>
    <p:sldId id="266" r:id="rId10"/>
    <p:sldId id="285" r:id="rId11"/>
    <p:sldId id="290" r:id="rId12"/>
    <p:sldId id="281" r:id="rId13"/>
    <p:sldId id="288" r:id="rId14"/>
    <p:sldId id="267" r:id="rId15"/>
    <p:sldId id="286" r:id="rId16"/>
    <p:sldId id="291" r:id="rId17"/>
    <p:sldId id="292" r:id="rId18"/>
    <p:sldId id="262" r:id="rId19"/>
    <p:sldId id="283" r:id="rId20"/>
    <p:sldId id="284" r:id="rId21"/>
    <p:sldId id="268" r:id="rId22"/>
    <p:sldId id="269" r:id="rId23"/>
    <p:sldId id="282" r:id="rId2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3" autoAdjust="0"/>
  </p:normalViewPr>
  <p:slideViewPr>
    <p:cSldViewPr>
      <p:cViewPr varScale="1">
        <p:scale>
          <a:sx n="105" d="100"/>
          <a:sy n="105" d="100"/>
        </p:scale>
        <p:origin x="9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hu-HU" smtClean="0"/>
              <a:t>Alcím mintájának szerkesztése</a:t>
            </a:r>
            <a:endParaRPr lang="en-US"/>
          </a:p>
        </p:txBody>
      </p:sp>
      <p:sp>
        <p:nvSpPr>
          <p:cNvPr id="7" name="Dátum hely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2D1AD8-23BF-4C9C-A327-3335E87E7A86}" type="datetimeFigureOut">
              <a:rPr lang="hu-HU"/>
              <a:pPr>
                <a:defRPr/>
              </a:pPr>
              <a:t>2019. 11. 04.</a:t>
            </a:fld>
            <a:endParaRPr lang="hu-HU"/>
          </a:p>
        </p:txBody>
      </p:sp>
      <p:sp>
        <p:nvSpPr>
          <p:cNvPr id="10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1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8AB1325-4A18-4BF3-8867-A154F3E70CAD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white">
          <a:xfrm>
            <a:off x="0" y="1524000"/>
            <a:ext cx="9144000" cy="53684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0" y="1600200"/>
            <a:ext cx="1295400" cy="3166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1371600" y="1600200"/>
            <a:ext cx="7772400" cy="3886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hu-HU" dirty="0" smtClean="0"/>
              <a:t>Mintacím szerkesztése</a:t>
            </a:r>
            <a:endParaRPr lang="en-US" dirty="0"/>
          </a:p>
        </p:txBody>
      </p:sp>
      <p:sp>
        <p:nvSpPr>
          <p:cNvPr id="7" name="Dátum helye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FA63B-07A5-45E8-A1E7-9E168D0B16D6}" type="datetimeFigureOut">
              <a:rPr lang="hu-HU"/>
              <a:pPr>
                <a:defRPr/>
              </a:pPr>
              <a:t>2019. 11. 04.</a:t>
            </a:fld>
            <a:endParaRPr lang="hu-HU"/>
          </a:p>
        </p:txBody>
      </p:sp>
      <p:sp>
        <p:nvSpPr>
          <p:cNvPr id="8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BB9B5F-8512-4351-9C8B-9E199898654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9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4C90C22-2C8B-42E6-A390-FED877DB3C13}" type="datetimeFigureOut">
              <a:rPr lang="hu-HU"/>
              <a:pPr>
                <a:defRPr/>
              </a:pPr>
              <a:t>2019. 11. 04.</a:t>
            </a:fld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DFA98C-944F-482F-92DF-B1C3ECE2F45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églalap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églalap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16" name="Szöveg hely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5" name="Szöveg hely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Dátum helye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656E35B-C746-42C5-A16C-AEEE817FCE5E}" type="datetimeFigureOut">
              <a:rPr lang="hu-HU"/>
              <a:pPr>
                <a:defRPr/>
              </a:pPr>
              <a:t>2019. 11. 04.</a:t>
            </a:fld>
            <a:endParaRPr lang="hu-HU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2170E3A-1A34-492B-8DE9-D1868C1F5A5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4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28197-06B0-4435-A313-B894F50351B9}" type="datetimeFigureOut">
              <a:rPr lang="hu-HU"/>
              <a:pPr>
                <a:defRPr/>
              </a:pPr>
              <a:t>2019. 11. 04.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765210-1BF7-4558-A09F-9E6EE6FED8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églalap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hu-HU" noProof="0" smtClean="0"/>
              <a:t>Kép beszúrásához kattintson az ikonra</a:t>
            </a:r>
            <a:endParaRPr lang="en-US" noProof="0" dirty="0"/>
          </a:p>
        </p:txBody>
      </p:sp>
      <p:sp>
        <p:nvSpPr>
          <p:cNvPr id="9" name="Dátum hely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C3B97B6-10B4-490E-A413-BEAAD7611EC2}" type="datetimeFigureOut">
              <a:rPr lang="hu-HU"/>
              <a:pPr>
                <a:defRPr/>
              </a:pPr>
              <a:t>2019. 11. 04.</a:t>
            </a:fld>
            <a:endParaRPr lang="hu-HU"/>
          </a:p>
        </p:txBody>
      </p:sp>
      <p:sp>
        <p:nvSpPr>
          <p:cNvPr id="10" name="Dia számának hely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29778C-DA7F-47C1-A14F-1C61173567E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11" name="Élőláb hely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églalap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F309-29ED-4C6E-AC19-459661379370}" type="datetimeFigureOut">
              <a:rPr lang="hu-HU"/>
              <a:pPr>
                <a:defRPr/>
              </a:pPr>
              <a:t>2019. 11. 04.</a:t>
            </a:fld>
            <a:endParaRPr lang="hu-HU"/>
          </a:p>
        </p:txBody>
      </p:sp>
      <p:sp>
        <p:nvSpPr>
          <p:cNvPr id="8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9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CEE76-1B79-414D-BDE0-430345120D37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Nyomtatók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FA3D7-19F1-4265-BCEC-A76125B2C98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ím hely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  <a:endParaRPr lang="en-US" smtClean="0"/>
          </a:p>
        </p:txBody>
      </p:sp>
      <p:sp>
        <p:nvSpPr>
          <p:cNvPr id="1027" name="Szöveg helye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smtClean="0"/>
          </a:p>
        </p:txBody>
      </p:sp>
      <p:sp>
        <p:nvSpPr>
          <p:cNvPr id="13" name="Dátum helye 3"/>
          <p:cNvSpPr>
            <a:spLocks noGrp="1"/>
          </p:cNvSpPr>
          <p:nvPr>
            <p:ph type="dt" sz="half" idx="2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 vert="horz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04383D83-2912-47D8-8720-3FD9C02C1F86}" type="datetimeFigureOut">
              <a:rPr lang="hu-HU"/>
              <a:pPr>
                <a:defRPr/>
              </a:pPr>
              <a:t>2019. 11. 04.</a:t>
            </a:fld>
            <a:endParaRPr lang="hu-HU"/>
          </a:p>
        </p:txBody>
      </p:sp>
      <p:sp>
        <p:nvSpPr>
          <p:cNvPr id="1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6" name="Dia számának helye 5"/>
          <p:cNvSpPr>
            <a:spLocks noGrp="1"/>
          </p:cNvSpPr>
          <p:nvPr>
            <p:ph type="sldNum" sz="quarter" idx="4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371508A3-C757-484C-9932-6049752474F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u-HU" cap="none" dirty="0" smtClean="0">
                <a:latin typeface="Verdana" pitchFamily="34" charset="0"/>
              </a:rPr>
              <a:t>Kimeneti perifériák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LCD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0" y="1571612"/>
            <a:ext cx="90011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dirty="0" smtClean="0"/>
              <a:t> A két, belső felületén mikronméretű árkokkal ellátott átlátszó lap közé folyadékkristályos anyagot helyeznek, amely</a:t>
            </a:r>
            <a:r>
              <a:rPr lang="hu-HU" b="1" dirty="0" smtClean="0"/>
              <a:t> nyugalmi állapotában igazodik a belső felület által meghatározott irányhoz,</a:t>
            </a:r>
            <a:r>
              <a:rPr lang="hu-HU" dirty="0" smtClean="0"/>
              <a:t> így csavart állapotot vesz fel. A kijelző első és hátsó oldalára egy-egy </a:t>
            </a:r>
            <a:r>
              <a:rPr lang="hu-HU" dirty="0" err="1" smtClean="0"/>
              <a:t>polárszűrőt</a:t>
            </a:r>
            <a:r>
              <a:rPr lang="hu-HU" dirty="0" smtClean="0"/>
              <a:t> helyeznek, amelyek a fény minden irányú rezgését csak egy meghatározott síkban engedik tovább.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0" y="3286124"/>
            <a:ext cx="89297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dirty="0" smtClean="0"/>
              <a:t> A csavart elhelyezkedésű </a:t>
            </a:r>
            <a:r>
              <a:rPr lang="hu-HU" b="1" dirty="0" smtClean="0"/>
              <a:t>folyadékkristály</a:t>
            </a:r>
            <a:r>
              <a:rPr lang="hu-HU" dirty="0" smtClean="0"/>
              <a:t> különleges </a:t>
            </a:r>
            <a:r>
              <a:rPr lang="hu-HU" b="1" dirty="0" smtClean="0"/>
              <a:t>tulajdonsága, hogy a rá eső fény</a:t>
            </a:r>
            <a:r>
              <a:rPr lang="hu-HU" dirty="0" smtClean="0"/>
              <a:t> </a:t>
            </a:r>
            <a:r>
              <a:rPr lang="hu-HU" b="1" dirty="0" smtClean="0"/>
              <a:t>rezgési síkját elforgatja</a:t>
            </a:r>
            <a:r>
              <a:rPr lang="hu-HU" dirty="0" smtClean="0"/>
              <a:t>. Ha hátul megvilágítják a panelt, akkor </a:t>
            </a:r>
            <a:r>
              <a:rPr lang="hu-HU" b="1" dirty="0" smtClean="0"/>
              <a:t>a hátsó polarizátoron átjutó fényt a folyadékkristály elforgatja, így a fény az első szűrőn átjut, és világos képpontot kapunk.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0" y="4572008"/>
            <a:ext cx="87868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b="1" dirty="0" smtClean="0"/>
              <a:t>Ha kristályokra feszültséget kapcsolunk, nem forgatják el a fényt, az eredmény pedig fekete képpont</a:t>
            </a:r>
            <a:r>
              <a:rPr lang="hu-HU" dirty="0" smtClean="0"/>
              <a:t>. A </a:t>
            </a:r>
            <a:r>
              <a:rPr lang="hu-HU" dirty="0" err="1" smtClean="0"/>
              <a:t>polárszűrő</a:t>
            </a:r>
            <a:r>
              <a:rPr lang="hu-HU" dirty="0" smtClean="0"/>
              <a:t> elé már csak egy színszűrőt kell helyezni.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Képtalálat a következőre: „lcd monitor működése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7215206" cy="57721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Aktív-mátrixos LCD (TFT)</a:t>
            </a:r>
          </a:p>
        </p:txBody>
      </p:sp>
      <p:sp>
        <p:nvSpPr>
          <p:cNvPr id="17411" name="Tartalom helye 7"/>
          <p:cNvSpPr>
            <a:spLocks noGrp="1"/>
          </p:cNvSpPr>
          <p:nvPr>
            <p:ph sz="quarter" idx="1"/>
          </p:nvPr>
        </p:nvSpPr>
        <p:spPr>
          <a:xfrm>
            <a:off x="323528" y="2132856"/>
            <a:ext cx="8534400" cy="2125664"/>
          </a:xfrm>
        </p:spPr>
        <p:txBody>
          <a:bodyPr/>
          <a:lstStyle/>
          <a:p>
            <a:r>
              <a:rPr lang="hu-HU" sz="1800" dirty="0" smtClean="0"/>
              <a:t>Az LCD technológián alapul</a:t>
            </a:r>
          </a:p>
          <a:p>
            <a:r>
              <a:rPr lang="hu-HU" sz="1800" b="1" dirty="0" smtClean="0"/>
              <a:t>Minden egyes képpontja egy saját tranzisztorból áll</a:t>
            </a:r>
          </a:p>
          <a:p>
            <a:pPr lvl="1"/>
            <a:r>
              <a:rPr lang="hu-HU" sz="1800" dirty="0" smtClean="0"/>
              <a:t>Erre utal a rövidítés: </a:t>
            </a:r>
            <a:r>
              <a:rPr lang="hu-HU" sz="1800" dirty="0" err="1" smtClean="0"/>
              <a:t>Thin</a:t>
            </a:r>
            <a:r>
              <a:rPr lang="hu-HU" sz="1800" dirty="0" smtClean="0"/>
              <a:t> Film </a:t>
            </a:r>
            <a:r>
              <a:rPr lang="hu-HU" sz="1800" dirty="0" err="1" smtClean="0"/>
              <a:t>Transistor</a:t>
            </a:r>
            <a:r>
              <a:rPr lang="hu-HU" sz="1800" dirty="0" smtClean="0"/>
              <a:t>, azaz Vékonyfilm Tranzisztor</a:t>
            </a:r>
          </a:p>
          <a:p>
            <a:r>
              <a:rPr lang="hu-HU" sz="1800" b="1" dirty="0" smtClean="0"/>
              <a:t>Ezek aktív állapotban elő tudnak állítani egy világító pontot</a:t>
            </a:r>
          </a:p>
        </p:txBody>
      </p:sp>
      <p:sp>
        <p:nvSpPr>
          <p:cNvPr id="4" name="Téglalap 3"/>
          <p:cNvSpPr/>
          <p:nvPr/>
        </p:nvSpPr>
        <p:spPr>
          <a:xfrm>
            <a:off x="437732" y="3625277"/>
            <a:ext cx="5223524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 smtClean="0"/>
              <a:t>A két üvegfelületre felvitt átlátszó elektróda között elektromos teret létesít, hatására az elektródák között elhelyezkedő folyadék kristályai párhuzamossá rendeződnek, így nem engedik át a polarizált fényt.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51" y="3625277"/>
            <a:ext cx="3106655" cy="3106655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437732" y="1562542"/>
            <a:ext cx="5718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222222"/>
                </a:solidFill>
                <a:latin typeface="Arial" panose="020B0604020202020204" pitchFamily="34" charset="0"/>
              </a:rPr>
              <a:t>TFT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hu-HU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hu-HU" i="1" dirty="0" err="1">
                <a:solidFill>
                  <a:srgbClr val="222222"/>
                </a:solidFill>
                <a:latin typeface="Arial" panose="020B0604020202020204" pitchFamily="34" charset="0"/>
              </a:rPr>
              <a:t>Thin</a:t>
            </a:r>
            <a:r>
              <a:rPr lang="hu-HU" i="1" dirty="0">
                <a:solidFill>
                  <a:srgbClr val="222222"/>
                </a:solidFill>
                <a:latin typeface="Arial" panose="020B0604020202020204" pitchFamily="34" charset="0"/>
              </a:rPr>
              <a:t> Film </a:t>
            </a:r>
            <a:r>
              <a:rPr lang="hu-HU" i="1" dirty="0" err="1">
                <a:solidFill>
                  <a:srgbClr val="222222"/>
                </a:solidFill>
                <a:latin typeface="Arial" panose="020B0604020202020204" pitchFamily="34" charset="0"/>
              </a:rPr>
              <a:t>Transistor</a:t>
            </a:r>
            <a:r>
              <a:rPr lang="hu-HU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 Vékonyfilm Tranzisztor. 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437732" y="5877272"/>
            <a:ext cx="52863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222222"/>
                </a:solidFill>
                <a:latin typeface="Arial" panose="020B0604020202020204" pitchFamily="34" charset="0"/>
              </a:rPr>
              <a:t>Az ilyen kijelzőket gyakran aktív-mátrixos LCD-nek is szokás nevezni.</a:t>
            </a:r>
            <a:endParaRPr lang="hu-HU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Képtalálat a következőre: „tft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69487" cy="5643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Gázplazmás (PDP)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hu-HU" smtClean="0"/>
              <a:t>Villódzástól mentes</a:t>
            </a:r>
          </a:p>
          <a:p>
            <a:pPr>
              <a:buFont typeface="Wingdings" pitchFamily="2" charset="2"/>
              <a:buChar char="ü"/>
            </a:pPr>
            <a:r>
              <a:rPr lang="hu-HU" smtClean="0"/>
              <a:t>Tökéletes színeket ad bármely szögből nézve</a:t>
            </a:r>
          </a:p>
          <a:p>
            <a:pPr>
              <a:buFont typeface="Wingdings" pitchFamily="2" charset="2"/>
              <a:buNone/>
            </a:pPr>
            <a:endParaRPr lang="hu-HU" smtClean="0"/>
          </a:p>
          <a:p>
            <a:pPr>
              <a:buFont typeface="Wingdings" pitchFamily="2" charset="2"/>
              <a:buChar char=""/>
            </a:pPr>
            <a:r>
              <a:rPr lang="hu-HU" smtClean="0"/>
              <a:t>Fogyasztása a CRT-hez hasonló</a:t>
            </a:r>
          </a:p>
        </p:txBody>
      </p:sp>
      <p:sp>
        <p:nvSpPr>
          <p:cNvPr id="8" name="Tartalom helye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gázok a bennük lévő mozgó elektronok hatására fényt bocsátanak ki</a:t>
            </a:r>
          </a:p>
          <a:p>
            <a:pPr>
              <a:defRPr/>
            </a:pPr>
            <a:r>
              <a:rPr lang="hu-H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Ionizált neon- vagy argongázt zárnak két üveglap közé, melybe vízszintesen és függőlegesen vezetékek vannak beágyazva</a:t>
            </a:r>
          </a:p>
          <a:p>
            <a:pPr>
              <a:defRPr/>
            </a:pPr>
            <a:r>
              <a:rPr lang="hu-HU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vezetékek metszéspontjai határozzák meg a fényt kibocsátó képpontokat</a:t>
            </a:r>
            <a:endParaRPr lang="hu-HU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hu-HU" sz="2800" smtClean="0"/>
              <a:t>Előnye és hátránya</a:t>
            </a:r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/>
          <a:lstStyle/>
          <a:p>
            <a:pPr>
              <a:defRPr/>
            </a:pPr>
            <a:r>
              <a:rPr lang="hu-HU" sz="2800" dirty="0" smtClean="0"/>
              <a:t>Működéséről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5" grpId="0" build="p" animBg="1"/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Gázplazmás (PDP)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42844" y="1643050"/>
            <a:ext cx="885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dirty="0" smtClean="0"/>
              <a:t> </a:t>
            </a:r>
            <a:r>
              <a:rPr lang="hu-HU" b="1" dirty="0" smtClean="0"/>
              <a:t>A PDP működése az LCD-nél is egyszerűbb</a:t>
            </a:r>
            <a:r>
              <a:rPr lang="hu-HU" dirty="0" smtClean="0"/>
              <a:t>. A cél az, hogy a három alapszínnek megfelelő képpont fényerejét szabályozni lehessen. A </a:t>
            </a:r>
            <a:r>
              <a:rPr lang="hu-HU" dirty="0" err="1" smtClean="0"/>
              <a:t>PDP-nél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képpontok a </a:t>
            </a:r>
            <a:r>
              <a:rPr lang="hu-HU" dirty="0" err="1" smtClean="0"/>
              <a:t>CRT-hez</a:t>
            </a:r>
            <a:r>
              <a:rPr lang="hu-HU" dirty="0" smtClean="0"/>
              <a:t> hasonlóan látható fényt sugároznak ki, ha megfelelő hullámhosszú energia éri őket.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214282" y="2857496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dirty="0" smtClean="0"/>
              <a:t> Ebben az esetben </a:t>
            </a:r>
            <a:r>
              <a:rPr lang="hu-HU" b="1" dirty="0" smtClean="0"/>
              <a:t>a neon és xenon gázok keverékének</a:t>
            </a:r>
            <a:r>
              <a:rPr lang="hu-HU" dirty="0" smtClean="0"/>
              <a:t> </a:t>
            </a:r>
            <a:r>
              <a:rPr lang="hu-HU" b="1" dirty="0" smtClean="0"/>
              <a:t>nagy UV-sugárzással </a:t>
            </a:r>
            <a:r>
              <a:rPr lang="hu-HU" dirty="0" smtClean="0"/>
              <a:t>kísért ionizációs kisülése készteti a képpont anyagát színes fény sugárzására, pont úgy, </a:t>
            </a:r>
            <a:r>
              <a:rPr lang="hu-HU" b="1" dirty="0" smtClean="0"/>
              <a:t>mint a neoncsövekben</a:t>
            </a:r>
            <a:r>
              <a:rPr lang="hu-HU" dirty="0" smtClean="0"/>
              <a:t>. </a:t>
            </a:r>
            <a:r>
              <a:rPr lang="hu-HU" b="1" dirty="0" smtClean="0"/>
              <a:t>A gázt elektromos árammal plazmává alakítják.</a:t>
            </a:r>
            <a:endParaRPr lang="hu-HU" b="1" dirty="0"/>
          </a:p>
        </p:txBody>
      </p:sp>
      <p:sp>
        <p:nvSpPr>
          <p:cNvPr id="7" name="Téglalap 6"/>
          <p:cNvSpPr/>
          <p:nvPr/>
        </p:nvSpPr>
        <p:spPr>
          <a:xfrm>
            <a:off x="214282" y="4941168"/>
            <a:ext cx="828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b="1" dirty="0" smtClean="0"/>
              <a:t> Mivel minden egyes képpont egymástól függetlenül, akár folyamatos üzemben vezérelhető, a monitor villódzástól mentes lesz, tökéletes színekkel rendelkező képet is adhat, bármely szögből nézve.</a:t>
            </a:r>
            <a:endParaRPr lang="hu-HU" b="1" dirty="0"/>
          </a:p>
        </p:txBody>
      </p:sp>
      <p:sp>
        <p:nvSpPr>
          <p:cNvPr id="8" name="Téglalap 7"/>
          <p:cNvSpPr/>
          <p:nvPr/>
        </p:nvSpPr>
        <p:spPr>
          <a:xfrm>
            <a:off x="214282" y="5949280"/>
            <a:ext cx="635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u-HU" dirty="0" smtClean="0"/>
              <a:t> A PDP fogyasztása vetekszik a CRT monitorokéval,</a:t>
            </a:r>
            <a:endParaRPr lang="hu-HU" dirty="0"/>
          </a:p>
        </p:txBody>
      </p:sp>
      <p:sp>
        <p:nvSpPr>
          <p:cNvPr id="3" name="Szövegdoboz 2"/>
          <p:cNvSpPr txBox="1"/>
          <p:nvPr/>
        </p:nvSpPr>
        <p:spPr>
          <a:xfrm>
            <a:off x="225674" y="4197935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 smtClean="0"/>
              <a:t>A keletkezett UV fény látható fényt gerjeszt a képernyő felületén lévő foszforrétegen.</a:t>
            </a:r>
            <a:endParaRPr lang="hu-HU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Képtalálat a következőre: „lcd monitor működése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49467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95536" y="2136339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>
                <a:latin typeface="Arial" panose="020B0604020202020204" pitchFamily="34" charset="0"/>
              </a:rPr>
              <a:t>Az OLED kijelzők – a hagyományos </a:t>
            </a:r>
            <a:r>
              <a:rPr lang="hu-HU" dirty="0" smtClean="0">
                <a:latin typeface="Arial" panose="020B0604020202020204" pitchFamily="34" charset="0"/>
              </a:rPr>
              <a:t>folyadékkristályosokkal ellentétben (LCD) </a:t>
            </a:r>
            <a:r>
              <a:rPr lang="hu-HU" dirty="0">
                <a:latin typeface="Arial" panose="020B0604020202020204" pitchFamily="34" charset="0"/>
              </a:rPr>
              <a:t>– háttérvilágítás nélkül működnek. </a:t>
            </a:r>
            <a:endParaRPr lang="hu-HU" dirty="0" smtClean="0">
              <a:latin typeface="Arial" panose="020B0604020202020204" pitchFamily="34" charset="0"/>
            </a:endParaRPr>
          </a:p>
          <a:p>
            <a:pPr algn="just"/>
            <a:r>
              <a:rPr lang="hu-HU" dirty="0" smtClean="0">
                <a:latin typeface="Arial" panose="020B0604020202020204" pitchFamily="34" charset="0"/>
              </a:rPr>
              <a:t>Ennek </a:t>
            </a:r>
            <a:r>
              <a:rPr lang="hu-HU" b="1" dirty="0">
                <a:latin typeface="Arial" panose="020B0604020202020204" pitchFamily="34" charset="0"/>
              </a:rPr>
              <a:t>előnye</a:t>
            </a:r>
            <a:r>
              <a:rPr lang="hu-HU" dirty="0">
                <a:latin typeface="Arial" panose="020B0604020202020204" pitchFamily="34" charset="0"/>
              </a:rPr>
              <a:t>, hogy </a:t>
            </a:r>
            <a:r>
              <a:rPr lang="hu-HU" b="1" dirty="0">
                <a:latin typeface="Arial" panose="020B0604020202020204" pitchFamily="34" charset="0"/>
              </a:rPr>
              <a:t>a fekete színt kisebb fényerővel, tehát </a:t>
            </a:r>
            <a:r>
              <a:rPr lang="hu-HU" b="1" dirty="0" smtClean="0">
                <a:latin typeface="Arial" panose="020B0604020202020204" pitchFamily="34" charset="0"/>
              </a:rPr>
              <a:t>nagyobb kontraszttal</a:t>
            </a:r>
            <a:r>
              <a:rPr lang="hu-HU" b="1" dirty="0">
                <a:latin typeface="Arial" panose="020B0604020202020204" pitchFamily="34" charset="0"/>
              </a:rPr>
              <a:t> tudják megjeleníteni, valamint vékonyabbak és könnyebbek is lehetnek a hagyományos, folyadékkristályos kijelző</a:t>
            </a:r>
            <a:r>
              <a:rPr lang="hu-HU" dirty="0">
                <a:latin typeface="Arial" panose="020B0604020202020204" pitchFamily="34" charset="0"/>
              </a:rPr>
              <a:t>knél. 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395536" y="33265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/>
              <a:t>OLED</a:t>
            </a:r>
            <a:endParaRPr lang="hu-HU" sz="2800" b="1" dirty="0"/>
          </a:p>
        </p:txBody>
      </p:sp>
      <p:sp>
        <p:nvSpPr>
          <p:cNvPr id="6" name="Téglalap 5"/>
          <p:cNvSpPr/>
          <p:nvPr/>
        </p:nvSpPr>
        <p:spPr>
          <a:xfrm>
            <a:off x="395536" y="3613667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latin typeface="Arial" panose="020B0604020202020204" pitchFamily="34" charset="0"/>
              </a:rPr>
              <a:t>Hátrányuk</a:t>
            </a:r>
            <a:r>
              <a:rPr lang="hu-HU" dirty="0">
                <a:latin typeface="Arial" panose="020B0604020202020204" pitchFamily="34" charset="0"/>
              </a:rPr>
              <a:t> viszont, hogy a felhasznált anyagok gyenge </a:t>
            </a:r>
            <a:r>
              <a:rPr lang="hu-HU" dirty="0" smtClean="0">
                <a:latin typeface="Arial" panose="020B0604020202020204" pitchFamily="34" charset="0"/>
              </a:rPr>
              <a:t>hővezetése</a:t>
            </a:r>
            <a:r>
              <a:rPr lang="hu-HU" dirty="0">
                <a:latin typeface="Arial" panose="020B0604020202020204" pitchFamily="34" charset="0"/>
              </a:rPr>
              <a:t> miatt kisebb fényerősség érhető el velük.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95536" y="4259998"/>
            <a:ext cx="51845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>
                <a:latin typeface="Arial" panose="020B0604020202020204" pitchFamily="34" charset="0"/>
              </a:rPr>
              <a:t>OLED-</a:t>
            </a:r>
            <a:r>
              <a:rPr lang="hu-HU" dirty="0" err="1">
                <a:latin typeface="Arial" panose="020B0604020202020204" pitchFamily="34" charset="0"/>
              </a:rPr>
              <a:t>ekkel</a:t>
            </a:r>
            <a:r>
              <a:rPr lang="hu-HU" dirty="0">
                <a:latin typeface="Arial" panose="020B0604020202020204" pitchFamily="34" charset="0"/>
              </a:rPr>
              <a:t> egyre több alkalmazási területen találkozhatunk: </a:t>
            </a:r>
            <a:r>
              <a:rPr lang="hu-HU" b="1" dirty="0">
                <a:latin typeface="Arial" panose="020B0604020202020204" pitchFamily="34" charset="0"/>
              </a:rPr>
              <a:t>használjuk őket </a:t>
            </a:r>
            <a:r>
              <a:rPr lang="hu-HU" b="1" dirty="0" smtClean="0">
                <a:latin typeface="Arial" panose="020B0604020202020204" pitchFamily="34" charset="0"/>
              </a:rPr>
              <a:t>televíziókban, monitorokban, </a:t>
            </a:r>
            <a:r>
              <a:rPr lang="hu-HU" b="1" dirty="0">
                <a:latin typeface="Arial" panose="020B0604020202020204" pitchFamily="34" charset="0"/>
              </a:rPr>
              <a:t>kis, hordozható eszközök </a:t>
            </a:r>
            <a:r>
              <a:rPr lang="hu-HU" b="1" dirty="0" smtClean="0">
                <a:latin typeface="Arial" panose="020B0604020202020204" pitchFamily="34" charset="0"/>
              </a:rPr>
              <a:t>(mobiltelefonok, PDA-k, </a:t>
            </a:r>
            <a:r>
              <a:rPr lang="hu-HU" b="1" dirty="0">
                <a:latin typeface="Arial" panose="020B0604020202020204" pitchFamily="34" charset="0"/>
              </a:rPr>
              <a:t>karórák) kijelzőjeként is. Sőt, újabban nagy felületen, például épületekben is, világításra.</a:t>
            </a:r>
            <a:endParaRPr lang="hu-HU" b="1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008" y="15529"/>
            <a:ext cx="3737992" cy="1840961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617" y="4365104"/>
            <a:ext cx="3168774" cy="2275727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296" y="165313"/>
            <a:ext cx="36766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5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500" y="2328863"/>
            <a:ext cx="4773613" cy="3243262"/>
          </a:xfrm>
          <a:noFill/>
        </p:spPr>
      </p:pic>
      <p:sp>
        <p:nvSpPr>
          <p:cNvPr id="18" name="Szövegdoboz 17"/>
          <p:cNvSpPr txBox="1"/>
          <p:nvPr/>
        </p:nvSpPr>
        <p:spPr>
          <a:xfrm>
            <a:off x="1049338" y="2503488"/>
            <a:ext cx="3817937" cy="522287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sz="2800" dirty="0">
                <a:solidFill>
                  <a:schemeClr val="bg2"/>
                </a:solidFill>
              </a:rPr>
              <a:t>Videokártya kimenetek</a:t>
            </a:r>
          </a:p>
        </p:txBody>
      </p:sp>
      <p:sp>
        <p:nvSpPr>
          <p:cNvPr id="19460" name="Szövegdoboz 18"/>
          <p:cNvSpPr txBox="1">
            <a:spLocks noChangeArrowheads="1"/>
          </p:cNvSpPr>
          <p:nvPr/>
        </p:nvSpPr>
        <p:spPr bwMode="auto">
          <a:xfrm>
            <a:off x="1844675" y="3360738"/>
            <a:ext cx="6127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hu-HU" sz="2000"/>
              <a:t>DVI</a:t>
            </a:r>
          </a:p>
        </p:txBody>
      </p:sp>
      <p:sp>
        <p:nvSpPr>
          <p:cNvPr id="19461" name="Szövegdoboz 20"/>
          <p:cNvSpPr txBox="1">
            <a:spLocks noChangeArrowheads="1"/>
          </p:cNvSpPr>
          <p:nvPr/>
        </p:nvSpPr>
        <p:spPr bwMode="auto">
          <a:xfrm>
            <a:off x="2630488" y="3146425"/>
            <a:ext cx="10937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sz="2000"/>
              <a:t>S-Video</a:t>
            </a:r>
          </a:p>
        </p:txBody>
      </p:sp>
      <p:sp>
        <p:nvSpPr>
          <p:cNvPr id="19462" name="Szövegdoboz 25"/>
          <p:cNvSpPr txBox="1">
            <a:spLocks noChangeArrowheads="1"/>
          </p:cNvSpPr>
          <p:nvPr/>
        </p:nvSpPr>
        <p:spPr bwMode="auto">
          <a:xfrm>
            <a:off x="3844925" y="3360738"/>
            <a:ext cx="72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sz="2000"/>
              <a:t>VGA</a:t>
            </a:r>
            <a:endParaRPr lang="hu-HU" sz="1600"/>
          </a:p>
        </p:txBody>
      </p:sp>
      <p:sp>
        <p:nvSpPr>
          <p:cNvPr id="19463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Csatlakozási lehetőségek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sz="quarter" idx="1"/>
          </p:nvPr>
        </p:nvSpPr>
        <p:spPr>
          <a:xfrm>
            <a:off x="5357813" y="2357438"/>
            <a:ext cx="3357562" cy="3186112"/>
          </a:xfrm>
        </p:spPr>
        <p:txBody>
          <a:bodyPr/>
          <a:lstStyle/>
          <a:p>
            <a:r>
              <a:rPr lang="hu-HU" sz="2400" b="1" smtClean="0"/>
              <a:t>VGA</a:t>
            </a:r>
            <a:r>
              <a:rPr lang="hu-HU" sz="2400" smtClean="0"/>
              <a:t>:</a:t>
            </a:r>
            <a:br>
              <a:rPr lang="hu-HU" sz="2400" smtClean="0"/>
            </a:br>
            <a:r>
              <a:rPr lang="hu-HU" sz="2400" smtClean="0"/>
              <a:t>CRT monitorhoz és analóg LCD-hez</a:t>
            </a:r>
          </a:p>
          <a:p>
            <a:r>
              <a:rPr lang="hu-HU" sz="2400" b="1" smtClean="0"/>
              <a:t>S-Video</a:t>
            </a:r>
            <a:r>
              <a:rPr lang="hu-HU" sz="2400" smtClean="0"/>
              <a:t>:</a:t>
            </a:r>
            <a:br>
              <a:rPr lang="hu-HU" sz="2400" smtClean="0"/>
            </a:br>
            <a:r>
              <a:rPr lang="hu-HU" sz="2400" smtClean="0"/>
              <a:t>TV-hez</a:t>
            </a:r>
          </a:p>
          <a:p>
            <a:r>
              <a:rPr lang="hu-HU" sz="2400" b="1" smtClean="0"/>
              <a:t>DVI</a:t>
            </a:r>
            <a:r>
              <a:rPr lang="hu-HU" sz="2400" smtClean="0"/>
              <a:t>:</a:t>
            </a:r>
            <a:br>
              <a:rPr lang="hu-HU" sz="2400" smtClean="0"/>
            </a:br>
            <a:r>
              <a:rPr lang="hu-HU" sz="2400" smtClean="0"/>
              <a:t>digitális LCD-hez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153400" cy="869950"/>
          </a:xfrm>
        </p:spPr>
        <p:txBody>
          <a:bodyPr/>
          <a:lstStyle/>
          <a:p>
            <a:r>
              <a:rPr lang="hu-HU" b="1" dirty="0" smtClean="0"/>
              <a:t>Display Port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357158" y="1582341"/>
            <a:ext cx="82629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b="1" dirty="0" smtClean="0"/>
              <a:t>A </a:t>
            </a:r>
            <a:r>
              <a:rPr lang="hu-HU" b="1" dirty="0" err="1" smtClean="0"/>
              <a:t>DisplayPort</a:t>
            </a:r>
            <a:r>
              <a:rPr lang="hu-HU" b="1" dirty="0" smtClean="0"/>
              <a:t> egy monitor interfész</a:t>
            </a:r>
            <a:r>
              <a:rPr lang="hu-HU" dirty="0" smtClean="0"/>
              <a:t>, </a:t>
            </a:r>
            <a:r>
              <a:rPr lang="hu-HU" b="1" dirty="0" smtClean="0"/>
              <a:t>mely támogatja mind a belső, mind a külső csatlakozást </a:t>
            </a:r>
            <a:r>
              <a:rPr lang="hu-HU" b="1" dirty="0" err="1" smtClean="0"/>
              <a:t>pc-k</a:t>
            </a:r>
            <a:r>
              <a:rPr lang="hu-HU" b="1" dirty="0" smtClean="0"/>
              <a:t> és monitorok között</a:t>
            </a:r>
            <a:r>
              <a:rPr lang="hu-HU" dirty="0" smtClean="0"/>
              <a:t>. A </a:t>
            </a:r>
            <a:r>
              <a:rPr lang="hu-HU" dirty="0" err="1" smtClean="0"/>
              <a:t>DisplayPort</a:t>
            </a:r>
            <a:r>
              <a:rPr lang="hu-HU" dirty="0" smtClean="0"/>
              <a:t> skálázható </a:t>
            </a:r>
            <a:r>
              <a:rPr lang="hu-HU" dirty="0" err="1" smtClean="0"/>
              <a:t>aux</a:t>
            </a:r>
            <a:r>
              <a:rPr lang="hu-HU" dirty="0" smtClean="0"/>
              <a:t> csatornája </a:t>
            </a:r>
            <a:r>
              <a:rPr lang="hu-HU" b="1" dirty="0" smtClean="0"/>
              <a:t>kétirányú kommunikációt is lehetővé tesz,</a:t>
            </a:r>
            <a:r>
              <a:rPr lang="hu-HU" dirty="0" smtClean="0"/>
              <a:t> beágyazott időzítője magasabb sebességet garantál a jelenlegi megoldásokhoz képest. </a:t>
            </a:r>
            <a:endParaRPr lang="hu-HU" dirty="0" smtClean="0"/>
          </a:p>
          <a:p>
            <a:pPr algn="just"/>
            <a:r>
              <a:rPr lang="hu-HU" b="1" dirty="0" smtClean="0"/>
              <a:t>A </a:t>
            </a:r>
            <a:r>
              <a:rPr lang="hu-HU" b="1" dirty="0" smtClean="0"/>
              <a:t>kevesebb kábel pedig csökkentett elektromágneses kisugárzást biztosít</a:t>
            </a:r>
            <a:r>
              <a:rPr lang="hu-HU" dirty="0" smtClean="0"/>
              <a:t>, fizikai kialakítása pedig lehetővé teszi a rugalmas, minden kábelvezetési igényhez alkalmazkodó vezetést.</a:t>
            </a:r>
            <a:endParaRPr lang="hu-HU" dirty="0"/>
          </a:p>
        </p:txBody>
      </p:sp>
      <p:pic>
        <p:nvPicPr>
          <p:cNvPr id="1026" name="Picture 2" descr="https://upload.wikimedia.org/wikipedia/commons/thumb/a/a6/Displayport-cable.jpg/200px-Displayport-cab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5024666"/>
            <a:ext cx="2535972" cy="1534264"/>
          </a:xfrm>
          <a:prstGeom prst="rect">
            <a:avLst/>
          </a:prstGeom>
          <a:noFill/>
        </p:spPr>
      </p:pic>
      <p:sp>
        <p:nvSpPr>
          <p:cNvPr id="3" name="Szövegdoboz 2"/>
          <p:cNvSpPr txBox="1"/>
          <p:nvPr/>
        </p:nvSpPr>
        <p:spPr>
          <a:xfrm>
            <a:off x="428596" y="3613666"/>
            <a:ext cx="83198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smtClean="0"/>
              <a:t>Erős hasonlóságot mutat a mai USB és HDMI kábelekkel</a:t>
            </a:r>
          </a:p>
          <a:p>
            <a:r>
              <a:rPr lang="hu-HU" dirty="0" smtClean="0"/>
              <a:t>Kisebb eszközökön megjelenhet. </a:t>
            </a:r>
            <a:r>
              <a:rPr lang="hu-HU" dirty="0" err="1" smtClean="0"/>
              <a:t>Pl</a:t>
            </a:r>
            <a:r>
              <a:rPr lang="hu-HU" dirty="0" smtClean="0"/>
              <a:t>: </a:t>
            </a:r>
            <a:r>
              <a:rPr lang="hu-HU" sz="1600" dirty="0"/>
              <a:t>számos vékonyabb notebookon egyszerűen fizikailag lehetetlen VGA vagy DVI csatlakozót szerelni, de a </a:t>
            </a:r>
            <a:r>
              <a:rPr lang="hu-HU" sz="1600" dirty="0" err="1"/>
              <a:t>DisplayPort</a:t>
            </a:r>
            <a:r>
              <a:rPr lang="hu-HU" sz="1600" dirty="0"/>
              <a:t> vékony mivolta ezt lehetővé </a:t>
            </a:r>
            <a:r>
              <a:rPr lang="hu-HU" sz="1600" dirty="0" smtClean="0"/>
              <a:t>teszi.</a:t>
            </a:r>
            <a:endParaRPr lang="hu-HU" sz="1600" dirty="0"/>
          </a:p>
        </p:txBody>
      </p:sp>
      <p:sp>
        <p:nvSpPr>
          <p:cNvPr id="4" name="Téglalap 3"/>
          <p:cNvSpPr/>
          <p:nvPr/>
        </p:nvSpPr>
        <p:spPr>
          <a:xfrm>
            <a:off x="428596" y="4752439"/>
            <a:ext cx="78878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000000"/>
                </a:solidFill>
                <a:latin typeface="+mj-lt"/>
              </a:rPr>
              <a:t>A videójelen felül, a kábel képes 8 csatornás 24 bit-es, 192 kHz </a:t>
            </a:r>
            <a:r>
              <a:rPr lang="hu-HU" sz="1600" dirty="0" err="1">
                <a:solidFill>
                  <a:srgbClr val="000000"/>
                </a:solidFill>
                <a:latin typeface="+mj-lt"/>
              </a:rPr>
              <a:t>tömörítetlen</a:t>
            </a:r>
            <a:r>
              <a:rPr lang="hu-HU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hu-HU" sz="1600" dirty="0" smtClean="0">
                <a:solidFill>
                  <a:srgbClr val="000000"/>
                </a:solidFill>
                <a:latin typeface="+mj-lt"/>
              </a:rPr>
              <a:t>hang </a:t>
            </a:r>
            <a:r>
              <a:rPr lang="hu-HU" sz="1600" dirty="0">
                <a:solidFill>
                  <a:srgbClr val="000000"/>
                </a:solidFill>
                <a:latin typeface="+mj-lt"/>
              </a:rPr>
              <a:t>közvetítésére is.</a:t>
            </a:r>
            <a:endParaRPr lang="hu-HU" sz="16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zöveg helye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hu-HU" sz="2400" dirty="0" smtClean="0">
              <a:latin typeface="Verdana" pitchFamily="34" charset="0"/>
            </a:endParaRPr>
          </a:p>
        </p:txBody>
      </p:sp>
      <p:sp>
        <p:nvSpPr>
          <p:cNvPr id="11267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z="3600" dirty="0" smtClean="0"/>
              <a:t>Monitor</a:t>
            </a:r>
            <a:endParaRPr lang="hu-HU" sz="3600" dirty="0" smtClean="0">
              <a:latin typeface="Verdana" pitchFamily="34" charset="0"/>
            </a:endParaRPr>
          </a:p>
        </p:txBody>
      </p:sp>
      <p:pic>
        <p:nvPicPr>
          <p:cNvPr id="11268" name="Picture 7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4921" b="14764"/>
          <a:stretch>
            <a:fillRect/>
          </a:stretch>
        </p:blipFill>
        <p:spPr>
          <a:xfrm>
            <a:off x="1560513" y="0"/>
            <a:ext cx="7583487" cy="45672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HDMI</a:t>
            </a:r>
            <a:br>
              <a:rPr lang="hu-HU" dirty="0" smtClean="0"/>
            </a:br>
            <a:endParaRPr lang="hu-HU" dirty="0"/>
          </a:p>
        </p:txBody>
      </p:sp>
      <p:pic>
        <p:nvPicPr>
          <p:cNvPr id="1026" name="Picture 2" descr="https://upload.wikimedia.org/wikipedia/hu/1/15/Hdmi-m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0"/>
            <a:ext cx="2285984" cy="1523989"/>
          </a:xfrm>
          <a:prstGeom prst="rect">
            <a:avLst/>
          </a:prstGeom>
          <a:noFill/>
        </p:spPr>
      </p:pic>
      <p:sp>
        <p:nvSpPr>
          <p:cNvPr id="6" name="Téglalap 5"/>
          <p:cNvSpPr/>
          <p:nvPr/>
        </p:nvSpPr>
        <p:spPr>
          <a:xfrm>
            <a:off x="142844" y="2000240"/>
            <a:ext cx="9001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/>
              <a:t>Az egyedülálló minőségű kábelt 2003-ban alkalmazták először szórakoztató-elektronikai berendezésen</a:t>
            </a:r>
            <a:r>
              <a:rPr lang="hu-HU" dirty="0" smtClean="0"/>
              <a:t>, azóta pedig töretlen sikereket ér el, főként, hogy a </a:t>
            </a:r>
            <a:r>
              <a:rPr lang="hu-HU" dirty="0" err="1" smtClean="0"/>
              <a:t>moziipar</a:t>
            </a:r>
            <a:r>
              <a:rPr lang="hu-HU" dirty="0" smtClean="0"/>
              <a:t> is rájött mennyire jelentős újítás is ez.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142844" y="3143248"/>
            <a:ext cx="8786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/>
              <a:t>A kábel belseje 19-eres kialakítású, melyben a kép- és hanganyag tömörítés nélkül – egy az egyben – haladhat át 5 </a:t>
            </a:r>
            <a:r>
              <a:rPr lang="hu-HU" b="1" dirty="0" err="1" smtClean="0"/>
              <a:t>Gbit</a:t>
            </a:r>
            <a:r>
              <a:rPr lang="hu-HU" b="1" dirty="0" smtClean="0"/>
              <a:t>/másodperces sebességgel</a:t>
            </a:r>
            <a:r>
              <a:rPr lang="hu-HU" dirty="0" smtClean="0"/>
              <a:t>. Tervezésekor gondoltak a többcsatornás megszólalásra, így már az 1.0-s verzió </a:t>
            </a:r>
            <a:r>
              <a:rPr lang="hu-HU" b="1" dirty="0" smtClean="0"/>
              <a:t>is 8 külön csatornán képes szállítani 124 kHz-es, 24 bites hangot. </a:t>
            </a:r>
            <a:endParaRPr lang="hu-HU" b="1" dirty="0"/>
          </a:p>
        </p:txBody>
      </p:sp>
      <p:sp>
        <p:nvSpPr>
          <p:cNvPr id="8" name="Téglalap 7"/>
          <p:cNvSpPr/>
          <p:nvPr/>
        </p:nvSpPr>
        <p:spPr>
          <a:xfrm>
            <a:off x="285720" y="4643446"/>
            <a:ext cx="8858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Video információknak 165 MHz-es sávszélességet terveztek, ez jelenleg a legkifinomultabb képminőséget is támogatja</a:t>
            </a:r>
            <a:endParaRPr lang="hu-H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Monitorok csoportosítása a megjelenített kép típusa szerint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hu-HU" smtClean="0"/>
              <a:t>Képernyőjén 25 sorban soronként 80 karakter volt megjeleníthető</a:t>
            </a:r>
          </a:p>
          <a:p>
            <a:r>
              <a:rPr lang="hu-HU" smtClean="0"/>
              <a:t>Az ilyen monitorok kis memóriaigénnyel rendelkeztek</a:t>
            </a:r>
          </a:p>
          <a:p>
            <a:endParaRPr lang="hu-HU" smtClean="0"/>
          </a:p>
        </p:txBody>
      </p:sp>
      <p:sp>
        <p:nvSpPr>
          <p:cNvPr id="4" name="Tartalom helye 3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4129088" cy="3705225"/>
          </a:xfrm>
        </p:spPr>
        <p:txBody>
          <a:bodyPr/>
          <a:lstStyle/>
          <a:p>
            <a:r>
              <a:rPr lang="hu-HU" smtClean="0"/>
              <a:t>Bonyolult képek megjelenítésére is képesek</a:t>
            </a:r>
          </a:p>
          <a:p>
            <a:r>
              <a:rPr lang="hu-HU" smtClean="0"/>
              <a:t>A tárolás és megjelenítés képpontokban történik</a:t>
            </a:r>
          </a:p>
          <a:p>
            <a:r>
              <a:rPr lang="hu-HU" smtClean="0"/>
              <a:t>Nagy memóriaigény jellemzi őket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hu-HU" sz="2800" smtClean="0"/>
              <a:t>Karakteres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/>
          <a:lstStyle/>
          <a:p>
            <a:pPr>
              <a:defRPr/>
            </a:pPr>
            <a:r>
              <a:rPr lang="hu-HU" sz="2800" dirty="0" smtClean="0"/>
              <a:t>Grafikus</a:t>
            </a:r>
            <a:endParaRPr lang="hu-H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 animBg="1"/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A monitor jellemzői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5105400" cy="4572000"/>
          </a:xfrm>
        </p:spPr>
        <p:txBody>
          <a:bodyPr/>
          <a:lstStyle/>
          <a:p>
            <a:r>
              <a:rPr lang="hu-HU" sz="2000" b="1" dirty="0" smtClean="0"/>
              <a:t>Képátló</a:t>
            </a:r>
            <a:r>
              <a:rPr lang="hu-HU" sz="2000" dirty="0" smtClean="0"/>
              <a:t>: a monitor méretét átlósan mérjük, hüvelykben (coll) számolt hossza alapján határozzuk meg</a:t>
            </a:r>
          </a:p>
          <a:p>
            <a:pPr lvl="1"/>
            <a:r>
              <a:rPr lang="hu-HU" sz="2000" dirty="0" smtClean="0"/>
              <a:t>1 coll = 1 inch = 2,54 cm</a:t>
            </a:r>
          </a:p>
          <a:p>
            <a:r>
              <a:rPr lang="hu-HU" sz="2000" b="1" dirty="0" smtClean="0"/>
              <a:t>Felbontás</a:t>
            </a:r>
            <a:r>
              <a:rPr lang="hu-HU" sz="2000" dirty="0" smtClean="0"/>
              <a:t>: vízszintes * függőleges képpontok (pixelek) száma</a:t>
            </a:r>
          </a:p>
          <a:p>
            <a:pPr lvl="1"/>
            <a:r>
              <a:rPr lang="hu-HU" sz="2000" dirty="0" smtClean="0"/>
              <a:t>A képpontok mérete általában 0,28 mm</a:t>
            </a:r>
          </a:p>
          <a:p>
            <a:pPr lvl="1"/>
            <a:r>
              <a:rPr lang="hu-HU" sz="2000" dirty="0" smtClean="0"/>
              <a:t>800*600, 1024*768, 1280*1024 …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988" y="2428875"/>
            <a:ext cx="2884487" cy="3168650"/>
          </a:xfrm>
          <a:prstGeom prst="rect">
            <a:avLst/>
          </a:prstGeom>
          <a:noFill/>
          <a:ln w="36000">
            <a:noFill/>
            <a:round/>
            <a:headEnd/>
            <a:tailEnd/>
          </a:ln>
        </p:spPr>
      </p:pic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6143625" y="2786063"/>
            <a:ext cx="2303463" cy="1871662"/>
          </a:xfrm>
          <a:prstGeom prst="line">
            <a:avLst/>
          </a:prstGeom>
          <a:noFill/>
          <a:ln w="36068">
            <a:solidFill>
              <a:schemeClr val="accent6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6218238" y="2424113"/>
            <a:ext cx="2232025" cy="0"/>
          </a:xfrm>
          <a:prstGeom prst="line">
            <a:avLst/>
          </a:prstGeom>
          <a:noFill/>
          <a:ln w="36000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786438" y="2928938"/>
            <a:ext cx="0" cy="1871662"/>
          </a:xfrm>
          <a:prstGeom prst="line">
            <a:avLst/>
          </a:prstGeom>
          <a:noFill/>
          <a:ln w="36000">
            <a:solidFill>
              <a:schemeClr val="accent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2" name="Téglalap 1"/>
          <p:cNvSpPr/>
          <p:nvPr/>
        </p:nvSpPr>
        <p:spPr>
          <a:xfrm>
            <a:off x="924606" y="5806588"/>
            <a:ext cx="7477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 smtClean="0"/>
              <a:t>Ma már </a:t>
            </a:r>
            <a:r>
              <a:rPr lang="hu-HU" dirty="0"/>
              <a:t>a 100 hüvelyket is bőven meghaladják a legnagyobb kijelzők.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Monitor jellemzői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3625383"/>
          </a:xfrm>
        </p:spPr>
        <p:txBody>
          <a:bodyPr/>
          <a:lstStyle/>
          <a:p>
            <a:r>
              <a:rPr lang="hu-HU" sz="2400" dirty="0" smtClean="0"/>
              <a:t>Pixel:lényegében egy pont, ezek alkotják a képernyőmátrixot. Minél több ilyen apró pontból áll a kép, értelemszerűen annál élesebb.</a:t>
            </a:r>
          </a:p>
          <a:p>
            <a:r>
              <a:rPr lang="hu-HU" sz="2400" dirty="0" smtClean="0"/>
              <a:t>RGB színek egy képpontban</a:t>
            </a:r>
            <a:endParaRPr lang="hu-HU" sz="2400" dirty="0"/>
          </a:p>
        </p:txBody>
      </p:sp>
      <p:pic>
        <p:nvPicPr>
          <p:cNvPr id="44034" name="Picture 2" descr="http://upload.wikimedia.org/wikipedia/commons/4/4d/Pixel_geometry_01_Pen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714488"/>
            <a:ext cx="3619488" cy="3619489"/>
          </a:xfrm>
          <a:prstGeom prst="rect">
            <a:avLst/>
          </a:prstGeom>
          <a:noFill/>
        </p:spPr>
      </p:pic>
      <p:sp>
        <p:nvSpPr>
          <p:cNvPr id="5" name="Téglalap 4"/>
          <p:cNvSpPr/>
          <p:nvPr/>
        </p:nvSpPr>
        <p:spPr>
          <a:xfrm>
            <a:off x="0" y="5429264"/>
            <a:ext cx="8643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dirty="0" smtClean="0"/>
              <a:t>Előfordulhat a gyártás tökéletlensége miatt, hogy a képernyőn halott vagy „beragadt” képpontokat találunk. Ez a "pixelhiba".</a:t>
            </a:r>
            <a:endParaRPr lang="hu-H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Monitor és videokártya</a:t>
            </a:r>
          </a:p>
        </p:txBody>
      </p:sp>
      <p:sp>
        <p:nvSpPr>
          <p:cNvPr id="11" name="Tartalom helye 10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3748088" cy="4572000"/>
          </a:xfrm>
        </p:spPr>
        <p:txBody>
          <a:bodyPr/>
          <a:lstStyle/>
          <a:p>
            <a:r>
              <a:rPr lang="hu-HU" dirty="0" smtClean="0"/>
              <a:t>A monitor a számítógép legfontosabb kimeneti egysége</a:t>
            </a:r>
          </a:p>
          <a:p>
            <a:r>
              <a:rPr lang="hu-HU" dirty="0" smtClean="0"/>
              <a:t>A monitort egy kábel köti össze a videokártyával, mely utasításai alapján jeleníti meg a kívánt képet</a:t>
            </a:r>
          </a:p>
        </p:txBody>
      </p:sp>
      <p:pic>
        <p:nvPicPr>
          <p:cNvPr id="12292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0" y="1571625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0" y="5000625"/>
            <a:ext cx="1928813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7125" y="4214813"/>
            <a:ext cx="2636838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Monitor és videokártya szerepe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8105775" cy="4572000"/>
          </a:xfrm>
        </p:spPr>
        <p:txBody>
          <a:bodyPr/>
          <a:lstStyle/>
          <a:p>
            <a:pPr>
              <a:defRPr/>
            </a:pPr>
            <a:r>
              <a:rPr lang="hu-HU" dirty="0" smtClean="0"/>
              <a:t>A videokártya AGP vagy PCI-Express </a:t>
            </a:r>
            <a:r>
              <a:rPr lang="hu-HU" dirty="0" err="1" smtClean="0"/>
              <a:t>porton</a:t>
            </a:r>
            <a:r>
              <a:rPr lang="hu-HU" dirty="0" smtClean="0"/>
              <a:t> keresztül csatlakozik az alaplaphoz</a:t>
            </a:r>
          </a:p>
          <a:p>
            <a:pPr>
              <a:defRPr/>
            </a:pPr>
            <a:r>
              <a:rPr lang="hu-HU" dirty="0" smtClean="0"/>
              <a:t>A számítógép küld egy jelet a </a:t>
            </a:r>
            <a:r>
              <a:rPr lang="hu-HU" i="1" dirty="0" smtClean="0"/>
              <a:t>videokártyának: </a:t>
            </a:r>
            <a:r>
              <a:rPr lang="hu-HU" dirty="0" smtClean="0"/>
              <a:t>elmondja milyen karaktert, képet, vagy grafikát kell megjeleníteni</a:t>
            </a:r>
          </a:p>
          <a:p>
            <a:pPr>
              <a:defRPr/>
            </a:pPr>
            <a:r>
              <a:rPr lang="hu-HU" dirty="0" smtClean="0"/>
              <a:t>A videokártya lefordítja a jelet olyan utasítások sorozatára, mely segítségével a monitor meg tudja jeleníteni azt</a:t>
            </a:r>
          </a:p>
          <a:p>
            <a:pPr>
              <a:defRPr/>
            </a:pPr>
            <a:r>
              <a:rPr lang="hu-HU" dirty="0" smtClean="0"/>
              <a:t>A monitor megjeleníti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3313"/>
            <a:ext cx="3714750" cy="298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600" smtClean="0"/>
              <a:t>Monitorok fajtái működési elv szerint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609600" y="1589088"/>
            <a:ext cx="5605463" cy="16970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hu-HU" dirty="0" smtClean="0"/>
              <a:t>Katódsugárcsöves (CRT)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dirty="0" smtClean="0"/>
              <a:t>Folyadékkristályos (LCD/TFT)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hu-HU" dirty="0" smtClean="0"/>
              <a:t>Gázplazmás (PDP)</a:t>
            </a:r>
          </a:p>
          <a:p>
            <a:pPr marL="514350" indent="-514350">
              <a:buNone/>
              <a:defRPr/>
            </a:pPr>
            <a:endParaRPr lang="hu-HU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hu-HU" dirty="0" smtClean="0"/>
          </a:p>
          <a:p>
            <a:pPr>
              <a:defRPr/>
            </a:pPr>
            <a:endParaRPr lang="hu-HU" dirty="0" smtClean="0"/>
          </a:p>
          <a:p>
            <a:pPr>
              <a:buFont typeface="Wingdings" pitchFamily="2" charset="2"/>
              <a:buNone/>
              <a:defRPr/>
            </a:pPr>
            <a:endParaRPr lang="hu-HU" dirty="0"/>
          </a:p>
        </p:txBody>
      </p:sp>
      <p:pic>
        <p:nvPicPr>
          <p:cNvPr id="14341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215063" y="1571625"/>
            <a:ext cx="2720975" cy="2706688"/>
          </a:xfrm>
          <a:noFill/>
        </p:spPr>
      </p:pic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3429000"/>
            <a:ext cx="2687638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Katódsugárcsöves (CRT)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hu-HU" smtClean="0"/>
              <a:t>Színhű megjelenítés</a:t>
            </a:r>
          </a:p>
          <a:p>
            <a:pPr>
              <a:buFont typeface="Wingdings" pitchFamily="2" charset="2"/>
              <a:buChar char="ü"/>
            </a:pPr>
            <a:r>
              <a:rPr lang="hu-HU" smtClean="0"/>
              <a:t>Viszonylag olcsó</a:t>
            </a:r>
          </a:p>
          <a:p>
            <a:pPr>
              <a:buFont typeface="Wingdings" pitchFamily="2" charset="2"/>
              <a:buNone/>
            </a:pPr>
            <a:endParaRPr lang="hu-HU" smtClean="0"/>
          </a:p>
          <a:p>
            <a:pPr>
              <a:buFont typeface="Wingdings" pitchFamily="2" charset="2"/>
              <a:buChar char=""/>
            </a:pPr>
            <a:r>
              <a:rPr lang="hu-HU" smtClean="0"/>
              <a:t>Nagy méret</a:t>
            </a:r>
          </a:p>
          <a:p>
            <a:pPr>
              <a:buFont typeface="Wingdings" pitchFamily="2" charset="2"/>
              <a:buChar char=""/>
            </a:pPr>
            <a:r>
              <a:rPr lang="hu-HU" smtClean="0"/>
              <a:t>Nagy súly</a:t>
            </a:r>
          </a:p>
          <a:p>
            <a:pPr>
              <a:buFont typeface="Wingdings" pitchFamily="2" charset="2"/>
              <a:buChar char=""/>
            </a:pPr>
            <a:r>
              <a:rPr lang="hu-HU" smtClean="0"/>
              <a:t>„Egészségre káros”</a:t>
            </a:r>
          </a:p>
          <a:p>
            <a:pPr>
              <a:buFont typeface="Wingdings" pitchFamily="2" charset="2"/>
              <a:buChar char=""/>
            </a:pPr>
            <a:endParaRPr lang="hu-HU" smtClean="0"/>
          </a:p>
          <a:p>
            <a:endParaRPr lang="hu-HU" smtClean="0"/>
          </a:p>
        </p:txBody>
      </p:sp>
      <p:sp>
        <p:nvSpPr>
          <p:cNvPr id="8" name="Tartalom helye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 smtClean="0"/>
              <a:t>Egy elektronsugár segítségével rajzol ki képet egy foszforeszkáló képernyőfelületre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hu-HU" sz="2800" smtClean="0"/>
              <a:t>Előnye és hátránya</a:t>
            </a:r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/>
          <a:lstStyle/>
          <a:p>
            <a:pPr>
              <a:defRPr/>
            </a:pPr>
            <a:r>
              <a:rPr lang="hu-HU" sz="2800" dirty="0" smtClean="0"/>
              <a:t>Működéséről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5" grpId="0" build="p" animBg="1"/>
      <p:bldP spid="7" grpId="0" build="p" animBg="1"/>
      <p:bldP spid="7" grpI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CRT</a:t>
            </a:r>
            <a:r>
              <a:rPr lang="hu-HU" dirty="0" smtClean="0"/>
              <a:t> 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357158" y="1643050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dirty="0" smtClean="0"/>
              <a:t> A CRT monitorban egy katódsugárcső található, elektronágyúval az egyik végén, foszforral bevont képernyővel a másik végén. Az elektronágyú elektronnyalábot lő ki, ezt elektromágneses térrel térítik el. Az elektronnyaláb a foszforborításba ütközik és felvillan, majd elhalványodik.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142844" y="3143248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hu-HU" dirty="0" smtClean="0"/>
              <a:t> Ha elég gyorsan követik egymást az elektronnyalábok, akkor az a pont nem halványodik el. Tehát az elektronágyúk írnak a képernyőre a számítógép utasításának megfelelően, balról jobbra, egy másodperc alatt többször is frissítve a képpontokat. </a:t>
            </a:r>
            <a:endParaRPr lang="hu-H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Képtalálat a következőre: „crt monitor működése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0"/>
            <a:ext cx="6072198" cy="67455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Folyadékkristályos (LCD)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hu-HU" smtClean="0"/>
              <a:t>Kis helyigény</a:t>
            </a:r>
          </a:p>
          <a:p>
            <a:pPr>
              <a:buFont typeface="Wingdings" pitchFamily="2" charset="2"/>
              <a:buChar char="ü"/>
            </a:pPr>
            <a:r>
              <a:rPr lang="hu-HU" smtClean="0"/>
              <a:t>Alacsony energiafelhasználás</a:t>
            </a:r>
          </a:p>
          <a:p>
            <a:pPr>
              <a:buFont typeface="Wingdings" pitchFamily="2" charset="2"/>
              <a:buNone/>
            </a:pPr>
            <a:endParaRPr lang="hu-HU" smtClean="0"/>
          </a:p>
          <a:p>
            <a:pPr>
              <a:buFont typeface="Wingdings" pitchFamily="2" charset="2"/>
              <a:buChar char=""/>
            </a:pPr>
            <a:r>
              <a:rPr lang="hu-HU" smtClean="0"/>
              <a:t>Magasabb ár</a:t>
            </a:r>
          </a:p>
          <a:p>
            <a:pPr>
              <a:buFont typeface="Wingdings" pitchFamily="2" charset="2"/>
              <a:buChar char=""/>
            </a:pPr>
            <a:r>
              <a:rPr lang="hu-HU" smtClean="0"/>
              <a:t>Kevésbé telt színek</a:t>
            </a:r>
          </a:p>
          <a:p>
            <a:pPr>
              <a:buFont typeface="Wingdings" pitchFamily="2" charset="2"/>
              <a:buChar char=""/>
            </a:pPr>
            <a:r>
              <a:rPr lang="hu-HU" smtClean="0"/>
              <a:t>Pixelhiba-lehetőség</a:t>
            </a:r>
          </a:p>
          <a:p>
            <a:endParaRPr lang="hu-HU" smtClean="0"/>
          </a:p>
        </p:txBody>
      </p:sp>
      <p:sp>
        <p:nvSpPr>
          <p:cNvPr id="8" name="Tartalom helye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smtClean="0"/>
              <a:t>A gyártás tökéletlensége miatt „beragadt” képpontok lehetnek</a:t>
            </a:r>
          </a:p>
          <a:p>
            <a:r>
              <a:rPr lang="hu-HU" smtClean="0"/>
              <a:t>Általában csak megadott szám felett számít garanciális hibának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39763"/>
          </a:xfrm>
        </p:spPr>
        <p:txBody>
          <a:bodyPr/>
          <a:lstStyle/>
          <a:p>
            <a:r>
              <a:rPr lang="hu-HU" sz="2800" smtClean="0"/>
              <a:t>Előnye és hátránya</a:t>
            </a:r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39763"/>
          </a:xfrm>
        </p:spPr>
        <p:txBody>
          <a:bodyPr/>
          <a:lstStyle/>
          <a:p>
            <a:pPr>
              <a:defRPr/>
            </a:pPr>
            <a:r>
              <a:rPr lang="hu-HU" sz="2800" dirty="0" smtClean="0"/>
              <a:t>A pixelhibáról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5" grpId="0" build="p" animBg="1"/>
      <p:bldP spid="7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8_Mediá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8_Mediá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966</TotalTime>
  <Words>982</Words>
  <Application>Microsoft Office PowerPoint</Application>
  <PresentationFormat>Diavetítés a képernyőre (4:3 oldalarány)</PresentationFormat>
  <Paragraphs>110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9" baseType="lpstr">
      <vt:lpstr>Arial</vt:lpstr>
      <vt:lpstr>Tw Cen MT</vt:lpstr>
      <vt:lpstr>Verdana</vt:lpstr>
      <vt:lpstr>Wingdings</vt:lpstr>
      <vt:lpstr>Wingdings 2</vt:lpstr>
      <vt:lpstr>8_Medián</vt:lpstr>
      <vt:lpstr>Kimeneti perifériák</vt:lpstr>
      <vt:lpstr>Monitor</vt:lpstr>
      <vt:lpstr>Monitor és videokártya</vt:lpstr>
      <vt:lpstr>Monitor és videokártya szerepe</vt:lpstr>
      <vt:lpstr>Monitorok fajtái működési elv szerint</vt:lpstr>
      <vt:lpstr>Katódsugárcsöves (CRT)</vt:lpstr>
      <vt:lpstr>CRT </vt:lpstr>
      <vt:lpstr>PowerPoint-bemutató</vt:lpstr>
      <vt:lpstr>Folyadékkristályos (LCD)</vt:lpstr>
      <vt:lpstr>LCD</vt:lpstr>
      <vt:lpstr>PowerPoint-bemutató</vt:lpstr>
      <vt:lpstr>Aktív-mátrixos LCD (TFT)</vt:lpstr>
      <vt:lpstr>PowerPoint-bemutató</vt:lpstr>
      <vt:lpstr>Gázplazmás (PDP)</vt:lpstr>
      <vt:lpstr>Gázplazmás (PDP)</vt:lpstr>
      <vt:lpstr>PowerPoint-bemutató</vt:lpstr>
      <vt:lpstr>PowerPoint-bemutató</vt:lpstr>
      <vt:lpstr>Csatlakozási lehetőségek</vt:lpstr>
      <vt:lpstr>Display Port </vt:lpstr>
      <vt:lpstr>HDMI </vt:lpstr>
      <vt:lpstr>Monitorok csoportosítása a megjelenített kép típusa szerint</vt:lpstr>
      <vt:lpstr>A monitor jellemzői</vt:lpstr>
      <vt:lpstr>Monitor jellemzői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Kimeneti perifériák</dc:title>
  <dc:creator>Balaton Marcell Balázs</dc:creator>
  <cp:lastModifiedBy>Forgó Gábor</cp:lastModifiedBy>
  <cp:revision>309</cp:revision>
  <dcterms:created xsi:type="dcterms:W3CDTF">2008-09-21T08:46:50Z</dcterms:created>
  <dcterms:modified xsi:type="dcterms:W3CDTF">2019-11-04T13:59:25Z</dcterms:modified>
</cp:coreProperties>
</file>