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780" y="-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13244-73E8-4964-A6F0-2EEE66824A31}" type="datetimeFigureOut">
              <a:rPr lang="hu-HU" smtClean="0"/>
              <a:pPr/>
              <a:t>2015.11.08.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2D32-5084-47BD-9ACC-C366DCBF0FF2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13244-73E8-4964-A6F0-2EEE66824A31}" type="datetimeFigureOut">
              <a:rPr lang="hu-HU" smtClean="0"/>
              <a:pPr/>
              <a:t>2015.11.08.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2D32-5084-47BD-9ACC-C366DCBF0FF2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13244-73E8-4964-A6F0-2EEE66824A31}" type="datetimeFigureOut">
              <a:rPr lang="hu-HU" smtClean="0"/>
              <a:pPr/>
              <a:t>2015.11.08.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2D32-5084-47BD-9ACC-C366DCBF0FF2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13244-73E8-4964-A6F0-2EEE66824A31}" type="datetimeFigureOut">
              <a:rPr lang="hu-HU" smtClean="0"/>
              <a:pPr/>
              <a:t>2015.11.08.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2D32-5084-47BD-9ACC-C366DCBF0FF2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13244-73E8-4964-A6F0-2EEE66824A31}" type="datetimeFigureOut">
              <a:rPr lang="hu-HU" smtClean="0"/>
              <a:pPr/>
              <a:t>2015.11.08.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2D32-5084-47BD-9ACC-C366DCBF0FF2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13244-73E8-4964-A6F0-2EEE66824A31}" type="datetimeFigureOut">
              <a:rPr lang="hu-HU" smtClean="0"/>
              <a:pPr/>
              <a:t>2015.11.08.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2D32-5084-47BD-9ACC-C366DCBF0FF2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13244-73E8-4964-A6F0-2EEE66824A31}" type="datetimeFigureOut">
              <a:rPr lang="hu-HU" smtClean="0"/>
              <a:pPr/>
              <a:t>2015.11.08.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2D32-5084-47BD-9ACC-C366DCBF0FF2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13244-73E8-4964-A6F0-2EEE66824A31}" type="datetimeFigureOut">
              <a:rPr lang="hu-HU" smtClean="0"/>
              <a:pPr/>
              <a:t>2015.11.08.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2D32-5084-47BD-9ACC-C366DCBF0FF2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13244-73E8-4964-A6F0-2EEE66824A31}" type="datetimeFigureOut">
              <a:rPr lang="hu-HU" smtClean="0"/>
              <a:pPr/>
              <a:t>2015.11.08.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2D32-5084-47BD-9ACC-C366DCBF0FF2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13244-73E8-4964-A6F0-2EEE66824A31}" type="datetimeFigureOut">
              <a:rPr lang="hu-HU" smtClean="0"/>
              <a:pPr/>
              <a:t>2015.11.08.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2D32-5084-47BD-9ACC-C366DCBF0FF2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13244-73E8-4964-A6F0-2EEE66824A31}" type="datetimeFigureOut">
              <a:rPr lang="hu-HU" smtClean="0"/>
              <a:pPr/>
              <a:t>2015.11.08.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2D32-5084-47BD-9ACC-C366DCBF0FF2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13244-73E8-4964-A6F0-2EEE66824A31}" type="datetimeFigureOut">
              <a:rPr lang="hu-HU" smtClean="0"/>
              <a:pPr/>
              <a:t>2015.11.08.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72D32-5084-47BD-9ACC-C366DCBF0FF2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Táblagépek és okos telefonok</a:t>
            </a:r>
            <a:endParaRPr lang="hu-H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500034" y="1142984"/>
            <a:ext cx="75009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hu-HU" b="1" dirty="0" smtClean="0"/>
              <a:t>Tablet PC</a:t>
            </a:r>
            <a:r>
              <a:rPr lang="hu-HU" dirty="0" smtClean="0"/>
              <a:t> vagy </a:t>
            </a:r>
            <a:r>
              <a:rPr lang="hu-HU" b="1" dirty="0" smtClean="0"/>
              <a:t>Hibrid</a:t>
            </a:r>
            <a:r>
              <a:rPr lang="hu-HU" dirty="0" smtClean="0"/>
              <a:t> (X86-alapú). Szintén PC-ből fejlesztett, lecsatolható billentyűzettel, vagy billentyűzet nélkül forgalmazott gép. Ilyen volt a Lenovo X61 Tablet. A Windows 8 alapú tábla PC-k mindegyike ide tartozik (a Windows RT viszont nem).</a:t>
            </a:r>
            <a:endParaRPr lang="hu-HU" dirty="0"/>
          </a:p>
        </p:txBody>
      </p:sp>
      <p:pic>
        <p:nvPicPr>
          <p:cNvPr id="3" name="Kép 2" descr="untitled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2910" y="2357430"/>
            <a:ext cx="2076191" cy="2209524"/>
          </a:xfrm>
          <a:prstGeom prst="rect">
            <a:avLst/>
          </a:prstGeom>
        </p:spPr>
      </p:pic>
      <p:pic>
        <p:nvPicPr>
          <p:cNvPr id="5" name="Kép 4" descr="untitle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86446" y="2428868"/>
            <a:ext cx="2295525" cy="1990725"/>
          </a:xfrm>
          <a:prstGeom prst="rect">
            <a:avLst/>
          </a:prstGeom>
        </p:spPr>
      </p:pic>
      <p:sp>
        <p:nvSpPr>
          <p:cNvPr id="6" name="Téglalap 5"/>
          <p:cNvSpPr/>
          <p:nvPr/>
        </p:nvSpPr>
        <p:spPr>
          <a:xfrm>
            <a:off x="500034" y="4929198"/>
            <a:ext cx="23648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000" b="1" u="sng" dirty="0" smtClean="0"/>
              <a:t>Egyéb csoportosítás:</a:t>
            </a:r>
            <a:endParaRPr lang="hu-HU" sz="2000" u="sng" dirty="0"/>
          </a:p>
        </p:txBody>
      </p:sp>
      <p:sp>
        <p:nvSpPr>
          <p:cNvPr id="8" name="Téglalap 7"/>
          <p:cNvSpPr/>
          <p:nvPr/>
        </p:nvSpPr>
        <p:spPr>
          <a:xfrm>
            <a:off x="571472" y="5429264"/>
            <a:ext cx="73581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 smtClean="0"/>
              <a:t>A 2012 év végére a táblagép eladások zöme két szegmensre bontható: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500034" y="285728"/>
            <a:ext cx="771530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hu-HU" dirty="0" smtClean="0"/>
              <a:t> </a:t>
            </a:r>
            <a:r>
              <a:rPr lang="hu-HU" b="1" dirty="0" smtClean="0"/>
              <a:t>7"-8" közötti</a:t>
            </a:r>
            <a:r>
              <a:rPr lang="hu-HU" dirty="0" smtClean="0"/>
              <a:t> táblagépek. Előnyük, hogy olcsóbbak és mobilisebbek. Az Amazon, Barnes &amp; Noble és Google a hardvert közel profitmentesen vagy akár veszteségesen adja és csatolt szolgáltatáson profitált. Az Apple pedig presztízsokokból van jelen itt.</a:t>
            </a:r>
          </a:p>
          <a:p>
            <a:pPr algn="just">
              <a:buFont typeface="Arial" pitchFamily="34" charset="0"/>
              <a:buChar char="•"/>
            </a:pPr>
            <a:endParaRPr lang="hu-HU" dirty="0" smtClean="0"/>
          </a:p>
          <a:p>
            <a:pPr algn="just">
              <a:buFont typeface="Arial" pitchFamily="34" charset="0"/>
              <a:buChar char="•"/>
            </a:pPr>
            <a:endParaRPr lang="hu-HU" dirty="0" smtClean="0"/>
          </a:p>
          <a:p>
            <a:pPr algn="just"/>
            <a:r>
              <a:rPr lang="hu-HU" dirty="0" smtClean="0"/>
              <a:t> </a:t>
            </a:r>
          </a:p>
          <a:p>
            <a:pPr algn="just">
              <a:buFont typeface="Arial" pitchFamily="34" charset="0"/>
              <a:buChar char="•"/>
            </a:pPr>
            <a:endParaRPr lang="hu-HU" b="1" dirty="0" smtClean="0"/>
          </a:p>
          <a:p>
            <a:pPr algn="just">
              <a:buFont typeface="Arial" pitchFamily="34" charset="0"/>
              <a:buChar char="•"/>
            </a:pPr>
            <a:endParaRPr lang="hu-HU" b="1" dirty="0" smtClean="0"/>
          </a:p>
          <a:p>
            <a:pPr algn="just">
              <a:buFont typeface="Arial" pitchFamily="34" charset="0"/>
              <a:buChar char="•"/>
            </a:pPr>
            <a:endParaRPr lang="hu-HU" b="1" dirty="0" smtClean="0"/>
          </a:p>
          <a:p>
            <a:pPr algn="just">
              <a:buFont typeface="Arial" pitchFamily="34" charset="0"/>
              <a:buChar char="•"/>
            </a:pPr>
            <a:r>
              <a:rPr lang="hu-HU" b="1" dirty="0" smtClean="0"/>
              <a:t>9"-11" közötti</a:t>
            </a:r>
            <a:r>
              <a:rPr lang="hu-HU" dirty="0" smtClean="0"/>
              <a:t> már klasszikusnak mondható kategória. Itt jellemző még, hogy a hardveren van profit is. Az eladásokat pedig még 2012-ben is az Apple uralta.</a:t>
            </a:r>
          </a:p>
          <a:p>
            <a:pPr algn="just"/>
            <a:r>
              <a:rPr lang="hu-HU" dirty="0" smtClean="0"/>
              <a:t>A két szegmensben a kiélezett versenynek köszönhetően a hardver felszereltségében már nem jellemző komolyabb eltérés a</a:t>
            </a:r>
          </a:p>
          <a:p>
            <a:pPr algn="just"/>
            <a:r>
              <a:rPr lang="hu-HU" dirty="0" smtClean="0"/>
              <a:t> nagy gyártók között.</a:t>
            </a:r>
          </a:p>
          <a:p>
            <a:pPr algn="just"/>
            <a:endParaRPr lang="hu-HU" dirty="0"/>
          </a:p>
        </p:txBody>
      </p:sp>
      <p:pic>
        <p:nvPicPr>
          <p:cNvPr id="7" name="Kép 6" descr="untitl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00694" y="1142984"/>
            <a:ext cx="2552700" cy="1790700"/>
          </a:xfrm>
          <a:prstGeom prst="rect">
            <a:avLst/>
          </a:prstGeom>
        </p:spPr>
      </p:pic>
      <p:pic>
        <p:nvPicPr>
          <p:cNvPr id="8" name="Kép 7" descr="untitled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43636" y="4000504"/>
            <a:ext cx="1923810" cy="237142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357158" y="642918"/>
            <a:ext cx="8286808" cy="5775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hu-HU" dirty="0" smtClean="0"/>
              <a:t>A 2011 év végén a korábban e-könyvolvasókat értékesítő két nagy könyvkereskedelmi on-line cég az </a:t>
            </a:r>
            <a:r>
              <a:rPr lang="hu-HU" i="1" dirty="0" smtClean="0"/>
              <a:t>Amazon</a:t>
            </a:r>
            <a:r>
              <a:rPr lang="hu-HU" dirty="0" smtClean="0"/>
              <a:t> és a </a:t>
            </a:r>
            <a:r>
              <a:rPr lang="hu-HU" i="1" dirty="0" smtClean="0"/>
              <a:t>Barnes &amp; Noble</a:t>
            </a:r>
            <a:r>
              <a:rPr lang="hu-HU" dirty="0" smtClean="0"/>
              <a:t> is belépet a táblagép piacra a maguk fejlesztette alsó kategóriás, olcsó készülékükkel. Ez némileg átrendezi a piacot és kezd körvonalazódni egy ár és szolgáltatás alapú típus rétegződés is. Ez jelenleg szintén három kategóriára bontható:</a:t>
            </a:r>
          </a:p>
          <a:p>
            <a:pPr algn="just"/>
            <a:endParaRPr lang="hu-HU" dirty="0" smtClean="0"/>
          </a:p>
          <a:p>
            <a:pPr algn="just"/>
            <a:r>
              <a:rPr lang="hu-HU" b="1" dirty="0" smtClean="0"/>
              <a:t>Belépő szintű olcsó táblagépek</a:t>
            </a:r>
            <a:r>
              <a:rPr lang="hu-HU" dirty="0" smtClean="0"/>
              <a:t>, amelyek a köznyelvben ún. </a:t>
            </a:r>
            <a:r>
              <a:rPr lang="hu-HU" i="1" dirty="0" smtClean="0"/>
              <a:t>"fapados táblagépeknek"</a:t>
            </a:r>
            <a:r>
              <a:rPr lang="hu-HU" dirty="0" smtClean="0"/>
              <a:t> </a:t>
            </a:r>
          </a:p>
          <a:p>
            <a:pPr algn="just"/>
            <a:r>
              <a:rPr lang="hu-HU" dirty="0" smtClean="0"/>
              <a:t>neveznek. Ezek a korábban említett on-line könyv kereskedelmi cégek táblagépei, mint a </a:t>
            </a:r>
            <a:r>
              <a:rPr lang="hu-HU" i="1" dirty="0" err="1" smtClean="0"/>
              <a:t>Kindle</a:t>
            </a:r>
            <a:r>
              <a:rPr lang="hu-HU" i="1" dirty="0" smtClean="0"/>
              <a:t> </a:t>
            </a:r>
            <a:r>
              <a:rPr lang="hu-HU" i="1" dirty="0" err="1" smtClean="0"/>
              <a:t>Fire</a:t>
            </a:r>
            <a:r>
              <a:rPr lang="hu-HU" dirty="0" smtClean="0"/>
              <a:t> vagy </a:t>
            </a:r>
            <a:r>
              <a:rPr lang="hu-HU" i="1" dirty="0" err="1" smtClean="0"/>
              <a:t>Nook</a:t>
            </a:r>
            <a:r>
              <a:rPr lang="hu-HU" i="1" dirty="0" smtClean="0"/>
              <a:t> tablet</a:t>
            </a:r>
            <a:r>
              <a:rPr lang="hu-HU" dirty="0" smtClean="0"/>
              <a:t>. </a:t>
            </a:r>
          </a:p>
          <a:p>
            <a:pPr lvl="1" algn="just"/>
            <a:r>
              <a:rPr lang="hu-HU" b="1" dirty="0" smtClean="0"/>
              <a:t>Jellemzői</a:t>
            </a:r>
            <a:r>
              <a:rPr lang="hu-HU" dirty="0" smtClean="0"/>
              <a:t>: 7" képátló, könyv olvasásra optimalizált tükröződésmentes felület. Számos extra szolgáltatás hiányzik, mint például a beépített kamera. Operációs rendszere ingyenes Google Android. Korlátozott alkalmazás választék.</a:t>
            </a:r>
          </a:p>
          <a:p>
            <a:pPr algn="just"/>
            <a:r>
              <a:rPr lang="hu-HU" b="1" dirty="0" smtClean="0"/>
              <a:t>Középkategóriás táblagépek.</a:t>
            </a:r>
            <a:r>
              <a:rPr lang="hu-HU" dirty="0" smtClean="0"/>
              <a:t> Mint az iPad vagy Samsung Galaxy Tab. </a:t>
            </a:r>
          </a:p>
          <a:p>
            <a:pPr lvl="1" algn="just"/>
            <a:r>
              <a:rPr lang="hu-HU" b="1" dirty="0" smtClean="0"/>
              <a:t>Jellemzői</a:t>
            </a:r>
            <a:r>
              <a:rPr lang="hu-HU" dirty="0" smtClean="0"/>
              <a:t>: 9-10" képátló, Közepes felszereltség az átlag felhasználó számára, főleg internetböngészés és média fájlok lejátszására optimalizált. Korlátozott szoftver választék és telepítési szabadság. </a:t>
            </a:r>
          </a:p>
          <a:p>
            <a:pPr algn="just"/>
            <a:r>
              <a:rPr lang="hu-HU" b="1" dirty="0" smtClean="0"/>
              <a:t>Felső kategóriás táblagépek</a:t>
            </a:r>
            <a:r>
              <a:rPr lang="hu-HU" dirty="0" smtClean="0"/>
              <a:t>: Mint a </a:t>
            </a:r>
            <a:r>
              <a:rPr lang="hu-HU" i="1" dirty="0" smtClean="0"/>
              <a:t>Asus Transformer Prime</a:t>
            </a:r>
            <a:r>
              <a:rPr lang="hu-HU" dirty="0" smtClean="0"/>
              <a:t>. Ezek a klasszikus tábla PC és hibrid készülékek, amelyek akár üzleti célokat is kielégítenek.</a:t>
            </a:r>
          </a:p>
          <a:p>
            <a:pPr lvl="1" algn="just"/>
            <a:r>
              <a:rPr lang="hu-HU" b="1" dirty="0" smtClean="0"/>
              <a:t>Jellemzői</a:t>
            </a:r>
            <a:r>
              <a:rPr lang="hu-HU" dirty="0" smtClean="0"/>
              <a:t>: 10" nagyobb képátló. Felárért csatlakoztatható billentyűzet. GPS, beépített kamera (akár több), számos extra csatlakozó (pl.:HDMI) </a:t>
            </a:r>
            <a:endParaRPr lang="hu-H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500034" y="357166"/>
            <a:ext cx="9286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 smtClean="0"/>
              <a:t>Jövője</a:t>
            </a:r>
            <a:endParaRPr lang="hu-HU" dirty="0"/>
          </a:p>
        </p:txBody>
      </p:sp>
      <p:sp>
        <p:nvSpPr>
          <p:cNvPr id="3" name="Téglalap 2"/>
          <p:cNvSpPr/>
          <p:nvPr/>
        </p:nvSpPr>
        <p:spPr>
          <a:xfrm>
            <a:off x="500034" y="857232"/>
            <a:ext cx="79296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hu-HU" dirty="0" smtClean="0"/>
              <a:t>A táblagépek mára olyan tömegáruvá váltak, amely átlagotthonban is jelen lehet, de már most nagy az ipari érdeklődés is a benne rejlő lehetőségek miatt. Főleg az egészségügyben tűnik hasznosnak a hordozható, szöveget, képet, videót megjelenítő színes nagy képernyő méretű eszköz.</a:t>
            </a:r>
            <a:endParaRPr lang="hu-HU" dirty="0"/>
          </a:p>
        </p:txBody>
      </p:sp>
      <p:sp>
        <p:nvSpPr>
          <p:cNvPr id="4" name="Téglalap 3"/>
          <p:cNvSpPr/>
          <p:nvPr/>
        </p:nvSpPr>
        <p:spPr>
          <a:xfrm>
            <a:off x="428596" y="2143116"/>
            <a:ext cx="8215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 smtClean="0"/>
              <a:t>A másik fontos hasznosítási terület az oktatásé lehet, de ez a szektor meglehetősen árérzékeny. </a:t>
            </a:r>
            <a:endParaRPr lang="hu-H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571472" y="428604"/>
            <a:ext cx="7929618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hu-HU" dirty="0"/>
              <a:t>Okostelefonnak (angolul smartphone) nevezzük a fejlett, gyakran PC-szerű funkcionalitást nyújtó mobiltelefonokat. </a:t>
            </a:r>
            <a:endParaRPr lang="hu-HU" dirty="0" smtClean="0"/>
          </a:p>
          <a:p>
            <a:pPr algn="just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hu-HU" dirty="0"/>
              <a:t>Egyesek szerint okostelefon az a mobil, aminek teljes értékű operációs </a:t>
            </a:r>
            <a:r>
              <a:rPr lang="hu-HU" dirty="0" smtClean="0"/>
              <a:t>rendszere szabványosított</a:t>
            </a:r>
            <a:r>
              <a:rPr lang="hu-HU" dirty="0"/>
              <a:t> interface-eket és platformot nyújt az alkalmazásfejlesztők számára</a:t>
            </a:r>
            <a:r>
              <a:rPr lang="hu-HU" dirty="0" smtClean="0"/>
              <a:t>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hu-HU" dirty="0"/>
              <a:t>Mások meghatározásában az okostelefon egyszerűen egy olyan készülék, ami olyan fejlett funkciókat tartalmaz, mint e-mail, Internet és e-book-olvasó, és/vagy teljes értékű billentyűzet, vagy külső USB-s billentyűzet és VGA </a:t>
            </a:r>
            <a:r>
              <a:rPr lang="hu-HU" dirty="0" smtClean="0"/>
              <a:t>csatlakozó.</a:t>
            </a:r>
            <a:endParaRPr lang="hu-HU" dirty="0"/>
          </a:p>
        </p:txBody>
      </p:sp>
      <p:pic>
        <p:nvPicPr>
          <p:cNvPr id="1026" name="Picture 2" descr="Fájl:Assorted smartphon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28" y="3214686"/>
            <a:ext cx="3424097" cy="31170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285720" y="428604"/>
            <a:ext cx="814393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hu-HU" dirty="0"/>
              <a:t>Az </a:t>
            </a:r>
            <a:r>
              <a:rPr lang="hu-HU" b="1" dirty="0"/>
              <a:t>okostelefon-alkalmazások</a:t>
            </a:r>
            <a:r>
              <a:rPr lang="hu-HU" dirty="0"/>
              <a:t> vagy mobil appok lényegében miniatűr verziói a PC-ken használt szoftvereknek és nagyon népszerűek az okostelefont használók </a:t>
            </a:r>
            <a:r>
              <a:rPr lang="hu-HU" dirty="0" smtClean="0"/>
              <a:t>körében.</a:t>
            </a:r>
          </a:p>
          <a:p>
            <a:pPr algn="just">
              <a:buFont typeface="Arial" pitchFamily="34" charset="0"/>
              <a:buChar char="•"/>
            </a:pPr>
            <a:r>
              <a:rPr lang="hu-HU" dirty="0" smtClean="0"/>
              <a:t>Az </a:t>
            </a:r>
            <a:r>
              <a:rPr lang="hu-HU" dirty="0"/>
              <a:t>alkalmazások által vált az okostelefon nélkülözhetetlen eszközzé. Mivel kihasználják a telefon lehetőségeit például beépített kamera, névjegyzék, GPS helymeghatározás, nagyon hasznos, izgalmas és szórakoztató dolgokat kínálnak. </a:t>
            </a:r>
            <a:endParaRPr lang="hu-HU" dirty="0" smtClean="0"/>
          </a:p>
          <a:p>
            <a:pPr algn="just">
              <a:buFont typeface="Arial" pitchFamily="34" charset="0"/>
              <a:buChar char="•"/>
            </a:pPr>
            <a:r>
              <a:rPr lang="hu-HU" dirty="0" smtClean="0"/>
              <a:t>Okostelefon </a:t>
            </a:r>
            <a:r>
              <a:rPr lang="hu-HU" dirty="0"/>
              <a:t>alkalmazások például lehetnek játékprogramok, valamilyen szolgáltatást nyújtó programok, célalkalmazások. Ezeket a marketekről lehet letölteni ingyen vagy díj ellenében.</a:t>
            </a:r>
          </a:p>
        </p:txBody>
      </p:sp>
      <p:pic>
        <p:nvPicPr>
          <p:cNvPr id="3" name="Kép 2" descr="letöltés (2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8662" y="3429000"/>
            <a:ext cx="1762125" cy="1828800"/>
          </a:xfrm>
          <a:prstGeom prst="rect">
            <a:avLst/>
          </a:prstGeom>
        </p:spPr>
      </p:pic>
      <p:pic>
        <p:nvPicPr>
          <p:cNvPr id="4" name="Kép 3" descr="letöltés (3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5008" y="3357562"/>
            <a:ext cx="2266950" cy="2009775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1285852" y="5429264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PDA</a:t>
            </a:r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6429388" y="5500702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PDA</a:t>
            </a:r>
            <a:endParaRPr lang="hu-H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142844" y="214290"/>
            <a:ext cx="828680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hu-HU" dirty="0"/>
              <a:t>Egy </a:t>
            </a:r>
            <a:r>
              <a:rPr lang="hu-HU" b="1" dirty="0"/>
              <a:t>mobil operációs rendszer</a:t>
            </a:r>
            <a:r>
              <a:rPr lang="hu-HU" dirty="0"/>
              <a:t>, másként </a:t>
            </a:r>
            <a:r>
              <a:rPr lang="hu-HU" b="1" dirty="0"/>
              <a:t>mobil OS</a:t>
            </a:r>
            <a:r>
              <a:rPr lang="hu-HU" dirty="0"/>
              <a:t> vagy </a:t>
            </a:r>
            <a:r>
              <a:rPr lang="hu-HU" b="1" dirty="0"/>
              <a:t>mobil </a:t>
            </a:r>
            <a:r>
              <a:rPr lang="hu-HU" b="1" dirty="0" smtClean="0"/>
              <a:t>szoftverplatform </a:t>
            </a:r>
            <a:r>
              <a:rPr lang="hu-HU" dirty="0" smtClean="0"/>
              <a:t>az</a:t>
            </a:r>
            <a:r>
              <a:rPr lang="hu-HU" dirty="0"/>
              <a:t> </a:t>
            </a:r>
            <a:endParaRPr lang="hu-HU" dirty="0" smtClean="0"/>
          </a:p>
          <a:p>
            <a:pPr algn="just"/>
            <a:r>
              <a:rPr lang="hu-HU" dirty="0" smtClean="0"/>
              <a:t>operációs </a:t>
            </a:r>
            <a:r>
              <a:rPr lang="hu-HU" dirty="0"/>
              <a:t>rendszerek azon csoportja, amik egy hordozható, kézi eszközt (például mobiltelefont, okostelefont vagy táblagépet) működtetnek. Működésük és felépítésük nagyban hasonlít „asztali” társaikéra, mint a Windows, OS X vagy a </a:t>
            </a:r>
            <a:r>
              <a:rPr lang="hu-HU" dirty="0" smtClean="0"/>
              <a:t>különböző Linux </a:t>
            </a:r>
            <a:r>
              <a:rPr lang="hu-HU" dirty="0"/>
              <a:t>disztribúciók, amik többek közt asztali számítógépeken, notebookokon és laptopokon működnek. Valamelyest mégis egyszerűbbek és főképp a vezeték nélküli kapcsolattartásra és a multimédiára koncentrálnak, a kommunikációs eszköz funkciója mellett a felhasználó szemszögéből inkább szórakoztatóelektronikai, mint informatikai eszközök, és általában más beviteli megoldásokat alkalmaznak.</a:t>
            </a:r>
          </a:p>
          <a:p>
            <a:pPr algn="just"/>
            <a:r>
              <a:rPr lang="hu-HU" dirty="0"/>
              <a:t>Tipikus példák a mobilos operációs rendszereket futtató eszközökre az okostelefonok, a PDA-k, az XDA-k </a:t>
            </a:r>
            <a:r>
              <a:rPr lang="hu-HU" dirty="0" smtClean="0"/>
              <a:t>és </a:t>
            </a:r>
            <a:r>
              <a:rPr lang="hu-HU" dirty="0"/>
              <a:t>a táblagépek.</a:t>
            </a:r>
          </a:p>
        </p:txBody>
      </p:sp>
      <p:sp>
        <p:nvSpPr>
          <p:cNvPr id="15362" name="AutoShape 2" descr="data:image/jpeg;base64,/9j/4AAQSkZJRgABAQAAAQABAAD/2wCEAAkGBxISERUUExQVFhQUGBgVFxcXGBUUGBQYGBcWFxUVFBcYHCggGBwlHBcUITEhJSkrLi4uFx8zODMsNygtLiwBCgoKDg0OGxAQGywkHyQsLCwsLCwsLCwsLCwsLCwsLCwsLCwsLCwsLCwsLCwsLCwsLCwsLCwsLCwsLCwsLCwsLf/AABEIANQA7gMBIgACEQEDEQH/xAAcAAEAAgIDAQAAAAAAAAAAAAAABQYEBwIDCAH/xABKEAABAwICBgYGAw4FBAMAAAABAAIRAwQSIQUGMUFRkRMiYXGBoQcyUrHB0RQjQiQzQ2JygpKTorLC0uHwFRZTY3M0s9PxJcPi/8QAGgEBAAMBAQEAAAAAAAAAAAAAAAECAwQFBv/EACoRAQABAwMEAQMEAwAAAAAAAAABAgMREiExBBNBUQUiYXEyNMHwFJGh/9oADAMBAAIRAxEAPwDeKIiAiIgIiICIqrr5rnT0bSaS3pKtScFOcOQ2vcdzRkO2VMRnaETOFqRaYtPS89zpe3AODQ1zfHFDvNXDQ/pAo1spY48GnC79B2avNqpSLlK7oo+101QfsfB4O6p81ngqkxMcrxOX1ERQkREQEREBERAREQEREBERAREQEREBERAREQEREBee9eb76VpCs8mWsd0TBuwsJb5nE785b9v7gU6VSodjGOf+i0n4LzdhPzWtqPLG9O2HQ+2YdrR4Ze5YlWwEwHQdoDtnPwUngUHrS36tv98fmtpqwxpjM4TFrpe9t9j3Obwd9Y3z2eEKy6G9JD2ZPa5vbTMj9W/LzWobTSlan6r3RwPWHIqWoaxNOVWkD+M3I8j81EVxPLSaJjh6D0N6QqVWBiY48J6N/wCi7I+CtFtpui/7WE8HZeexeZbepQqfe6gB9l2XvUvaaSu7f1Huwjd67eTpjwUTbpki5VHL0o1wOxclozRPpBqMPXYR20zHNjsjzV30R6QadSAXtJ4O+rf55HwWc2p8NIuxK+Iou205RftOE/jZeexSTXg5gyOzNZzExy0icuSIigEREBERAREQEREBERAREQEREBERBDa4vixue2k9v6Qw/FaEIW89fj/8fXjgz/uMWkC1bW+GF3l1woTWofVjv+LVPFqhda2/VDv/AImK88M6P1QpQX0L4FyCpS6XYxStje1Weq8gcDmORUXTWbRXuWbdNVMRMMLsrDQ0qXffKYd2tyPIrMY2m/1XQeDgoS2CmLVsrar423VGadnn3OpmjwkbS+uaH3t7gOAOJv6JkKwaM19q04xs73UyWHxacjzChLa2B2SFlnRZdwd5HmuC70NyjjEqUfJWc4mcNhaI9IdJ8AvbPB/1bufqnwVrttOUn7Thnjs8CFoW40Q4bnDwxDySyqXNHOk9wHBpxN8WGR5LgrtRE4mMPRt9RFUZpmJh6MZUBEggjszXJaP0brxXpn6xgP41Mmm7xacjzCvOgteadbIODiBJa4YKgHdsPgsptT4dEXIld0WFo/SdOsOo7MbRvCzVlMYXEREBERAREQEREBERAREQV/XwfcFbuZ/3GLSNYhoJOwAk9wzK3jrs2bGt3N/fatJXdOWuHFrh5Fa2+GF3l0MqgmMwYmCIy4jcVF61M+o8f4mH4KSZm+keNN3/ANZWHrWPuc/3un4K6lPMKAQgWb0AAxZOGbcyAMe/KZyBmchI4bft7ox9Ks6kc3tIEAh0k4YDY9YnEMgopb5jOGOxZtALFayIz7xwziCsygvf6fiHPdSNqpmzCh7VTVmF6dPDxuplNWQU3aNUPZhTdmua68K9O6VtmztCjtYrdjMBa0AkwSMpyJzUtahRmuOTGH8b4OXk9RP0y3+Nmf8AIp/vhEOpteOsAf74qJ0tYYG42EiDkRtYdxB4KSt6i7KrQQQdhEHxXnPr0Tq7ri+jXY9xgg4ag3ROZ+K9B2N0KtNr27HCV5P0/QNN89uE+Gw8lvL0Mae6ezDHGXU+qfDfygrO77bWuMNjIiLJqIiICIiAiIgIiICIiCJ1qZNnX/IJ5Z/BaWqszW9tJ0cdGqz2mPbzaR8VpCszMrW2wuo+lbNaZE905CduEbvBR2tTPuZ3j+65TmFRetDPuV/cf3XLSWVPKkW1o+pGBgc4yWjZiwAGpIJzENMbJh3clG1x021DVa0Y3NznG1waHTlujDnO0ELEo3bmkAOLQ105ZbciSRmcp5nisileYsWMgta1wjJhILjDaZjPr1C8g7Q1Upnd0TEu99szMuxMYccCBjJa0BhE/ZJc0kmPtRJC+UqDgMUZA4TuM923x2LstrqgWOxipUe+gWyYPR1hUBY8OJzbgEHtJG9dwqnE3EQ9rDhBlxxNxY82mHYSXTu5he7007Q57nDttlM2ak9Xqtpb2Ta1a1Fy6vWqUjicWdCym1hhhAMPOOd2zapHWG4H1bGgOpllKpQqEAVBQ6PA2k/8lwd4g9kd1F6Zq0xT73/DzOqtRo1ZdNkFOWYUJZKdswqXnzd7lM2gUVrxlSZ+UP3XKXswofX8xRZ+X/C5eRf4l0fG/uKPz/Cs29TJZrXSq+7StGnAfUDSe9SNneseJY5rh2EHmuF9ehtc7aQSN4DvFuR8lJ+hLSZp3RZOTod8D/CuGn2hzB3lvg4f0Vc1IuDSvaZ4kt+I9wVao2a25esQvq6bSpiY08QCu5YNxERAREQEREBERAREQFpfTNr0deoz2XOHhJjyW6FrPX6zwXOOMqgB8QIPu81e3yzuRsquBRusbPuZ/d/T4qXKj9PCaD/D94LVhHLUb9q4hfXfAe4L4qw6WRTqbIyIznfPGeSzqDzM71GtWdble70k7QwvRsuGq+madJrqNxR6a2qEPLA7A+nUaCBVpOGx0EgjeFK6W0nTr1WmlTNOlSptpU2E4iGtky47yS4lU+1KmrIr0qbVOrX5/wCf64eP1VdWnSsNkp2zUBYlT1ksLz52/wApyzUN6Q/vDPyx+65TNkoT0kH7nZ+WP3XryL3l0fHfuKPyoGj465gEl5EkTkAIHmuVxo2mYeGmk4yW1KctmDBMb8+9dOi2ucXBoJON5gcA1pPkFzZdP6ocZBBLdvV3kQSeMrhfYAuXOZUZUgvpwZGxzTsdHPkoXR/Vumn/AHB5mFI4/rav/GPe5RzR9bPa0+5TjZaNpeqtBPm3pn8UKQUHqbVxWlM9inFyukREQEREBERAREQEREBQmtWhfpVKAYe3Np94PYVNokTgaWvLGpSMVGkEb9x7io6+p42Fuyd/mFvO4tGVBD2gjtCrGldRqNSTTlh8uS0i57ZTa9PO2kNUHtzpukcD8x8gq9c2b6Zh7SPce47Ct6aZ1UuaEnDiaN7fkqVfvbJDmwd4IjmN/irxETwrqqp5a9Ysygpa70VRdm3qns2cj8IWC6ycz8Ydm3kvT6W9TTGKla5iqNmXbFTdmdiiLQAsEbZgqwC0w4SNmXBe1Rep2+7yeqpS9kdin7M7FX7cxHcpelXAjuCyu4l4N61OVls3Kv8ApQqRb0/+QfuvWfbXgyVc9Jl3ioU8/wAL/A9eVep2mW/x9qYv0/lR7Sp635bvc1ZFG4h7DhDg0EQ7NpkRuM9qim1HNOJoxD7TdhHaFljSTHta3EBgkAEBpzJcZO/MnevPfW4djH/Wv/IHvcuukyXeC6qNUGo4g/ZHvKz9FMxOPcPip8Il6E9H75s2KzKp+jd33G1WxcjqEREBERAREQEREBJUdp/TFO0oPrVT1WwO8kwBzK1dfeltsmHxnkGhsAbvWBJO3OfBWpompWaohuJJWg6/pVn8NW8HBvuAWJU9Kbv9Wv8ArCr9qVe5Hp6HXB9ZrdrgO8gLzm/0nPP4e4/WOVa01re64qYqhfUgYWl7sRDdsCRskk+Kjt+5Nc+IeqKukLfY6rS7i9nzVY1h0Joy5BxVaDXcRUYD7150ttYKbSTgeCcObS0bJ496y/8ANlL2H/s/NNMRPJqq9LRrVqj9HDn0q9KqwAmA9hdA4AHNUoVgVIDWyidrKnJv8ywrvSNnUzw1GO4tDfMTBWkV45lSac+HEjft9/Pb4bFl0NLVGgNJkDZO3mNvLxUPWvqYIwFxEZlzQ3PsgmQuynch3ArWm7j9MqVW4mPqhaKOnQYBy4f0I2qQZfZSCqRmPVPgdh8f7C5Ub4tyzaeY/vugLWOpqjlzV9HTVw2FQ0geKgtb73FSYJ/CT+yVH22lfaE9oz/vwlYunbkOa0j2vgVaq7qplla6bRcjZjWlN9RxDBOES4yGhoziST2HkVyqgYnNqNaS0lp4gjI5hRda4IY5seuWkmfZDuqRvzcD4csqlXxUWS4YmOLAMWeAgOADI2B2LrT9qIyXDFe+HpzTtlnMwtENEDvknvKmtWmyX9kfFVltVW3UpmJtQ9oHlPxWmdmct3+jZp+iDtKtq0jq16VKNuzowAWAHDM4p3SZ2bti2bqprdQv2TTMObk5szHcd4XPNExu3iqJ2WFERVWEREBERARFHad0tTtaLqryIGTQSBicfVaO/wCaCnenGqP8LewEY3PplrftOAeMUDsGa82VaFT2XcluDTV6+4e6pVMk8mjc1o3BQlSgyZ6Nzh3RPZn8l0029sS55u78NaG3f7JXw27/AGTyW16dS3e8NNi1oc4DE6rUaxoiMyJIEmSc+SxL91KhhZWscTgBL215FXrHryxxAkCI3DOFXRGcJ7rWXQP9k8lwcwjaCrppC/oEgst3Uhnli6SczGbjllA8FhOuKZHqP5N+at2o9p7k+lWRWgUGubiwCM/WfQacvxXVAfLNR9Q0vYcPBvzVJtfdaLn2Q6KTLaW5jvL5rJbotpp9JAiCYxNDsp+zPYVXtSnXCEhI7VlubT9l3l810vY3di5D5qJpwtlyp3LhvBXd9KB9Zca+jnsbjMQQDv3+W8LGptlTE1RsjETu78cbDl/e0LnUuC4Cd29Z9jo0P/BuPdHzUo/VJ5biFN7fzqJ/Y6TF5LTRUz10qzjj+q+NeNwjmpK+1duaYJNMlo3jb4t2qIIIMbCN2yFnOY5aRieGSHq56tXPRWFepv68d4bA81Qy9XfVmj0lHo8Li1oBMRGJxmDJ7/JXo3Z3NoUcNPA8itl+hO4e28O0A4R3+su1miWDawjwHwUpoykKLmvp5EGQQpm3iOUd7fhvoL6oTVjTjbmnwe3Jw+Km1zzGG+ciIiAiIgFau160x01c02nqUZb3v+0fCI58VsjSNx0dKpU9hjncgStH27y5pJzJJJ78lrajfLG9ViMMWo0PeZ9WnBPVc8TtlwAOQBbt9orpuKNAhoYYcJk/WdYkyMiIbAyyUjoem5znFtEVSHOJBJAMEtDchthsx+KeC7NYQaVIzbU2FwIa5rqpILcssTQJJInf2Bb5YRCDs6zBSwuIiocR6hL4mQGPwktyjYorS1OmXONFxa0nqtl7sM5DNwk5q06MFVs9FSnA0gkuaAWxGGHiHE+zmSoK+rdJVDiw4nPxmTMnN5Jy4hBjvdbyOkghocIBfTLiZIL3ASY9whRFtZl1RrGuL5mA3ESctzRmrfT0hcUqLnMpuFPFDiHMMOIyyIxDYDOyWjeAq/YMaahjqAN+1OU7PVaT9ngpTnEOi+NIioCMNYuB6r3MbTAyczoo2niTko+0dhcScDhEdfrDjPYdisOlelbQptqUXCkSXUzNPMuGInLrZgg58VC0YAd1CQSeGUAD4FExwxbs0i1gpnCWth56Quxu4gH1e4eS6rZ0es6RvBIzE5gOM4TG8KX1jrVHVIuGuFSm0M/BHCASQ3qZZYj2rE0dQc5zG02Oc+MTYLR6rS8mSYyDSfBVwvlgaQLHOcaUtYdjS/GRln1jE5yfFZBqsODG1kMBENcWF53F7gczMeGS+aUnpn9I17auM4w6JxYutMdqzNGtqnGaLHSGlriCwdVwd7R4NJyzEdyhKBdSM+tPiu+oWQ6QMZIwlrg1rRvGHfOe/euTcJOQOzsWYKr+heAw9HIDjDMi+DAJzz6IZD2e3OulbLCt7xzSIjn/AFVp0VpikQ0HEHCcRxOIPCANiqtrRDnRIaOLpgZE54QT5LIuxUpCniBDYJpmGw5pOIkHafWBzzzVonHKtVMSvtrcUXhwccsUycWzh3Z+QXfpTRdjXkhoOWUklw/OABVAtNKObL8QyLTB2uPECIMb54q1U9OVC8sqsAe2WkE4SNvAZ5kqdpZ4mlhnUeg7C7p3MaYJDmzOWYa7L3FWG30fRoUw2i8kF7Sc3SSXAS4wBsXboTSRwsLWyWtByMx1YJjCY71mVaVWpm2i6SWv27frAOG9whIiIJqmeXB9vScZNQM2D1nwN0xJPaurA1jy1rw9pBIIJOYIBPWzzkclNWlxWY3CLapMySHOnMBsEDL7Td28KM0i8mqJYWO60gxMjCDPAqUTGzN1f0sba6pGeq+Wnyj3lbkpvkAjYc1560rUwupngSeULeWrFx0ltTd2BYXY3y3szthKoiLJqIiIIjW7/obn/if+6Vpmxd1SOB94W79OWpq21amNr6b2jvLTC0jZMMzx2ros+XPf5h3aMpkuqNFR7IcHANax0h4Jk4iI6wcOa6tN0CGevUcS6mGy2mAHF4z6vDqntz3JeDC8FzDAEB0FwcDEhwAkZjbujvC77e2tXDE6nIIyBxNzOw9XPwyWuGTrbaVS15NQthpLRga7E7cCYyHaoYUapqwdrWkzA3kAbuxylrrR1tAwNg7zJIOXAjLOVhWdlTxPxbOqBO8AEmDH4xHgiC7sqopBwqS+SCzogA0Z5h8ZnZl2qGtqNQl5bk4ED1RuAP8AErHpKytC09EzA6ZnG52WeUHwWHom0oS01xLQ9xc0HAXAOOEYoykBqJRekrSq2IcHggEno8MHe3PbGeaxLG3qENgwCTJwh0AuOYG/LcrDrDa2jiHWtPowAcQL3OxOPsguIAA5710aHs7UFhuAXMDRLGuwEugbTIIEyUylX9N0XsLhiFRoHrimWAmM4BzjvjZsXZYWTnva11QU6ecv6M1MMNJb1RmZcAOyZ3KQ0/a0TUJt2llM4QGF5qEbA4kkk+ElfbilTexrMNNuEyXjJ7xnk4k7M/IJBMq1d0Xh8EAjFAOHDIByMbpjYsqlbEseXPDXAHC3oi/H1XGMQ9XMNH507lOVNG2M+rUwy4/fwDByaPVIykmd5AGyVgXlhbdGRTxip1YJqhwyHXkbyTs2dyhfMIGlOMYh3wIykSpCrbA0y7pWgjGW0nU3udkTgaXgYSSMycokZZmOunZnFBdlBzntCk3WttPqvIk5dPBiQQNn5Q8RvGYzCu2vrdbLjAz37JK6303nc3YSdg2CTtPAKSo2nrSYzyz+K7dIWlMhvRB7SGjHiqh4c7eWgNEDs/8AajTsnVugmA9nnx71kVy1jx0Ty9sA4iw0yDGbcJcdhylZFKzJGcg5743rIvrJhcOhFRrcLZD3h5LgBiIIAyJkx2qNMp1Q56I0tVZAY9wmQ6DALcoGW3ft7FdbW/q4GuLgZLRnByLg09o2qiWtk8xtHjCt9hbUOjaOvjnrFzmuadkYWhsgz2qzOVwt6BczF0rASJgtdI7NvuUQ95c8kxl1fEet55fmrHqX1Jgwsd1uySR3N2k+C+dPhYIBBjIHMjvREywdJnHVDRuhviTn7xyW7NRP+jYtP6v2fSVnOObabH1Xd4acAPe6D+aVuXUtkWdPuWN6d29mPpynERFi1EREHxy1LpLR2CtUc0dXG4kezJkkcRv7O7Ztoql6wWBZUc77LzI794WtqcSzuU5hV2FsZHLyXB4p7wOQVd1pbhc5wkGCThJBPLeqj/iNXaH1P1rl05YRGWyDQadgCNsmn7IWtjpSv/qVP1r18OmK4EmpVy/3X/JRqg0tmjRrOA5n5rrqaNpj7Pm75qjfSrndWrcPvrtpMBd9wy+Y0Oe+rhP+8T5R2hSYWp1jT9nzPzXW6wp+z5n5qo/SbkmBUqSch9Ydviu24+mUwC97wNmVSczsyhJRhZv8Npn7Pm75ri7RTPZPN3zVao3dzOdWoB+Uu/6VX/16vP8AooMJh+i2eyeZ+a6HaMp+yebvmompe1x+GqHxHyWJU0jc/wCo/wAvkhpTp0bT9k83fNcToxnA8yoajWvH5tc8jZtaPguH065mDUcCDBktAHeY2dqJ0po6JbwPMrqdotvA8yuenLC8tqxpGsHkNa7E0y04mh3VOHPbtUYKl17Z/Z7ezsUZNLO/w5vA81yFg3geZXC6sbunb0rg1RhqucwN6uMFuLOIzb1do4hQr9KVpIxuyyPqjPbw7QpyaJWKnZt/srJp27RuVUGlK/tu/Z+S5f4tW9t37PyUZNC6MpALHrDPC0S7bHxPAdqrlrfVKm2o/bG0t4ez3hXfRds1tOYAG0nt4k7yiNPhkaPpCha1NhqVopzxLsoHYG4v7K2voChgt6bTuaFrjVXR5u67XR9TS2fjHeVtVrYyXLXOZddMYpw5IiKqRERAXTc27ajS1wkFdyINZa16h1XkupOxNP2XCfkfNa+udSKrTm0/oH3klejlwNIHaByV4uVQroh5sOplTg/9Efyo3UyoDIFQHub/ACL0l0DfZHIJ0DfZHIKe5UjRDzmdVK/t1uQ/kXB2qdx7VXkP/GvR/QN9kcgnQN9kcgncqO3S83nVS6I21v2P5FxGqN1/u/sfyL0n0TeA5BOibwHIJ3KjRDzjT1Yuwfwp7Dh+DFzOrt37Dv7/ADV6L6JvAcgnRN4DkE7lR26XnI6t3fsO5f8A5XU/VW7J2PHcB8WFekuibwHIJ0TeA5BO5UaKXmv/ACpdjY6oO4Ae6mg1Uu+L+Tf/ABr0n0LeA5BOgb7I5BO5UnRDzQzU+5AgYgOxrR7qa5DVa7H2n8h/IvSvQN9kcghoN9kcgnck0Q80s1XuQSevJ2nCyT44F8qap13GSHzxwtHOBmvS30dnsjkE+js9kcgnck0Q8ynVKtwqfohP8p1uD/0V6aNsz2RyXz6Kz2RyTuSaIedbDVis2AGO/R8oEAK+aF1NuK8dMSymPs7J71tBtBo2NHILmAomuZIpiN2HovRtOgwMpiAPNZqIqLCIiAiIgIiICIiAiIgIiICIiAiIgIiICIiAiIgIiICIiAiIgIiIC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15364" name="AutoShape 4" descr="data:image/jpeg;base64,/9j/4AAQSkZJRgABAQAAAQABAAD/2wCEAAkGBxISERUUExQVFhQUGBgVFxcXGBUUGBQYGBcWFxUVFBcYHCggGBwlHBcUITEhJSkrLi4uFx8zODMsNygtLiwBCgoKDg0OGxAQGywkHyQsLCwsLCwsLCwsLCwsLCwsLCwsLCwsLCwsLCwsLCwsLCwsLCwsLCwsLCwsLCwsLCwsLf/AABEIANQA7gMBIgACEQEDEQH/xAAcAAEAAgIDAQAAAAAAAAAAAAAABQYEBwIDCAH/xABKEAABAwICBgYGAw4FBAMAAAABAAIRAwQSIQUGMUFRkRMiYXGBoQcyUrHB0RQjQiQzQ2JygpKTorLC0uHwFRZTY3M0s9PxJcPi/8QAGgEBAAMBAQEAAAAAAAAAAAAAAAECAwQFBv/EACoRAQABAwMEAQMEAwAAAAAAAAABAgMREiExBBNBUQUiYXEyNMHwFJGh/9oADAMBAAIRAxEAPwDeKIiAiIgIiICIqrr5rnT0bSaS3pKtScFOcOQ2vcdzRkO2VMRnaETOFqRaYtPS89zpe3AODQ1zfHFDvNXDQ/pAo1spY48GnC79B2avNqpSLlK7oo+101QfsfB4O6p81ngqkxMcrxOX1ERQkREQEREBERAREQEREBERAREQEREBERAREQEREBee9eb76VpCs8mWsd0TBuwsJb5nE785b9v7gU6VSodjGOf+i0n4LzdhPzWtqPLG9O2HQ+2YdrR4Ze5YlWwEwHQdoDtnPwUngUHrS36tv98fmtpqwxpjM4TFrpe9t9j3Obwd9Y3z2eEKy6G9JD2ZPa5vbTMj9W/LzWobTSlan6r3RwPWHIqWoaxNOVWkD+M3I8j81EVxPLSaJjh6D0N6QqVWBiY48J6N/wCi7I+CtFtpui/7WE8HZeexeZbepQqfe6gB9l2XvUvaaSu7f1Huwjd67eTpjwUTbpki5VHL0o1wOxclozRPpBqMPXYR20zHNjsjzV30R6QadSAXtJ4O+rf55HwWc2p8NIuxK+Iou205RftOE/jZeexSTXg5gyOzNZzExy0icuSIigEREBERAREQEREBERAREQEREBERBDa4vixue2k9v6Qw/FaEIW89fj/8fXjgz/uMWkC1bW+GF3l1woTWofVjv+LVPFqhda2/VDv/AImK88M6P1QpQX0L4FyCpS6XYxStje1Weq8gcDmORUXTWbRXuWbdNVMRMMLsrDQ0qXffKYd2tyPIrMY2m/1XQeDgoS2CmLVsrar423VGadnn3OpmjwkbS+uaH3t7gOAOJv6JkKwaM19q04xs73UyWHxacjzChLa2B2SFlnRZdwd5HmuC70NyjjEqUfJWc4mcNhaI9IdJ8AvbPB/1bufqnwVrttOUn7Thnjs8CFoW40Q4bnDwxDySyqXNHOk9wHBpxN8WGR5LgrtRE4mMPRt9RFUZpmJh6MZUBEggjszXJaP0brxXpn6xgP41Mmm7xacjzCvOgteadbIODiBJa4YKgHdsPgsptT4dEXIld0WFo/SdOsOo7MbRvCzVlMYXEREBERAREQEREBERAREQV/XwfcFbuZ/3GLSNYhoJOwAk9wzK3jrs2bGt3N/fatJXdOWuHFrh5Fa2+GF3l0MqgmMwYmCIy4jcVF61M+o8f4mH4KSZm+keNN3/ANZWHrWPuc/3un4K6lPMKAQgWb0AAxZOGbcyAMe/KZyBmchI4bft7ox9Ks6kc3tIEAh0k4YDY9YnEMgopb5jOGOxZtALFayIz7xwziCsygvf6fiHPdSNqpmzCh7VTVmF6dPDxuplNWQU3aNUPZhTdmua68K9O6VtmztCjtYrdjMBa0AkwSMpyJzUtahRmuOTGH8b4OXk9RP0y3+Nmf8AIp/vhEOpteOsAf74qJ0tYYG42EiDkRtYdxB4KSt6i7KrQQQdhEHxXnPr0Tq7ri+jXY9xgg4ag3ROZ+K9B2N0KtNr27HCV5P0/QNN89uE+Gw8lvL0Mae6ezDHGXU+qfDfygrO77bWuMNjIiLJqIiICIiAiIgIiICIiCJ1qZNnX/IJ5Z/BaWqszW9tJ0cdGqz2mPbzaR8VpCszMrW2wuo+lbNaZE905CduEbvBR2tTPuZ3j+65TmFRetDPuV/cf3XLSWVPKkW1o+pGBgc4yWjZiwAGpIJzENMbJh3clG1x021DVa0Y3NznG1waHTlujDnO0ELEo3bmkAOLQ105ZbciSRmcp5nisileYsWMgta1wjJhILjDaZjPr1C8g7Q1Upnd0TEu99szMuxMYccCBjJa0BhE/ZJc0kmPtRJC+UqDgMUZA4TuM923x2LstrqgWOxipUe+gWyYPR1hUBY8OJzbgEHtJG9dwqnE3EQ9rDhBlxxNxY82mHYSXTu5he7007Q57nDttlM2ak9Xqtpb2Ta1a1Fy6vWqUjicWdCym1hhhAMPOOd2zapHWG4H1bGgOpllKpQqEAVBQ6PA2k/8lwd4g9kd1F6Zq0xT73/DzOqtRo1ZdNkFOWYUJZKdswqXnzd7lM2gUVrxlSZ+UP3XKXswofX8xRZ+X/C5eRf4l0fG/uKPz/Cs29TJZrXSq+7StGnAfUDSe9SNneseJY5rh2EHmuF9ehtc7aQSN4DvFuR8lJ+hLSZp3RZOTod8D/CuGn2hzB3lvg4f0Vc1IuDSvaZ4kt+I9wVao2a25esQvq6bSpiY08QCu5YNxERAREQEREBERAREQFpfTNr0deoz2XOHhJjyW6FrPX6zwXOOMqgB8QIPu81e3yzuRsquBRusbPuZ/d/T4qXKj9PCaD/D94LVhHLUb9q4hfXfAe4L4qw6WRTqbIyIznfPGeSzqDzM71GtWdble70k7QwvRsuGq+madJrqNxR6a2qEPLA7A+nUaCBVpOGx0EgjeFK6W0nTr1WmlTNOlSptpU2E4iGtky47yS4lU+1KmrIr0qbVOrX5/wCf64eP1VdWnSsNkp2zUBYlT1ksLz52/wApyzUN6Q/vDPyx+65TNkoT0kH7nZ+WP3XryL3l0fHfuKPyoGj465gEl5EkTkAIHmuVxo2mYeGmk4yW1KctmDBMb8+9dOi2ucXBoJON5gcA1pPkFzZdP6ocZBBLdvV3kQSeMrhfYAuXOZUZUgvpwZGxzTsdHPkoXR/Vumn/AHB5mFI4/rav/GPe5RzR9bPa0+5TjZaNpeqtBPm3pn8UKQUHqbVxWlM9inFyukREQEREBERAREQEREBQmtWhfpVKAYe3Np94PYVNokTgaWvLGpSMVGkEb9x7io6+p42Fuyd/mFvO4tGVBD2gjtCrGldRqNSTTlh8uS0i57ZTa9PO2kNUHtzpukcD8x8gq9c2b6Zh7SPce47Ct6aZ1UuaEnDiaN7fkqVfvbJDmwd4IjmN/irxETwrqqp5a9Ysygpa70VRdm3qns2cj8IWC6ycz8Ydm3kvT6W9TTGKla5iqNmXbFTdmdiiLQAsEbZgqwC0w4SNmXBe1Rep2+7yeqpS9kdin7M7FX7cxHcpelXAjuCyu4l4N61OVls3Kv8ApQqRb0/+QfuvWfbXgyVc9Jl3ioU8/wAL/A9eVep2mW/x9qYv0/lR7Sp635bvc1ZFG4h7DhDg0EQ7NpkRuM9qim1HNOJoxD7TdhHaFljSTHta3EBgkAEBpzJcZO/MnevPfW4djH/Wv/IHvcuukyXeC6qNUGo4g/ZHvKz9FMxOPcPip8Il6E9H75s2KzKp+jd33G1WxcjqEREBERAREQEREBJUdp/TFO0oPrVT1WwO8kwBzK1dfeltsmHxnkGhsAbvWBJO3OfBWpompWaohuJJWg6/pVn8NW8HBvuAWJU9Kbv9Wv8ArCr9qVe5Hp6HXB9ZrdrgO8gLzm/0nPP4e4/WOVa01re64qYqhfUgYWl7sRDdsCRskk+Kjt+5Nc+IeqKukLfY6rS7i9nzVY1h0Joy5BxVaDXcRUYD7150ttYKbSTgeCcObS0bJ496y/8ANlL2H/s/NNMRPJqq9LRrVqj9HDn0q9KqwAmA9hdA4AHNUoVgVIDWyidrKnJv8ywrvSNnUzw1GO4tDfMTBWkV45lSac+HEjft9/Pb4bFl0NLVGgNJkDZO3mNvLxUPWvqYIwFxEZlzQ3PsgmQuynch3ArWm7j9MqVW4mPqhaKOnQYBy4f0I2qQZfZSCqRmPVPgdh8f7C5Ub4tyzaeY/vugLWOpqjlzV9HTVw2FQ0geKgtb73FSYJ/CT+yVH22lfaE9oz/vwlYunbkOa0j2vgVaq7qplla6bRcjZjWlN9RxDBOES4yGhoziST2HkVyqgYnNqNaS0lp4gjI5hRda4IY5seuWkmfZDuqRvzcD4csqlXxUWS4YmOLAMWeAgOADI2B2LrT9qIyXDFe+HpzTtlnMwtENEDvknvKmtWmyX9kfFVltVW3UpmJtQ9oHlPxWmdmct3+jZp+iDtKtq0jq16VKNuzowAWAHDM4p3SZ2bti2bqprdQv2TTMObk5szHcd4XPNExu3iqJ2WFERVWEREBERARFHad0tTtaLqryIGTQSBicfVaO/wCaCnenGqP8LewEY3PplrftOAeMUDsGa82VaFT2XcluDTV6+4e6pVMk8mjc1o3BQlSgyZ6Nzh3RPZn8l0029sS55u78NaG3f7JXw27/AGTyW16dS3e8NNi1oc4DE6rUaxoiMyJIEmSc+SxL91KhhZWscTgBL215FXrHryxxAkCI3DOFXRGcJ7rWXQP9k8lwcwjaCrppC/oEgst3Uhnli6SczGbjllA8FhOuKZHqP5N+at2o9p7k+lWRWgUGubiwCM/WfQacvxXVAfLNR9Q0vYcPBvzVJtfdaLn2Q6KTLaW5jvL5rJbotpp9JAiCYxNDsp+zPYVXtSnXCEhI7VlubT9l3l810vY3di5D5qJpwtlyp3LhvBXd9KB9Zca+jnsbjMQQDv3+W8LGptlTE1RsjETu78cbDl/e0LnUuC4Cd29Z9jo0P/BuPdHzUo/VJ5biFN7fzqJ/Y6TF5LTRUz10qzjj+q+NeNwjmpK+1duaYJNMlo3jb4t2qIIIMbCN2yFnOY5aRieGSHq56tXPRWFepv68d4bA81Qy9XfVmj0lHo8Li1oBMRGJxmDJ7/JXo3Z3NoUcNPA8itl+hO4e28O0A4R3+su1miWDawjwHwUpoykKLmvp5EGQQpm3iOUd7fhvoL6oTVjTjbmnwe3Jw+Km1zzGG+ciIiAiIgFau160x01c02nqUZb3v+0fCI58VsjSNx0dKpU9hjncgStH27y5pJzJJJ78lrajfLG9ViMMWo0PeZ9WnBPVc8TtlwAOQBbt9orpuKNAhoYYcJk/WdYkyMiIbAyyUjoem5znFtEVSHOJBJAMEtDchthsx+KeC7NYQaVIzbU2FwIa5rqpILcssTQJJInf2Bb5YRCDs6zBSwuIiocR6hL4mQGPwktyjYorS1OmXONFxa0nqtl7sM5DNwk5q06MFVs9FSnA0gkuaAWxGGHiHE+zmSoK+rdJVDiw4nPxmTMnN5Jy4hBjvdbyOkghocIBfTLiZIL3ASY9whRFtZl1RrGuL5mA3ESctzRmrfT0hcUqLnMpuFPFDiHMMOIyyIxDYDOyWjeAq/YMaahjqAN+1OU7PVaT9ngpTnEOi+NIioCMNYuB6r3MbTAyczoo2niTko+0dhcScDhEdfrDjPYdisOlelbQptqUXCkSXUzNPMuGInLrZgg58VC0YAd1CQSeGUAD4FExwxbs0i1gpnCWth56Quxu4gH1e4eS6rZ0es6RvBIzE5gOM4TG8KX1jrVHVIuGuFSm0M/BHCASQ3qZZYj2rE0dQc5zG02Oc+MTYLR6rS8mSYyDSfBVwvlgaQLHOcaUtYdjS/GRln1jE5yfFZBqsODG1kMBENcWF53F7gczMeGS+aUnpn9I17auM4w6JxYutMdqzNGtqnGaLHSGlriCwdVwd7R4NJyzEdyhKBdSM+tPiu+oWQ6QMZIwlrg1rRvGHfOe/euTcJOQOzsWYKr+heAw9HIDjDMi+DAJzz6IZD2e3OulbLCt7xzSIjn/AFVp0VpikQ0HEHCcRxOIPCANiqtrRDnRIaOLpgZE54QT5LIuxUpCniBDYJpmGw5pOIkHafWBzzzVonHKtVMSvtrcUXhwccsUycWzh3Z+QXfpTRdjXkhoOWUklw/OABVAtNKObL8QyLTB2uPECIMb54q1U9OVC8sqsAe2WkE4SNvAZ5kqdpZ4mlhnUeg7C7p3MaYJDmzOWYa7L3FWG30fRoUw2i8kF7Sc3SSXAS4wBsXboTSRwsLWyWtByMx1YJjCY71mVaVWpm2i6SWv27frAOG9whIiIJqmeXB9vScZNQM2D1nwN0xJPaurA1jy1rw9pBIIJOYIBPWzzkclNWlxWY3CLapMySHOnMBsEDL7Td28KM0i8mqJYWO60gxMjCDPAqUTGzN1f0sba6pGeq+Wnyj3lbkpvkAjYc1560rUwupngSeULeWrFx0ltTd2BYXY3y3szthKoiLJqIiIIjW7/obn/if+6Vpmxd1SOB94W79OWpq21amNr6b2jvLTC0jZMMzx2ros+XPf5h3aMpkuqNFR7IcHANax0h4Jk4iI6wcOa6tN0CGevUcS6mGy2mAHF4z6vDqntz3JeDC8FzDAEB0FwcDEhwAkZjbujvC77e2tXDE6nIIyBxNzOw9XPwyWuGTrbaVS15NQthpLRga7E7cCYyHaoYUapqwdrWkzA3kAbuxylrrR1tAwNg7zJIOXAjLOVhWdlTxPxbOqBO8AEmDH4xHgiC7sqopBwqS+SCzogA0Z5h8ZnZl2qGtqNQl5bk4ED1RuAP8AErHpKytC09EzA6ZnG52WeUHwWHom0oS01xLQ9xc0HAXAOOEYoykBqJRekrSq2IcHggEno8MHe3PbGeaxLG3qENgwCTJwh0AuOYG/LcrDrDa2jiHWtPowAcQL3OxOPsguIAA5710aHs7UFhuAXMDRLGuwEugbTIIEyUylX9N0XsLhiFRoHrimWAmM4BzjvjZsXZYWTnva11QU6ecv6M1MMNJb1RmZcAOyZ3KQ0/a0TUJt2llM4QGF5qEbA4kkk+ElfbilTexrMNNuEyXjJ7xnk4k7M/IJBMq1d0Xh8EAjFAOHDIByMbpjYsqlbEseXPDXAHC3oi/H1XGMQ9XMNH507lOVNG2M+rUwy4/fwDByaPVIykmd5AGyVgXlhbdGRTxip1YJqhwyHXkbyTs2dyhfMIGlOMYh3wIykSpCrbA0y7pWgjGW0nU3udkTgaXgYSSMycokZZmOunZnFBdlBzntCk3WttPqvIk5dPBiQQNn5Q8RvGYzCu2vrdbLjAz37JK6303nc3YSdg2CTtPAKSo2nrSYzyz+K7dIWlMhvRB7SGjHiqh4c7eWgNEDs/8AajTsnVugmA9nnx71kVy1jx0Ty9sA4iw0yDGbcJcdhylZFKzJGcg5743rIvrJhcOhFRrcLZD3h5LgBiIIAyJkx2qNMp1Q56I0tVZAY9wmQ6DALcoGW3ft7FdbW/q4GuLgZLRnByLg09o2qiWtk8xtHjCt9hbUOjaOvjnrFzmuadkYWhsgz2qzOVwt6BczF0rASJgtdI7NvuUQ95c8kxl1fEet55fmrHqX1Jgwsd1uySR3N2k+C+dPhYIBBjIHMjvREywdJnHVDRuhviTn7xyW7NRP+jYtP6v2fSVnOObabH1Xd4acAPe6D+aVuXUtkWdPuWN6d29mPpynERFi1EREHxy1LpLR2CtUc0dXG4kezJkkcRv7O7Ztoql6wWBZUc77LzI794WtqcSzuU5hV2FsZHLyXB4p7wOQVd1pbhc5wkGCThJBPLeqj/iNXaH1P1rl05YRGWyDQadgCNsmn7IWtjpSv/qVP1r18OmK4EmpVy/3X/JRqg0tmjRrOA5n5rrqaNpj7Pm75qjfSrndWrcPvrtpMBd9wy+Y0Oe+rhP+8T5R2hSYWp1jT9nzPzXW6wp+z5n5qo/SbkmBUqSch9Ydviu24+mUwC97wNmVSczsyhJRhZv8Npn7Pm75ri7RTPZPN3zVao3dzOdWoB+Uu/6VX/16vP8AooMJh+i2eyeZ+a6HaMp+yebvmompe1x+GqHxHyWJU0jc/wCo/wAvkhpTp0bT9k83fNcToxnA8yoajWvH5tc8jZtaPguH065mDUcCDBktAHeY2dqJ0po6JbwPMrqdotvA8yuenLC8tqxpGsHkNa7E0y04mh3VOHPbtUYKl17Z/Z7ezsUZNLO/w5vA81yFg3geZXC6sbunb0rg1RhqucwN6uMFuLOIzb1do4hQr9KVpIxuyyPqjPbw7QpyaJWKnZt/srJp27RuVUGlK/tu/Z+S5f4tW9t37PyUZNC6MpALHrDPC0S7bHxPAdqrlrfVKm2o/bG0t4ez3hXfRds1tOYAG0nt4k7yiNPhkaPpCha1NhqVopzxLsoHYG4v7K2voChgt6bTuaFrjVXR5u67XR9TS2fjHeVtVrYyXLXOZddMYpw5IiKqRERAXTc27ajS1wkFdyINZa16h1XkupOxNP2XCfkfNa+udSKrTm0/oH3klejlwNIHaByV4uVQroh5sOplTg/9Efyo3UyoDIFQHub/ACL0l0DfZHIJ0DfZHIKe5UjRDzmdVK/t1uQ/kXB2qdx7VXkP/GvR/QN9kcgnQN9kcgncqO3S83nVS6I21v2P5FxGqN1/u/sfyL0n0TeA5BOibwHIJ3KjRDzjT1Yuwfwp7Dh+DFzOrt37Dv7/ADV6L6JvAcgnRN4DkE7lR26XnI6t3fsO5f8A5XU/VW7J2PHcB8WFekuibwHIJ0TeA5BO5UaKXmv/ACpdjY6oO4Ae6mg1Uu+L+Tf/ABr0n0LeA5BOgb7I5BO5UnRDzQzU+5AgYgOxrR7qa5DVa7H2n8h/IvSvQN9kcghoN9kcgnck0Q80s1XuQSevJ2nCyT44F8qap13GSHzxwtHOBmvS30dnsjkE+js9kcgnck0Q8ynVKtwqfohP8p1uD/0V6aNsz2RyXz6Kz2RyTuSaIedbDVis2AGO/R8oEAK+aF1NuK8dMSymPs7J71tBtBo2NHILmAomuZIpiN2HovRtOgwMpiAPNZqIqLCIiAiIgIiICIiAiIgIiICIiAiIgIiICIiAiIgIiICIiAiIgIiIC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5" name="Kép 4" descr="letölté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72198" y="3714752"/>
            <a:ext cx="2266950" cy="2019300"/>
          </a:xfrm>
          <a:prstGeom prst="rect">
            <a:avLst/>
          </a:prstGeom>
        </p:spPr>
      </p:pic>
      <p:pic>
        <p:nvPicPr>
          <p:cNvPr id="6" name="Kép 5" descr="letöltés (1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596" y="3500438"/>
            <a:ext cx="1962150" cy="2333625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1071538" y="585789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XDA</a:t>
            </a:r>
            <a:endParaRPr lang="hu-HU" dirty="0"/>
          </a:p>
        </p:txBody>
      </p:sp>
      <p:sp>
        <p:nvSpPr>
          <p:cNvPr id="8" name="Szövegdoboz 7"/>
          <p:cNvSpPr txBox="1"/>
          <p:nvPr/>
        </p:nvSpPr>
        <p:spPr>
          <a:xfrm>
            <a:off x="7000892" y="585789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XDA</a:t>
            </a:r>
            <a:endParaRPr lang="hu-H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/>
          <p:cNvSpPr/>
          <p:nvPr/>
        </p:nvSpPr>
        <p:spPr>
          <a:xfrm>
            <a:off x="214282" y="285728"/>
            <a:ext cx="85725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400" b="1" dirty="0" smtClean="0"/>
              <a:t>A leggyakoribb operációs rendszerek, szoftverplatformok (2010)</a:t>
            </a:r>
            <a:endParaRPr lang="hu-HU" sz="2400" b="1" dirty="0"/>
          </a:p>
        </p:txBody>
      </p:sp>
      <p:sp>
        <p:nvSpPr>
          <p:cNvPr id="4" name="Téglalap 3"/>
          <p:cNvSpPr/>
          <p:nvPr/>
        </p:nvSpPr>
        <p:spPr>
          <a:xfrm>
            <a:off x="142844" y="785794"/>
            <a:ext cx="85725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u-HU" b="1" dirty="0" smtClean="0"/>
              <a:t>Android a Google Inc-től</a:t>
            </a:r>
            <a:endParaRPr lang="hu-HU" dirty="0" smtClean="0"/>
          </a:p>
          <a:p>
            <a:r>
              <a:rPr lang="hu-HU" dirty="0" smtClean="0"/>
              <a:t>Az Android nevű operációs rendszert kezdetben egy kis cég fejlesztette, amit a Google Inc. megvásárolt és folytatta a rendszer fejlesztését.</a:t>
            </a:r>
          </a:p>
          <a:p>
            <a:pPr>
              <a:buFont typeface="Arial" pitchFamily="34" charset="0"/>
              <a:buChar char="•"/>
            </a:pPr>
            <a:r>
              <a:rPr lang="hu-HU" b="1" dirty="0" smtClean="0"/>
              <a:t>Blackberry OS a RIM-től</a:t>
            </a:r>
            <a:endParaRPr lang="hu-HU" dirty="0" smtClean="0"/>
          </a:p>
          <a:p>
            <a:r>
              <a:rPr lang="hu-HU" dirty="0" smtClean="0"/>
              <a:t>Ez az operációs rendszer a könnyű kezelhetőségre és üzleti felhasználásra fókuszál.</a:t>
            </a:r>
          </a:p>
        </p:txBody>
      </p:sp>
      <p:sp>
        <p:nvSpPr>
          <p:cNvPr id="5" name="Téglalap 4"/>
          <p:cNvSpPr/>
          <p:nvPr/>
        </p:nvSpPr>
        <p:spPr>
          <a:xfrm>
            <a:off x="142844" y="2214554"/>
            <a:ext cx="50006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u-HU" b="1" dirty="0" smtClean="0"/>
              <a:t>iOS az Apple-től</a:t>
            </a:r>
            <a:endParaRPr lang="hu-HU" dirty="0" smtClean="0"/>
          </a:p>
          <a:p>
            <a:r>
              <a:rPr lang="hu-HU" dirty="0" smtClean="0"/>
              <a:t>Az iOS az Apple iPhone, iPod Touch és iPad</a:t>
            </a:r>
          </a:p>
          <a:p>
            <a:r>
              <a:rPr lang="hu-HU" dirty="0" smtClean="0"/>
              <a:t> operációs rendszere, amit az OS X-ből készítettek.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214282" y="3143248"/>
            <a:ext cx="73820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u-HU" b="1" dirty="0" smtClean="0"/>
              <a:t>Symbian OS</a:t>
            </a:r>
            <a:r>
              <a:rPr lang="hu-HU" dirty="0" smtClean="0"/>
              <a:t> először </a:t>
            </a:r>
            <a:r>
              <a:rPr lang="hu-HU" b="1" dirty="0" smtClean="0"/>
              <a:t>a Symbian Alapítványtól</a:t>
            </a:r>
            <a:r>
              <a:rPr lang="hu-HU" dirty="0" smtClean="0"/>
              <a:t>, majd megvette a </a:t>
            </a:r>
            <a:r>
              <a:rPr lang="hu-HU" b="1" dirty="0" smtClean="0"/>
              <a:t>Nokia</a:t>
            </a:r>
            <a:r>
              <a:rPr lang="hu-HU" dirty="0" smtClean="0"/>
              <a:t>,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179182" y="3522603"/>
            <a:ext cx="7201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u-HU" b="1" dirty="0" smtClean="0"/>
              <a:t>Windows Phone a Microsofttól.</a:t>
            </a:r>
            <a:r>
              <a:rPr lang="hu-HU" dirty="0" smtClean="0"/>
              <a:t> Jelenleg csak a 7.x verziók léteznek.</a:t>
            </a:r>
            <a:endParaRPr lang="hu-HU" dirty="0"/>
          </a:p>
        </p:txBody>
      </p:sp>
      <p:pic>
        <p:nvPicPr>
          <p:cNvPr id="2" name="Picture 2" descr="http://blog.codebuild.hu/wp-content/uploads/2013/07/mobil-tablet-felhasznalok-arany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100" y="3995478"/>
            <a:ext cx="7274438" cy="286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1928794" y="1643050"/>
            <a:ext cx="50720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400" dirty="0" smtClean="0"/>
              <a:t>TÁBLAGÉPEK</a:t>
            </a:r>
            <a:endParaRPr lang="hu-HU" sz="4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285720" y="214290"/>
            <a:ext cx="807249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hu-HU" sz="2000" dirty="0" smtClean="0"/>
              <a:t>A </a:t>
            </a:r>
            <a:r>
              <a:rPr lang="hu-HU" sz="2000" b="1" dirty="0" smtClean="0"/>
              <a:t>táblagép</a:t>
            </a:r>
            <a:r>
              <a:rPr lang="hu-HU" sz="2000" dirty="0" smtClean="0"/>
              <a:t> vagy </a:t>
            </a:r>
            <a:r>
              <a:rPr lang="hu-HU" sz="2000" b="1" dirty="0" smtClean="0"/>
              <a:t>tablet PC</a:t>
            </a:r>
            <a:r>
              <a:rPr lang="hu-HU" sz="2000" dirty="0" smtClean="0"/>
              <a:t> hordozható számítógép, amelyet leginkább tartalomfogyasztásra fejlesztettek ki. </a:t>
            </a:r>
          </a:p>
          <a:p>
            <a:pPr algn="just">
              <a:buFont typeface="Arial" pitchFamily="34" charset="0"/>
              <a:buChar char="•"/>
            </a:pPr>
            <a:r>
              <a:rPr lang="hu-HU" sz="2000" dirty="0" smtClean="0"/>
              <a:t>Ezeknek az eszközöknek a legfeltűnőbb jellegzetessége a lapos, palatáblára emlékeztető formai kialakítás és méretarányok és ezzel együtt az igen nagy kijelző felület, amely az eszköz előlapjának több mint 75%-át is elfoglalhatja (pl. 12×16 cm-es képernyő és 13×19 cm-es keret); ez a kialakítás a felhasználói élmény növelését hivatott fokozni, főleg az audiovizuális tartalmak esetén. </a:t>
            </a:r>
          </a:p>
          <a:p>
            <a:pPr algn="just">
              <a:buFont typeface="Arial" pitchFamily="34" charset="0"/>
              <a:buChar char="•"/>
            </a:pPr>
            <a:r>
              <a:rPr lang="hu-HU" sz="2000" dirty="0" smtClean="0"/>
              <a:t>Hátránya azonban, hogy a kezelhetőséget nehezítik a hiányzó beviteli perifériák, pl. tartalomgyártás és szerkesztés esetén. Lényegében tulajdonságai és mérete alapján az ún. marokkészülékek (PDA,okostelefonok) és a billentyűzettel rendelkező netbookok közé helyezhető. </a:t>
            </a:r>
            <a:endParaRPr lang="hu-HU" sz="2000" dirty="0"/>
          </a:p>
        </p:txBody>
      </p:sp>
      <p:pic>
        <p:nvPicPr>
          <p:cNvPr id="2050" name="Picture 2" descr="http://upload.wikimedia.org/wikipedia/commons/thumb/1/19/IFA_2010_Internationale_Funkausstellung_Berlin_03.JPG/200px-IFA_2010_Internationale_Funkausstellung_Berlin_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8" y="4214818"/>
            <a:ext cx="1905000" cy="2409826"/>
          </a:xfrm>
          <a:prstGeom prst="rect">
            <a:avLst/>
          </a:prstGeom>
          <a:noFill/>
        </p:spPr>
      </p:pic>
      <p:sp>
        <p:nvSpPr>
          <p:cNvPr id="4" name="Szövegdoboz 3"/>
          <p:cNvSpPr txBox="1"/>
          <p:nvPr/>
        </p:nvSpPr>
        <p:spPr>
          <a:xfrm>
            <a:off x="4643438" y="4429132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Apple ipad</a:t>
            </a:r>
            <a:endParaRPr lang="hu-HU" dirty="0"/>
          </a:p>
        </p:txBody>
      </p:sp>
      <p:pic>
        <p:nvPicPr>
          <p:cNvPr id="2052" name="Picture 4" descr="http://upload.wikimedia.org/wikipedia/commons/thumb/6/60/IFA_2010_Internationale_Funkausstellung_Berlin_15.JPG/200px-IFA_2010_Internationale_Funkausstellung_Berlin_1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4214818"/>
            <a:ext cx="1619245" cy="2428868"/>
          </a:xfrm>
          <a:prstGeom prst="rect">
            <a:avLst/>
          </a:prstGeom>
          <a:noFill/>
        </p:spPr>
      </p:pic>
      <p:sp>
        <p:nvSpPr>
          <p:cNvPr id="6" name="Szövegdoboz 5"/>
          <p:cNvSpPr txBox="1"/>
          <p:nvPr/>
        </p:nvSpPr>
        <p:spPr>
          <a:xfrm>
            <a:off x="2143108" y="6000768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Samsung Galaxy Tab</a:t>
            </a:r>
            <a:endParaRPr lang="hu-H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285720" y="474345"/>
            <a:ext cx="800105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hu-HU" sz="2000" dirty="0" smtClean="0"/>
              <a:t>Célja a tényleges hordozhatóság megtartása mellett a kényelmes tartalom felhasználáshoz szükséges (minél nagyobb) kijelző méret elérése. </a:t>
            </a:r>
          </a:p>
          <a:p>
            <a:pPr algn="just">
              <a:buFont typeface="Arial" pitchFamily="34" charset="0"/>
              <a:buChar char="•"/>
            </a:pPr>
            <a:r>
              <a:rPr lang="hu-HU" sz="2000" dirty="0" smtClean="0"/>
              <a:t>A táblagép elsődleges kezelési felülete a kijelzőként is funkcionáló érintőképernyője, ami a billentyűzettel és egérrel rendelkező számítógépekhez képest eltérő felhasználási, fejlesztési és vezérlési (programozási) filozófiát követel. </a:t>
            </a:r>
          </a:p>
          <a:p>
            <a:pPr algn="just">
              <a:buFont typeface="Arial" pitchFamily="34" charset="0"/>
              <a:buChar char="•"/>
            </a:pPr>
            <a:r>
              <a:rPr lang="hu-HU" sz="2000" dirty="0" smtClean="0"/>
              <a:t>Leegyszerűsített, táblagépekre szabott alkalmazások által egyes alapvető használati funkciók könnyebben vezérelhetőek, mint az ún. „asztali számítógépek” esetén, azonban ezen egyszerű használati módon túllépő igény esetén a lehetőségek erősen korlátozottak.</a:t>
            </a:r>
          </a:p>
          <a:p>
            <a:pPr algn="just">
              <a:buFont typeface="Arial" pitchFamily="34" charset="0"/>
              <a:buChar char="•"/>
            </a:pPr>
            <a:r>
              <a:rPr lang="hu-HU" sz="2000" dirty="0" smtClean="0"/>
              <a:t>A táblagépeknél ma már követelménynek tekinthetők az olyan integrált kiegészítők, mint a vezeték nélküli kapcsolatot szolgáló eszközök: wi-fi, bluetooth, mobilnet, valamint az olyan hasznos kiegészítők, mint a mikrofon, hangszóró, GPS, kamera, giroszkóp, gyorsulásmérő és a magnetométer. Nincs beépített billentyűzet, helyette érintőképernyő virtuális klaviatúra van. Több órás üzemidő. Médiafájlok lejátszása.</a:t>
            </a:r>
            <a:endParaRPr lang="hu-HU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428596" y="428604"/>
            <a:ext cx="15087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3200" b="1" dirty="0" smtClean="0"/>
              <a:t>Típusai:</a:t>
            </a:r>
            <a:endParaRPr lang="hu-HU" sz="3200" b="1" dirty="0"/>
          </a:p>
        </p:txBody>
      </p:sp>
      <p:sp>
        <p:nvSpPr>
          <p:cNvPr id="3" name="Téglalap 2"/>
          <p:cNvSpPr/>
          <p:nvPr/>
        </p:nvSpPr>
        <p:spPr>
          <a:xfrm>
            <a:off x="428596" y="928670"/>
            <a:ext cx="34025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000" b="1" u="sng" dirty="0" smtClean="0"/>
              <a:t>Fejlesztés alapú csoportosítás:</a:t>
            </a:r>
            <a:endParaRPr lang="hu-HU" sz="2000" b="1" u="sng" dirty="0"/>
          </a:p>
        </p:txBody>
      </p:sp>
      <p:sp>
        <p:nvSpPr>
          <p:cNvPr id="4" name="Téglalap 3"/>
          <p:cNvSpPr/>
          <p:nvPr/>
        </p:nvSpPr>
        <p:spPr>
          <a:xfrm>
            <a:off x="428596" y="1285860"/>
            <a:ext cx="792961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hu-HU" b="1" dirty="0" smtClean="0"/>
              <a:t>Slate táblagép</a:t>
            </a:r>
            <a:r>
              <a:rPr lang="hu-HU" dirty="0" smtClean="0"/>
              <a:t> (X86-alapú) lényegében PC-ből fejlesztett kompakt eszköz. Ilyen volt a Microsoft 2001-ben bejelentett gépe. </a:t>
            </a:r>
          </a:p>
          <a:p>
            <a:pPr algn="just"/>
            <a:r>
              <a:rPr lang="hu-HU" dirty="0" smtClean="0"/>
              <a:t>Az érintőképernyővel rendelkező notebookokat </a:t>
            </a:r>
          </a:p>
          <a:p>
            <a:pPr algn="just"/>
            <a:r>
              <a:rPr lang="hu-HU" dirty="0" smtClean="0"/>
              <a:t>hívják így, mint pl. a Lenovo Yoga nevű gépe.</a:t>
            </a:r>
          </a:p>
          <a:p>
            <a:pPr algn="just"/>
            <a:endParaRPr lang="hu-HU" dirty="0" smtClean="0"/>
          </a:p>
          <a:p>
            <a:pPr algn="just">
              <a:buFont typeface="Arial" pitchFamily="34" charset="0"/>
              <a:buChar char="•"/>
            </a:pPr>
            <a:endParaRPr lang="hu-HU" dirty="0" smtClean="0"/>
          </a:p>
          <a:p>
            <a:pPr algn="just">
              <a:buFont typeface="Arial" pitchFamily="34" charset="0"/>
              <a:buChar char="•"/>
            </a:pPr>
            <a:r>
              <a:rPr lang="hu-HU" b="1" dirty="0" smtClean="0"/>
              <a:t>Mobilból fejlesztett</a:t>
            </a:r>
            <a:r>
              <a:rPr lang="hu-HU" dirty="0" smtClean="0"/>
              <a:t> (ARM-alapú) PC irányába. </a:t>
            </a:r>
          </a:p>
          <a:p>
            <a:pPr algn="just"/>
            <a:r>
              <a:rPr lang="hu-HU" dirty="0" smtClean="0"/>
              <a:t>Ilyen az ipad. Itt a készülék képességei korlátozottabb,</a:t>
            </a:r>
          </a:p>
          <a:p>
            <a:pPr algn="just"/>
            <a:r>
              <a:rPr lang="hu-HU" dirty="0" smtClean="0"/>
              <a:t>mint a tablet PC esetében, de ez nem feltétlenül csak a</a:t>
            </a:r>
          </a:p>
          <a:p>
            <a:pPr algn="just"/>
            <a:r>
              <a:rPr lang="hu-HU" dirty="0" smtClean="0"/>
              <a:t>hardver miatt fordulhat elő, hanem az egyes PC-k </a:t>
            </a:r>
          </a:p>
          <a:p>
            <a:pPr algn="just"/>
            <a:r>
              <a:rPr lang="hu-HU" dirty="0" smtClean="0"/>
              <a:t>esetén megszokott funkciókat, mint pl. a szabad</a:t>
            </a:r>
          </a:p>
          <a:p>
            <a:pPr algn="just"/>
            <a:r>
              <a:rPr lang="hu-HU" dirty="0" smtClean="0"/>
              <a:t>egyéni szoftvertelepítést. Tulajdonképpen nagyra </a:t>
            </a:r>
          </a:p>
          <a:p>
            <a:pPr algn="just"/>
            <a:r>
              <a:rPr lang="hu-HU" dirty="0" smtClean="0"/>
              <a:t>nőtt mobilok ezek, mivel a hardverük (és sok esetben</a:t>
            </a:r>
          </a:p>
          <a:p>
            <a:pPr algn="just"/>
            <a:r>
              <a:rPr lang="hu-HU" dirty="0" smtClean="0"/>
              <a:t>a szoftverük is) nem tér el lényegesen egy átlagos </a:t>
            </a:r>
          </a:p>
          <a:p>
            <a:pPr algn="just"/>
            <a:r>
              <a:rPr lang="hu-HU" dirty="0" smtClean="0"/>
              <a:t>mai okos telefontól. (Többek között az Android,</a:t>
            </a:r>
          </a:p>
          <a:p>
            <a:pPr algn="just"/>
            <a:r>
              <a:rPr lang="hu-HU" dirty="0" smtClean="0"/>
              <a:t> </a:t>
            </a:r>
            <a:r>
              <a:rPr lang="hu-HU" dirty="0" err="1" smtClean="0"/>
              <a:t>BlackBerry</a:t>
            </a:r>
            <a:r>
              <a:rPr lang="hu-HU" dirty="0" smtClean="0"/>
              <a:t>, Windows RT, webOS, MeeGo és iOS alapú gépek tartoznak ide.)</a:t>
            </a:r>
          </a:p>
          <a:p>
            <a:pPr algn="just"/>
            <a:endParaRPr lang="hu-HU" dirty="0" smtClean="0"/>
          </a:p>
        </p:txBody>
      </p:sp>
      <p:pic>
        <p:nvPicPr>
          <p:cNvPr id="5" name="Kép 4" descr="untitled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43570" y="1643050"/>
            <a:ext cx="2561905" cy="1790476"/>
          </a:xfrm>
          <a:prstGeom prst="rect">
            <a:avLst/>
          </a:prstGeom>
        </p:spPr>
      </p:pic>
      <p:pic>
        <p:nvPicPr>
          <p:cNvPr id="6" name="Kép 5" descr="untitled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5008" y="3643314"/>
            <a:ext cx="2619048" cy="174285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256</Words>
  <Application>Microsoft Office PowerPoint</Application>
  <PresentationFormat>Diavetítés a képernyőre (4:3 oldalarány)</PresentationFormat>
  <Paragraphs>76</Paragraphs>
  <Slides>13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4" baseType="lpstr">
      <vt:lpstr>Office-téma</vt:lpstr>
      <vt:lpstr>Táblagépek és okos telefonok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</vt:vector>
  </TitlesOfParts>
  <Company>Vasvári Pál Közgazdasági Szki.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Táblagépek és okos telefonok</dc:title>
  <dc:creator>forgo</dc:creator>
  <cp:lastModifiedBy>FG</cp:lastModifiedBy>
  <cp:revision>10</cp:revision>
  <dcterms:created xsi:type="dcterms:W3CDTF">2014-02-11T14:20:21Z</dcterms:created>
  <dcterms:modified xsi:type="dcterms:W3CDTF">2015-11-08T15:48:30Z</dcterms:modified>
</cp:coreProperties>
</file>