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Simu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EBF0B-E69D-8BD6-D2A0-CB1A00A6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Objektum orientált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961316-06FE-67DA-11A1-730DAB07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88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21C4D-5969-0E6D-167A-604755D7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C978D-08A3-1A9B-C232-AA57747C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94560"/>
            <a:ext cx="11811000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Negyzet:Teglalap</a:t>
            </a:r>
            <a:r>
              <a:rPr lang="hu-HU" dirty="0"/>
              <a:t> //Öröklődési kapcsolat </a:t>
            </a:r>
            <a:r>
              <a:rPr lang="hu-HU" dirty="0" err="1"/>
              <a:t>létrehozássa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double</a:t>
            </a:r>
            <a:r>
              <a:rPr lang="hu-HU" dirty="0"/>
              <a:t>  </a:t>
            </a:r>
            <a:r>
              <a:rPr lang="hu-HU" dirty="0" err="1"/>
              <a:t>negyzet_magasag</a:t>
            </a:r>
            <a:r>
              <a:rPr lang="hu-HU" dirty="0"/>
              <a:t>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Teglalap_magassag</a:t>
            </a:r>
            <a:r>
              <a:rPr lang="hu-HU" dirty="0"/>
              <a:t>; }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negyzet_szeleseg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Teglalap_szeleseg</a:t>
            </a:r>
            <a:r>
              <a:rPr lang="hu-HU" dirty="0"/>
              <a:t>; }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Negyzet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szin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magasag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szeleseg</a:t>
            </a:r>
            <a:r>
              <a:rPr lang="hu-HU" dirty="0"/>
              <a:t>) :</a:t>
            </a:r>
            <a:r>
              <a:rPr lang="hu-HU" dirty="0" err="1"/>
              <a:t>base</a:t>
            </a:r>
            <a:r>
              <a:rPr lang="hu-HU" dirty="0"/>
              <a:t>(</a:t>
            </a:r>
            <a:r>
              <a:rPr lang="hu-HU" dirty="0" err="1"/>
              <a:t>szin,magasag,szeleseg</a:t>
            </a:r>
            <a:r>
              <a:rPr lang="hu-HU" dirty="0"/>
              <a:t>)//</a:t>
            </a:r>
            <a:r>
              <a:rPr lang="hu-HU" dirty="0" err="1"/>
              <a:t>base</a:t>
            </a:r>
            <a:r>
              <a:rPr lang="hu-HU" dirty="0"/>
              <a:t> szükséges adatok küldése az ősosztály </a:t>
            </a:r>
            <a:r>
              <a:rPr lang="hu-HU" dirty="0" err="1"/>
              <a:t>konstrukorának</a:t>
            </a:r>
            <a:endParaRPr lang="hu-HU" sz="1700" dirty="0"/>
          </a:p>
          <a:p>
            <a:pPr marL="0" indent="0">
              <a:buNone/>
            </a:pPr>
            <a:r>
              <a:rPr lang="hu-HU" dirty="0"/>
              <a:t>        {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802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F9A8E-EFD0-42A5-2A7A-0D15D659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UML?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A41F6-5C74-0073-7C5B-90B823D9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UML (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 szabványos, általános célú modellező nyelv.</a:t>
            </a:r>
          </a:p>
          <a:p>
            <a:r>
              <a:rPr lang="hu-HU" dirty="0"/>
              <a:t>Mi modellezhető UML-el</a:t>
            </a:r>
          </a:p>
          <a:p>
            <a:pPr lvl="1"/>
            <a:r>
              <a:rPr lang="hu-HU" dirty="0"/>
              <a:t>Rendszerek, szervezetek</a:t>
            </a:r>
          </a:p>
          <a:p>
            <a:pPr lvl="1"/>
            <a:r>
              <a:rPr lang="hu-HU" dirty="0"/>
              <a:t>Szereplők: viselkedésük egy rendszerben, kapcsolatuk más rendszerekkel stb.</a:t>
            </a:r>
          </a:p>
          <a:p>
            <a:pPr lvl="1"/>
            <a:r>
              <a:rPr lang="hu-HU" dirty="0"/>
              <a:t>Üzleti tevékenységek, folyamatok</a:t>
            </a:r>
          </a:p>
          <a:p>
            <a:pPr lvl="1"/>
            <a:r>
              <a:rPr lang="hu-HU" dirty="0"/>
              <a:t>Logikai összetevők</a:t>
            </a:r>
          </a:p>
          <a:p>
            <a:pPr lvl="1"/>
            <a:r>
              <a:rPr lang="hu-HU" dirty="0"/>
              <a:t>Szoftverek, programok</a:t>
            </a:r>
          </a:p>
          <a:p>
            <a:pPr lvl="1"/>
            <a:r>
              <a:rPr lang="hu-HU" dirty="0"/>
              <a:t>Adatbázisok</a:t>
            </a:r>
          </a:p>
        </p:txBody>
      </p:sp>
    </p:spTree>
    <p:extLst>
      <p:ext uri="{BB962C8B-B14F-4D97-AF65-F5344CB8AC3E}">
        <p14:creationId xmlns:p14="http://schemas.microsoft.com/office/powerpoint/2010/main" val="346780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5076E1-315B-08E7-0C37-68DCCC4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(Osztálykapcsolatok)</a:t>
            </a:r>
          </a:p>
        </p:txBody>
      </p:sp>
      <p:pic>
        <p:nvPicPr>
          <p:cNvPr id="5" name="Tartalom helye 4" descr="A képen szöveg, képernyőkép, Betűtípus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D6D79D3-774E-386B-F7B7-1A05AC9F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565" y="2193925"/>
            <a:ext cx="6894870" cy="4024313"/>
          </a:xfrm>
        </p:spPr>
      </p:pic>
    </p:spTree>
    <p:extLst>
      <p:ext uri="{BB962C8B-B14F-4D97-AF65-F5344CB8AC3E}">
        <p14:creationId xmlns:p14="http://schemas.microsoft.com/office/powerpoint/2010/main" val="146601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99908-EB18-1016-455E-BC3AD62D4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5F4490-F19D-F60A-7417-3CD0C75F0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Beke Dániel, Szabó Bence</a:t>
            </a:r>
          </a:p>
        </p:txBody>
      </p:sp>
    </p:spTree>
    <p:extLst>
      <p:ext uri="{BB962C8B-B14F-4D97-AF65-F5344CB8AC3E}">
        <p14:creationId xmlns:p14="http://schemas.microsoft.com/office/powerpoint/2010/main" val="222255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6D5EA-FB38-5DC4-4F11-6A28D50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732623"/>
            <a:ext cx="5181600" cy="1293028"/>
          </a:xfrm>
        </p:spPr>
        <p:txBody>
          <a:bodyPr/>
          <a:lstStyle/>
          <a:p>
            <a:pPr algn="l"/>
            <a:r>
              <a:rPr lang="hu-HU" dirty="0"/>
              <a:t>Rövid 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6FB4D9-7834-ECEB-E8BE-B7247EC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Arial" panose="020B0604020202020204" pitchFamily="34" charset="0"/>
              </a:rPr>
              <a:t>Az objektumorientáció kifejezést mai értelmében az MIT kezdte el használni 1960 körül. </a:t>
            </a:r>
          </a:p>
          <a:p>
            <a:r>
              <a:rPr lang="hu-HU" b="1" i="0" dirty="0">
                <a:effectLst/>
                <a:latin typeface="Arial" panose="020B0604020202020204" pitchFamily="34" charset="0"/>
              </a:rPr>
              <a:t>Simula: </a:t>
            </a:r>
            <a:r>
              <a:rPr lang="hu-HU" b="0" i="0" dirty="0">
                <a:effectLst/>
                <a:latin typeface="Arial" panose="020B0604020202020204" pitchFamily="34" charset="0"/>
              </a:rPr>
              <a:t>Az 1960-as években fejlesztették ki az első objektumorientált nyelvet, a</a:t>
            </a:r>
            <a:r>
              <a:rPr lang="hu-HU" i="0" dirty="0">
                <a:effectLst/>
                <a:latin typeface="Arial" panose="020B0604020202020204" pitchFamily="34" charset="0"/>
              </a:rPr>
              <a:t> </a:t>
            </a:r>
            <a:r>
              <a:rPr lang="hu-HU" i="0" strike="noStrike" dirty="0">
                <a:effectLst/>
                <a:latin typeface="Arial" panose="020B0604020202020204" pitchFamily="34" charset="0"/>
                <a:hlinkClick r:id="rId2" tooltip="Simul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Simulát</a:t>
            </a:r>
            <a:r>
              <a:rPr lang="hu-HU" b="0" i="0" dirty="0">
                <a:effectLst/>
                <a:latin typeface="Arial" panose="020B0604020202020204" pitchFamily="34" charset="0"/>
              </a:rPr>
              <a:t>. Ebben volt objektum, osztály, öröklődés és dinamikus kötés. Kezelte az adatok biztonságát is, és szemétgyűjtéssel is el volt látva, ami automatikusan kitakarította a nem használt objektumokat a RAM-</a:t>
            </a:r>
            <a:r>
              <a:rPr lang="hu-HU" b="0" i="0" dirty="0" err="1">
                <a:effectLst/>
                <a:latin typeface="Arial" panose="020B0604020202020204" pitchFamily="34" charset="0"/>
              </a:rPr>
              <a:t>ból</a:t>
            </a:r>
            <a:r>
              <a:rPr lang="hu-HU" b="0" i="0" dirty="0">
                <a:effectLst/>
                <a:latin typeface="Arial" panose="020B0604020202020204" pitchFamily="34" charset="0"/>
              </a:rPr>
              <a:t>. </a:t>
            </a:r>
            <a:endParaRPr lang="hu-HU" dirty="0">
              <a:latin typeface="Arial" panose="020B0604020202020204" pitchFamily="34" charset="0"/>
            </a:endParaRPr>
          </a:p>
          <a:p>
            <a:r>
              <a:rPr lang="hu-HU" b="0" i="0" dirty="0">
                <a:effectLst/>
                <a:latin typeface="Arial" panose="020B0604020202020204" pitchFamily="34" charset="0"/>
              </a:rPr>
              <a:t>Az 1990-es évek elején és közepén az objektumorientáció vált a programozás fő paradigmájává.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1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B3D0A8-7C9B-C5D4-E67D-38C46FC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Lényege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7564D9-BDF0-CEA4-E0A6-FF598A91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OOP (</a:t>
            </a:r>
            <a:r>
              <a:rPr lang="hu-HU" dirty="0" err="1"/>
              <a:t>Object</a:t>
            </a:r>
            <a:r>
              <a:rPr lang="hu-HU" dirty="0"/>
              <a:t>-Oriented </a:t>
            </a:r>
            <a:r>
              <a:rPr lang="hu-HU" dirty="0" err="1"/>
              <a:t>Programming</a:t>
            </a:r>
            <a:r>
              <a:rPr lang="hu-HU" dirty="0"/>
              <a:t>, objektumorientált programozás) lényege, hogy a programokat objektumokból építjük fel.</a:t>
            </a:r>
          </a:p>
          <a:p>
            <a:r>
              <a:rPr lang="hu-HU" dirty="0"/>
              <a:t>Az OOP segít az átláthatóbb, újra felhasználható és könnyebben karbantartható kód létrehozásában.</a:t>
            </a:r>
          </a:p>
        </p:txBody>
      </p:sp>
    </p:spTree>
    <p:extLst>
      <p:ext uri="{BB962C8B-B14F-4D97-AF65-F5344CB8AC3E}">
        <p14:creationId xmlns:p14="http://schemas.microsoft.com/office/powerpoint/2010/main" val="11623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EFF3BB-6FD8-8EF3-0753-365D96D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Jellemzők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6D76FC-79B1-6039-D625-4E848A88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Osztályok és </a:t>
            </a:r>
            <a:r>
              <a:rPr lang="hu-HU" dirty="0" err="1"/>
              <a:t>ojektumok</a:t>
            </a:r>
            <a:endParaRPr lang="hu-HU" dirty="0"/>
          </a:p>
          <a:p>
            <a:pPr lvl="1"/>
            <a:r>
              <a:rPr lang="hu-HU" dirty="0"/>
              <a:t> Az osztály egy sablon (tervrajz), amely meghatározza az objektumok tulajdonságait (attribútumok) és viselkedését (metódusok).</a:t>
            </a:r>
          </a:p>
          <a:p>
            <a:r>
              <a:rPr lang="hu-HU" dirty="0"/>
              <a:t>Absztrakció</a:t>
            </a:r>
          </a:p>
          <a:p>
            <a:pPr lvl="1"/>
            <a:r>
              <a:rPr lang="hu-HU" dirty="0"/>
              <a:t>Csak a lényeges tulajdonságok kiemelése, a részletek elrejtése</a:t>
            </a:r>
          </a:p>
          <a:p>
            <a:r>
              <a:rPr lang="hu-HU" dirty="0" err="1"/>
              <a:t>Encapsuláció</a:t>
            </a:r>
            <a:r>
              <a:rPr lang="hu-HU" dirty="0"/>
              <a:t> (Adatrejtés)</a:t>
            </a:r>
          </a:p>
          <a:p>
            <a:pPr lvl="1"/>
            <a:r>
              <a:rPr lang="hu-HU" dirty="0"/>
              <a:t>Az adatok elrejtése, csak meghatározott módon érhetők el.</a:t>
            </a:r>
          </a:p>
          <a:p>
            <a:r>
              <a:rPr lang="hu-HU" dirty="0"/>
              <a:t>Öröklődés (</a:t>
            </a:r>
            <a:r>
              <a:rPr lang="hu-HU" dirty="0" err="1"/>
              <a:t>Inheritance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Új osztályok létrehozása meglévők alapján.</a:t>
            </a:r>
          </a:p>
          <a:p>
            <a:r>
              <a:rPr lang="hu-HU" dirty="0"/>
              <a:t>Polimorfizmus (Többalakúság)</a:t>
            </a:r>
          </a:p>
          <a:p>
            <a:pPr lvl="1"/>
            <a:r>
              <a:rPr lang="hu-HU" dirty="0"/>
              <a:t> Többféle formában működő függvények és osztályok.</a:t>
            </a:r>
          </a:p>
        </p:txBody>
      </p:sp>
    </p:spTree>
    <p:extLst>
      <p:ext uri="{BB962C8B-B14F-4D97-AF65-F5344CB8AC3E}">
        <p14:creationId xmlns:p14="http://schemas.microsoft.com/office/powerpoint/2010/main" val="64721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A6887-8053-C408-92A9-C46FF1FF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7C2D0-D03F-0A7F-9C04-EEDE44C3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Allat</a:t>
            </a:r>
            <a:r>
              <a:rPr lang="hu-HU" dirty="0"/>
              <a:t> //Osztály neve</a:t>
            </a:r>
          </a:p>
          <a:p>
            <a:pPr marL="0" indent="0">
              <a:buNone/>
            </a:pPr>
            <a:r>
              <a:rPr lang="hu-HU" dirty="0"/>
              <a:t>    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nev</a:t>
            </a:r>
            <a:r>
              <a:rPr lang="hu-HU" dirty="0"/>
              <a:t>;  //Adatagok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kategoria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 </a:t>
            </a:r>
            <a:r>
              <a:rPr lang="hu-HU" dirty="0" err="1"/>
              <a:t>Allat_Kategoria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Kategoria</a:t>
            </a:r>
            <a:r>
              <a:rPr lang="hu-HU" dirty="0"/>
              <a:t>; }</a:t>
            </a:r>
          </a:p>
          <a:p>
            <a:pPr marL="0" indent="0">
              <a:buNone/>
            </a:pPr>
            <a:r>
              <a:rPr lang="hu-HU" dirty="0"/>
              <a:t>       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Allat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nev,kategoria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) //konstruktor</a:t>
            </a:r>
          </a:p>
          <a:p>
            <a:pPr marL="0" indent="0">
              <a:buNone/>
            </a:pPr>
            <a:r>
              <a:rPr lang="hu-HU" dirty="0"/>
              <a:t>       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this.nev</a:t>
            </a:r>
            <a:r>
              <a:rPr lang="hu-HU" dirty="0"/>
              <a:t> = </a:t>
            </a:r>
            <a:r>
              <a:rPr lang="hu-HU" dirty="0" err="1"/>
              <a:t>nev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this.Kategoria</a:t>
            </a:r>
            <a:r>
              <a:rPr lang="hu-HU" dirty="0"/>
              <a:t> = </a:t>
            </a:r>
            <a:r>
              <a:rPr lang="hu-HU" dirty="0" err="1"/>
              <a:t>kategoria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7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6E280-50C5-B518-1731-6961939E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Absztrakció, </a:t>
            </a:r>
            <a:r>
              <a:rPr lang="hu-HU" dirty="0" err="1"/>
              <a:t>Encapsuláció</a:t>
            </a:r>
            <a:r>
              <a:rPr lang="hu-HU" dirty="0"/>
              <a:t> (Adatrejtés)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79530-67F3-4C14-85AD-F59AB4DB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Szamla</a:t>
            </a:r>
            <a:r>
              <a:rPr lang="hu-HU" dirty="0"/>
              <a:t> : </a:t>
            </a:r>
            <a:r>
              <a:rPr lang="hu-HU" dirty="0" err="1"/>
              <a:t>Iszamla</a:t>
            </a:r>
            <a:r>
              <a:rPr lang="hu-HU" dirty="0"/>
              <a:t> //osztály neve C# jelölni kell az </a:t>
            </a:r>
            <a:r>
              <a:rPr lang="hu-HU" dirty="0" err="1"/>
              <a:t>abstract</a:t>
            </a:r>
            <a:r>
              <a:rPr lang="hu-HU" dirty="0"/>
              <a:t> osztályt, öröklés az </a:t>
            </a:r>
            <a:r>
              <a:rPr lang="hu-HU" dirty="0" err="1"/>
              <a:t>Iszamla</a:t>
            </a:r>
            <a:r>
              <a:rPr lang="hu-HU" dirty="0"/>
              <a:t> </a:t>
            </a:r>
            <a:r>
              <a:rPr lang="hu-HU" dirty="0" err="1"/>
              <a:t>intefactől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; //</a:t>
            </a:r>
            <a:r>
              <a:rPr lang="hu-HU" dirty="0" err="1"/>
              <a:t>adatagok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tulajdonos;</a:t>
            </a:r>
          </a:p>
          <a:p>
            <a:pPr marL="0" indent="0">
              <a:buNone/>
            </a:pPr>
            <a:r>
              <a:rPr lang="hu-HU" dirty="0"/>
              <a:t>        int egyenleg;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szamlaszam</a:t>
            </a:r>
            <a:r>
              <a:rPr lang="hu-HU" dirty="0"/>
              <a:t>; } //</a:t>
            </a:r>
            <a:r>
              <a:rPr lang="hu-HU" dirty="0" err="1"/>
              <a:t>Encapsuláció</a:t>
            </a:r>
            <a:r>
              <a:rPr lang="hu-HU" dirty="0"/>
              <a:t> csak olvasható 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Tulajdonos { </a:t>
            </a:r>
            <a:r>
              <a:rPr lang="hu-HU" dirty="0" err="1"/>
              <a:t>get</a:t>
            </a:r>
            <a:r>
              <a:rPr lang="hu-HU" dirty="0"/>
              <a:t> =&gt; tulajdonos; }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int Egyenleg { </a:t>
            </a:r>
            <a:r>
              <a:rPr lang="hu-HU" dirty="0" err="1"/>
              <a:t>get</a:t>
            </a:r>
            <a:r>
              <a:rPr lang="hu-HU" dirty="0"/>
              <a:t> =&gt; egyenleg; }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Szamla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tulajdonos, //konstruktor ámbár c# nyelvben nem </a:t>
            </a:r>
            <a:r>
              <a:rPr lang="hu-HU" dirty="0" err="1"/>
              <a:t>példányosítható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    int egyenleg)</a:t>
            </a:r>
          </a:p>
          <a:p>
            <a:pPr marL="0" indent="0">
              <a:buNone/>
            </a:pPr>
            <a:r>
              <a:rPr lang="hu-HU" dirty="0"/>
              <a:t>        {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this.szamlaszam</a:t>
            </a:r>
            <a:r>
              <a:rPr lang="hu-HU" dirty="0"/>
              <a:t> = </a:t>
            </a:r>
            <a:r>
              <a:rPr lang="hu-HU" dirty="0" err="1"/>
              <a:t>szamlaszam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this.tulajdonos</a:t>
            </a:r>
            <a:r>
              <a:rPr lang="hu-HU" dirty="0"/>
              <a:t> = tulajdonos;</a:t>
            </a:r>
          </a:p>
          <a:p>
            <a:pPr marL="0" indent="0">
              <a:buNone/>
            </a:pPr>
            <a:r>
              <a:rPr lang="hu-HU" dirty="0"/>
              <a:t>            </a:t>
            </a:r>
            <a:r>
              <a:rPr lang="hu-HU" dirty="0" err="1"/>
              <a:t>this.egyenleg</a:t>
            </a:r>
            <a:r>
              <a:rPr lang="hu-HU" dirty="0"/>
              <a:t> = egyenleg;</a:t>
            </a:r>
          </a:p>
          <a:p>
            <a:pPr marL="0" indent="0">
              <a:buNone/>
            </a:pPr>
            <a:r>
              <a:rPr lang="hu-HU" dirty="0"/>
              <a:t>        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28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4F627C-281D-6FBC-6B48-0E0A15C8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Polimorfizmus (Többalakúság)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42404-F4A0-BDD6-7364-0E924838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BaseClass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DoWork</a:t>
            </a:r>
            <a:r>
              <a:rPr lang="hu-HU" dirty="0"/>
              <a:t>() { }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 int </a:t>
            </a:r>
            <a:r>
              <a:rPr lang="hu-HU" dirty="0" err="1"/>
              <a:t>WorkProperty</a:t>
            </a:r>
            <a:r>
              <a:rPr lang="hu-HU" dirty="0"/>
              <a:t> //alap metódus csak </a:t>
            </a:r>
            <a:r>
              <a:rPr lang="hu-HU" dirty="0" err="1"/>
              <a:t>absztrackt</a:t>
            </a:r>
            <a:r>
              <a:rPr lang="hu-HU" dirty="0"/>
              <a:t> vagy </a:t>
            </a:r>
            <a:r>
              <a:rPr lang="hu-HU" dirty="0" err="1"/>
              <a:t>virtual</a:t>
            </a:r>
            <a:r>
              <a:rPr lang="hu-HU" dirty="0"/>
              <a:t> esetén lehetséges</a:t>
            </a:r>
          </a:p>
          <a:p>
            <a:pPr marL="0" indent="0">
              <a:buNone/>
            </a:pPr>
            <a:r>
              <a:rPr lang="hu-HU" dirty="0"/>
              <a:t>    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get</a:t>
            </a:r>
            <a:r>
              <a:rPr lang="hu-HU" dirty="0"/>
              <a:t> { </a:t>
            </a:r>
            <a:r>
              <a:rPr lang="hu-HU" dirty="0" err="1"/>
              <a:t>return</a:t>
            </a:r>
            <a:r>
              <a:rPr lang="hu-HU" dirty="0"/>
              <a:t> 0; }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DerivedClass</a:t>
            </a:r>
            <a:r>
              <a:rPr lang="hu-HU" dirty="0"/>
              <a:t> : </a:t>
            </a:r>
            <a:r>
              <a:rPr lang="hu-HU" dirty="0" err="1"/>
              <a:t>BaseClass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{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DoWork</a:t>
            </a:r>
            <a:r>
              <a:rPr lang="hu-HU" dirty="0"/>
              <a:t>() { }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int </a:t>
            </a:r>
            <a:r>
              <a:rPr lang="hu-HU" dirty="0" err="1"/>
              <a:t>WorkProperty</a:t>
            </a:r>
            <a:r>
              <a:rPr lang="hu-HU" dirty="0"/>
              <a:t> //metódus felülírása</a:t>
            </a:r>
          </a:p>
          <a:p>
            <a:pPr marL="0" indent="0">
              <a:buNone/>
            </a:pPr>
            <a:r>
              <a:rPr lang="hu-HU" dirty="0"/>
              <a:t>    {</a:t>
            </a:r>
          </a:p>
          <a:p>
            <a:pPr marL="0" indent="0">
              <a:buNone/>
            </a:pPr>
            <a:r>
              <a:rPr lang="hu-HU" dirty="0"/>
              <a:t>        </a:t>
            </a:r>
            <a:r>
              <a:rPr lang="hu-HU" dirty="0" err="1"/>
              <a:t>get</a:t>
            </a:r>
            <a:r>
              <a:rPr lang="hu-HU" dirty="0"/>
              <a:t> { </a:t>
            </a:r>
            <a:r>
              <a:rPr lang="hu-HU" dirty="0" err="1"/>
              <a:t>return</a:t>
            </a:r>
            <a:r>
              <a:rPr lang="hu-HU" dirty="0"/>
              <a:t> 0; }</a:t>
            </a:r>
          </a:p>
          <a:p>
            <a:pPr marL="0" indent="0">
              <a:buNone/>
            </a:pPr>
            <a:r>
              <a:rPr lang="hu-HU" dirty="0"/>
              <a:t>    }</a:t>
            </a:r>
          </a:p>
          <a:p>
            <a:pPr marL="0" indent="0"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64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241ED-2709-9BF5-8EF7-32A95C44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Láthatóság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72A56AE-7EE1-24A3-036F-5566454F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940" y="4533020"/>
            <a:ext cx="6954220" cy="1238423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B4ACA4-72DD-B3F0-A6BE-195A4A418507}"/>
              </a:ext>
            </a:extLst>
          </p:cNvPr>
          <p:cNvSpPr txBox="1"/>
          <p:nvPr/>
        </p:nvSpPr>
        <p:spPr>
          <a:xfrm>
            <a:off x="2618890" y="2828835"/>
            <a:ext cx="684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láthatóság fontos az objektumorientált programozásban (OOP), mert segít az adatok védelmében, az osztályok közötti megfelelő kapcsolat kialakításában, és jobb kódstruktúrát biztosít.</a:t>
            </a:r>
          </a:p>
        </p:txBody>
      </p:sp>
    </p:spTree>
    <p:extLst>
      <p:ext uri="{BB962C8B-B14F-4D97-AF65-F5344CB8AC3E}">
        <p14:creationId xmlns:p14="http://schemas.microsoft.com/office/powerpoint/2010/main" val="25567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CE3F5-1304-6932-30D4-65C8FDF8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9D240-77D5-C0D8-2806-A9FB053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2950"/>
            <a:ext cx="10820400" cy="4205735"/>
          </a:xfrm>
        </p:spPr>
        <p:txBody>
          <a:bodyPr>
            <a:normAutofit/>
          </a:bodyPr>
          <a:lstStyle/>
          <a:p>
            <a:r>
              <a:rPr lang="hu-HU" dirty="0"/>
              <a:t>Az öröklődés lehetővé teszi, hogy egy osztály (gyermekosztály) átvegye egy másik osztály (szülőosztály) tulajdonságait és metódusait.</a:t>
            </a:r>
          </a:p>
          <a:p>
            <a:endParaRPr lang="hu-HU" dirty="0"/>
          </a:p>
          <a:p>
            <a:r>
              <a:rPr lang="hu-HU" b="1" dirty="0"/>
              <a:t>Kód újrahasznosítás</a:t>
            </a:r>
            <a:r>
              <a:rPr lang="hu-HU" dirty="0"/>
              <a:t> – Nem kell újraírni azokat a metódusokat, amelyeket egy másik osztály már definiált.</a:t>
            </a:r>
          </a:p>
          <a:p>
            <a:r>
              <a:rPr lang="hu-HU" b="1" dirty="0"/>
              <a:t>Egyszerűbb karbantartás</a:t>
            </a:r>
            <a:r>
              <a:rPr lang="hu-HU" dirty="0"/>
              <a:t> – Ha a szülőosztályban módosítunk valamit, az minden örökölt osztályban érvényes lesz.</a:t>
            </a:r>
          </a:p>
          <a:p>
            <a:r>
              <a:rPr lang="hu-HU" b="1" dirty="0"/>
              <a:t>Felüldefiniálás (</a:t>
            </a:r>
            <a:r>
              <a:rPr lang="hu-HU" b="1" dirty="0" err="1"/>
              <a:t>Override</a:t>
            </a:r>
            <a:r>
              <a:rPr lang="hu-HU" b="1" dirty="0"/>
              <a:t>)</a:t>
            </a:r>
            <a:r>
              <a:rPr lang="hu-HU" dirty="0"/>
              <a:t> – Az alosztály módosíthatja az örökölt metódusok működését.</a:t>
            </a:r>
          </a:p>
          <a:p>
            <a:r>
              <a:rPr lang="hu-HU" b="1" dirty="0"/>
              <a:t>Többszörös öröklődés</a:t>
            </a:r>
            <a:r>
              <a:rPr lang="hu-HU" dirty="0"/>
              <a:t> (nem minden programozási nyelv támogatja) – Egy osztály több szülőosztálytól is örökölhet.</a:t>
            </a:r>
          </a:p>
        </p:txBody>
      </p:sp>
    </p:spTree>
    <p:extLst>
      <p:ext uri="{BB962C8B-B14F-4D97-AF65-F5344CB8AC3E}">
        <p14:creationId xmlns:p14="http://schemas.microsoft.com/office/powerpoint/2010/main" val="218456807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64</TotalTime>
  <Words>697</Words>
  <Application>Microsoft Office PowerPoint</Application>
  <PresentationFormat>Szélesvásznú</PresentationFormat>
  <Paragraphs>99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Kondenzcsík</vt:lpstr>
      <vt:lpstr>Objektum orientált Programozás</vt:lpstr>
      <vt:lpstr>Rövid Történet</vt:lpstr>
      <vt:lpstr>Lényege</vt:lpstr>
      <vt:lpstr>Jellemzők</vt:lpstr>
      <vt:lpstr>Osztályok példa</vt:lpstr>
      <vt:lpstr>Absztrakció, Encapsuláció (Adatrejtés) Példa</vt:lpstr>
      <vt:lpstr>Polimorfizmus (Többalakúság)</vt:lpstr>
      <vt:lpstr>Láthatóság</vt:lpstr>
      <vt:lpstr>Öröklődés Jellemzői</vt:lpstr>
      <vt:lpstr>Öröklődés Példa</vt:lpstr>
      <vt:lpstr>Mi az UML?</vt:lpstr>
      <vt:lpstr>UML (Osztálykapcsolatok)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17</cp:revision>
  <dcterms:created xsi:type="dcterms:W3CDTF">2025-02-12T12:03:31Z</dcterms:created>
  <dcterms:modified xsi:type="dcterms:W3CDTF">2025-02-13T16:57:44Z</dcterms:modified>
</cp:coreProperties>
</file>