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9"/>
  </p:notesMasterIdLst>
  <p:sldIdLst>
    <p:sldId id="256" r:id="rId2"/>
    <p:sldId id="412" r:id="rId3"/>
    <p:sldId id="370" r:id="rId4"/>
    <p:sldId id="413" r:id="rId5"/>
    <p:sldId id="414" r:id="rId6"/>
    <p:sldId id="376" r:id="rId7"/>
    <p:sldId id="360" r:id="rId8"/>
    <p:sldId id="257" r:id="rId9"/>
    <p:sldId id="258" r:id="rId10"/>
    <p:sldId id="259" r:id="rId11"/>
    <p:sldId id="264" r:id="rId12"/>
    <p:sldId id="265" r:id="rId13"/>
    <p:sldId id="266" r:id="rId14"/>
    <p:sldId id="267" r:id="rId15"/>
    <p:sldId id="268" r:id="rId16"/>
    <p:sldId id="269" r:id="rId17"/>
    <p:sldId id="261"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62" r:id="rId33"/>
    <p:sldId id="26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1" r:id="rId111"/>
    <p:sldId id="372" r:id="rId112"/>
    <p:sldId id="377" r:id="rId113"/>
    <p:sldId id="378" r:id="rId114"/>
    <p:sldId id="379" r:id="rId115"/>
    <p:sldId id="380" r:id="rId116"/>
    <p:sldId id="381" r:id="rId117"/>
    <p:sldId id="382" r:id="rId118"/>
    <p:sldId id="383" r:id="rId119"/>
    <p:sldId id="384" r:id="rId120"/>
    <p:sldId id="385" r:id="rId121"/>
    <p:sldId id="386" r:id="rId122"/>
    <p:sldId id="387" r:id="rId123"/>
    <p:sldId id="388" r:id="rId124"/>
    <p:sldId id="389" r:id="rId125"/>
    <p:sldId id="390" r:id="rId126"/>
    <p:sldId id="391" r:id="rId127"/>
    <p:sldId id="392" r:id="rId128"/>
    <p:sldId id="393" r:id="rId129"/>
    <p:sldId id="394" r:id="rId130"/>
    <p:sldId id="395" r:id="rId131"/>
    <p:sldId id="396" r:id="rId132"/>
    <p:sldId id="397" r:id="rId133"/>
    <p:sldId id="398" r:id="rId134"/>
    <p:sldId id="399" r:id="rId135"/>
    <p:sldId id="400" r:id="rId136"/>
    <p:sldId id="401" r:id="rId137"/>
    <p:sldId id="402" r:id="rId138"/>
    <p:sldId id="403" r:id="rId139"/>
    <p:sldId id="404" r:id="rId140"/>
    <p:sldId id="405" r:id="rId141"/>
    <p:sldId id="406" r:id="rId142"/>
    <p:sldId id="407" r:id="rId143"/>
    <p:sldId id="408" r:id="rId144"/>
    <p:sldId id="409" r:id="rId145"/>
    <p:sldId id="410" r:id="rId146"/>
    <p:sldId id="411" r:id="rId147"/>
    <p:sldId id="374" r:id="rId14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snapToGrid="0">
      <p:cViewPr varScale="1">
        <p:scale>
          <a:sx n="73" d="100"/>
          <a:sy n="73"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1E6EF-C10D-47C9-B507-27E14111102F}" type="datetimeFigureOut">
              <a:rPr lang="pt-PT" smtClean="0"/>
              <a:t>17/02/2022</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7FF67E-9607-4700-BF26-356CC06B5AB5}" type="slidenum">
              <a:rPr lang="pt-PT" smtClean="0"/>
              <a:t>‹#›</a:t>
            </a:fld>
            <a:endParaRPr lang="pt-PT"/>
          </a:p>
        </p:txBody>
      </p:sp>
    </p:spTree>
    <p:extLst>
      <p:ext uri="{BB962C8B-B14F-4D97-AF65-F5344CB8AC3E}">
        <p14:creationId xmlns:p14="http://schemas.microsoft.com/office/powerpoint/2010/main" val="3630473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43</a:t>
            </a:fld>
            <a:endParaRPr lang="pt-PT"/>
          </a:p>
        </p:txBody>
      </p:sp>
    </p:spTree>
    <p:extLst>
      <p:ext uri="{BB962C8B-B14F-4D97-AF65-F5344CB8AC3E}">
        <p14:creationId xmlns:p14="http://schemas.microsoft.com/office/powerpoint/2010/main" val="4253890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52</a:t>
            </a:fld>
            <a:endParaRPr lang="pt-PT"/>
          </a:p>
        </p:txBody>
      </p:sp>
    </p:spTree>
    <p:extLst>
      <p:ext uri="{BB962C8B-B14F-4D97-AF65-F5344CB8AC3E}">
        <p14:creationId xmlns:p14="http://schemas.microsoft.com/office/powerpoint/2010/main" val="870170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53</a:t>
            </a:fld>
            <a:endParaRPr lang="pt-PT"/>
          </a:p>
        </p:txBody>
      </p:sp>
    </p:spTree>
    <p:extLst>
      <p:ext uri="{BB962C8B-B14F-4D97-AF65-F5344CB8AC3E}">
        <p14:creationId xmlns:p14="http://schemas.microsoft.com/office/powerpoint/2010/main" val="47833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54</a:t>
            </a:fld>
            <a:endParaRPr lang="pt-PT"/>
          </a:p>
        </p:txBody>
      </p:sp>
    </p:spTree>
    <p:extLst>
      <p:ext uri="{BB962C8B-B14F-4D97-AF65-F5344CB8AC3E}">
        <p14:creationId xmlns:p14="http://schemas.microsoft.com/office/powerpoint/2010/main" val="3158699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55</a:t>
            </a:fld>
            <a:endParaRPr lang="pt-PT"/>
          </a:p>
        </p:txBody>
      </p:sp>
    </p:spTree>
    <p:extLst>
      <p:ext uri="{BB962C8B-B14F-4D97-AF65-F5344CB8AC3E}">
        <p14:creationId xmlns:p14="http://schemas.microsoft.com/office/powerpoint/2010/main" val="515694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56</a:t>
            </a:fld>
            <a:endParaRPr lang="pt-PT"/>
          </a:p>
        </p:txBody>
      </p:sp>
    </p:spTree>
    <p:extLst>
      <p:ext uri="{BB962C8B-B14F-4D97-AF65-F5344CB8AC3E}">
        <p14:creationId xmlns:p14="http://schemas.microsoft.com/office/powerpoint/2010/main" val="1134336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57</a:t>
            </a:fld>
            <a:endParaRPr lang="pt-PT"/>
          </a:p>
        </p:txBody>
      </p:sp>
    </p:spTree>
    <p:extLst>
      <p:ext uri="{BB962C8B-B14F-4D97-AF65-F5344CB8AC3E}">
        <p14:creationId xmlns:p14="http://schemas.microsoft.com/office/powerpoint/2010/main" val="241131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58</a:t>
            </a:fld>
            <a:endParaRPr lang="pt-PT"/>
          </a:p>
        </p:txBody>
      </p:sp>
    </p:spTree>
    <p:extLst>
      <p:ext uri="{BB962C8B-B14F-4D97-AF65-F5344CB8AC3E}">
        <p14:creationId xmlns:p14="http://schemas.microsoft.com/office/powerpoint/2010/main" val="194751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59</a:t>
            </a:fld>
            <a:endParaRPr lang="pt-PT"/>
          </a:p>
        </p:txBody>
      </p:sp>
    </p:spTree>
    <p:extLst>
      <p:ext uri="{BB962C8B-B14F-4D97-AF65-F5344CB8AC3E}">
        <p14:creationId xmlns:p14="http://schemas.microsoft.com/office/powerpoint/2010/main" val="1281163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60</a:t>
            </a:fld>
            <a:endParaRPr lang="pt-PT"/>
          </a:p>
        </p:txBody>
      </p:sp>
    </p:spTree>
    <p:extLst>
      <p:ext uri="{BB962C8B-B14F-4D97-AF65-F5344CB8AC3E}">
        <p14:creationId xmlns:p14="http://schemas.microsoft.com/office/powerpoint/2010/main" val="3298828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61</a:t>
            </a:fld>
            <a:endParaRPr lang="pt-PT"/>
          </a:p>
        </p:txBody>
      </p:sp>
    </p:spTree>
    <p:extLst>
      <p:ext uri="{BB962C8B-B14F-4D97-AF65-F5344CB8AC3E}">
        <p14:creationId xmlns:p14="http://schemas.microsoft.com/office/powerpoint/2010/main" val="888181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44</a:t>
            </a:fld>
            <a:endParaRPr lang="pt-PT"/>
          </a:p>
        </p:txBody>
      </p:sp>
    </p:spTree>
    <p:extLst>
      <p:ext uri="{BB962C8B-B14F-4D97-AF65-F5344CB8AC3E}">
        <p14:creationId xmlns:p14="http://schemas.microsoft.com/office/powerpoint/2010/main" val="1375150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62</a:t>
            </a:fld>
            <a:endParaRPr lang="pt-PT"/>
          </a:p>
        </p:txBody>
      </p:sp>
    </p:spTree>
    <p:extLst>
      <p:ext uri="{BB962C8B-B14F-4D97-AF65-F5344CB8AC3E}">
        <p14:creationId xmlns:p14="http://schemas.microsoft.com/office/powerpoint/2010/main" val="2578604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63</a:t>
            </a:fld>
            <a:endParaRPr lang="pt-PT"/>
          </a:p>
        </p:txBody>
      </p:sp>
    </p:spTree>
    <p:extLst>
      <p:ext uri="{BB962C8B-B14F-4D97-AF65-F5344CB8AC3E}">
        <p14:creationId xmlns:p14="http://schemas.microsoft.com/office/powerpoint/2010/main" val="708415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64</a:t>
            </a:fld>
            <a:endParaRPr lang="pt-PT"/>
          </a:p>
        </p:txBody>
      </p:sp>
    </p:spTree>
    <p:extLst>
      <p:ext uri="{BB962C8B-B14F-4D97-AF65-F5344CB8AC3E}">
        <p14:creationId xmlns:p14="http://schemas.microsoft.com/office/powerpoint/2010/main" val="271846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65</a:t>
            </a:fld>
            <a:endParaRPr lang="pt-PT"/>
          </a:p>
        </p:txBody>
      </p:sp>
    </p:spTree>
    <p:extLst>
      <p:ext uri="{BB962C8B-B14F-4D97-AF65-F5344CB8AC3E}">
        <p14:creationId xmlns:p14="http://schemas.microsoft.com/office/powerpoint/2010/main" val="2276056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66</a:t>
            </a:fld>
            <a:endParaRPr lang="pt-PT"/>
          </a:p>
        </p:txBody>
      </p:sp>
    </p:spTree>
    <p:extLst>
      <p:ext uri="{BB962C8B-B14F-4D97-AF65-F5344CB8AC3E}">
        <p14:creationId xmlns:p14="http://schemas.microsoft.com/office/powerpoint/2010/main" val="3478923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67</a:t>
            </a:fld>
            <a:endParaRPr lang="pt-PT"/>
          </a:p>
        </p:txBody>
      </p:sp>
    </p:spTree>
    <p:extLst>
      <p:ext uri="{BB962C8B-B14F-4D97-AF65-F5344CB8AC3E}">
        <p14:creationId xmlns:p14="http://schemas.microsoft.com/office/powerpoint/2010/main" val="1694105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68</a:t>
            </a:fld>
            <a:endParaRPr lang="pt-PT"/>
          </a:p>
        </p:txBody>
      </p:sp>
    </p:spTree>
    <p:extLst>
      <p:ext uri="{BB962C8B-B14F-4D97-AF65-F5344CB8AC3E}">
        <p14:creationId xmlns:p14="http://schemas.microsoft.com/office/powerpoint/2010/main" val="2168985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69</a:t>
            </a:fld>
            <a:endParaRPr lang="pt-PT"/>
          </a:p>
        </p:txBody>
      </p:sp>
    </p:spTree>
    <p:extLst>
      <p:ext uri="{BB962C8B-B14F-4D97-AF65-F5344CB8AC3E}">
        <p14:creationId xmlns:p14="http://schemas.microsoft.com/office/powerpoint/2010/main" val="2022886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70</a:t>
            </a:fld>
            <a:endParaRPr lang="pt-PT"/>
          </a:p>
        </p:txBody>
      </p:sp>
    </p:spTree>
    <p:extLst>
      <p:ext uri="{BB962C8B-B14F-4D97-AF65-F5344CB8AC3E}">
        <p14:creationId xmlns:p14="http://schemas.microsoft.com/office/powerpoint/2010/main" val="297827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71</a:t>
            </a:fld>
            <a:endParaRPr lang="pt-PT"/>
          </a:p>
        </p:txBody>
      </p:sp>
    </p:spTree>
    <p:extLst>
      <p:ext uri="{BB962C8B-B14F-4D97-AF65-F5344CB8AC3E}">
        <p14:creationId xmlns:p14="http://schemas.microsoft.com/office/powerpoint/2010/main" val="767524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45</a:t>
            </a:fld>
            <a:endParaRPr lang="pt-PT"/>
          </a:p>
        </p:txBody>
      </p:sp>
    </p:spTree>
    <p:extLst>
      <p:ext uri="{BB962C8B-B14F-4D97-AF65-F5344CB8AC3E}">
        <p14:creationId xmlns:p14="http://schemas.microsoft.com/office/powerpoint/2010/main" val="700636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72</a:t>
            </a:fld>
            <a:endParaRPr lang="pt-PT"/>
          </a:p>
        </p:txBody>
      </p:sp>
    </p:spTree>
    <p:extLst>
      <p:ext uri="{BB962C8B-B14F-4D97-AF65-F5344CB8AC3E}">
        <p14:creationId xmlns:p14="http://schemas.microsoft.com/office/powerpoint/2010/main" val="872228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73</a:t>
            </a:fld>
            <a:endParaRPr lang="pt-PT"/>
          </a:p>
        </p:txBody>
      </p:sp>
    </p:spTree>
    <p:extLst>
      <p:ext uri="{BB962C8B-B14F-4D97-AF65-F5344CB8AC3E}">
        <p14:creationId xmlns:p14="http://schemas.microsoft.com/office/powerpoint/2010/main" val="32066780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74</a:t>
            </a:fld>
            <a:endParaRPr lang="pt-PT"/>
          </a:p>
        </p:txBody>
      </p:sp>
    </p:spTree>
    <p:extLst>
      <p:ext uri="{BB962C8B-B14F-4D97-AF65-F5344CB8AC3E}">
        <p14:creationId xmlns:p14="http://schemas.microsoft.com/office/powerpoint/2010/main" val="486947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75</a:t>
            </a:fld>
            <a:endParaRPr lang="pt-PT"/>
          </a:p>
        </p:txBody>
      </p:sp>
    </p:spTree>
    <p:extLst>
      <p:ext uri="{BB962C8B-B14F-4D97-AF65-F5344CB8AC3E}">
        <p14:creationId xmlns:p14="http://schemas.microsoft.com/office/powerpoint/2010/main" val="3437229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76</a:t>
            </a:fld>
            <a:endParaRPr lang="pt-PT"/>
          </a:p>
        </p:txBody>
      </p:sp>
    </p:spTree>
    <p:extLst>
      <p:ext uri="{BB962C8B-B14F-4D97-AF65-F5344CB8AC3E}">
        <p14:creationId xmlns:p14="http://schemas.microsoft.com/office/powerpoint/2010/main" val="20465809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77</a:t>
            </a:fld>
            <a:endParaRPr lang="pt-PT"/>
          </a:p>
        </p:txBody>
      </p:sp>
    </p:spTree>
    <p:extLst>
      <p:ext uri="{BB962C8B-B14F-4D97-AF65-F5344CB8AC3E}">
        <p14:creationId xmlns:p14="http://schemas.microsoft.com/office/powerpoint/2010/main" val="42103579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78</a:t>
            </a:fld>
            <a:endParaRPr lang="pt-PT"/>
          </a:p>
        </p:txBody>
      </p:sp>
    </p:spTree>
    <p:extLst>
      <p:ext uri="{BB962C8B-B14F-4D97-AF65-F5344CB8AC3E}">
        <p14:creationId xmlns:p14="http://schemas.microsoft.com/office/powerpoint/2010/main" val="33941206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79</a:t>
            </a:fld>
            <a:endParaRPr lang="pt-PT"/>
          </a:p>
        </p:txBody>
      </p:sp>
    </p:spTree>
    <p:extLst>
      <p:ext uri="{BB962C8B-B14F-4D97-AF65-F5344CB8AC3E}">
        <p14:creationId xmlns:p14="http://schemas.microsoft.com/office/powerpoint/2010/main" val="9682553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80</a:t>
            </a:fld>
            <a:endParaRPr lang="pt-PT"/>
          </a:p>
        </p:txBody>
      </p:sp>
    </p:spTree>
    <p:extLst>
      <p:ext uri="{BB962C8B-B14F-4D97-AF65-F5344CB8AC3E}">
        <p14:creationId xmlns:p14="http://schemas.microsoft.com/office/powerpoint/2010/main" val="1718985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81</a:t>
            </a:fld>
            <a:endParaRPr lang="pt-PT"/>
          </a:p>
        </p:txBody>
      </p:sp>
    </p:spTree>
    <p:extLst>
      <p:ext uri="{BB962C8B-B14F-4D97-AF65-F5344CB8AC3E}">
        <p14:creationId xmlns:p14="http://schemas.microsoft.com/office/powerpoint/2010/main" val="1782520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46</a:t>
            </a:fld>
            <a:endParaRPr lang="pt-PT"/>
          </a:p>
        </p:txBody>
      </p:sp>
    </p:spTree>
    <p:extLst>
      <p:ext uri="{BB962C8B-B14F-4D97-AF65-F5344CB8AC3E}">
        <p14:creationId xmlns:p14="http://schemas.microsoft.com/office/powerpoint/2010/main" val="6084680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82</a:t>
            </a:fld>
            <a:endParaRPr lang="pt-PT"/>
          </a:p>
        </p:txBody>
      </p:sp>
    </p:spTree>
    <p:extLst>
      <p:ext uri="{BB962C8B-B14F-4D97-AF65-F5344CB8AC3E}">
        <p14:creationId xmlns:p14="http://schemas.microsoft.com/office/powerpoint/2010/main" val="1697500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83</a:t>
            </a:fld>
            <a:endParaRPr lang="pt-PT"/>
          </a:p>
        </p:txBody>
      </p:sp>
    </p:spTree>
    <p:extLst>
      <p:ext uri="{BB962C8B-B14F-4D97-AF65-F5344CB8AC3E}">
        <p14:creationId xmlns:p14="http://schemas.microsoft.com/office/powerpoint/2010/main" val="5401733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84</a:t>
            </a:fld>
            <a:endParaRPr lang="pt-PT"/>
          </a:p>
        </p:txBody>
      </p:sp>
    </p:spTree>
    <p:extLst>
      <p:ext uri="{BB962C8B-B14F-4D97-AF65-F5344CB8AC3E}">
        <p14:creationId xmlns:p14="http://schemas.microsoft.com/office/powerpoint/2010/main" val="908707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85</a:t>
            </a:fld>
            <a:endParaRPr lang="pt-PT"/>
          </a:p>
        </p:txBody>
      </p:sp>
    </p:spTree>
    <p:extLst>
      <p:ext uri="{BB962C8B-B14F-4D97-AF65-F5344CB8AC3E}">
        <p14:creationId xmlns:p14="http://schemas.microsoft.com/office/powerpoint/2010/main" val="41374062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86</a:t>
            </a:fld>
            <a:endParaRPr lang="pt-PT"/>
          </a:p>
        </p:txBody>
      </p:sp>
    </p:spTree>
    <p:extLst>
      <p:ext uri="{BB962C8B-B14F-4D97-AF65-F5344CB8AC3E}">
        <p14:creationId xmlns:p14="http://schemas.microsoft.com/office/powerpoint/2010/main" val="15529100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87</a:t>
            </a:fld>
            <a:endParaRPr lang="pt-PT"/>
          </a:p>
        </p:txBody>
      </p:sp>
    </p:spTree>
    <p:extLst>
      <p:ext uri="{BB962C8B-B14F-4D97-AF65-F5344CB8AC3E}">
        <p14:creationId xmlns:p14="http://schemas.microsoft.com/office/powerpoint/2010/main" val="14456166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88</a:t>
            </a:fld>
            <a:endParaRPr lang="pt-PT"/>
          </a:p>
        </p:txBody>
      </p:sp>
    </p:spTree>
    <p:extLst>
      <p:ext uri="{BB962C8B-B14F-4D97-AF65-F5344CB8AC3E}">
        <p14:creationId xmlns:p14="http://schemas.microsoft.com/office/powerpoint/2010/main" val="25888639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89</a:t>
            </a:fld>
            <a:endParaRPr lang="pt-PT"/>
          </a:p>
        </p:txBody>
      </p:sp>
    </p:spTree>
    <p:extLst>
      <p:ext uri="{BB962C8B-B14F-4D97-AF65-F5344CB8AC3E}">
        <p14:creationId xmlns:p14="http://schemas.microsoft.com/office/powerpoint/2010/main" val="6860770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90</a:t>
            </a:fld>
            <a:endParaRPr lang="pt-PT"/>
          </a:p>
        </p:txBody>
      </p:sp>
    </p:spTree>
    <p:extLst>
      <p:ext uri="{BB962C8B-B14F-4D97-AF65-F5344CB8AC3E}">
        <p14:creationId xmlns:p14="http://schemas.microsoft.com/office/powerpoint/2010/main" val="23532836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91</a:t>
            </a:fld>
            <a:endParaRPr lang="pt-PT"/>
          </a:p>
        </p:txBody>
      </p:sp>
    </p:spTree>
    <p:extLst>
      <p:ext uri="{BB962C8B-B14F-4D97-AF65-F5344CB8AC3E}">
        <p14:creationId xmlns:p14="http://schemas.microsoft.com/office/powerpoint/2010/main" val="3813562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47</a:t>
            </a:fld>
            <a:endParaRPr lang="pt-PT"/>
          </a:p>
        </p:txBody>
      </p:sp>
    </p:spTree>
    <p:extLst>
      <p:ext uri="{BB962C8B-B14F-4D97-AF65-F5344CB8AC3E}">
        <p14:creationId xmlns:p14="http://schemas.microsoft.com/office/powerpoint/2010/main" val="47756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92</a:t>
            </a:fld>
            <a:endParaRPr lang="pt-PT"/>
          </a:p>
        </p:txBody>
      </p:sp>
    </p:spTree>
    <p:extLst>
      <p:ext uri="{BB962C8B-B14F-4D97-AF65-F5344CB8AC3E}">
        <p14:creationId xmlns:p14="http://schemas.microsoft.com/office/powerpoint/2010/main" val="41728715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93</a:t>
            </a:fld>
            <a:endParaRPr lang="pt-PT"/>
          </a:p>
        </p:txBody>
      </p:sp>
    </p:spTree>
    <p:extLst>
      <p:ext uri="{BB962C8B-B14F-4D97-AF65-F5344CB8AC3E}">
        <p14:creationId xmlns:p14="http://schemas.microsoft.com/office/powerpoint/2010/main" val="24536761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94</a:t>
            </a:fld>
            <a:endParaRPr lang="pt-PT"/>
          </a:p>
        </p:txBody>
      </p:sp>
    </p:spTree>
    <p:extLst>
      <p:ext uri="{BB962C8B-B14F-4D97-AF65-F5344CB8AC3E}">
        <p14:creationId xmlns:p14="http://schemas.microsoft.com/office/powerpoint/2010/main" val="25019374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95</a:t>
            </a:fld>
            <a:endParaRPr lang="pt-PT"/>
          </a:p>
        </p:txBody>
      </p:sp>
    </p:spTree>
    <p:extLst>
      <p:ext uri="{BB962C8B-B14F-4D97-AF65-F5344CB8AC3E}">
        <p14:creationId xmlns:p14="http://schemas.microsoft.com/office/powerpoint/2010/main" val="19390322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96</a:t>
            </a:fld>
            <a:endParaRPr lang="pt-PT"/>
          </a:p>
        </p:txBody>
      </p:sp>
    </p:spTree>
    <p:extLst>
      <p:ext uri="{BB962C8B-B14F-4D97-AF65-F5344CB8AC3E}">
        <p14:creationId xmlns:p14="http://schemas.microsoft.com/office/powerpoint/2010/main" val="21692183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97</a:t>
            </a:fld>
            <a:endParaRPr lang="pt-PT"/>
          </a:p>
        </p:txBody>
      </p:sp>
    </p:spTree>
    <p:extLst>
      <p:ext uri="{BB962C8B-B14F-4D97-AF65-F5344CB8AC3E}">
        <p14:creationId xmlns:p14="http://schemas.microsoft.com/office/powerpoint/2010/main" val="36031055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98</a:t>
            </a:fld>
            <a:endParaRPr lang="pt-PT"/>
          </a:p>
        </p:txBody>
      </p:sp>
    </p:spTree>
    <p:extLst>
      <p:ext uri="{BB962C8B-B14F-4D97-AF65-F5344CB8AC3E}">
        <p14:creationId xmlns:p14="http://schemas.microsoft.com/office/powerpoint/2010/main" val="31976413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99</a:t>
            </a:fld>
            <a:endParaRPr lang="pt-PT"/>
          </a:p>
        </p:txBody>
      </p:sp>
    </p:spTree>
    <p:extLst>
      <p:ext uri="{BB962C8B-B14F-4D97-AF65-F5344CB8AC3E}">
        <p14:creationId xmlns:p14="http://schemas.microsoft.com/office/powerpoint/2010/main" val="35924575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100</a:t>
            </a:fld>
            <a:endParaRPr lang="pt-PT"/>
          </a:p>
        </p:txBody>
      </p:sp>
    </p:spTree>
    <p:extLst>
      <p:ext uri="{BB962C8B-B14F-4D97-AF65-F5344CB8AC3E}">
        <p14:creationId xmlns:p14="http://schemas.microsoft.com/office/powerpoint/2010/main" val="6434529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101</a:t>
            </a:fld>
            <a:endParaRPr lang="pt-PT"/>
          </a:p>
        </p:txBody>
      </p:sp>
    </p:spTree>
    <p:extLst>
      <p:ext uri="{BB962C8B-B14F-4D97-AF65-F5344CB8AC3E}">
        <p14:creationId xmlns:p14="http://schemas.microsoft.com/office/powerpoint/2010/main" val="2055862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48</a:t>
            </a:fld>
            <a:endParaRPr lang="pt-PT"/>
          </a:p>
        </p:txBody>
      </p:sp>
    </p:spTree>
    <p:extLst>
      <p:ext uri="{BB962C8B-B14F-4D97-AF65-F5344CB8AC3E}">
        <p14:creationId xmlns:p14="http://schemas.microsoft.com/office/powerpoint/2010/main" val="15998635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102</a:t>
            </a:fld>
            <a:endParaRPr lang="pt-PT"/>
          </a:p>
        </p:txBody>
      </p:sp>
    </p:spTree>
    <p:extLst>
      <p:ext uri="{BB962C8B-B14F-4D97-AF65-F5344CB8AC3E}">
        <p14:creationId xmlns:p14="http://schemas.microsoft.com/office/powerpoint/2010/main" val="41188499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103</a:t>
            </a:fld>
            <a:endParaRPr lang="pt-PT"/>
          </a:p>
        </p:txBody>
      </p:sp>
    </p:spTree>
    <p:extLst>
      <p:ext uri="{BB962C8B-B14F-4D97-AF65-F5344CB8AC3E}">
        <p14:creationId xmlns:p14="http://schemas.microsoft.com/office/powerpoint/2010/main" val="557953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104</a:t>
            </a:fld>
            <a:endParaRPr lang="pt-PT"/>
          </a:p>
        </p:txBody>
      </p:sp>
    </p:spTree>
    <p:extLst>
      <p:ext uri="{BB962C8B-B14F-4D97-AF65-F5344CB8AC3E}">
        <p14:creationId xmlns:p14="http://schemas.microsoft.com/office/powerpoint/2010/main" val="8551602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105</a:t>
            </a:fld>
            <a:endParaRPr lang="pt-PT"/>
          </a:p>
        </p:txBody>
      </p:sp>
    </p:spTree>
    <p:extLst>
      <p:ext uri="{BB962C8B-B14F-4D97-AF65-F5344CB8AC3E}">
        <p14:creationId xmlns:p14="http://schemas.microsoft.com/office/powerpoint/2010/main" val="13657393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106</a:t>
            </a:fld>
            <a:endParaRPr lang="pt-PT"/>
          </a:p>
        </p:txBody>
      </p:sp>
    </p:spTree>
    <p:extLst>
      <p:ext uri="{BB962C8B-B14F-4D97-AF65-F5344CB8AC3E}">
        <p14:creationId xmlns:p14="http://schemas.microsoft.com/office/powerpoint/2010/main" val="30789426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107</a:t>
            </a:fld>
            <a:endParaRPr lang="pt-PT"/>
          </a:p>
        </p:txBody>
      </p:sp>
    </p:spTree>
    <p:extLst>
      <p:ext uri="{BB962C8B-B14F-4D97-AF65-F5344CB8AC3E}">
        <p14:creationId xmlns:p14="http://schemas.microsoft.com/office/powerpoint/2010/main" val="32272126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108</a:t>
            </a:fld>
            <a:endParaRPr lang="pt-PT"/>
          </a:p>
        </p:txBody>
      </p:sp>
    </p:spTree>
    <p:extLst>
      <p:ext uri="{BB962C8B-B14F-4D97-AF65-F5344CB8AC3E}">
        <p14:creationId xmlns:p14="http://schemas.microsoft.com/office/powerpoint/2010/main" val="30163329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109</a:t>
            </a:fld>
            <a:endParaRPr lang="pt-PT"/>
          </a:p>
        </p:txBody>
      </p:sp>
    </p:spTree>
    <p:extLst>
      <p:ext uri="{BB962C8B-B14F-4D97-AF65-F5344CB8AC3E}">
        <p14:creationId xmlns:p14="http://schemas.microsoft.com/office/powerpoint/2010/main" val="18288526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111</a:t>
            </a:fld>
            <a:endParaRPr lang="pt-PT"/>
          </a:p>
        </p:txBody>
      </p:sp>
    </p:spTree>
    <p:extLst>
      <p:ext uri="{BB962C8B-B14F-4D97-AF65-F5344CB8AC3E}">
        <p14:creationId xmlns:p14="http://schemas.microsoft.com/office/powerpoint/2010/main" val="42505773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141</a:t>
            </a:fld>
            <a:endParaRPr lang="pt-PT"/>
          </a:p>
        </p:txBody>
      </p:sp>
    </p:spTree>
    <p:extLst>
      <p:ext uri="{BB962C8B-B14F-4D97-AF65-F5344CB8AC3E}">
        <p14:creationId xmlns:p14="http://schemas.microsoft.com/office/powerpoint/2010/main" val="1723098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49</a:t>
            </a:fld>
            <a:endParaRPr lang="pt-PT"/>
          </a:p>
        </p:txBody>
      </p:sp>
    </p:spTree>
    <p:extLst>
      <p:ext uri="{BB962C8B-B14F-4D97-AF65-F5344CB8AC3E}">
        <p14:creationId xmlns:p14="http://schemas.microsoft.com/office/powerpoint/2010/main" val="15673708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142</a:t>
            </a:fld>
            <a:endParaRPr lang="pt-PT"/>
          </a:p>
        </p:txBody>
      </p:sp>
    </p:spTree>
    <p:extLst>
      <p:ext uri="{BB962C8B-B14F-4D97-AF65-F5344CB8AC3E}">
        <p14:creationId xmlns:p14="http://schemas.microsoft.com/office/powerpoint/2010/main" val="8111094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143</a:t>
            </a:fld>
            <a:endParaRPr lang="pt-PT"/>
          </a:p>
        </p:txBody>
      </p:sp>
    </p:spTree>
    <p:extLst>
      <p:ext uri="{BB962C8B-B14F-4D97-AF65-F5344CB8AC3E}">
        <p14:creationId xmlns:p14="http://schemas.microsoft.com/office/powerpoint/2010/main" val="94494757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144</a:t>
            </a:fld>
            <a:endParaRPr lang="pt-PT"/>
          </a:p>
        </p:txBody>
      </p:sp>
    </p:spTree>
    <p:extLst>
      <p:ext uri="{BB962C8B-B14F-4D97-AF65-F5344CB8AC3E}">
        <p14:creationId xmlns:p14="http://schemas.microsoft.com/office/powerpoint/2010/main" val="255134137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145</a:t>
            </a:fld>
            <a:endParaRPr lang="pt-PT"/>
          </a:p>
        </p:txBody>
      </p:sp>
    </p:spTree>
    <p:extLst>
      <p:ext uri="{BB962C8B-B14F-4D97-AF65-F5344CB8AC3E}">
        <p14:creationId xmlns:p14="http://schemas.microsoft.com/office/powerpoint/2010/main" val="18828320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146</a:t>
            </a:fld>
            <a:endParaRPr lang="pt-PT"/>
          </a:p>
        </p:txBody>
      </p:sp>
    </p:spTree>
    <p:extLst>
      <p:ext uri="{BB962C8B-B14F-4D97-AF65-F5344CB8AC3E}">
        <p14:creationId xmlns:p14="http://schemas.microsoft.com/office/powerpoint/2010/main" val="9858690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147</a:t>
            </a:fld>
            <a:endParaRPr lang="pt-PT"/>
          </a:p>
        </p:txBody>
      </p:sp>
    </p:spTree>
    <p:extLst>
      <p:ext uri="{BB962C8B-B14F-4D97-AF65-F5344CB8AC3E}">
        <p14:creationId xmlns:p14="http://schemas.microsoft.com/office/powerpoint/2010/main" val="1291204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50</a:t>
            </a:fld>
            <a:endParaRPr lang="pt-PT"/>
          </a:p>
        </p:txBody>
      </p:sp>
    </p:spTree>
    <p:extLst>
      <p:ext uri="{BB962C8B-B14F-4D97-AF65-F5344CB8AC3E}">
        <p14:creationId xmlns:p14="http://schemas.microsoft.com/office/powerpoint/2010/main" val="3759147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A7FF67E-9607-4700-BF26-356CC06B5AB5}" type="slidenum">
              <a:rPr lang="pt-PT" smtClean="0"/>
              <a:t>51</a:t>
            </a:fld>
            <a:endParaRPr lang="pt-PT"/>
          </a:p>
        </p:txBody>
      </p:sp>
    </p:spTree>
    <p:extLst>
      <p:ext uri="{BB962C8B-B14F-4D97-AF65-F5344CB8AC3E}">
        <p14:creationId xmlns:p14="http://schemas.microsoft.com/office/powerpoint/2010/main" val="316272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P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4" name="Date Placeholder 3"/>
          <p:cNvSpPr>
            <a:spLocks noGrp="1"/>
          </p:cNvSpPr>
          <p:nvPr>
            <p:ph type="dt" sz="half" idx="10"/>
          </p:nvPr>
        </p:nvSpPr>
        <p:spPr/>
        <p:txBody>
          <a:bodyPr/>
          <a:lstStyle/>
          <a:p>
            <a:fld id="{53E64B3E-0D83-491F-8A15-0C135CF782B2}" type="datetimeFigureOut">
              <a:rPr lang="pt-PT" smtClean="0"/>
              <a:t>17/02/2022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649E7B42-4DFB-441D-A882-5EA5B99BE7D6}" type="slidenum">
              <a:rPr lang="pt-PT" smtClean="0"/>
              <a:t>‹#›</a:t>
            </a:fld>
            <a:endParaRPr lang="pt-PT"/>
          </a:p>
        </p:txBody>
      </p:sp>
    </p:spTree>
    <p:extLst>
      <p:ext uri="{BB962C8B-B14F-4D97-AF65-F5344CB8AC3E}">
        <p14:creationId xmlns:p14="http://schemas.microsoft.com/office/powerpoint/2010/main" val="170314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10"/>
          </p:nvPr>
        </p:nvSpPr>
        <p:spPr/>
        <p:txBody>
          <a:bodyPr/>
          <a:lstStyle/>
          <a:p>
            <a:fld id="{53E64B3E-0D83-491F-8A15-0C135CF782B2}" type="datetimeFigureOut">
              <a:rPr lang="pt-PT" smtClean="0"/>
              <a:t>17/02/2022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649E7B42-4DFB-441D-A882-5EA5B99BE7D6}" type="slidenum">
              <a:rPr lang="pt-PT" smtClean="0"/>
              <a:t>‹#›</a:t>
            </a:fld>
            <a:endParaRPr lang="pt-PT"/>
          </a:p>
        </p:txBody>
      </p:sp>
    </p:spTree>
    <p:extLst>
      <p:ext uri="{BB962C8B-B14F-4D97-AF65-F5344CB8AC3E}">
        <p14:creationId xmlns:p14="http://schemas.microsoft.com/office/powerpoint/2010/main" val="1733972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10"/>
          </p:nvPr>
        </p:nvSpPr>
        <p:spPr/>
        <p:txBody>
          <a:bodyPr/>
          <a:lstStyle/>
          <a:p>
            <a:fld id="{53E64B3E-0D83-491F-8A15-0C135CF782B2}" type="datetimeFigureOut">
              <a:rPr lang="pt-PT" smtClean="0"/>
              <a:t>17/02/2022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649E7B42-4DFB-441D-A882-5EA5B99BE7D6}" type="slidenum">
              <a:rPr lang="pt-PT" smtClean="0"/>
              <a:t>‹#›</a:t>
            </a:fld>
            <a:endParaRPr lang="pt-PT"/>
          </a:p>
        </p:txBody>
      </p:sp>
    </p:spTree>
    <p:extLst>
      <p:ext uri="{BB962C8B-B14F-4D97-AF65-F5344CB8AC3E}">
        <p14:creationId xmlns:p14="http://schemas.microsoft.com/office/powerpoint/2010/main" val="362946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10"/>
          </p:nvPr>
        </p:nvSpPr>
        <p:spPr/>
        <p:txBody>
          <a:bodyPr/>
          <a:lstStyle/>
          <a:p>
            <a:fld id="{53E64B3E-0D83-491F-8A15-0C135CF782B2}" type="datetimeFigureOut">
              <a:rPr lang="pt-PT" smtClean="0"/>
              <a:t>17/02/2022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649E7B42-4DFB-441D-A882-5EA5B99BE7D6}" type="slidenum">
              <a:rPr lang="pt-PT" smtClean="0"/>
              <a:t>‹#›</a:t>
            </a:fld>
            <a:endParaRPr lang="pt-PT"/>
          </a:p>
        </p:txBody>
      </p:sp>
    </p:spTree>
    <p:extLst>
      <p:ext uri="{BB962C8B-B14F-4D97-AF65-F5344CB8AC3E}">
        <p14:creationId xmlns:p14="http://schemas.microsoft.com/office/powerpoint/2010/main" val="682197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E64B3E-0D83-491F-8A15-0C135CF782B2}" type="datetimeFigureOut">
              <a:rPr lang="pt-PT" smtClean="0"/>
              <a:t>17/02/2022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649E7B42-4DFB-441D-A882-5EA5B99BE7D6}" type="slidenum">
              <a:rPr lang="pt-PT" smtClean="0"/>
              <a:t>‹#›</a:t>
            </a:fld>
            <a:endParaRPr lang="pt-PT"/>
          </a:p>
        </p:txBody>
      </p:sp>
    </p:spTree>
    <p:extLst>
      <p:ext uri="{BB962C8B-B14F-4D97-AF65-F5344CB8AC3E}">
        <p14:creationId xmlns:p14="http://schemas.microsoft.com/office/powerpoint/2010/main" val="390328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p:cNvSpPr>
            <a:spLocks noGrp="1"/>
          </p:cNvSpPr>
          <p:nvPr>
            <p:ph type="dt" sz="half" idx="10"/>
          </p:nvPr>
        </p:nvSpPr>
        <p:spPr/>
        <p:txBody>
          <a:bodyPr/>
          <a:lstStyle/>
          <a:p>
            <a:fld id="{53E64B3E-0D83-491F-8A15-0C135CF782B2}" type="datetimeFigureOut">
              <a:rPr lang="pt-PT" smtClean="0"/>
              <a:t>17/02/2022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649E7B42-4DFB-441D-A882-5EA5B99BE7D6}" type="slidenum">
              <a:rPr lang="pt-PT" smtClean="0"/>
              <a:t>‹#›</a:t>
            </a:fld>
            <a:endParaRPr lang="pt-PT"/>
          </a:p>
        </p:txBody>
      </p:sp>
    </p:spTree>
    <p:extLst>
      <p:ext uri="{BB962C8B-B14F-4D97-AF65-F5344CB8AC3E}">
        <p14:creationId xmlns:p14="http://schemas.microsoft.com/office/powerpoint/2010/main" val="4277780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p:cNvSpPr>
            <a:spLocks noGrp="1"/>
          </p:cNvSpPr>
          <p:nvPr>
            <p:ph type="dt" sz="half" idx="10"/>
          </p:nvPr>
        </p:nvSpPr>
        <p:spPr/>
        <p:txBody>
          <a:bodyPr/>
          <a:lstStyle/>
          <a:p>
            <a:fld id="{53E64B3E-0D83-491F-8A15-0C135CF782B2}" type="datetimeFigureOut">
              <a:rPr lang="pt-PT" smtClean="0"/>
              <a:t>17/02/2022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649E7B42-4DFB-441D-A882-5EA5B99BE7D6}" type="slidenum">
              <a:rPr lang="pt-PT" smtClean="0"/>
              <a:t>‹#›</a:t>
            </a:fld>
            <a:endParaRPr lang="pt-PT"/>
          </a:p>
        </p:txBody>
      </p:sp>
    </p:spTree>
    <p:extLst>
      <p:ext uri="{BB962C8B-B14F-4D97-AF65-F5344CB8AC3E}">
        <p14:creationId xmlns:p14="http://schemas.microsoft.com/office/powerpoint/2010/main" val="50623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Date Placeholder 2"/>
          <p:cNvSpPr>
            <a:spLocks noGrp="1"/>
          </p:cNvSpPr>
          <p:nvPr>
            <p:ph type="dt" sz="half" idx="10"/>
          </p:nvPr>
        </p:nvSpPr>
        <p:spPr/>
        <p:txBody>
          <a:bodyPr/>
          <a:lstStyle/>
          <a:p>
            <a:fld id="{53E64B3E-0D83-491F-8A15-0C135CF782B2}" type="datetimeFigureOut">
              <a:rPr lang="pt-PT" smtClean="0"/>
              <a:t>17/02/2022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649E7B42-4DFB-441D-A882-5EA5B99BE7D6}" type="slidenum">
              <a:rPr lang="pt-PT" smtClean="0"/>
              <a:t>‹#›</a:t>
            </a:fld>
            <a:endParaRPr lang="pt-PT"/>
          </a:p>
        </p:txBody>
      </p:sp>
    </p:spTree>
    <p:extLst>
      <p:ext uri="{BB962C8B-B14F-4D97-AF65-F5344CB8AC3E}">
        <p14:creationId xmlns:p14="http://schemas.microsoft.com/office/powerpoint/2010/main" val="418474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64B3E-0D83-491F-8A15-0C135CF782B2}" type="datetimeFigureOut">
              <a:rPr lang="pt-PT" smtClean="0"/>
              <a:t>17/02/2022</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649E7B42-4DFB-441D-A882-5EA5B99BE7D6}" type="slidenum">
              <a:rPr lang="pt-PT" smtClean="0"/>
              <a:t>‹#›</a:t>
            </a:fld>
            <a:endParaRPr lang="pt-PT"/>
          </a:p>
        </p:txBody>
      </p:sp>
    </p:spTree>
    <p:extLst>
      <p:ext uri="{BB962C8B-B14F-4D97-AF65-F5344CB8AC3E}">
        <p14:creationId xmlns:p14="http://schemas.microsoft.com/office/powerpoint/2010/main" val="2515269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E64B3E-0D83-491F-8A15-0C135CF782B2}" type="datetimeFigureOut">
              <a:rPr lang="pt-PT" smtClean="0"/>
              <a:t>17/02/2022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649E7B42-4DFB-441D-A882-5EA5B99BE7D6}" type="slidenum">
              <a:rPr lang="pt-PT" smtClean="0"/>
              <a:t>‹#›</a:t>
            </a:fld>
            <a:endParaRPr lang="pt-PT"/>
          </a:p>
        </p:txBody>
      </p:sp>
    </p:spTree>
    <p:extLst>
      <p:ext uri="{BB962C8B-B14F-4D97-AF65-F5344CB8AC3E}">
        <p14:creationId xmlns:p14="http://schemas.microsoft.com/office/powerpoint/2010/main" val="34589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E64B3E-0D83-491F-8A15-0C135CF782B2}" type="datetimeFigureOut">
              <a:rPr lang="pt-PT" smtClean="0"/>
              <a:t>17/02/2022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649E7B42-4DFB-441D-A882-5EA5B99BE7D6}" type="slidenum">
              <a:rPr lang="pt-PT" smtClean="0"/>
              <a:t>‹#›</a:t>
            </a:fld>
            <a:endParaRPr lang="pt-PT"/>
          </a:p>
        </p:txBody>
      </p:sp>
    </p:spTree>
    <p:extLst>
      <p:ext uri="{BB962C8B-B14F-4D97-AF65-F5344CB8AC3E}">
        <p14:creationId xmlns:p14="http://schemas.microsoft.com/office/powerpoint/2010/main" val="274150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64B3E-0D83-491F-8A15-0C135CF782B2}" type="datetimeFigureOut">
              <a:rPr lang="pt-PT" smtClean="0"/>
              <a:t>17/02/2022</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E7B42-4DFB-441D-A882-5EA5B99BE7D6}" type="slidenum">
              <a:rPr lang="pt-PT" smtClean="0"/>
              <a:t>‹#›</a:t>
            </a:fld>
            <a:endParaRPr lang="pt-PT"/>
          </a:p>
        </p:txBody>
      </p:sp>
    </p:spTree>
    <p:extLst>
      <p:ext uri="{BB962C8B-B14F-4D97-AF65-F5344CB8AC3E}">
        <p14:creationId xmlns:p14="http://schemas.microsoft.com/office/powerpoint/2010/main" val="2672180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0.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1.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59.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67.png"/></Relationships>
</file>

<file path=ppt/slides/_rels/slide102.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60.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69.png"/></Relationships>
</file>

<file path=ppt/slides/_rels/slide10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172.png"/><Relationship Id="rId4" Type="http://schemas.openxmlformats.org/officeDocument/2006/relationships/image" Target="../media/image171.png"/></Relationships>
</file>

<file path=ppt/slides/_rels/slide107.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65.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74.png"/></Relationships>
</file>

<file path=ppt/slides/_rels/slide108.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hyperlink" Target="http://ni2.intellisurvey.com/run/celvbasicsquiz"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176.png"/></Relationships>
</file>

<file path=ppt/slides/_rels/slide1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82.png"/><Relationship Id="rId4" Type="http://schemas.openxmlformats.org/officeDocument/2006/relationships/image" Target="../media/image181.png"/></Relationships>
</file>

<file path=ppt/slides/_rels/slide124.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83.png"/></Relationships>
</file>

<file path=ppt/slides/_rels/slide125.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85.png"/><Relationship Id="rId4" Type="http://schemas.openxmlformats.org/officeDocument/2006/relationships/image" Target="../media/image184.png"/></Relationships>
</file>

<file path=ppt/slides/_rels/slide1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86.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hyperlink" Target="mailto:lwolowitz@email.me"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s://www.arduino.cc/en/Main/Software" TargetMode="External"/><Relationship Id="rId2" Type="http://schemas.openxmlformats.org/officeDocument/2006/relationships/notesSlide" Target="../notesSlides/notesSlide69.xml"/><Relationship Id="rId1" Type="http://schemas.openxmlformats.org/officeDocument/2006/relationships/slideLayout" Target="../slideLayouts/slideLayout7.xml"/><Relationship Id="rId6" Type="http://schemas.openxmlformats.org/officeDocument/2006/relationships/hyperlink" Target="https://store.arduino.cc/arduino-mega-2560-rev3" TargetMode="External"/><Relationship Id="rId5" Type="http://schemas.openxmlformats.org/officeDocument/2006/relationships/image" Target="../media/image188.png"/><Relationship Id="rId4" Type="http://schemas.openxmlformats.org/officeDocument/2006/relationships/image" Target="../media/image187.png"/></Relationships>
</file>

<file path=ppt/slides/_rels/slide1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189.png"/></Relationships>
</file>

<file path=ppt/slides/_rels/slide1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1.xml"/><Relationship Id="rId1" Type="http://schemas.openxmlformats.org/officeDocument/2006/relationships/slideLayout" Target="../slideLayouts/slideLayout7.xml"/><Relationship Id="rId5" Type="http://schemas.openxmlformats.org/officeDocument/2006/relationships/hyperlink" Target="https://www.arduino.cc/en/Main/Software" TargetMode="External"/><Relationship Id="rId4" Type="http://schemas.openxmlformats.org/officeDocument/2006/relationships/image" Target="../media/image190.png"/></Relationships>
</file>

<file path=ppt/slides/_rels/slide144.xml.rels><?xml version="1.0" encoding="UTF-8" standalone="yes"?>
<Relationships xmlns="http://schemas.openxmlformats.org/package/2006/relationships"><Relationship Id="rId13" Type="http://schemas.openxmlformats.org/officeDocument/2006/relationships/hyperlink" Target="https://www.arduino.cc/reference/en/language/functions/advanced-io/pulsein/" TargetMode="External"/><Relationship Id="rId18" Type="http://schemas.openxmlformats.org/officeDocument/2006/relationships/hyperlink" Target="https://www.arduino.cc/reference/en/language/functions/time/delay/" TargetMode="External"/><Relationship Id="rId26" Type="http://schemas.openxmlformats.org/officeDocument/2006/relationships/hyperlink" Target="https://www.arduino.cc/reference/en/language/functions/math/min/" TargetMode="External"/><Relationship Id="rId39" Type="http://schemas.openxmlformats.org/officeDocument/2006/relationships/hyperlink" Target="https://www.arduino.cc/reference/en/language/functions/characters/ishexadecimaldigit/" TargetMode="External"/><Relationship Id="rId21" Type="http://schemas.openxmlformats.org/officeDocument/2006/relationships/hyperlink" Target="https://www.arduino.cc/reference/en/language/functions/time/millis/" TargetMode="External"/><Relationship Id="rId34" Type="http://schemas.openxmlformats.org/officeDocument/2006/relationships/hyperlink" Target="https://www.arduino.cc/reference/en/language/functions/characters/isalphanumeric/" TargetMode="External"/><Relationship Id="rId42" Type="http://schemas.openxmlformats.org/officeDocument/2006/relationships/hyperlink" Target="https://www.arduino.cc/reference/en/language/functions/characters/ispunct/" TargetMode="External"/><Relationship Id="rId47" Type="http://schemas.openxmlformats.org/officeDocument/2006/relationships/hyperlink" Target="https://www.arduino.cc/reference/en/language/functions/random-numbers/randomseed/" TargetMode="External"/><Relationship Id="rId50" Type="http://schemas.openxmlformats.org/officeDocument/2006/relationships/hyperlink" Target="https://www.arduino.cc/reference/en/language/functions/bits-and-bytes/bitread/" TargetMode="External"/><Relationship Id="rId55" Type="http://schemas.openxmlformats.org/officeDocument/2006/relationships/hyperlink" Target="https://www.arduino.cc/reference/en/language/functions/external-interrupts/attachinterrupt/" TargetMode="External"/><Relationship Id="rId7" Type="http://schemas.openxmlformats.org/officeDocument/2006/relationships/hyperlink" Target="https://www.arduino.cc/reference/en/language/functions/analog-io/analogread/" TargetMode="External"/><Relationship Id="rId2" Type="http://schemas.openxmlformats.org/officeDocument/2006/relationships/notesSlide" Target="../notesSlides/notesSlide72.xml"/><Relationship Id="rId16" Type="http://schemas.openxmlformats.org/officeDocument/2006/relationships/hyperlink" Target="https://www.arduino.cc/reference/en/language/functions/advanced-io/shiftout/" TargetMode="External"/><Relationship Id="rId20" Type="http://schemas.openxmlformats.org/officeDocument/2006/relationships/hyperlink" Target="https://www.arduino.cc/reference/en/language/functions/time/micros/" TargetMode="External"/><Relationship Id="rId29" Type="http://schemas.openxmlformats.org/officeDocument/2006/relationships/hyperlink" Target="https://www.arduino.cc/reference/en/language/functions/math/sqrt/" TargetMode="External"/><Relationship Id="rId41" Type="http://schemas.openxmlformats.org/officeDocument/2006/relationships/hyperlink" Target="https://www.arduino.cc/reference/en/language/functions/characters/isprintable/" TargetMode="External"/><Relationship Id="rId54" Type="http://schemas.openxmlformats.org/officeDocument/2006/relationships/hyperlink" Target="https://www.arduino.cc/reference/en/language/functions/bits-and-bytes/lowbyte/" TargetMode="External"/><Relationship Id="rId62" Type="http://schemas.openxmlformats.org/officeDocument/2006/relationships/hyperlink" Target="https://www.arduino.cc/reference/en/language/functions/usb/mouse/" TargetMode="External"/><Relationship Id="rId1" Type="http://schemas.openxmlformats.org/officeDocument/2006/relationships/slideLayout" Target="../slideLayouts/slideLayout7.xml"/><Relationship Id="rId6" Type="http://schemas.openxmlformats.org/officeDocument/2006/relationships/hyperlink" Target="https://www.arduino.cc/reference/en/language/functions/digital-io/pinmode/" TargetMode="External"/><Relationship Id="rId11" Type="http://schemas.openxmlformats.org/officeDocument/2006/relationships/hyperlink" Target="https://www.arduino.cc/reference/en/language/functions/zero-due-mkr-family/analogwriteresolution/" TargetMode="External"/><Relationship Id="rId24" Type="http://schemas.openxmlformats.org/officeDocument/2006/relationships/hyperlink" Target="https://www.arduino.cc/reference/en/language/functions/math/map/" TargetMode="External"/><Relationship Id="rId32" Type="http://schemas.openxmlformats.org/officeDocument/2006/relationships/hyperlink" Target="https://www.arduino.cc/reference/en/language/functions/trigonometry/tan/" TargetMode="External"/><Relationship Id="rId37" Type="http://schemas.openxmlformats.org/officeDocument/2006/relationships/hyperlink" Target="https://www.arduino.cc/reference/en/language/functions/characters/isdigit/" TargetMode="External"/><Relationship Id="rId40" Type="http://schemas.openxmlformats.org/officeDocument/2006/relationships/hyperlink" Target="https://www.arduino.cc/reference/en/language/functions/characters/islowercase/" TargetMode="External"/><Relationship Id="rId45" Type="http://schemas.openxmlformats.org/officeDocument/2006/relationships/hyperlink" Target="https://www.arduino.cc/reference/en/language/functions/characters/iswhitespace/" TargetMode="External"/><Relationship Id="rId53" Type="http://schemas.openxmlformats.org/officeDocument/2006/relationships/hyperlink" Target="https://www.arduino.cc/reference/en/language/functions/bits-and-bytes/highbyte/" TargetMode="External"/><Relationship Id="rId58" Type="http://schemas.openxmlformats.org/officeDocument/2006/relationships/hyperlink" Target="https://www.arduino.cc/reference/en/language/functions/interrupts/nointerrupts/" TargetMode="External"/><Relationship Id="rId5" Type="http://schemas.openxmlformats.org/officeDocument/2006/relationships/hyperlink" Target="https://www.arduino.cc/reference/en/language/functions/digital-io/digitalwrite/" TargetMode="External"/><Relationship Id="rId15" Type="http://schemas.openxmlformats.org/officeDocument/2006/relationships/hyperlink" Target="https://www.arduino.cc/reference/en/language/functions/advanced-io/shiftin/" TargetMode="External"/><Relationship Id="rId23" Type="http://schemas.openxmlformats.org/officeDocument/2006/relationships/hyperlink" Target="https://www.arduino.cc/reference/en/language/functions/math/constrain/" TargetMode="External"/><Relationship Id="rId28" Type="http://schemas.openxmlformats.org/officeDocument/2006/relationships/hyperlink" Target="https://www.arduino.cc/reference/en/language/functions/math/sq/" TargetMode="External"/><Relationship Id="rId36" Type="http://schemas.openxmlformats.org/officeDocument/2006/relationships/hyperlink" Target="https://www.arduino.cc/reference/en/language/functions/characters/iscontrol/" TargetMode="External"/><Relationship Id="rId49" Type="http://schemas.openxmlformats.org/officeDocument/2006/relationships/hyperlink" Target="https://www.arduino.cc/reference/en/language/functions/bits-and-bytes/bitclear/" TargetMode="External"/><Relationship Id="rId57" Type="http://schemas.openxmlformats.org/officeDocument/2006/relationships/hyperlink" Target="https://www.arduino.cc/reference/en/language/functions/interrupts/interrupts/" TargetMode="External"/><Relationship Id="rId61" Type="http://schemas.openxmlformats.org/officeDocument/2006/relationships/hyperlink" Target="https://www.arduino.cc/reference/en/language/functions/usb/keyboard/" TargetMode="External"/><Relationship Id="rId10" Type="http://schemas.openxmlformats.org/officeDocument/2006/relationships/hyperlink" Target="https://www.arduino.cc/reference/en/language/functions/zero-due-mkr-family/analogreadresolution/" TargetMode="External"/><Relationship Id="rId19" Type="http://schemas.openxmlformats.org/officeDocument/2006/relationships/hyperlink" Target="https://www.arduino.cc/reference/en/language/functions/time/delaymicroseconds/" TargetMode="External"/><Relationship Id="rId31" Type="http://schemas.openxmlformats.org/officeDocument/2006/relationships/hyperlink" Target="https://www.arduino.cc/reference/en/language/functions/trigonometry/sin/" TargetMode="External"/><Relationship Id="rId44" Type="http://schemas.openxmlformats.org/officeDocument/2006/relationships/hyperlink" Target="https://www.arduino.cc/reference/en/language/functions/characters/isuppercase/" TargetMode="External"/><Relationship Id="rId52" Type="http://schemas.openxmlformats.org/officeDocument/2006/relationships/hyperlink" Target="https://www.arduino.cc/reference/en/language/functions/bits-and-bytes/bitwrite/" TargetMode="External"/><Relationship Id="rId60" Type="http://schemas.openxmlformats.org/officeDocument/2006/relationships/hyperlink" Target="https://www.arduino.cc/reference/en/language/functions/communication/stream/" TargetMode="External"/><Relationship Id="rId4" Type="http://schemas.openxmlformats.org/officeDocument/2006/relationships/hyperlink" Target="https://www.arduino.cc/reference/en/language/functions/digital-io/digitalread/" TargetMode="External"/><Relationship Id="rId9" Type="http://schemas.openxmlformats.org/officeDocument/2006/relationships/hyperlink" Target="https://www.arduino.cc/reference/en/language/functions/analog-io/analogwrite/" TargetMode="External"/><Relationship Id="rId14" Type="http://schemas.openxmlformats.org/officeDocument/2006/relationships/hyperlink" Target="https://www.arduino.cc/reference/en/language/functions/advanced-io/pulseinlong/" TargetMode="External"/><Relationship Id="rId22" Type="http://schemas.openxmlformats.org/officeDocument/2006/relationships/hyperlink" Target="https://www.arduino.cc/reference/en/language/functions/math/abs/" TargetMode="External"/><Relationship Id="rId27" Type="http://schemas.openxmlformats.org/officeDocument/2006/relationships/hyperlink" Target="https://www.arduino.cc/reference/en/language/functions/math/pow/" TargetMode="External"/><Relationship Id="rId30" Type="http://schemas.openxmlformats.org/officeDocument/2006/relationships/hyperlink" Target="https://www.arduino.cc/reference/en/language/functions/trigonometry/cos/" TargetMode="External"/><Relationship Id="rId35" Type="http://schemas.openxmlformats.org/officeDocument/2006/relationships/hyperlink" Target="https://www.arduino.cc/reference/en/language/functions/characters/isascii/" TargetMode="External"/><Relationship Id="rId43" Type="http://schemas.openxmlformats.org/officeDocument/2006/relationships/hyperlink" Target="https://www.arduino.cc/reference/en/language/functions/characters/isspace/" TargetMode="External"/><Relationship Id="rId48" Type="http://schemas.openxmlformats.org/officeDocument/2006/relationships/hyperlink" Target="https://www.arduino.cc/reference/en/language/functions/bits-and-bytes/bit/" TargetMode="External"/><Relationship Id="rId56" Type="http://schemas.openxmlformats.org/officeDocument/2006/relationships/hyperlink" Target="https://www.arduino.cc/reference/en/language/functions/external-interrupts/detachinterrupt/" TargetMode="External"/><Relationship Id="rId8" Type="http://schemas.openxmlformats.org/officeDocument/2006/relationships/hyperlink" Target="https://www.arduino.cc/reference/en/language/functions/analog-io/analogreference/" TargetMode="External"/><Relationship Id="rId51" Type="http://schemas.openxmlformats.org/officeDocument/2006/relationships/hyperlink" Target="https://www.arduino.cc/reference/en/language/functions/bits-and-bytes/bitset/" TargetMode="External"/><Relationship Id="rId3" Type="http://schemas.openxmlformats.org/officeDocument/2006/relationships/image" Target="../media/image2.jpeg"/><Relationship Id="rId12" Type="http://schemas.openxmlformats.org/officeDocument/2006/relationships/hyperlink" Target="https://www.arduino.cc/reference/en/language/functions/advanced-io/notone/" TargetMode="External"/><Relationship Id="rId17" Type="http://schemas.openxmlformats.org/officeDocument/2006/relationships/hyperlink" Target="https://www.arduino.cc/reference/en/language/functions/advanced-io/tone/" TargetMode="External"/><Relationship Id="rId25" Type="http://schemas.openxmlformats.org/officeDocument/2006/relationships/hyperlink" Target="https://www.arduino.cc/reference/en/language/functions/math/max/" TargetMode="External"/><Relationship Id="rId33" Type="http://schemas.openxmlformats.org/officeDocument/2006/relationships/hyperlink" Target="https://www.arduino.cc/reference/en/language/functions/characters/isalpha/" TargetMode="External"/><Relationship Id="rId38" Type="http://schemas.openxmlformats.org/officeDocument/2006/relationships/hyperlink" Target="https://www.arduino.cc/reference/en/language/functions/characters/isgraph/" TargetMode="External"/><Relationship Id="rId46" Type="http://schemas.openxmlformats.org/officeDocument/2006/relationships/hyperlink" Target="https://www.arduino.cc/reference/en/language/functions/random-numbers/random/" TargetMode="External"/><Relationship Id="rId59" Type="http://schemas.openxmlformats.org/officeDocument/2006/relationships/hyperlink" Target="https://www.arduino.cc/reference/en/language/functions/communication/serial/" TargetMode="External"/></Relationships>
</file>

<file path=ppt/slides/_rels/slide145.xml.rels><?xml version="1.0" encoding="UTF-8" standalone="yes"?>
<Relationships xmlns="http://schemas.openxmlformats.org/package/2006/relationships"><Relationship Id="rId8" Type="http://schemas.openxmlformats.org/officeDocument/2006/relationships/hyperlink" Target="https://www.arduino.cc/reference/en/language/variables/conversion/charcast/" TargetMode="External"/><Relationship Id="rId13" Type="http://schemas.openxmlformats.org/officeDocument/2006/relationships/hyperlink" Target="https://www.arduino.cc/reference/en/language/variables/data-types/string/" TargetMode="External"/><Relationship Id="rId18" Type="http://schemas.openxmlformats.org/officeDocument/2006/relationships/hyperlink" Target="https://www.arduino.cc/reference/en/language/variables/data-types/byte/" TargetMode="External"/><Relationship Id="rId26" Type="http://schemas.openxmlformats.org/officeDocument/2006/relationships/hyperlink" Target="https://www.arduino.cc/reference/en/language/variables/data-types/unsignedint/" TargetMode="External"/><Relationship Id="rId3" Type="http://schemas.openxmlformats.org/officeDocument/2006/relationships/image" Target="../media/image2.jpeg"/><Relationship Id="rId21" Type="http://schemas.openxmlformats.org/officeDocument/2006/relationships/hyperlink" Target="https://www.arduino.cc/reference/en/language/variables/data-types/float/" TargetMode="External"/><Relationship Id="rId34" Type="http://schemas.openxmlformats.org/officeDocument/2006/relationships/hyperlink" Target="https://www.arduino.cc/reference/en/language/variables/utilities/progmem/" TargetMode="External"/><Relationship Id="rId7" Type="http://schemas.openxmlformats.org/officeDocument/2006/relationships/hyperlink" Target="https://www.arduino.cc/reference/en/language/variables/conversion/bytecast/" TargetMode="External"/><Relationship Id="rId12" Type="http://schemas.openxmlformats.org/officeDocument/2006/relationships/hyperlink" Target="https://www.arduino.cc/reference/en/language/variables/conversion/wordcast/" TargetMode="External"/><Relationship Id="rId17" Type="http://schemas.openxmlformats.org/officeDocument/2006/relationships/hyperlink" Target="https://www.arduino.cc/reference/en/language/variables/data-types/boolean/" TargetMode="External"/><Relationship Id="rId25" Type="http://schemas.openxmlformats.org/officeDocument/2006/relationships/hyperlink" Target="https://www.arduino.cc/reference/en/language/variables/data-types/unsignedchar/" TargetMode="External"/><Relationship Id="rId33" Type="http://schemas.openxmlformats.org/officeDocument/2006/relationships/hyperlink" Target="https://www.arduino.cc/reference/en/language/variables/variable-scope--qualifiers/volatile/" TargetMode="External"/><Relationship Id="rId2" Type="http://schemas.openxmlformats.org/officeDocument/2006/relationships/notesSlide" Target="../notesSlides/notesSlide73.xml"/><Relationship Id="rId16" Type="http://schemas.openxmlformats.org/officeDocument/2006/relationships/hyperlink" Target="https://www.arduino.cc/reference/en/language/variables/data-types/bool/" TargetMode="External"/><Relationship Id="rId20" Type="http://schemas.openxmlformats.org/officeDocument/2006/relationships/hyperlink" Target="https://www.arduino.cc/reference/en/language/variables/data-types/double/" TargetMode="External"/><Relationship Id="rId29" Type="http://schemas.openxmlformats.org/officeDocument/2006/relationships/hyperlink" Target="https://www.arduino.cc/reference/en/language/variables/data-types/word/" TargetMode="External"/><Relationship Id="rId1" Type="http://schemas.openxmlformats.org/officeDocument/2006/relationships/slideLayout" Target="../slideLayouts/slideLayout7.xml"/><Relationship Id="rId6" Type="http://schemas.openxmlformats.org/officeDocument/2006/relationships/hyperlink" Target="https://www.arduino.cc/reference/en/language/variables/constants/constants/" TargetMode="External"/><Relationship Id="rId11" Type="http://schemas.openxmlformats.org/officeDocument/2006/relationships/hyperlink" Target="https://www.arduino.cc/reference/en/language/variables/conversion/longcast/" TargetMode="External"/><Relationship Id="rId24" Type="http://schemas.openxmlformats.org/officeDocument/2006/relationships/hyperlink" Target="https://www.arduino.cc/reference/en/language/variables/data-types/short/" TargetMode="External"/><Relationship Id="rId32" Type="http://schemas.openxmlformats.org/officeDocument/2006/relationships/hyperlink" Target="https://www.arduino.cc/reference/en/language/variables/variable-scope--qualifiers/static/" TargetMode="External"/><Relationship Id="rId5" Type="http://schemas.openxmlformats.org/officeDocument/2006/relationships/hyperlink" Target="https://www.arduino.cc/reference/en/language/variables/constants/integerconstants/" TargetMode="External"/><Relationship Id="rId15" Type="http://schemas.openxmlformats.org/officeDocument/2006/relationships/hyperlink" Target="https://www.arduino.cc/reference/en/language/variables/data-types/array/" TargetMode="External"/><Relationship Id="rId23" Type="http://schemas.openxmlformats.org/officeDocument/2006/relationships/hyperlink" Target="https://www.arduino.cc/reference/en/language/variables/data-types/long/" TargetMode="External"/><Relationship Id="rId28" Type="http://schemas.openxmlformats.org/officeDocument/2006/relationships/hyperlink" Target="https://www.arduino.cc/reference/en/language/variables/data-types/void/" TargetMode="External"/><Relationship Id="rId10" Type="http://schemas.openxmlformats.org/officeDocument/2006/relationships/hyperlink" Target="https://www.arduino.cc/reference/en/language/variables/conversion/intcast/" TargetMode="External"/><Relationship Id="rId19" Type="http://schemas.openxmlformats.org/officeDocument/2006/relationships/hyperlink" Target="https://www.arduino.cc/reference/en/language/variables/data-types/char/" TargetMode="External"/><Relationship Id="rId31" Type="http://schemas.openxmlformats.org/officeDocument/2006/relationships/hyperlink" Target="https://www.arduino.cc/reference/en/language/variables/variable-scope--qualifiers/scope/" TargetMode="External"/><Relationship Id="rId4" Type="http://schemas.openxmlformats.org/officeDocument/2006/relationships/hyperlink" Target="https://www.arduino.cc/reference/en/language/variables/constants/floatingpointconstants/" TargetMode="External"/><Relationship Id="rId9" Type="http://schemas.openxmlformats.org/officeDocument/2006/relationships/hyperlink" Target="https://www.arduino.cc/reference/en/language/variables/conversion/floatcast/" TargetMode="External"/><Relationship Id="rId14" Type="http://schemas.openxmlformats.org/officeDocument/2006/relationships/hyperlink" Target="https://www.arduino.cc/reference/en/language/variables/data-types/stringobject/" TargetMode="External"/><Relationship Id="rId22" Type="http://schemas.openxmlformats.org/officeDocument/2006/relationships/hyperlink" Target="https://www.arduino.cc/reference/en/language/variables/data-types/int/" TargetMode="External"/><Relationship Id="rId27" Type="http://schemas.openxmlformats.org/officeDocument/2006/relationships/hyperlink" Target="https://www.arduino.cc/reference/en/language/variables/data-types/unsignedlong/" TargetMode="External"/><Relationship Id="rId30" Type="http://schemas.openxmlformats.org/officeDocument/2006/relationships/hyperlink" Target="https://www.arduino.cc/reference/en/language/variables/variable-scope--qualifiers/const/" TargetMode="External"/><Relationship Id="rId35" Type="http://schemas.openxmlformats.org/officeDocument/2006/relationships/hyperlink" Target="https://www.arduino.cc/reference/en/language/variables/utilities/sizeof/" TargetMode="External"/></Relationships>
</file>

<file path=ppt/slides/_rels/slide146.xml.rels><?xml version="1.0" encoding="UTF-8" standalone="yes"?>
<Relationships xmlns="http://schemas.openxmlformats.org/package/2006/relationships"><Relationship Id="rId13" Type="http://schemas.openxmlformats.org/officeDocument/2006/relationships/hyperlink" Target="https://www.arduino.cc/reference/en/language/structure/control-structure/return/" TargetMode="External"/><Relationship Id="rId18" Type="http://schemas.openxmlformats.org/officeDocument/2006/relationships/hyperlink" Target="https://www.arduino.cc/reference/en/language/structure/further-syntax/blockcomment/" TargetMode="External"/><Relationship Id="rId26" Type="http://schemas.openxmlformats.org/officeDocument/2006/relationships/hyperlink" Target="https://www.arduino.cc/reference/en/language/structure/arithmetic-operators/division/" TargetMode="External"/><Relationship Id="rId39" Type="http://schemas.openxmlformats.org/officeDocument/2006/relationships/hyperlink" Target="https://www.arduino.cc/reference/en/language/structure/bitwise-operators/bitwiseand/" TargetMode="External"/><Relationship Id="rId3" Type="http://schemas.openxmlformats.org/officeDocument/2006/relationships/image" Target="../media/image2.jpeg"/><Relationship Id="rId21" Type="http://schemas.openxmlformats.org/officeDocument/2006/relationships/hyperlink" Target="https://www.arduino.cc/reference/en/language/structure/further-syntax/curlybraces/" TargetMode="External"/><Relationship Id="rId34" Type="http://schemas.openxmlformats.org/officeDocument/2006/relationships/hyperlink" Target="https://www.arduino.cc/reference/en/language/structure/boolean-operators/logicalnot/" TargetMode="External"/><Relationship Id="rId42" Type="http://schemas.openxmlformats.org/officeDocument/2006/relationships/hyperlink" Target="https://www.arduino.cc/reference/en/language/structure/bitwise-operators/bitwisexor/" TargetMode="External"/><Relationship Id="rId47" Type="http://schemas.openxmlformats.org/officeDocument/2006/relationships/hyperlink" Target="https://www.arduino.cc/reference/en/language/structure/compound-operators/increment/" TargetMode="External"/><Relationship Id="rId50" Type="http://schemas.openxmlformats.org/officeDocument/2006/relationships/hyperlink" Target="https://www.arduino.cc/reference/en/language/structure/compound-operators/compoundsubtraction/" TargetMode="External"/><Relationship Id="rId7" Type="http://schemas.openxmlformats.org/officeDocument/2006/relationships/hyperlink" Target="https://www.arduino.cc/reference/en/language/structure/control-structure/continue/" TargetMode="External"/><Relationship Id="rId12" Type="http://schemas.openxmlformats.org/officeDocument/2006/relationships/hyperlink" Target="https://www.arduino.cc/reference/en/language/structure/control-structure/if/" TargetMode="External"/><Relationship Id="rId17" Type="http://schemas.openxmlformats.org/officeDocument/2006/relationships/hyperlink" Target="https://www.arduino.cc/reference/en/language/structure/further-syntax/include/" TargetMode="External"/><Relationship Id="rId25" Type="http://schemas.openxmlformats.org/officeDocument/2006/relationships/hyperlink" Target="https://www.arduino.cc/reference/en/language/structure/arithmetic-operators/subtraction/" TargetMode="External"/><Relationship Id="rId33" Type="http://schemas.openxmlformats.org/officeDocument/2006/relationships/hyperlink" Target="https://www.arduino.cc/reference/en/language/structure/comparison-operators/greaterthanorequalto/" TargetMode="External"/><Relationship Id="rId38" Type="http://schemas.openxmlformats.org/officeDocument/2006/relationships/hyperlink" Target="https://www.arduino.cc/reference/en/language/structure/pointer-access-operators/dereference/" TargetMode="External"/><Relationship Id="rId46" Type="http://schemas.openxmlformats.org/officeDocument/2006/relationships/hyperlink" Target="https://www.arduino.cc/reference/en/language/structure/compound-operators/compoundmultiplication/" TargetMode="External"/><Relationship Id="rId2" Type="http://schemas.openxmlformats.org/officeDocument/2006/relationships/notesSlide" Target="../notesSlides/notesSlide74.xml"/><Relationship Id="rId16" Type="http://schemas.openxmlformats.org/officeDocument/2006/relationships/hyperlink" Target="https://www.arduino.cc/reference/en/language/structure/further-syntax/define/" TargetMode="External"/><Relationship Id="rId20" Type="http://schemas.openxmlformats.org/officeDocument/2006/relationships/hyperlink" Target="https://www.arduino.cc/reference/en/language/structure/further-syntax/semicolon/" TargetMode="External"/><Relationship Id="rId29" Type="http://schemas.openxmlformats.org/officeDocument/2006/relationships/hyperlink" Target="https://www.arduino.cc/reference/en/language/structure/comparison-operators/lessthan/" TargetMode="External"/><Relationship Id="rId41" Type="http://schemas.openxmlformats.org/officeDocument/2006/relationships/hyperlink" Target="https://www.arduino.cc/reference/en/language/structure/bitwise-operators/bitshiftright/" TargetMode="External"/><Relationship Id="rId1" Type="http://schemas.openxmlformats.org/officeDocument/2006/relationships/slideLayout" Target="../slideLayouts/slideLayout7.xml"/><Relationship Id="rId6" Type="http://schemas.openxmlformats.org/officeDocument/2006/relationships/hyperlink" Target="https://www.arduino.cc/reference/en/language/structure/control-structure/break/" TargetMode="External"/><Relationship Id="rId11" Type="http://schemas.openxmlformats.org/officeDocument/2006/relationships/hyperlink" Target="https://www.arduino.cc/reference/en/language/structure/control-structure/goto/" TargetMode="External"/><Relationship Id="rId24" Type="http://schemas.openxmlformats.org/officeDocument/2006/relationships/hyperlink" Target="https://www.arduino.cc/reference/en/language/structure/arithmetic-operators/addition/" TargetMode="External"/><Relationship Id="rId32" Type="http://schemas.openxmlformats.org/officeDocument/2006/relationships/hyperlink" Target="https://www.arduino.cc/reference/en/language/structure/comparison-operators/greaterthan/" TargetMode="External"/><Relationship Id="rId37" Type="http://schemas.openxmlformats.org/officeDocument/2006/relationships/hyperlink" Target="https://www.arduino.cc/reference/en/language/structure/pointer-access-operators/reference/" TargetMode="External"/><Relationship Id="rId40" Type="http://schemas.openxmlformats.org/officeDocument/2006/relationships/hyperlink" Target="https://www.arduino.cc/reference/en/language/structure/bitwise-operators/bitshiftleft/" TargetMode="External"/><Relationship Id="rId45" Type="http://schemas.openxmlformats.org/officeDocument/2006/relationships/hyperlink" Target="https://www.arduino.cc/reference/en/language/structure/compound-operators/compoundbitwiseand/" TargetMode="External"/><Relationship Id="rId53" Type="http://schemas.openxmlformats.org/officeDocument/2006/relationships/hyperlink" Target="https://www.arduino.cc/reference/en/language/structure/compound-operators/compoundbitwiseor/" TargetMode="External"/><Relationship Id="rId5" Type="http://schemas.openxmlformats.org/officeDocument/2006/relationships/hyperlink" Target="https://www.arduino.cc/reference/en/language/structure/sketch/setup/" TargetMode="External"/><Relationship Id="rId15" Type="http://schemas.openxmlformats.org/officeDocument/2006/relationships/hyperlink" Target="https://www.arduino.cc/reference/en/language/structure/control-structure/while/" TargetMode="External"/><Relationship Id="rId23" Type="http://schemas.openxmlformats.org/officeDocument/2006/relationships/hyperlink" Target="https://www.arduino.cc/reference/en/language/structure/arithmetic-operators/multiplication/" TargetMode="External"/><Relationship Id="rId28" Type="http://schemas.openxmlformats.org/officeDocument/2006/relationships/hyperlink" Target="https://www.arduino.cc/reference/en/language/structure/comparison-operators/notequalto/" TargetMode="External"/><Relationship Id="rId36" Type="http://schemas.openxmlformats.org/officeDocument/2006/relationships/hyperlink" Target="https://www.arduino.cc/reference/en/language/structure/boolean-operators/logicalor/" TargetMode="External"/><Relationship Id="rId49" Type="http://schemas.openxmlformats.org/officeDocument/2006/relationships/hyperlink" Target="https://www.arduino.cc/reference/en/language/structure/compound-operators/decrement/" TargetMode="External"/><Relationship Id="rId10" Type="http://schemas.openxmlformats.org/officeDocument/2006/relationships/hyperlink" Target="https://www.arduino.cc/reference/en/language/structure/control-structure/for/" TargetMode="External"/><Relationship Id="rId19" Type="http://schemas.openxmlformats.org/officeDocument/2006/relationships/hyperlink" Target="https://www.arduino.cc/reference/en/language/structure/further-syntax/singlelinecomment/" TargetMode="External"/><Relationship Id="rId31" Type="http://schemas.openxmlformats.org/officeDocument/2006/relationships/hyperlink" Target="https://www.arduino.cc/reference/en/language/structure/comparison-operators/equalto/" TargetMode="External"/><Relationship Id="rId44" Type="http://schemas.openxmlformats.org/officeDocument/2006/relationships/hyperlink" Target="https://www.arduino.cc/reference/en/language/structure/bitwise-operators/bitwisenot/" TargetMode="External"/><Relationship Id="rId52" Type="http://schemas.openxmlformats.org/officeDocument/2006/relationships/hyperlink" Target="https://www.arduino.cc/reference/en/language/structure/compound-operators/compoundbitwisexor/" TargetMode="External"/><Relationship Id="rId4" Type="http://schemas.openxmlformats.org/officeDocument/2006/relationships/hyperlink" Target="https://www.arduino.cc/reference/en/language/structure/sketch/loop/" TargetMode="External"/><Relationship Id="rId9" Type="http://schemas.openxmlformats.org/officeDocument/2006/relationships/hyperlink" Target="https://www.arduino.cc/reference/en/language/structure/control-structure/else/" TargetMode="External"/><Relationship Id="rId14" Type="http://schemas.openxmlformats.org/officeDocument/2006/relationships/hyperlink" Target="https://www.arduino.cc/reference/en/language/structure/control-structure/switchcase/" TargetMode="External"/><Relationship Id="rId22" Type="http://schemas.openxmlformats.org/officeDocument/2006/relationships/hyperlink" Target="https://www.arduino.cc/reference/en/language/structure/arithmetic-operators/remainder/" TargetMode="External"/><Relationship Id="rId27" Type="http://schemas.openxmlformats.org/officeDocument/2006/relationships/hyperlink" Target="https://www.arduino.cc/reference/en/language/structure/arithmetic-operators/assignment/" TargetMode="External"/><Relationship Id="rId30" Type="http://schemas.openxmlformats.org/officeDocument/2006/relationships/hyperlink" Target="https://www.arduino.cc/reference/en/language/structure/comparison-operators/lessthanorequalto/" TargetMode="External"/><Relationship Id="rId35" Type="http://schemas.openxmlformats.org/officeDocument/2006/relationships/hyperlink" Target="https://www.arduino.cc/reference/en/language/structure/boolean-operators/logicaland/" TargetMode="External"/><Relationship Id="rId43" Type="http://schemas.openxmlformats.org/officeDocument/2006/relationships/hyperlink" Target="https://www.arduino.cc/reference/en/language/structure/bitwise-operators/bitwiseor/" TargetMode="External"/><Relationship Id="rId48" Type="http://schemas.openxmlformats.org/officeDocument/2006/relationships/hyperlink" Target="https://www.arduino.cc/reference/en/language/structure/compound-operators/compoundaddition/" TargetMode="External"/><Relationship Id="rId8" Type="http://schemas.openxmlformats.org/officeDocument/2006/relationships/hyperlink" Target="https://www.arduino.cc/reference/en/language/structure/control-structure/dowhile/" TargetMode="External"/><Relationship Id="rId51" Type="http://schemas.openxmlformats.org/officeDocument/2006/relationships/hyperlink" Target="https://www.arduino.cc/reference/en/language/structure/compound-operators/compounddivision/" TargetMode="External"/></Relationships>
</file>

<file path=ppt/slides/_rels/slide147.xml.rels><?xml version="1.0" encoding="UTF-8" standalone="yes"?>
<Relationships xmlns="http://schemas.openxmlformats.org/package/2006/relationships"><Relationship Id="rId8" Type="http://schemas.openxmlformats.org/officeDocument/2006/relationships/image" Target="../media/image195.png"/><Relationship Id="rId3" Type="http://schemas.openxmlformats.org/officeDocument/2006/relationships/image" Target="../media/image2.jpeg"/><Relationship Id="rId7" Type="http://schemas.openxmlformats.org/officeDocument/2006/relationships/image" Target="../media/image194.jpeg"/><Relationship Id="rId2" Type="http://schemas.openxmlformats.org/officeDocument/2006/relationships/notesSlide" Target="../notesSlides/notesSlide75.xml"/><Relationship Id="rId1" Type="http://schemas.openxmlformats.org/officeDocument/2006/relationships/slideLayout" Target="../slideLayouts/slideLayout7.xml"/><Relationship Id="rId6" Type="http://schemas.openxmlformats.org/officeDocument/2006/relationships/image" Target="../media/image193.jpeg"/><Relationship Id="rId5" Type="http://schemas.openxmlformats.org/officeDocument/2006/relationships/image" Target="../media/image192.png"/><Relationship Id="rId4" Type="http://schemas.openxmlformats.org/officeDocument/2006/relationships/image" Target="../media/image191.png"/><Relationship Id="rId9" Type="http://schemas.openxmlformats.org/officeDocument/2006/relationships/image" Target="../media/image196.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hyperlink" Target="http://ni2.intellisurvey.com/run/celvbasicsquiz"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jpe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oleObject" Target="../embeddings/oleObject3.bin"/><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73.png"/></Relationships>
</file>

<file path=ppt/slides/_rels/slide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77.png"/></Relationships>
</file>

<file path=ppt/slides/_rels/slide4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75.png"/></Relationships>
</file>

<file path=ppt/slides/_rels/slide5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82.png"/></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85.png"/><Relationship Id="rId4" Type="http://schemas.openxmlformats.org/officeDocument/2006/relationships/image" Target="../media/image84.png"/></Relationships>
</file>

<file path=ppt/slides/_rels/slide5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89.png"/></Relationships>
</file>

<file path=ppt/slides/_rels/slide5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92.png"/><Relationship Id="rId4" Type="http://schemas.openxmlformats.org/officeDocument/2006/relationships/image" Target="../media/image91.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96.png"/><Relationship Id="rId4" Type="http://schemas.openxmlformats.org/officeDocument/2006/relationships/image" Target="../media/image95.png"/></Relationships>
</file>

<file path=ppt/slides/_rels/slide6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98.png"/></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6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6.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07.png"/><Relationship Id="rId5" Type="http://schemas.openxmlformats.org/officeDocument/2006/relationships/image" Target="../media/image106.png"/><Relationship Id="rId10" Type="http://schemas.openxmlformats.org/officeDocument/2006/relationships/image" Target="../media/image2.jpeg"/><Relationship Id="rId4" Type="http://schemas.openxmlformats.org/officeDocument/2006/relationships/image" Target="../media/image105.png"/><Relationship Id="rId9" Type="http://schemas.openxmlformats.org/officeDocument/2006/relationships/image" Target="../media/image110.png"/></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113.png"/><Relationship Id="rId4" Type="http://schemas.openxmlformats.org/officeDocument/2006/relationships/image" Target="../media/image112.png"/></Relationships>
</file>

<file path=ppt/slides/_rels/slide69.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15.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22.png"/></Relationships>
</file>

<file path=ppt/slides/_rels/slide7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24.png"/></Relationships>
</file>

<file path=ppt/slides/_rels/slide75.xml.rels><?xml version="1.0" encoding="UTF-8" standalone="yes"?>
<Relationships xmlns="http://schemas.openxmlformats.org/package/2006/relationships"><Relationship Id="rId3" Type="http://schemas.openxmlformats.org/officeDocument/2006/relationships/image" Target="../media/image125.png"/><Relationship Id="rId7"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7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30.png"/></Relationships>
</file>

<file path=ppt/slides/_rels/slide77.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33.png"/></Relationships>
</file>

<file path=ppt/slides/_rels/slide81.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136.png"/><Relationship Id="rId4" Type="http://schemas.openxmlformats.org/officeDocument/2006/relationships/image" Target="../media/image135.png"/></Relationships>
</file>

<file path=ppt/slides/_rels/slide82.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38.png"/></Relationships>
</file>

<file path=ppt/slides/_rels/slide83.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image" Target="../media/image139.png"/><Relationship Id="rId7" Type="http://schemas.openxmlformats.org/officeDocument/2006/relationships/image" Target="../media/image142.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141.png"/><Relationship Id="rId4" Type="http://schemas.openxmlformats.org/officeDocument/2006/relationships/image" Target="../media/image140.png"/><Relationship Id="rId9" Type="http://schemas.openxmlformats.org/officeDocument/2006/relationships/image" Target="../media/image2.jpeg"/></Relationships>
</file>

<file path=ppt/slides/_rels/slide84.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85.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47.png"/></Relationships>
</file>

<file path=ppt/slides/_rels/slide88.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49.png"/></Relationships>
</file>

<file path=ppt/slides/_rels/slide8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50.wmf"/><Relationship Id="rId7" Type="http://schemas.openxmlformats.org/officeDocument/2006/relationships/image" Target="../media/image154.png"/><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s>
</file>

<file path=ppt/slides/_rels/slide92.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3.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4.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5.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6.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8.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9.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164.png"/><Relationship Id="rId4" Type="http://schemas.openxmlformats.org/officeDocument/2006/relationships/image" Target="../media/image16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142" y="1318530"/>
            <a:ext cx="11400611" cy="4560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97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Front Panel</a:t>
            </a:r>
          </a:p>
        </p:txBody>
      </p:sp>
      <p:sp>
        <p:nvSpPr>
          <p:cNvPr id="6" name="Rectangle 3"/>
          <p:cNvSpPr txBox="1">
            <a:spLocks noChangeArrowheads="1"/>
          </p:cNvSpPr>
          <p:nvPr/>
        </p:nvSpPr>
        <p:spPr>
          <a:xfrm>
            <a:off x="8338094" y="2561318"/>
            <a:ext cx="4260306" cy="31790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400" dirty="0"/>
              <a:t>User interface for the VI</a:t>
            </a:r>
          </a:p>
          <a:p>
            <a:endParaRPr lang="en-US" altLang="pt-PT" sz="2400" dirty="0"/>
          </a:p>
          <a:p>
            <a:r>
              <a:rPr lang="en-US" altLang="pt-PT" sz="2400" dirty="0"/>
              <a:t>You build the </a:t>
            </a:r>
            <a:br>
              <a:rPr lang="en-US" altLang="pt-PT" sz="2400" dirty="0"/>
            </a:br>
            <a:r>
              <a:rPr lang="en-US" altLang="pt-PT" sz="2400" dirty="0"/>
              <a:t>front panel with controls (inputs) and indicators (outputs)</a:t>
            </a:r>
          </a:p>
        </p:txBody>
      </p:sp>
      <p:pic>
        <p:nvPicPr>
          <p:cNvPr id="8" name="Picture 4" descr="3part frontpan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754" y="1670504"/>
            <a:ext cx="5257800" cy="4359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ontrolPalet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392" y="2330903"/>
            <a:ext cx="1714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0776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Communicating Between Multiple Loops</a:t>
            </a:r>
          </a:p>
        </p:txBody>
      </p:sp>
      <p:sp>
        <p:nvSpPr>
          <p:cNvPr id="12"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Function Global Variables</a:t>
            </a:r>
          </a:p>
        </p:txBody>
      </p:sp>
      <p:sp>
        <p:nvSpPr>
          <p:cNvPr id="15" name="Rectangle 4"/>
          <p:cNvSpPr txBox="1">
            <a:spLocks noChangeArrowheads="1"/>
          </p:cNvSpPr>
          <p:nvPr/>
        </p:nvSpPr>
        <p:spPr>
          <a:xfrm>
            <a:off x="343277" y="1958095"/>
            <a:ext cx="11697831" cy="6221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The general form of a functional global variable includes an uninitialized shift register with a single iteration For or While Loop</a:t>
            </a: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5022" y="3600262"/>
            <a:ext cx="4528241" cy="185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4256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Communicating Between Multiple Loops</a:t>
            </a:r>
          </a:p>
        </p:txBody>
      </p:sp>
      <p:sp>
        <p:nvSpPr>
          <p:cNvPr id="12"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Function Global Variables</a:t>
            </a:r>
          </a:p>
        </p:txBody>
      </p:sp>
      <p:sp>
        <p:nvSpPr>
          <p:cNvPr id="15" name="Rectangle 4"/>
          <p:cNvSpPr txBox="1">
            <a:spLocks noChangeArrowheads="1"/>
          </p:cNvSpPr>
          <p:nvPr/>
        </p:nvSpPr>
        <p:spPr>
          <a:xfrm>
            <a:off x="343277" y="1958095"/>
            <a:ext cx="11697831" cy="6221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A functional global variable usually has an </a:t>
            </a:r>
            <a:r>
              <a:rPr lang="en-US" altLang="pt-PT" b="1" dirty="0"/>
              <a:t>action</a:t>
            </a:r>
            <a:r>
              <a:rPr lang="en-US" altLang="pt-PT" dirty="0"/>
              <a:t> input parameter that specifies which task the VI performs</a:t>
            </a:r>
          </a:p>
          <a:p>
            <a:r>
              <a:rPr lang="en-US" altLang="pt-PT" dirty="0"/>
              <a:t>The VI uses an uninitialized shift register in a While Loop to hold the result of the operation</a:t>
            </a: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257" y="4166103"/>
            <a:ext cx="4889500"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1760" y="4394702"/>
            <a:ext cx="2514600"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8666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Communicating Between Multiple Loops</a:t>
            </a:r>
          </a:p>
        </p:txBody>
      </p:sp>
      <p:sp>
        <p:nvSpPr>
          <p:cNvPr id="12"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Function Global Variables</a:t>
            </a:r>
          </a:p>
        </p:txBody>
      </p:sp>
      <p:sp>
        <p:nvSpPr>
          <p:cNvPr id="15" name="Rectangle 4"/>
          <p:cNvSpPr txBox="1">
            <a:spLocks noChangeArrowheads="1"/>
          </p:cNvSpPr>
          <p:nvPr/>
        </p:nvSpPr>
        <p:spPr>
          <a:xfrm>
            <a:off x="343277" y="1958095"/>
            <a:ext cx="11697831" cy="6221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Very useful for performing customized elapsed time measurements</a:t>
            </a:r>
          </a:p>
        </p:txBody>
      </p:sp>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218" y="2967274"/>
            <a:ext cx="4433888" cy="226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218" y="4643674"/>
            <a:ext cx="2640013" cy="186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3957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Race </a:t>
            </a:r>
            <a:r>
              <a:rPr lang="en-US" altLang="pt-PT" b="1" dirty="0" err="1"/>
              <a:t>Condicions</a:t>
            </a:r>
            <a:endParaRPr lang="en-US" altLang="pt-PT" b="1" dirty="0"/>
          </a:p>
        </p:txBody>
      </p:sp>
      <p:sp>
        <p:nvSpPr>
          <p:cNvPr id="8" name="Rectangle 9"/>
          <p:cNvSpPr txBox="1">
            <a:spLocks noChangeArrowheads="1"/>
          </p:cNvSpPr>
          <p:nvPr/>
        </p:nvSpPr>
        <p:spPr>
          <a:xfrm>
            <a:off x="293756" y="1586901"/>
            <a:ext cx="11417174" cy="50040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A race condition is a situation where the timing of events or the scheduling of tasks may unintentionally affect an output or data value</a:t>
            </a:r>
          </a:p>
          <a:p>
            <a:endParaRPr lang="en-US" altLang="pt-PT" dirty="0"/>
          </a:p>
          <a:p>
            <a:r>
              <a:rPr lang="en-US" altLang="pt-PT" dirty="0"/>
              <a:t>Race conditions are a common problem for programs that execute multiple tasks in parallel and share data between the tasks</a:t>
            </a:r>
          </a:p>
          <a:p>
            <a:endParaRPr lang="en-US" altLang="pt-PT" dirty="0"/>
          </a:p>
          <a:p>
            <a:r>
              <a:rPr lang="en-US" altLang="pt-PT" dirty="0"/>
              <a:t>Race conditions are very difficult to identify and debug </a:t>
            </a:r>
          </a:p>
          <a:p>
            <a:endParaRPr lang="en-US" altLang="pt-PT" dirty="0"/>
          </a:p>
          <a:p>
            <a:r>
              <a:rPr lang="en-US" altLang="pt-PT" dirty="0"/>
              <a:t>Often, code with a race condition can return the same result thousands of times in testing, but still be capable of returning a different result</a:t>
            </a:r>
          </a:p>
          <a:p>
            <a:endParaRPr lang="en-US" altLang="pt-PT" dirty="0"/>
          </a:p>
          <a:p>
            <a:endParaRPr lang="en-US" altLang="pt-PT" dirty="0"/>
          </a:p>
        </p:txBody>
      </p:sp>
      <p:pic>
        <p:nvPicPr>
          <p:cNvPr id="5"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3395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Race </a:t>
            </a:r>
            <a:r>
              <a:rPr lang="en-US" altLang="pt-PT" b="1" dirty="0" err="1"/>
              <a:t>Condicions</a:t>
            </a:r>
            <a:endParaRPr lang="en-US" altLang="pt-PT" b="1" dirty="0"/>
          </a:p>
        </p:txBody>
      </p:sp>
      <p:sp>
        <p:nvSpPr>
          <p:cNvPr id="8" name="Rectangle 9"/>
          <p:cNvSpPr txBox="1">
            <a:spLocks noChangeArrowheads="1"/>
          </p:cNvSpPr>
          <p:nvPr/>
        </p:nvSpPr>
        <p:spPr>
          <a:xfrm>
            <a:off x="293756" y="1143281"/>
            <a:ext cx="11417174" cy="50040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Avoid race conditions by: </a:t>
            </a:r>
          </a:p>
          <a:p>
            <a:pPr lvl="1"/>
            <a:r>
              <a:rPr lang="en-US" altLang="pt-PT" dirty="0"/>
              <a:t>Controlling shared resources</a:t>
            </a:r>
          </a:p>
          <a:p>
            <a:pPr lvl="1"/>
            <a:r>
              <a:rPr lang="en-US" altLang="pt-PT" dirty="0"/>
              <a:t>Properly sequencing instructions</a:t>
            </a:r>
          </a:p>
          <a:p>
            <a:pPr lvl="1"/>
            <a:r>
              <a:rPr lang="en-US" altLang="pt-PT" dirty="0"/>
              <a:t>Identifying and protecting critical sections within your code</a:t>
            </a:r>
          </a:p>
          <a:p>
            <a:pPr lvl="1"/>
            <a:r>
              <a:rPr lang="en-US" altLang="pt-PT" dirty="0"/>
              <a:t>Reducing use of variables</a:t>
            </a:r>
          </a:p>
          <a:p>
            <a:r>
              <a:rPr lang="en-US" altLang="pt-PT" dirty="0"/>
              <a:t>Race conditions are most common when two tasks have both read and write access to a resource</a:t>
            </a:r>
          </a:p>
          <a:p>
            <a:r>
              <a:rPr lang="en-US" altLang="pt-PT" dirty="0"/>
              <a:t>A resource is any entity that is shared between the processes; most common resources are shared data storage, such as variables</a:t>
            </a:r>
          </a:p>
          <a:p>
            <a:pPr>
              <a:spcBef>
                <a:spcPts val="1200"/>
              </a:spcBef>
            </a:pPr>
            <a:r>
              <a:rPr lang="en-US" altLang="pt-PT" dirty="0"/>
              <a:t>Minimize shared resources and limit the number of writers to the remaining shared resources</a:t>
            </a:r>
          </a:p>
          <a:p>
            <a:pPr>
              <a:spcBef>
                <a:spcPts val="1200"/>
              </a:spcBef>
            </a:pPr>
            <a:r>
              <a:rPr lang="en-US" altLang="pt-PT" dirty="0"/>
              <a:t>Most race conditions only occur when a resource has multiple writers</a:t>
            </a:r>
          </a:p>
          <a:p>
            <a:endParaRPr lang="en-US" altLang="pt-PT" dirty="0"/>
          </a:p>
        </p:txBody>
      </p:sp>
      <p:pic>
        <p:nvPicPr>
          <p:cNvPr id="5"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2459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Race </a:t>
            </a:r>
            <a:r>
              <a:rPr lang="en-US" altLang="pt-PT" b="1" dirty="0" err="1"/>
              <a:t>Condicions</a:t>
            </a:r>
            <a:endParaRPr lang="en-US" altLang="pt-PT" b="1" dirty="0"/>
          </a:p>
        </p:txBody>
      </p:sp>
      <p:sp>
        <p:nvSpPr>
          <p:cNvPr id="8" name="Rectangle 9"/>
          <p:cNvSpPr txBox="1">
            <a:spLocks noChangeArrowheads="1"/>
          </p:cNvSpPr>
          <p:nvPr/>
        </p:nvSpPr>
        <p:spPr>
          <a:xfrm>
            <a:off x="293756" y="1786077"/>
            <a:ext cx="11417174" cy="50040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A critical section of code is code that may behave inconsistently if some shared resource is altered while it is running</a:t>
            </a:r>
          </a:p>
          <a:p>
            <a:endParaRPr lang="en-US" altLang="pt-PT" dirty="0"/>
          </a:p>
          <a:p>
            <a:pPr>
              <a:spcBef>
                <a:spcPts val="1200"/>
              </a:spcBef>
            </a:pPr>
            <a:r>
              <a:rPr lang="en-US" altLang="pt-PT" dirty="0"/>
              <a:t>If one loop interrupts another loop while it is executing critical code, then a race condition can occur</a:t>
            </a:r>
          </a:p>
          <a:p>
            <a:pPr>
              <a:spcBef>
                <a:spcPts val="1200"/>
              </a:spcBef>
            </a:pPr>
            <a:endParaRPr lang="en-US" altLang="pt-PT" dirty="0"/>
          </a:p>
          <a:p>
            <a:pPr>
              <a:spcBef>
                <a:spcPts val="1200"/>
              </a:spcBef>
            </a:pPr>
            <a:r>
              <a:rPr lang="en-US" altLang="pt-PT" dirty="0"/>
              <a:t>Eliminate race conditions by identifying and protecting critical code with:</a:t>
            </a:r>
          </a:p>
          <a:p>
            <a:pPr lvl="1">
              <a:spcBef>
                <a:spcPts val="1200"/>
              </a:spcBef>
            </a:pPr>
            <a:r>
              <a:rPr lang="en-US" altLang="pt-PT" dirty="0"/>
              <a:t>Functional Global Variables</a:t>
            </a:r>
          </a:p>
          <a:p>
            <a:pPr lvl="1">
              <a:spcBef>
                <a:spcPts val="1200"/>
              </a:spcBef>
            </a:pPr>
            <a:r>
              <a:rPr lang="en-US" altLang="pt-PT" dirty="0"/>
              <a:t>Semaphores</a:t>
            </a:r>
          </a:p>
          <a:p>
            <a:endParaRPr lang="en-US" altLang="pt-PT" dirty="0"/>
          </a:p>
        </p:txBody>
      </p:sp>
      <p:pic>
        <p:nvPicPr>
          <p:cNvPr id="5"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3364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Race </a:t>
            </a:r>
            <a:r>
              <a:rPr lang="en-US" altLang="pt-PT" b="1" dirty="0" err="1"/>
              <a:t>Condicions</a:t>
            </a:r>
            <a:endParaRPr lang="en-US" altLang="pt-PT" b="1" dirty="0"/>
          </a:p>
        </p:txBody>
      </p:sp>
      <p:sp>
        <p:nvSpPr>
          <p:cNvPr id="5"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Critical Code</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99" y="1821553"/>
            <a:ext cx="5954713"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99" y="4183753"/>
            <a:ext cx="5130800" cy="203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9575" y="1821553"/>
            <a:ext cx="4881562"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7"/>
          <p:cNvSpPr txBox="1">
            <a:spLocks noChangeArrowheads="1"/>
          </p:cNvSpPr>
          <p:nvPr/>
        </p:nvSpPr>
        <p:spPr>
          <a:xfrm>
            <a:off x="7748530" y="1191025"/>
            <a:ext cx="3962400" cy="1000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400"/>
              <a:t>Functional Global Variable used to protect critical code:</a:t>
            </a:r>
          </a:p>
        </p:txBody>
      </p:sp>
      <p:pic>
        <p:nvPicPr>
          <p:cNvPr id="13" name="Picture 2" descr="Resultado de imagem para labview logo"/>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9421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Race </a:t>
            </a:r>
            <a:r>
              <a:rPr lang="en-US" altLang="pt-PT" b="1" dirty="0" err="1"/>
              <a:t>Condicions</a:t>
            </a:r>
            <a:endParaRPr lang="en-US" altLang="pt-PT" b="1" dirty="0"/>
          </a:p>
        </p:txBody>
      </p:sp>
      <p:sp>
        <p:nvSpPr>
          <p:cNvPr id="5"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Critical Code</a:t>
            </a: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408" y="1604727"/>
            <a:ext cx="901700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408" y="4176477"/>
            <a:ext cx="7986713"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4481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Race </a:t>
            </a:r>
            <a:r>
              <a:rPr lang="en-US" altLang="pt-PT" b="1" dirty="0" err="1"/>
              <a:t>Condicions</a:t>
            </a:r>
            <a:endParaRPr lang="en-US" altLang="pt-PT" b="1" dirty="0"/>
          </a:p>
        </p:txBody>
      </p:sp>
      <p:sp>
        <p:nvSpPr>
          <p:cNvPr id="5"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Sequencing</a:t>
            </a:r>
          </a:p>
        </p:txBody>
      </p:sp>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834" y="2091350"/>
            <a:ext cx="3962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5756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Synchronizing the Transfer of Data</a:t>
            </a:r>
          </a:p>
        </p:txBody>
      </p:sp>
      <p:sp>
        <p:nvSpPr>
          <p:cNvPr id="6" name="Rectangle 3"/>
          <p:cNvSpPr txBox="1">
            <a:spLocks noChangeArrowheads="1"/>
          </p:cNvSpPr>
          <p:nvPr/>
        </p:nvSpPr>
        <p:spPr>
          <a:xfrm>
            <a:off x="301382" y="1496368"/>
            <a:ext cx="11658246" cy="42073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Variables are one method for passing data between parallel processes</a:t>
            </a:r>
          </a:p>
          <a:p>
            <a:r>
              <a:rPr lang="en-US" altLang="pt-PT" dirty="0"/>
              <a:t>For parallel loops to communicate, you must use some form of globally available shared data</a:t>
            </a:r>
          </a:p>
          <a:p>
            <a:r>
              <a:rPr lang="en-US" altLang="pt-PT" dirty="0"/>
              <a:t>Using variables breaks the LabVIEW dataflow paradigm, allows for race conditions, and incurs more overhead than passing the data by wire</a:t>
            </a:r>
          </a:p>
        </p:txBody>
      </p:sp>
      <p:pic>
        <p:nvPicPr>
          <p:cNvPr id="5"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208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Front Panel</a:t>
            </a:r>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190" y="1634579"/>
            <a:ext cx="78486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2"/>
          <p:cNvSpPr txBox="1">
            <a:spLocks noChangeArrowheads="1"/>
          </p:cNvSpPr>
          <p:nvPr/>
        </p:nvSpPr>
        <p:spPr>
          <a:xfrm>
            <a:off x="1903390" y="1229896"/>
            <a:ext cx="9031310" cy="4046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2800" dirty="0"/>
              <a:t>Front Panel – Toolbar</a:t>
            </a:r>
          </a:p>
        </p:txBody>
      </p:sp>
      <p:sp>
        <p:nvSpPr>
          <p:cNvPr id="12" name="Rectangle 5"/>
          <p:cNvSpPr txBox="1">
            <a:spLocks noChangeArrowheads="1"/>
          </p:cNvSpPr>
          <p:nvPr/>
        </p:nvSpPr>
        <p:spPr>
          <a:xfrm>
            <a:off x="2474890" y="3048912"/>
            <a:ext cx="8077200"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Controls</a:t>
            </a:r>
          </a:p>
          <a:p>
            <a:pPr lvl="1"/>
            <a:r>
              <a:rPr lang="en-US" altLang="pt-PT" dirty="0"/>
              <a:t>Knobs, push buttons, dials, and other input devices</a:t>
            </a:r>
          </a:p>
          <a:p>
            <a:pPr lvl="1"/>
            <a:r>
              <a:rPr lang="en-US" altLang="pt-PT" dirty="0"/>
              <a:t>Simulate instrument input devices and supply data to the block diagram of the VI</a:t>
            </a:r>
          </a:p>
          <a:p>
            <a:pPr lvl="1"/>
            <a:endParaRPr lang="en-US" altLang="pt-PT" dirty="0"/>
          </a:p>
          <a:p>
            <a:r>
              <a:rPr lang="en-US" altLang="pt-PT" dirty="0"/>
              <a:t>Indicators</a:t>
            </a:r>
          </a:p>
          <a:p>
            <a:pPr lvl="1"/>
            <a:r>
              <a:rPr lang="en-US" altLang="pt-PT" dirty="0"/>
              <a:t>Graphs, LEDs, and other displays</a:t>
            </a:r>
          </a:p>
          <a:p>
            <a:pPr lvl="1"/>
            <a:r>
              <a:rPr lang="en-US" altLang="pt-PT" dirty="0"/>
              <a:t>Simulate instrument output devices and display data the block diagram acquires or generates</a:t>
            </a:r>
          </a:p>
        </p:txBody>
      </p:sp>
      <p:sp>
        <p:nvSpPr>
          <p:cNvPr id="13" name="Rectangle 2"/>
          <p:cNvSpPr txBox="1">
            <a:spLocks noChangeArrowheads="1"/>
          </p:cNvSpPr>
          <p:nvPr/>
        </p:nvSpPr>
        <p:spPr>
          <a:xfrm>
            <a:off x="3783795" y="2299612"/>
            <a:ext cx="5270500" cy="749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pt-PT" b="1" dirty="0"/>
              <a:t>Controls &amp; Indicators</a:t>
            </a:r>
          </a:p>
        </p:txBody>
      </p:sp>
      <p:pic>
        <p:nvPicPr>
          <p:cNvPr id="8"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64930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txBox="1">
            <a:spLocks noChangeArrowheads="1"/>
          </p:cNvSpPr>
          <p:nvPr/>
        </p:nvSpPr>
        <p:spPr>
          <a:xfrm>
            <a:off x="497943" y="3102582"/>
            <a:ext cx="10936585" cy="635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pt-PT" dirty="0">
                <a:hlinkClick r:id="rId3"/>
              </a:rPr>
              <a:t>http://ni2.intellisurvey.com/run/celvbasicsquiz</a:t>
            </a:r>
            <a:endParaRPr lang="en-US" altLang="pt-PT" dirty="0"/>
          </a:p>
        </p:txBody>
      </p:sp>
    </p:spTree>
    <p:extLst>
      <p:ext uri="{BB962C8B-B14F-4D97-AF65-F5344CB8AC3E}">
        <p14:creationId xmlns:p14="http://schemas.microsoft.com/office/powerpoint/2010/main" val="30015905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m para MY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8591" y="1919335"/>
            <a:ext cx="5722405" cy="2951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8213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pt-PT" dirty="0"/>
              <a:t>What is Data?</a:t>
            </a:r>
          </a:p>
          <a:p>
            <a:pPr algn="ctr"/>
            <a:r>
              <a:rPr lang="en-US" altLang="pt-PT" dirty="0"/>
              <a:t> </a:t>
            </a:r>
          </a:p>
        </p:txBody>
      </p:sp>
      <p:sp>
        <p:nvSpPr>
          <p:cNvPr id="9" name="Rectangle 3"/>
          <p:cNvSpPr txBox="1">
            <a:spLocks noChangeArrowheads="1"/>
          </p:cNvSpPr>
          <p:nvPr/>
        </p:nvSpPr>
        <p:spPr>
          <a:xfrm>
            <a:off x="1529952" y="2314726"/>
            <a:ext cx="9904576" cy="33995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Data can be facts related to any object in consideration. </a:t>
            </a:r>
          </a:p>
          <a:p>
            <a:pPr marL="0" indent="0" algn="ctr">
              <a:buNone/>
            </a:pPr>
            <a:endParaRPr lang="en-US" dirty="0"/>
          </a:p>
          <a:p>
            <a:pPr marL="0" indent="0" algn="ctr">
              <a:buNone/>
            </a:pPr>
            <a:r>
              <a:rPr lang="en-US" dirty="0"/>
              <a:t>For example:</a:t>
            </a:r>
          </a:p>
          <a:p>
            <a:pPr marL="0" indent="0" algn="ctr">
              <a:buNone/>
            </a:pPr>
            <a:endParaRPr lang="en-US" dirty="0"/>
          </a:p>
          <a:p>
            <a:pPr algn="ctr"/>
            <a:r>
              <a:rPr lang="en-US" dirty="0"/>
              <a:t>Your name, age, height, weight, </a:t>
            </a:r>
            <a:r>
              <a:rPr lang="en-US" dirty="0" err="1"/>
              <a:t>etc</a:t>
            </a:r>
            <a:r>
              <a:rPr lang="en-US" dirty="0"/>
              <a:t> are some data related to you.</a:t>
            </a:r>
          </a:p>
          <a:p>
            <a:pPr algn="ctr"/>
            <a:endParaRPr lang="en-US" dirty="0"/>
          </a:p>
          <a:p>
            <a:pPr algn="ctr"/>
            <a:r>
              <a:rPr lang="en-US" dirty="0"/>
              <a:t>A picture , image , file , pdf, </a:t>
            </a:r>
            <a:r>
              <a:rPr lang="en-US" dirty="0" err="1"/>
              <a:t>etc</a:t>
            </a:r>
            <a:r>
              <a:rPr lang="en-US" dirty="0"/>
              <a:t> can also be considered data.</a:t>
            </a:r>
          </a:p>
          <a:p>
            <a:pPr marL="609600" indent="-609600" algn="ctr">
              <a:buFontTx/>
              <a:buAutoNum type="arabicPeriod"/>
            </a:pPr>
            <a:endParaRPr lang="en-US" dirty="0"/>
          </a:p>
          <a:p>
            <a:pPr marL="514350" indent="-514350" algn="ctr">
              <a:buFont typeface="+mj-lt"/>
              <a:buAutoNum type="arabicPeriod"/>
            </a:pPr>
            <a:endParaRPr lang="en-US" altLang="pt-PT"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27044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pt-PT" dirty="0"/>
              <a:t>What is a Database?</a:t>
            </a:r>
          </a:p>
          <a:p>
            <a:pPr algn="ctr"/>
            <a:r>
              <a:rPr lang="en-US" altLang="pt-PT" dirty="0"/>
              <a:t> </a:t>
            </a:r>
          </a:p>
        </p:txBody>
      </p:sp>
      <p:sp>
        <p:nvSpPr>
          <p:cNvPr id="9" name="Rectangle 3"/>
          <p:cNvSpPr txBox="1">
            <a:spLocks noChangeArrowheads="1"/>
          </p:cNvSpPr>
          <p:nvPr/>
        </p:nvSpPr>
        <p:spPr>
          <a:xfrm>
            <a:off x="724277" y="2025014"/>
            <a:ext cx="10855105" cy="46473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Is a systematic collection of data. </a:t>
            </a:r>
          </a:p>
          <a:p>
            <a:pPr marL="514350" indent="-514350">
              <a:buFont typeface="+mj-lt"/>
              <a:buAutoNum type="arabicPeriod"/>
            </a:pPr>
            <a:endParaRPr lang="en-US" dirty="0"/>
          </a:p>
          <a:p>
            <a:pPr marL="514350" indent="-514350">
              <a:buFont typeface="+mj-lt"/>
              <a:buAutoNum type="arabicPeriod"/>
            </a:pPr>
            <a:r>
              <a:rPr lang="en-US" dirty="0"/>
              <a:t>Support storage and  manipulation of data. </a:t>
            </a:r>
          </a:p>
          <a:p>
            <a:pPr marL="514350" indent="-514350">
              <a:buFont typeface="+mj-lt"/>
              <a:buAutoNum type="arabicPeriod"/>
            </a:pPr>
            <a:endParaRPr lang="en-US" dirty="0"/>
          </a:p>
          <a:p>
            <a:pPr marL="514350" indent="-514350">
              <a:buFont typeface="+mj-lt"/>
              <a:buAutoNum type="arabicPeriod"/>
            </a:pPr>
            <a:r>
              <a:rPr lang="en-US" dirty="0"/>
              <a:t>Make data management easy. </a:t>
            </a:r>
          </a:p>
          <a:p>
            <a:pPr marL="514350" indent="-514350">
              <a:buFont typeface="+mj-lt"/>
              <a:buAutoNum type="arabicPeriod"/>
            </a:pPr>
            <a:endParaRPr lang="en-US" altLang="pt-PT" dirty="0"/>
          </a:p>
          <a:p>
            <a:pPr marL="0" indent="0">
              <a:buNone/>
            </a:pPr>
            <a:r>
              <a:rPr lang="en-US" i="1" dirty="0"/>
              <a:t>Example : Facebook. It needs to store, manipulate and present data 		related to members, their friends, member activities, messages, 	advertisements and lot more.</a:t>
            </a:r>
            <a:endParaRPr lang="en-US" altLang="pt-PT" i="1"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0082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8" y="366846"/>
            <a:ext cx="9721639"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pt-PT" dirty="0"/>
              <a:t>Types of DataBase</a:t>
            </a:r>
          </a:p>
          <a:p>
            <a:endParaRPr lang="en-US" dirty="0"/>
          </a:p>
          <a:p>
            <a:pPr algn="ctr"/>
            <a:r>
              <a:rPr lang="en-US" altLang="pt-PT" dirty="0"/>
              <a:t> </a:t>
            </a:r>
          </a:p>
        </p:txBody>
      </p:sp>
      <p:sp>
        <p:nvSpPr>
          <p:cNvPr id="9" name="Rectangle 3"/>
          <p:cNvSpPr txBox="1">
            <a:spLocks noChangeArrowheads="1"/>
          </p:cNvSpPr>
          <p:nvPr/>
        </p:nvSpPr>
        <p:spPr>
          <a:xfrm>
            <a:off x="316871" y="1825839"/>
            <a:ext cx="11407367" cy="51317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There are 4 major types of DBMS.</a:t>
            </a:r>
          </a:p>
          <a:p>
            <a:r>
              <a:rPr lang="en-US" b="1" dirty="0"/>
              <a:t>Hierarchical</a:t>
            </a:r>
            <a:r>
              <a:rPr lang="en-US" dirty="0"/>
              <a:t> - Its structure is like a tree with nodes representing records and branches representing fields</a:t>
            </a:r>
          </a:p>
          <a:p>
            <a:r>
              <a:rPr lang="en-US" b="1" dirty="0"/>
              <a:t>Network </a:t>
            </a:r>
            <a:r>
              <a:rPr lang="en-US" dirty="0"/>
              <a:t> - This type of DB supports many-to many relations, h</a:t>
            </a:r>
            <a:r>
              <a:rPr lang="pt-PT" dirty="0"/>
              <a:t>eterogeneous and client/server</a:t>
            </a:r>
            <a:r>
              <a:rPr lang="en-US" dirty="0"/>
              <a:t>  </a:t>
            </a:r>
          </a:p>
          <a:p>
            <a:r>
              <a:rPr lang="en-US" b="1" dirty="0"/>
              <a:t>Relational </a:t>
            </a:r>
            <a:r>
              <a:rPr lang="en-US" dirty="0"/>
              <a:t> - this type of DB defines database relationships in form of tables, also known as relations. Relational DBMS usually have pre-defined data types that they can support</a:t>
            </a:r>
          </a:p>
          <a:p>
            <a:r>
              <a:rPr lang="en-US" b="1" dirty="0"/>
              <a:t>Object Oriented Relation </a:t>
            </a:r>
            <a:r>
              <a:rPr lang="en-US" dirty="0"/>
              <a:t> - this type supports storage of new data types. The data to be stored is in form of objects with attributes, and methods that define what to do with the data. </a:t>
            </a:r>
          </a:p>
          <a:p>
            <a:pPr marL="0" indent="0">
              <a:buNone/>
            </a:pPr>
            <a:endParaRPr lang="en-US" dirty="0"/>
          </a:p>
          <a:p>
            <a:pPr marL="514350" indent="-514350">
              <a:buFont typeface="+mj-lt"/>
              <a:buAutoNum type="arabicPeriod"/>
            </a:pPr>
            <a:endParaRPr lang="en-US" altLang="pt-PT"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4376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8" y="366846"/>
            <a:ext cx="9721639"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en-US" altLang="pt-PT" dirty="0"/>
              <a:t> </a:t>
            </a:r>
            <a:r>
              <a:rPr lang="pt-PT" dirty="0"/>
              <a:t>What is SQL?</a:t>
            </a:r>
          </a:p>
          <a:p>
            <a:endParaRPr lang="pt-PT" dirty="0"/>
          </a:p>
          <a:p>
            <a:endParaRPr lang="en-US" dirty="0"/>
          </a:p>
          <a:p>
            <a:pPr algn="ctr"/>
            <a:r>
              <a:rPr lang="en-US" altLang="pt-PT" dirty="0"/>
              <a:t> </a:t>
            </a:r>
          </a:p>
        </p:txBody>
      </p:sp>
      <p:sp>
        <p:nvSpPr>
          <p:cNvPr id="9" name="Rectangle 3"/>
          <p:cNvSpPr txBox="1">
            <a:spLocks noChangeArrowheads="1"/>
          </p:cNvSpPr>
          <p:nvPr/>
        </p:nvSpPr>
        <p:spPr>
          <a:xfrm>
            <a:off x="362139" y="2260405"/>
            <a:ext cx="11588435" cy="51317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a:t>
            </a:r>
            <a:r>
              <a:rPr lang="en-US" dirty="0"/>
              <a:t>tructured </a:t>
            </a:r>
            <a:r>
              <a:rPr lang="en-US" b="1" dirty="0"/>
              <a:t>Q</a:t>
            </a:r>
            <a:r>
              <a:rPr lang="en-US" dirty="0"/>
              <a:t>uery </a:t>
            </a:r>
            <a:r>
              <a:rPr lang="en-US" b="1" dirty="0"/>
              <a:t>L</a:t>
            </a:r>
            <a:r>
              <a:rPr lang="en-US" dirty="0"/>
              <a:t>anguage (SQL) is the standard language for dealing with Relational Databases.</a:t>
            </a:r>
          </a:p>
          <a:p>
            <a:endParaRPr lang="en-US" dirty="0"/>
          </a:p>
          <a:p>
            <a:r>
              <a:rPr lang="pt-PT" dirty="0"/>
              <a:t>Relational databases like MySQL Database, Oracle, Ms SQL server, Sybase, etc uses SQL </a:t>
            </a:r>
          </a:p>
          <a:p>
            <a:endParaRPr lang="pt-PT" dirty="0"/>
          </a:p>
          <a:p>
            <a:r>
              <a:rPr lang="en-US" dirty="0"/>
              <a:t>SQL syntaxes used in these databases are almost similar</a:t>
            </a:r>
          </a:p>
          <a:p>
            <a:pPr marL="0" indent="0">
              <a:buNone/>
            </a:pPr>
            <a:endParaRPr lang="en-US" dirty="0"/>
          </a:p>
          <a:p>
            <a:pPr marL="0" indent="0">
              <a:buNone/>
            </a:pPr>
            <a:r>
              <a:rPr lang="en-US" i="1" dirty="0"/>
              <a:t>Example:</a:t>
            </a:r>
            <a:r>
              <a:rPr lang="en-US" altLang="pt-PT" i="1" dirty="0"/>
              <a:t>	SELECT * FROM Members WHERE Age &gt; 30</a:t>
            </a:r>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984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8" y="366846"/>
            <a:ext cx="9721639"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en-US" altLang="pt-PT" dirty="0"/>
              <a:t> </a:t>
            </a:r>
            <a:r>
              <a:rPr lang="pt-PT" dirty="0"/>
              <a:t>What is MySQL?</a:t>
            </a:r>
          </a:p>
          <a:p>
            <a:endParaRPr lang="pt-PT" dirty="0"/>
          </a:p>
          <a:p>
            <a:endParaRPr lang="en-US" dirty="0"/>
          </a:p>
          <a:p>
            <a:pPr algn="ctr"/>
            <a:r>
              <a:rPr lang="en-US" altLang="pt-PT" dirty="0"/>
              <a:t> </a:t>
            </a:r>
          </a:p>
        </p:txBody>
      </p:sp>
      <p:sp>
        <p:nvSpPr>
          <p:cNvPr id="9" name="Rectangle 3"/>
          <p:cNvSpPr txBox="1">
            <a:spLocks noChangeArrowheads="1"/>
          </p:cNvSpPr>
          <p:nvPr/>
        </p:nvSpPr>
        <p:spPr>
          <a:xfrm>
            <a:off x="324655" y="1934481"/>
            <a:ext cx="11725507" cy="51317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Is an </a:t>
            </a:r>
            <a:r>
              <a:rPr lang="en-US" b="1" dirty="0"/>
              <a:t>open source </a:t>
            </a:r>
            <a:r>
              <a:rPr lang="en-US" dirty="0"/>
              <a:t>relational database.</a:t>
            </a:r>
          </a:p>
          <a:p>
            <a:pPr>
              <a:lnSpc>
                <a:spcPct val="100000"/>
              </a:lnSpc>
            </a:pPr>
            <a:r>
              <a:rPr lang="en-US" dirty="0"/>
              <a:t>Supports </a:t>
            </a:r>
            <a:r>
              <a:rPr lang="en-US" b="1" dirty="0"/>
              <a:t>multiple storage engines</a:t>
            </a:r>
            <a:r>
              <a:rPr lang="en-US" dirty="0"/>
              <a:t> each with its own specifications while other systems like SQL server only support a single storage engine.</a:t>
            </a:r>
          </a:p>
          <a:p>
            <a:pPr>
              <a:lnSpc>
                <a:spcPct val="100000"/>
              </a:lnSpc>
            </a:pPr>
            <a:r>
              <a:rPr lang="en-US" dirty="0"/>
              <a:t>Has </a:t>
            </a:r>
            <a:r>
              <a:rPr lang="en-US" b="1" dirty="0"/>
              <a:t>high performance</a:t>
            </a:r>
            <a:r>
              <a:rPr lang="en-US" dirty="0"/>
              <a:t> compared to other relation database systems. This is due to its simplicity in design and support for multiple-storage engines.</a:t>
            </a:r>
          </a:p>
          <a:p>
            <a:pPr>
              <a:lnSpc>
                <a:spcPct val="100000"/>
              </a:lnSpc>
            </a:pPr>
            <a:r>
              <a:rPr lang="en-US" b="1" dirty="0"/>
              <a:t>Cost effective</a:t>
            </a:r>
            <a:r>
              <a:rPr lang="en-US" dirty="0"/>
              <a:t>, it's relatively cheaper in terms of cost when compared to other relational databases</a:t>
            </a:r>
          </a:p>
          <a:p>
            <a:pPr>
              <a:lnSpc>
                <a:spcPct val="100000"/>
              </a:lnSpc>
            </a:pPr>
            <a:r>
              <a:rPr lang="en-US" b="1" dirty="0"/>
              <a:t>Cross platform</a:t>
            </a:r>
            <a:r>
              <a:rPr lang="en-US" dirty="0"/>
              <a:t> - MySQL works on many platforms which means it can be deployed on most machines.</a:t>
            </a:r>
            <a:endParaRPr lang="pt-PT"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6688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8" y="366846"/>
            <a:ext cx="9721639"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en-US" altLang="pt-PT" dirty="0"/>
              <a:t> </a:t>
            </a:r>
            <a:r>
              <a:rPr lang="pt-PT" dirty="0"/>
              <a:t>Database Design</a:t>
            </a:r>
          </a:p>
          <a:p>
            <a:endParaRPr lang="pt-PT" dirty="0"/>
          </a:p>
          <a:p>
            <a:endParaRPr lang="en-US" dirty="0"/>
          </a:p>
          <a:p>
            <a:pPr algn="ctr"/>
            <a:r>
              <a:rPr lang="en-US" altLang="pt-PT" dirty="0"/>
              <a:t> </a:t>
            </a:r>
          </a:p>
        </p:txBody>
      </p:sp>
      <p:sp>
        <p:nvSpPr>
          <p:cNvPr id="9" name="Rectangle 3"/>
          <p:cNvSpPr txBox="1">
            <a:spLocks noChangeArrowheads="1"/>
          </p:cNvSpPr>
          <p:nvPr/>
        </p:nvSpPr>
        <p:spPr>
          <a:xfrm>
            <a:off x="298764" y="1726250"/>
            <a:ext cx="11497901" cy="50095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Database Design is a collection of processes that facilitate the designing, development, implementation and maintenance of enterprise data management systems.</a:t>
            </a:r>
          </a:p>
          <a:p>
            <a:pPr marL="0" indent="0">
              <a:buNone/>
            </a:pPr>
            <a:endParaRPr lang="en-US" sz="1600" dirty="0"/>
          </a:p>
          <a:p>
            <a:pPr marL="0" indent="0">
              <a:buNone/>
            </a:pPr>
            <a:r>
              <a:rPr lang="en-US" sz="2000" dirty="0"/>
              <a:t>It helps produce  database systems</a:t>
            </a:r>
          </a:p>
          <a:p>
            <a:r>
              <a:rPr lang="en-US" sz="1600" dirty="0"/>
              <a:t>That meet the requirements of the users</a:t>
            </a:r>
          </a:p>
          <a:p>
            <a:r>
              <a:rPr lang="en-US" sz="1600" dirty="0"/>
              <a:t>Have high performance.</a:t>
            </a:r>
          </a:p>
          <a:p>
            <a:endParaRPr lang="en-US" sz="1600" dirty="0"/>
          </a:p>
          <a:p>
            <a:pPr marL="0" indent="0">
              <a:buNone/>
            </a:pPr>
            <a:r>
              <a:rPr lang="en-US" sz="2000" dirty="0"/>
              <a:t>The main objectives of database designing are to produce logical and physical designs models of the proposed database system.</a:t>
            </a:r>
          </a:p>
          <a:p>
            <a:r>
              <a:rPr lang="en-US" sz="1600" dirty="0"/>
              <a:t> The logical model concentrates on the data requirements and the data to be stored independent of physical considerations. It does not concern itself with how the data will be stored or where it will be stored physically.</a:t>
            </a:r>
          </a:p>
          <a:p>
            <a:r>
              <a:rPr lang="en-US" sz="1600" dirty="0"/>
              <a:t> The physical data design model involves translating the logical design of the database onto physical media using hardware resources and software systems such as database management systems (DBMS).</a:t>
            </a:r>
          </a:p>
          <a:p>
            <a:pPr marL="0" indent="0">
              <a:buNone/>
            </a:pPr>
            <a:endParaRPr lang="en-US" dirty="0"/>
          </a:p>
          <a:p>
            <a:pPr marL="0" indent="0">
              <a:buNone/>
            </a:pPr>
            <a:endParaRPr lang="en-US" sz="1400"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dirty="0"/>
          </a:p>
          <a:p>
            <a:pPr marL="514350" indent="-514350">
              <a:buFont typeface="+mj-lt"/>
              <a:buAutoNum type="arabicPeriod"/>
            </a:pPr>
            <a:endParaRPr lang="pt-PT"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69251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8" y="366846"/>
            <a:ext cx="9721639"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en-US" dirty="0"/>
              <a:t>Why DB Design is Important ?</a:t>
            </a:r>
          </a:p>
          <a:p>
            <a:pPr algn="ctr"/>
            <a:endParaRPr lang="pt-PT" dirty="0"/>
          </a:p>
          <a:p>
            <a:pPr algn="ctr"/>
            <a:endParaRPr lang="pt-PT" dirty="0"/>
          </a:p>
          <a:p>
            <a:pPr algn="ctr"/>
            <a:endParaRPr lang="en-US" dirty="0"/>
          </a:p>
          <a:p>
            <a:pPr algn="ctr"/>
            <a:r>
              <a:rPr lang="en-US" altLang="pt-PT" dirty="0"/>
              <a:t> </a:t>
            </a:r>
          </a:p>
        </p:txBody>
      </p:sp>
      <p:sp>
        <p:nvSpPr>
          <p:cNvPr id="9" name="Rectangle 3"/>
          <p:cNvSpPr txBox="1">
            <a:spLocks noChangeArrowheads="1"/>
          </p:cNvSpPr>
          <p:nvPr/>
        </p:nvSpPr>
        <p:spPr>
          <a:xfrm>
            <a:off x="366667" y="2097442"/>
            <a:ext cx="11407366" cy="4640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Database designing is crucial to </a:t>
            </a:r>
            <a:r>
              <a:rPr lang="en-US" b="1" dirty="0"/>
              <a:t>high performance</a:t>
            </a:r>
            <a:r>
              <a:rPr lang="en-US" dirty="0"/>
              <a:t> database system.</a:t>
            </a:r>
          </a:p>
          <a:p>
            <a:pPr marL="0" indent="0">
              <a:buNone/>
            </a:pPr>
            <a:endParaRPr lang="en-US" dirty="0"/>
          </a:p>
          <a:p>
            <a:pPr marL="0" indent="0">
              <a:buNone/>
            </a:pPr>
            <a:r>
              <a:rPr lang="en-US" dirty="0"/>
              <a:t> Apart from improving the performance, properly designed database are easy to maintain, improve data consistency and are cost effective in terms of disk storage space.</a:t>
            </a:r>
          </a:p>
          <a:p>
            <a:pPr marL="0" indent="0">
              <a:buNone/>
            </a:pPr>
            <a:endParaRPr lang="en-US" dirty="0"/>
          </a:p>
          <a:p>
            <a:pPr marL="0" indent="0">
              <a:buNone/>
            </a:pPr>
            <a:r>
              <a:rPr lang="en-US" dirty="0"/>
              <a:t>Note , </a:t>
            </a:r>
            <a:r>
              <a:rPr lang="en-US" u="sng" dirty="0"/>
              <a:t>the genius of a database is in its design </a:t>
            </a:r>
            <a:r>
              <a:rPr lang="en-US" dirty="0"/>
              <a:t>. Data operations using SQL is relatively simple</a:t>
            </a:r>
          </a:p>
          <a:p>
            <a:pPr marL="0" indent="0">
              <a:buNone/>
            </a:pPr>
            <a:endParaRPr lang="en-US" dirty="0"/>
          </a:p>
          <a:p>
            <a:pPr marL="514350" indent="-514350">
              <a:buFont typeface="+mj-lt"/>
              <a:buAutoNum type="arabicPeriod"/>
            </a:pPr>
            <a:endParaRPr lang="pt-PT"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79280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8" y="366846"/>
            <a:ext cx="9721639"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endParaRPr lang="pt-PT" dirty="0"/>
          </a:p>
          <a:p>
            <a:pPr algn="ctr"/>
            <a:endParaRPr lang="pt-PT" dirty="0"/>
          </a:p>
          <a:p>
            <a:pPr algn="ctr"/>
            <a:endParaRPr lang="en-US" dirty="0"/>
          </a:p>
          <a:p>
            <a:pPr algn="ctr"/>
            <a:r>
              <a:rPr lang="en-US" altLang="pt-PT" dirty="0"/>
              <a:t> </a:t>
            </a:r>
          </a:p>
        </p:txBody>
      </p:sp>
      <p:sp>
        <p:nvSpPr>
          <p:cNvPr id="9" name="Rectangle 3"/>
          <p:cNvSpPr txBox="1">
            <a:spLocks noChangeArrowheads="1"/>
          </p:cNvSpPr>
          <p:nvPr/>
        </p:nvSpPr>
        <p:spPr>
          <a:xfrm>
            <a:off x="149134" y="817728"/>
            <a:ext cx="11497901" cy="4640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3200" dirty="0"/>
              <a:t>Database development life cycle</a:t>
            </a:r>
          </a:p>
          <a:p>
            <a:pPr marL="0" indent="0">
              <a:buNone/>
            </a:pPr>
            <a:endParaRPr lang="pt-PT" sz="3200" dirty="0"/>
          </a:p>
          <a:p>
            <a:pPr marL="0" indent="0">
              <a:buNone/>
            </a:pPr>
            <a:endParaRPr lang="pt-PT" sz="3200" dirty="0"/>
          </a:p>
          <a:p>
            <a:pPr marL="0" indent="0">
              <a:buNone/>
            </a:pPr>
            <a:r>
              <a:rPr lang="en-US" sz="2000" b="1" dirty="0"/>
              <a:t>Requirements analysis</a:t>
            </a:r>
          </a:p>
          <a:p>
            <a:r>
              <a:rPr lang="en-US" sz="1800" b="1" dirty="0"/>
              <a:t>Planning</a:t>
            </a:r>
            <a:r>
              <a:rPr lang="en-US" sz="1800" dirty="0"/>
              <a:t> - This stages concerns with planning of entire Database Development Life Cycle  It takes into consideration the Information Systems strategy of the organization.</a:t>
            </a:r>
          </a:p>
          <a:p>
            <a:r>
              <a:rPr lang="en-US" sz="1800" b="1" dirty="0"/>
              <a:t>System definition</a:t>
            </a:r>
            <a:r>
              <a:rPr lang="en-US" sz="1800" dirty="0"/>
              <a:t> - This stage defines the scope and boundaries of the proposed database system.</a:t>
            </a:r>
          </a:p>
          <a:p>
            <a:pPr marL="0" indent="0">
              <a:buNone/>
            </a:pPr>
            <a:r>
              <a:rPr lang="en-US" sz="2000" b="1" dirty="0"/>
              <a:t>Database designing</a:t>
            </a:r>
          </a:p>
          <a:p>
            <a:r>
              <a:rPr lang="en-US" sz="1800" b="1" dirty="0"/>
              <a:t>Logical model</a:t>
            </a:r>
            <a:r>
              <a:rPr lang="en-US" sz="1800" dirty="0"/>
              <a:t> - This stage is concerned with developing a database model based on requirements. (Only on paper</a:t>
            </a:r>
            <a:r>
              <a:rPr lang="pt-PT" sz="1800" dirty="0"/>
              <a:t>)</a:t>
            </a:r>
            <a:endParaRPr lang="en-US" sz="1800" dirty="0"/>
          </a:p>
          <a:p>
            <a:r>
              <a:rPr lang="en-US" sz="1800" b="1" dirty="0"/>
              <a:t>Physical model</a:t>
            </a:r>
            <a:r>
              <a:rPr lang="en-US" sz="1800" dirty="0"/>
              <a:t> - This stage implements the logical model of the database taking into account the DBMS and physical implementation factors.</a:t>
            </a:r>
          </a:p>
          <a:p>
            <a:pPr marL="0" indent="0">
              <a:buNone/>
            </a:pPr>
            <a:r>
              <a:rPr lang="en-US" sz="2000" b="1" dirty="0"/>
              <a:t>Implementation</a:t>
            </a:r>
          </a:p>
          <a:p>
            <a:r>
              <a:rPr lang="en-US" sz="1800" b="1" dirty="0"/>
              <a:t>Data conversion and loading</a:t>
            </a:r>
            <a:r>
              <a:rPr lang="en-US" sz="1800" dirty="0"/>
              <a:t> - this stage is concerned with importing and converting data from the old system into the new database.</a:t>
            </a:r>
          </a:p>
          <a:p>
            <a:r>
              <a:rPr lang="en-US" sz="1800" b="1" dirty="0"/>
              <a:t>Testing</a:t>
            </a:r>
            <a:r>
              <a:rPr lang="en-US" sz="1800" dirty="0"/>
              <a:t> - this stage is concerned with the identification of errors  in the newly implemented system .It checks the database against requirement specifications.</a:t>
            </a:r>
          </a:p>
          <a:p>
            <a:pPr marL="0" indent="0">
              <a:buNone/>
            </a:pPr>
            <a:endParaRPr lang="pt-PT" sz="3200" dirty="0"/>
          </a:p>
          <a:p>
            <a:endParaRPr lang="pt-PT" sz="3200" b="1" dirty="0"/>
          </a:p>
          <a:p>
            <a:endParaRPr lang="pt-PT" sz="3200" b="1" dirty="0"/>
          </a:p>
          <a:p>
            <a:endParaRPr lang="pt-PT" sz="3200" b="1" dirty="0"/>
          </a:p>
          <a:p>
            <a:endParaRPr lang="pt-PT" sz="3200" b="1" dirty="0"/>
          </a:p>
          <a:p>
            <a:endParaRPr lang="pt-PT" sz="3200" b="1" dirty="0"/>
          </a:p>
          <a:p>
            <a:endParaRPr lang="pt-PT" sz="3200" b="1" dirty="0"/>
          </a:p>
          <a:p>
            <a:pPr marL="514350" indent="-514350">
              <a:buFont typeface="+mj-lt"/>
              <a:buAutoNum type="arabicPeriod"/>
            </a:pPr>
            <a:endParaRPr lang="pt-PT" sz="3200"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cdn.guru99.com/images/DatabaseDesignProces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7747" y="1367836"/>
            <a:ext cx="5418202" cy="1474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371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Front Panel</a:t>
            </a:r>
          </a:p>
        </p:txBody>
      </p:sp>
      <p:pic>
        <p:nvPicPr>
          <p:cNvPr id="9" name="Picture 5" descr="numc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9676" y="3416300"/>
            <a:ext cx="2011362" cy="2738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6"/>
          <p:cNvSpPr txBox="1">
            <a:spLocks noChangeArrowheads="1"/>
          </p:cNvSpPr>
          <p:nvPr/>
        </p:nvSpPr>
        <p:spPr bwMode="auto">
          <a:xfrm>
            <a:off x="3662676" y="5164138"/>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n-US" altLang="pt-PT">
                <a:solidFill>
                  <a:schemeClr val="hlink"/>
                </a:solidFill>
              </a:rPr>
              <a:t>Numeric Indicator</a:t>
            </a:r>
          </a:p>
        </p:txBody>
      </p:sp>
      <p:sp>
        <p:nvSpPr>
          <p:cNvPr id="14" name="Text Box 7"/>
          <p:cNvSpPr txBox="1">
            <a:spLocks noChangeArrowheads="1"/>
          </p:cNvSpPr>
          <p:nvPr/>
        </p:nvSpPr>
        <p:spPr bwMode="auto">
          <a:xfrm>
            <a:off x="8623613" y="3873500"/>
            <a:ext cx="2143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n-US" altLang="pt-PT">
                <a:solidFill>
                  <a:schemeClr val="hlink"/>
                </a:solidFill>
              </a:rPr>
              <a:t>Numeric Control</a:t>
            </a:r>
          </a:p>
        </p:txBody>
      </p:sp>
      <p:sp>
        <p:nvSpPr>
          <p:cNvPr id="15" name="Text Box 8"/>
          <p:cNvSpPr txBox="1">
            <a:spLocks noChangeArrowheads="1"/>
          </p:cNvSpPr>
          <p:nvPr/>
        </p:nvSpPr>
        <p:spPr bwMode="auto">
          <a:xfrm>
            <a:off x="2232338" y="4325938"/>
            <a:ext cx="375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n-US" altLang="pt-PT">
                <a:solidFill>
                  <a:schemeClr val="hlink"/>
                </a:solidFill>
              </a:rPr>
              <a:t>Increment/Decrement Buttons</a:t>
            </a:r>
          </a:p>
        </p:txBody>
      </p:sp>
      <p:sp>
        <p:nvSpPr>
          <p:cNvPr id="16" name="Line 9"/>
          <p:cNvSpPr>
            <a:spLocks noChangeShapeType="1"/>
          </p:cNvSpPr>
          <p:nvPr/>
        </p:nvSpPr>
        <p:spPr bwMode="auto">
          <a:xfrm>
            <a:off x="6024876" y="5392738"/>
            <a:ext cx="609600" cy="0"/>
          </a:xfrm>
          <a:prstGeom prst="line">
            <a:avLst/>
          </a:prstGeom>
          <a:noFill/>
          <a:ln w="38100">
            <a:solidFill>
              <a:srgbClr val="5E84B8"/>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17" name="Line 10"/>
          <p:cNvSpPr>
            <a:spLocks noChangeShapeType="1"/>
          </p:cNvSpPr>
          <p:nvPr/>
        </p:nvSpPr>
        <p:spPr bwMode="auto">
          <a:xfrm flipH="1">
            <a:off x="8006076" y="4097338"/>
            <a:ext cx="609600" cy="0"/>
          </a:xfrm>
          <a:prstGeom prst="line">
            <a:avLst/>
          </a:prstGeom>
          <a:noFill/>
          <a:ln w="38100">
            <a:solidFill>
              <a:srgbClr val="5E84B8"/>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18" name="Line 11"/>
          <p:cNvSpPr>
            <a:spLocks noChangeShapeType="1"/>
          </p:cNvSpPr>
          <p:nvPr/>
        </p:nvSpPr>
        <p:spPr bwMode="auto">
          <a:xfrm flipV="1">
            <a:off x="5966138" y="4173538"/>
            <a:ext cx="609600" cy="381000"/>
          </a:xfrm>
          <a:prstGeom prst="line">
            <a:avLst/>
          </a:prstGeom>
          <a:noFill/>
          <a:ln w="38100">
            <a:solidFill>
              <a:srgbClr val="5E84B8"/>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19" name="Rectangle 12"/>
          <p:cNvSpPr txBox="1">
            <a:spLocks noChangeArrowheads="1"/>
          </p:cNvSpPr>
          <p:nvPr/>
        </p:nvSpPr>
        <p:spPr>
          <a:xfrm>
            <a:off x="2460938" y="2489199"/>
            <a:ext cx="8077200" cy="38322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400" dirty="0"/>
              <a:t>The numeric data type can represent numbers of various types, such as integer or real</a:t>
            </a:r>
          </a:p>
        </p:txBody>
      </p:sp>
      <p:sp>
        <p:nvSpPr>
          <p:cNvPr id="20" name="Rectangle 2"/>
          <p:cNvSpPr txBox="1">
            <a:spLocks noChangeArrowheads="1"/>
          </p:cNvSpPr>
          <p:nvPr/>
        </p:nvSpPr>
        <p:spPr>
          <a:xfrm>
            <a:off x="3604564" y="838927"/>
            <a:ext cx="5270500" cy="749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Controls &amp; Indicators</a:t>
            </a:r>
          </a:p>
        </p:txBody>
      </p:sp>
      <p:sp>
        <p:nvSpPr>
          <p:cNvPr id="21" name="Rectangle 2"/>
          <p:cNvSpPr txBox="1">
            <a:spLocks noChangeArrowheads="1"/>
          </p:cNvSpPr>
          <p:nvPr/>
        </p:nvSpPr>
        <p:spPr>
          <a:xfrm>
            <a:off x="3604564" y="1323975"/>
            <a:ext cx="5270500" cy="749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Numeric</a:t>
            </a:r>
          </a:p>
        </p:txBody>
      </p:sp>
      <p:pic>
        <p:nvPicPr>
          <p:cNvPr id="22"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40919"/>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1364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8" y="366846"/>
            <a:ext cx="9721639"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en-US" dirty="0"/>
              <a:t>Normalization</a:t>
            </a:r>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380246" y="2625505"/>
            <a:ext cx="11371152" cy="37411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Normalization is a database design technique which organizes tables in a manner that reduces redundancy and dependency of data.</a:t>
            </a:r>
          </a:p>
          <a:p>
            <a:endParaRPr lang="en-US" dirty="0"/>
          </a:p>
          <a:p>
            <a:r>
              <a:rPr lang="en-US" dirty="0"/>
              <a:t>It divides larger tables to smaller tables and links them using relationships.</a:t>
            </a:r>
          </a:p>
          <a:p>
            <a:pPr marL="0" indent="0">
              <a:buNone/>
            </a:pPr>
            <a:endParaRPr lang="pt-PT" sz="3200" dirty="0"/>
          </a:p>
          <a:p>
            <a:pPr marL="0" indent="0">
              <a:buNone/>
            </a:pPr>
            <a:r>
              <a:rPr lang="en-US" sz="2000" dirty="0"/>
              <a:t>Theory of Data Normalization in SQL is still being developed. For example, there are discussions on 6</a:t>
            </a:r>
            <a:r>
              <a:rPr lang="en-US" sz="2000" baseline="30000" dirty="0"/>
              <a:t>th</a:t>
            </a:r>
            <a:r>
              <a:rPr lang="en-US" sz="2000" dirty="0"/>
              <a:t> Normal Form. </a:t>
            </a:r>
            <a:r>
              <a:rPr lang="en-US" sz="2000" b="1" dirty="0"/>
              <a:t>However, in most practical applications, normalization achieves its best in 3</a:t>
            </a:r>
            <a:r>
              <a:rPr lang="en-US" sz="2000" b="1" baseline="30000" dirty="0"/>
              <a:t>rd</a:t>
            </a:r>
            <a:r>
              <a:rPr lang="en-US" sz="2000" b="1" dirty="0"/>
              <a:t> Normal Form</a:t>
            </a:r>
            <a:r>
              <a:rPr lang="en-US" sz="2000" dirty="0"/>
              <a:t>.</a:t>
            </a:r>
            <a:endParaRPr lang="pt-PT" sz="2000" dirty="0"/>
          </a:p>
          <a:p>
            <a:pPr marL="0" indent="0">
              <a:buNone/>
            </a:pPr>
            <a:endParaRPr lang="pt-PT" sz="3200" dirty="0"/>
          </a:p>
          <a:p>
            <a:endParaRPr lang="pt-PT" sz="3200" b="1" dirty="0"/>
          </a:p>
          <a:p>
            <a:endParaRPr lang="pt-PT" sz="3200" b="1" dirty="0"/>
          </a:p>
          <a:p>
            <a:endParaRPr lang="pt-PT" sz="3200" b="1" dirty="0"/>
          </a:p>
          <a:p>
            <a:endParaRPr lang="pt-PT" sz="3200" b="1" dirty="0"/>
          </a:p>
          <a:p>
            <a:endParaRPr lang="pt-PT" sz="3200" b="1" dirty="0"/>
          </a:p>
          <a:p>
            <a:endParaRPr lang="pt-PT" sz="3200" b="1" dirty="0"/>
          </a:p>
          <a:p>
            <a:pPr marL="514350" indent="-514350">
              <a:buFont typeface="+mj-lt"/>
              <a:buAutoNum type="arabicPeriod"/>
            </a:pPr>
            <a:endParaRPr lang="pt-PT" sz="3200"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tps://cdn.guru99.com/images/NormalizationProces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4321" y="5966567"/>
            <a:ext cx="536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54191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8" y="366846"/>
            <a:ext cx="9721639"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pt-PT" dirty="0"/>
              <a:t>1</a:t>
            </a:r>
            <a:r>
              <a:rPr lang="pt-PT" baseline="30000" dirty="0"/>
              <a:t>st</a:t>
            </a:r>
            <a:r>
              <a:rPr lang="pt-PT" dirty="0"/>
              <a:t> Normal Form (1FN)</a:t>
            </a:r>
            <a:endParaRPr lang="en-US" dirty="0"/>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1392964" y="2009869"/>
            <a:ext cx="9373773" cy="43567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Each table cell should contain a single value.</a:t>
            </a:r>
          </a:p>
          <a:p>
            <a:endParaRPr lang="en-US" dirty="0"/>
          </a:p>
          <a:p>
            <a:r>
              <a:rPr lang="en-US" dirty="0"/>
              <a:t>Each record needs to be unique.</a:t>
            </a:r>
          </a:p>
          <a:p>
            <a:pPr marL="0" indent="0">
              <a:buNone/>
            </a:pPr>
            <a:endParaRPr lang="pt-PT" dirty="0"/>
          </a:p>
          <a:p>
            <a:endParaRPr lang="pt-PT" b="1" dirty="0"/>
          </a:p>
          <a:p>
            <a:endParaRPr lang="pt-PT" b="1" dirty="0"/>
          </a:p>
          <a:p>
            <a:endParaRPr lang="pt-PT" b="1" dirty="0"/>
          </a:p>
          <a:p>
            <a:endParaRPr lang="pt-PT" b="1" dirty="0"/>
          </a:p>
          <a:p>
            <a:endParaRPr lang="pt-PT" b="1" dirty="0"/>
          </a:p>
          <a:p>
            <a:endParaRPr lang="pt-PT" b="1" dirty="0"/>
          </a:p>
          <a:p>
            <a:pPr marL="514350" indent="-514350">
              <a:buFont typeface="+mj-lt"/>
              <a:buAutoNum type="arabicPeriod"/>
            </a:pPr>
            <a:endParaRPr lang="pt-PT"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s://cdn.guru99.com/images/1N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5199" y="4002108"/>
            <a:ext cx="5474149" cy="2104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3380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8" y="366846"/>
            <a:ext cx="9721639"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en-US" altLang="pt-PT" dirty="0"/>
              <a:t> </a:t>
            </a:r>
            <a:r>
              <a:rPr lang="pt-PT" dirty="0"/>
              <a:t>What is a KEY?</a:t>
            </a:r>
          </a:p>
          <a:p>
            <a:pPr algn="ctr"/>
            <a:endParaRPr lang="en-US" dirty="0"/>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217283" y="1726250"/>
            <a:ext cx="11751397" cy="4640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Before we proceed let's understand a few things…</a:t>
            </a:r>
          </a:p>
          <a:p>
            <a:pPr marL="0" indent="0">
              <a:buNone/>
            </a:pPr>
            <a:r>
              <a:rPr lang="en-US" sz="2000" dirty="0"/>
              <a:t>A KEY is a value used to identify a record in a table uniquely. </a:t>
            </a:r>
          </a:p>
          <a:p>
            <a:pPr marL="0" indent="0">
              <a:buNone/>
            </a:pPr>
            <a:r>
              <a:rPr lang="en-US" sz="2000" dirty="0"/>
              <a:t>A KEY could be a single column or combination of multiple columns.</a:t>
            </a:r>
          </a:p>
          <a:p>
            <a:pPr marL="457200" lvl="1" indent="0">
              <a:lnSpc>
                <a:spcPct val="100000"/>
              </a:lnSpc>
              <a:spcBef>
                <a:spcPts val="0"/>
              </a:spcBef>
              <a:buNone/>
            </a:pPr>
            <a:endParaRPr lang="en-US" sz="2000" dirty="0"/>
          </a:p>
          <a:p>
            <a:pPr marL="0" indent="0">
              <a:lnSpc>
                <a:spcPct val="100000"/>
              </a:lnSpc>
              <a:spcBef>
                <a:spcPts val="0"/>
              </a:spcBef>
              <a:buNone/>
            </a:pPr>
            <a:r>
              <a:rPr lang="en-US" sz="2000" dirty="0"/>
              <a:t>A primary is a single column value used to identify a database record uniquely.</a:t>
            </a:r>
          </a:p>
          <a:p>
            <a:pPr lvl="1">
              <a:lnSpc>
                <a:spcPct val="100000"/>
              </a:lnSpc>
              <a:spcBef>
                <a:spcPts val="0"/>
              </a:spcBef>
            </a:pPr>
            <a:endParaRPr lang="en-US" sz="1800" dirty="0"/>
          </a:p>
          <a:p>
            <a:pPr lvl="1">
              <a:lnSpc>
                <a:spcPct val="100000"/>
              </a:lnSpc>
              <a:spcBef>
                <a:spcPts val="0"/>
              </a:spcBef>
            </a:pPr>
            <a:r>
              <a:rPr lang="en-US" sz="1800" dirty="0"/>
              <a:t>A primary key cannot be NULL</a:t>
            </a:r>
          </a:p>
          <a:p>
            <a:pPr lvl="1">
              <a:lnSpc>
                <a:spcPct val="100000"/>
              </a:lnSpc>
              <a:spcBef>
                <a:spcPts val="0"/>
              </a:spcBef>
            </a:pPr>
            <a:r>
              <a:rPr lang="en-US" sz="1800" dirty="0"/>
              <a:t>A primary key value must be unique</a:t>
            </a:r>
          </a:p>
          <a:p>
            <a:pPr lvl="1">
              <a:lnSpc>
                <a:spcPct val="100000"/>
              </a:lnSpc>
              <a:spcBef>
                <a:spcPts val="0"/>
              </a:spcBef>
            </a:pPr>
            <a:r>
              <a:rPr lang="en-US" sz="1800" dirty="0"/>
              <a:t>The primary key values cannot be changed</a:t>
            </a:r>
          </a:p>
          <a:p>
            <a:pPr lvl="1">
              <a:lnSpc>
                <a:spcPct val="100000"/>
              </a:lnSpc>
              <a:spcBef>
                <a:spcPts val="0"/>
              </a:spcBef>
            </a:pPr>
            <a:r>
              <a:rPr lang="en-US" sz="1800" dirty="0"/>
              <a:t>The primary key must be given a value when a new record is inserted.</a:t>
            </a:r>
          </a:p>
          <a:p>
            <a:pPr lvl="1">
              <a:lnSpc>
                <a:spcPct val="100000"/>
              </a:lnSpc>
              <a:spcBef>
                <a:spcPts val="0"/>
              </a:spcBef>
            </a:pPr>
            <a:endParaRPr lang="en-US" sz="1800" dirty="0"/>
          </a:p>
          <a:p>
            <a:pPr marL="0" indent="0">
              <a:lnSpc>
                <a:spcPct val="100000"/>
              </a:lnSpc>
              <a:spcBef>
                <a:spcPts val="0"/>
              </a:spcBef>
              <a:buNone/>
            </a:pPr>
            <a:r>
              <a:rPr lang="en-US" sz="2000" dirty="0"/>
              <a:t>A composite key is a primary key composed of multiple columns used to identify a record uniquely</a:t>
            </a:r>
          </a:p>
          <a:p>
            <a:pPr marL="0" indent="0">
              <a:buNone/>
            </a:pPr>
            <a:endParaRPr lang="en-US" sz="2400" dirty="0"/>
          </a:p>
          <a:p>
            <a:pPr marL="0" indent="0">
              <a:buNone/>
            </a:pPr>
            <a:endParaRPr lang="pt-PT" sz="2400" dirty="0"/>
          </a:p>
          <a:p>
            <a:endParaRPr lang="pt-PT" sz="3600" b="1" dirty="0"/>
          </a:p>
          <a:p>
            <a:endParaRPr lang="pt-PT" b="1" dirty="0"/>
          </a:p>
          <a:p>
            <a:endParaRPr lang="pt-PT" b="1" dirty="0"/>
          </a:p>
          <a:p>
            <a:endParaRPr lang="pt-PT" b="1" dirty="0"/>
          </a:p>
          <a:p>
            <a:endParaRPr lang="pt-PT" b="1" dirty="0"/>
          </a:p>
          <a:p>
            <a:endParaRPr lang="pt-PT" b="1" dirty="0"/>
          </a:p>
          <a:p>
            <a:pPr marL="514350" indent="-514350">
              <a:buFont typeface="+mj-lt"/>
              <a:buAutoNum type="arabicPeriod"/>
            </a:pPr>
            <a:endParaRPr lang="pt-PT"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ttps://cdn.guru99.com/images/CompositeKe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2427" y="5520424"/>
            <a:ext cx="5037419" cy="133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5723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8" y="366846"/>
            <a:ext cx="9721639"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en-US" altLang="pt-PT" dirty="0"/>
              <a:t> </a:t>
            </a:r>
            <a:r>
              <a:rPr lang="pt-PT" dirty="0"/>
              <a:t>2</a:t>
            </a:r>
            <a:r>
              <a:rPr lang="pt-PT" baseline="30000" dirty="0"/>
              <a:t>st</a:t>
            </a:r>
            <a:r>
              <a:rPr lang="pt-PT" dirty="0"/>
              <a:t> Normal Form (2FN)</a:t>
            </a:r>
            <a:endParaRPr lang="en-US" dirty="0"/>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344032" y="1726250"/>
            <a:ext cx="11534115" cy="4640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Rule 1- Be in 1NF</a:t>
            </a:r>
          </a:p>
          <a:p>
            <a:endParaRPr lang="en-US" dirty="0"/>
          </a:p>
          <a:p>
            <a:endParaRPr lang="en-US" dirty="0"/>
          </a:p>
          <a:p>
            <a:r>
              <a:rPr lang="en-US" dirty="0"/>
              <a:t>Rule 2- Single Column Primary Key</a:t>
            </a:r>
          </a:p>
          <a:p>
            <a:endParaRPr lang="pt-PT" b="1" dirty="0"/>
          </a:p>
          <a:p>
            <a:endParaRPr lang="pt-PT" b="1" dirty="0"/>
          </a:p>
          <a:p>
            <a:endParaRPr lang="pt-PT" b="1" dirty="0"/>
          </a:p>
          <a:p>
            <a:r>
              <a:rPr lang="en-US" sz="1800" dirty="0"/>
              <a:t>We have divided our 1NF table into two tables . Table 1 contains member information. Table 2 contains information on movies rented.</a:t>
            </a:r>
          </a:p>
          <a:p>
            <a:r>
              <a:rPr lang="en-US" sz="1800" dirty="0"/>
              <a:t>We have introduced a new column called </a:t>
            </a:r>
            <a:r>
              <a:rPr lang="en-US" sz="1800" dirty="0" err="1"/>
              <a:t>Membership_id</a:t>
            </a:r>
            <a:r>
              <a:rPr lang="en-US" sz="1800" dirty="0"/>
              <a:t> which is the primary key for table 1. Records can be uniquely identified in Table 1 using membership id</a:t>
            </a:r>
          </a:p>
          <a:p>
            <a:endParaRPr lang="pt-PT" b="1" dirty="0"/>
          </a:p>
          <a:p>
            <a:endParaRPr lang="pt-PT" b="1" dirty="0"/>
          </a:p>
          <a:p>
            <a:pPr marL="514350" indent="-514350">
              <a:buFont typeface="+mj-lt"/>
              <a:buAutoNum type="arabicPeriod"/>
            </a:pPr>
            <a:endParaRPr lang="pt-PT"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s://cdn.guru99.com/images/1N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383" y="2024609"/>
            <a:ext cx="3199528" cy="1230085"/>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https://cdn.guru99.com/images/Tabl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808" y="4119066"/>
            <a:ext cx="5972175" cy="79057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cdn.guru99.com/images/Tabl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5465" y="3957141"/>
            <a:ext cx="35052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0705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8" y="366846"/>
            <a:ext cx="9721639"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 – </a:t>
            </a:r>
            <a:r>
              <a:rPr lang="pt-PT" dirty="0"/>
              <a:t>Foreign Key</a:t>
            </a:r>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1392964" y="1726250"/>
            <a:ext cx="9373773" cy="4640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Foreign Key references the primary key of another Table. It helps connect your Tables</a:t>
            </a:r>
          </a:p>
          <a:p>
            <a:r>
              <a:rPr lang="en-US" sz="1600" dirty="0"/>
              <a:t>A </a:t>
            </a:r>
            <a:r>
              <a:rPr lang="en-US" sz="1400" dirty="0"/>
              <a:t>foreign key can have a different name from its primary key</a:t>
            </a:r>
          </a:p>
          <a:p>
            <a:r>
              <a:rPr lang="en-US" sz="1400" dirty="0"/>
              <a:t>It ensures rows in one table have corresponding rows in another</a:t>
            </a:r>
          </a:p>
          <a:p>
            <a:r>
              <a:rPr lang="en-US" sz="1400" dirty="0"/>
              <a:t>Unlike the Primary key, they do not have to be unique.</a:t>
            </a:r>
          </a:p>
          <a:p>
            <a:r>
              <a:rPr lang="en-US" sz="1400" dirty="0"/>
              <a:t>Foreign keys can be null even though primary keys can not</a:t>
            </a:r>
            <a:r>
              <a:rPr lang="en-US" sz="1600" dirty="0"/>
              <a:t> </a:t>
            </a:r>
          </a:p>
          <a:p>
            <a:endParaRPr lang="pt-PT" b="1" dirty="0"/>
          </a:p>
          <a:p>
            <a:endParaRPr lang="pt-PT" b="1" dirty="0"/>
          </a:p>
          <a:p>
            <a:endParaRPr lang="pt-PT" b="1" dirty="0"/>
          </a:p>
          <a:p>
            <a:endParaRPr lang="pt-PT" b="1" dirty="0"/>
          </a:p>
          <a:p>
            <a:endParaRPr lang="pt-PT" b="1" dirty="0"/>
          </a:p>
          <a:p>
            <a:pPr marL="514350" indent="-514350">
              <a:buFont typeface="+mj-lt"/>
              <a:buAutoNum type="arabicPeriod"/>
            </a:pPr>
            <a:endParaRPr lang="pt-PT"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cdn.guru99.com/images/Tabl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9327" y="2285999"/>
            <a:ext cx="35052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cdn.guru99.com/images/ForeignKeyRelationWithPrima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5575" y="3498979"/>
            <a:ext cx="3869501" cy="3137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35234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8" y="366846"/>
            <a:ext cx="9721639"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pt-PT" dirty="0"/>
              <a:t>3</a:t>
            </a:r>
            <a:r>
              <a:rPr lang="pt-PT" baseline="30000" dirty="0"/>
              <a:t>rd</a:t>
            </a:r>
            <a:r>
              <a:rPr lang="pt-PT" dirty="0"/>
              <a:t> Normal Form (3FN)</a:t>
            </a:r>
            <a:endParaRPr lang="en-US" dirty="0"/>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1392964" y="1726250"/>
            <a:ext cx="9373773" cy="4640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Rule 1- Be in 2NF</a:t>
            </a:r>
          </a:p>
          <a:p>
            <a:r>
              <a:rPr lang="en-US" dirty="0"/>
              <a:t>Rule 2- Has no transitive functional dependencies</a:t>
            </a:r>
          </a:p>
          <a:p>
            <a:pPr marL="0" indent="0">
              <a:buNone/>
            </a:pPr>
            <a:endParaRPr lang="pt-PT" dirty="0"/>
          </a:p>
          <a:p>
            <a:endParaRPr lang="pt-PT" b="1" dirty="0"/>
          </a:p>
          <a:p>
            <a:pPr marL="0" indent="0">
              <a:buNone/>
            </a:pPr>
            <a:endParaRPr lang="pt-PT" sz="2000" b="1" dirty="0"/>
          </a:p>
          <a:p>
            <a:pPr marL="0" indent="0">
              <a:buNone/>
            </a:pPr>
            <a:r>
              <a:rPr lang="en-US" sz="1600" dirty="0"/>
              <a:t>We have again divided our tables and created a new table which stores Salutations.</a:t>
            </a:r>
            <a:r>
              <a:rPr lang="en-US" sz="2000" dirty="0"/>
              <a:t> </a:t>
            </a:r>
            <a:endParaRPr lang="pt-PT" sz="2000" b="1" dirty="0"/>
          </a:p>
          <a:p>
            <a:endParaRPr lang="pt-PT" b="1" dirty="0"/>
          </a:p>
          <a:p>
            <a:endParaRPr lang="pt-PT" b="1" dirty="0"/>
          </a:p>
          <a:p>
            <a:endParaRPr lang="pt-PT" b="1" dirty="0"/>
          </a:p>
          <a:p>
            <a:endParaRPr lang="pt-PT" b="1" dirty="0"/>
          </a:p>
          <a:p>
            <a:pPr marL="514350" indent="-514350">
              <a:buFont typeface="+mj-lt"/>
              <a:buAutoNum type="arabicPeriod"/>
            </a:pPr>
            <a:endParaRPr lang="pt-PT"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https://cdn.guru99.com/images/Tab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995" y="2964881"/>
            <a:ext cx="5972175" cy="7905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cdn.guru99.com/images/2NFTabl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964" y="4786382"/>
            <a:ext cx="5629275" cy="7524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7966387" y="4738875"/>
            <a:ext cx="2800350" cy="933450"/>
          </a:xfrm>
          <a:prstGeom prst="rect">
            <a:avLst/>
          </a:prstGeom>
        </p:spPr>
      </p:pic>
    </p:spTree>
    <p:extLst>
      <p:ext uri="{BB962C8B-B14F-4D97-AF65-F5344CB8AC3E}">
        <p14:creationId xmlns:p14="http://schemas.microsoft.com/office/powerpoint/2010/main" val="24296335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9" y="366846"/>
            <a:ext cx="9183000"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pt-PT" dirty="0"/>
              <a:t>Create Database, Tables, Data Types</a:t>
            </a:r>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461727" y="2296616"/>
            <a:ext cx="11506953" cy="4640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CREATE DATABASE </a:t>
            </a:r>
            <a:r>
              <a:rPr lang="en-US" sz="1800" dirty="0"/>
              <a:t>is the SQL command for creating a database. </a:t>
            </a:r>
          </a:p>
          <a:p>
            <a:pPr marL="0" indent="0">
              <a:buNone/>
            </a:pPr>
            <a:r>
              <a:rPr lang="en-US" sz="1800" dirty="0"/>
              <a:t>Imagine you need to create a database with name "movies". You can do it by executing following SQL command.</a:t>
            </a:r>
          </a:p>
          <a:p>
            <a:endParaRPr lang="pt-PT" b="1" dirty="0"/>
          </a:p>
          <a:p>
            <a:pPr marL="0" indent="0">
              <a:buNone/>
            </a:pPr>
            <a:r>
              <a:rPr lang="en-US" sz="2000" u="sng" dirty="0"/>
              <a:t>IF </a:t>
            </a:r>
            <a:r>
              <a:rPr lang="en-US" sz="1800" u="sng" dirty="0"/>
              <a:t>NOT EXISTS</a:t>
            </a:r>
            <a:r>
              <a:rPr lang="en-US" sz="1800" dirty="0"/>
              <a:t> let you to instruct MySQL server to check the existence of a database with a similar name prior to creating database.</a:t>
            </a:r>
          </a:p>
          <a:p>
            <a:pPr marL="0" indent="0">
              <a:buNone/>
            </a:pPr>
            <a:r>
              <a:rPr lang="en-US" sz="1800" dirty="0"/>
              <a:t>When </a:t>
            </a:r>
            <a:r>
              <a:rPr lang="en-US" sz="1800" u="sng" dirty="0"/>
              <a:t>IF NOT EXISTS</a:t>
            </a:r>
            <a:r>
              <a:rPr lang="en-US" sz="1800" dirty="0"/>
              <a:t> is used database is created only if given name does not conflict with an existing database's name. Without the use of IF NOT EXISTS MySQL throws an error.</a:t>
            </a:r>
          </a:p>
          <a:p>
            <a:endParaRPr lang="pt-PT" b="1" dirty="0"/>
          </a:p>
          <a:p>
            <a:pPr marL="0" indent="0">
              <a:buNone/>
            </a:pPr>
            <a:r>
              <a:rPr lang="en-US" sz="1800" dirty="0"/>
              <a:t>You can see list of existing databases by running following SQL command.</a:t>
            </a:r>
            <a:endParaRPr lang="pt-PT" sz="1800" dirty="0"/>
          </a:p>
          <a:p>
            <a:pPr marL="514350" indent="-514350">
              <a:buFont typeface="+mj-lt"/>
              <a:buAutoNum type="arabicPeriod"/>
            </a:pPr>
            <a:endParaRPr lang="pt-PT"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ChangeArrowheads="1"/>
          </p:cNvSpPr>
          <p:nvPr/>
        </p:nvSpPr>
        <p:spPr bwMode="auto">
          <a:xfrm>
            <a:off x="5102992" y="3091491"/>
            <a:ext cx="2402794" cy="2308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CREATE DATABASE movies;</a:t>
            </a:r>
            <a:r>
              <a:rPr kumimoji="0" lang="pt-PT" altLang="pt-PT" sz="800" b="0" i="0" u="none" strike="noStrike" cap="none" normalizeH="0" baseline="0" dirty="0">
                <a:ln>
                  <a:noFill/>
                </a:ln>
                <a:solidFill>
                  <a:schemeClr val="tx1"/>
                </a:solidFill>
                <a:effectLst/>
              </a:rPr>
              <a:t> </a:t>
            </a:r>
            <a:endParaRPr kumimoji="0" lang="pt-PT" altLang="pt-PT"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4985929" y="4898821"/>
            <a:ext cx="2636920" cy="2308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CREATE DATABASEIF NOT EXISTS movies;</a:t>
            </a:r>
            <a:r>
              <a:rPr kumimoji="0" lang="pt-PT" altLang="pt-PT" sz="800" b="0" i="0" u="none" strike="noStrike" cap="none" normalizeH="0" baseline="0" dirty="0">
                <a:ln>
                  <a:noFill/>
                </a:ln>
                <a:solidFill>
                  <a:schemeClr val="tx1"/>
                </a:solidFill>
                <a:effectLst/>
              </a:rPr>
              <a:t> </a:t>
            </a:r>
            <a:endParaRPr kumimoji="0" lang="pt-PT" altLang="pt-PT" sz="18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4985929" y="6045162"/>
            <a:ext cx="2636920" cy="2308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SHOW DATABASES</a:t>
            </a:r>
            <a:r>
              <a:rPr kumimoji="0" lang="pt-PT" altLang="pt-PT" sz="800" b="0" i="0" u="none" strike="noStrike" cap="none" normalizeH="0" baseline="0" dirty="0">
                <a:ln>
                  <a:noFill/>
                </a:ln>
                <a:solidFill>
                  <a:schemeClr val="tx1"/>
                </a:solidFill>
                <a:effectLst/>
              </a:rPr>
              <a:t> </a:t>
            </a:r>
            <a:endParaRPr kumimoji="0" lang="pt-PT" altLang="pt-P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720326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9" y="366846"/>
            <a:ext cx="9183000"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en-US" altLang="pt-PT" dirty="0"/>
              <a:t> </a:t>
            </a:r>
            <a:r>
              <a:rPr lang="pt-PT" dirty="0"/>
              <a:t>Create Database, Tables, Data Types</a:t>
            </a:r>
          </a:p>
          <a:p>
            <a:pPr algn="ctr"/>
            <a:endParaRPr lang="pt-PT" dirty="0"/>
          </a:p>
          <a:p>
            <a:endParaRPr lang="pt-PT" dirty="0"/>
          </a:p>
          <a:p>
            <a:endParaRPr lang="pt-PT" sz="2000" dirty="0"/>
          </a:p>
          <a:p>
            <a:pPr marL="285750" indent="-285750">
              <a:buFont typeface="Arial" panose="020B0604020202020204" pitchFamily="34" charset="0"/>
              <a:buChar char="•"/>
            </a:pPr>
            <a:r>
              <a:rPr lang="en-US" sz="1600" dirty="0">
                <a:latin typeface="+mn-lt"/>
                <a:ea typeface="+mn-ea"/>
                <a:cs typeface="+mn-cs"/>
              </a:rPr>
              <a:t>CREATE TABLE" is the one responsible for the creation of the table in the database.</a:t>
            </a:r>
          </a:p>
          <a:p>
            <a:pPr marL="285750" indent="-285750">
              <a:buFont typeface="Arial" panose="020B0604020202020204" pitchFamily="34" charset="0"/>
              <a:buChar char="•"/>
            </a:pPr>
            <a:endParaRPr lang="en-US" sz="1600" dirty="0">
              <a:latin typeface="+mn-lt"/>
              <a:ea typeface="+mn-ea"/>
              <a:cs typeface="+mn-cs"/>
            </a:endParaRPr>
          </a:p>
          <a:p>
            <a:pPr marL="285750" indent="-285750">
              <a:buFont typeface="Arial" panose="020B0604020202020204" pitchFamily="34" charset="0"/>
              <a:buChar char="•"/>
            </a:pPr>
            <a:r>
              <a:rPr lang="en-US" sz="1600" dirty="0">
                <a:latin typeface="+mn-lt"/>
                <a:ea typeface="+mn-ea"/>
                <a:cs typeface="+mn-cs"/>
              </a:rPr>
              <a:t>"[IF NOT EXISTS]" is optional and only create the table if no matching table name is found.</a:t>
            </a:r>
          </a:p>
          <a:p>
            <a:pPr marL="285750" indent="-285750">
              <a:buFont typeface="Arial" panose="020B0604020202020204" pitchFamily="34" charset="0"/>
              <a:buChar char="•"/>
            </a:pPr>
            <a:endParaRPr lang="en-US" sz="1600" dirty="0">
              <a:latin typeface="+mn-lt"/>
              <a:ea typeface="+mn-ea"/>
              <a:cs typeface="+mn-cs"/>
            </a:endParaRPr>
          </a:p>
          <a:p>
            <a:pPr marL="285750" indent="-285750">
              <a:buFont typeface="Arial" panose="020B0604020202020204" pitchFamily="34" charset="0"/>
              <a:buChar char="•"/>
            </a:pPr>
            <a:r>
              <a:rPr lang="en-US" sz="1600" dirty="0">
                <a:latin typeface="+mn-lt"/>
                <a:ea typeface="+mn-ea"/>
                <a:cs typeface="+mn-cs"/>
              </a:rPr>
              <a:t>"`</a:t>
            </a:r>
            <a:r>
              <a:rPr lang="en-US" sz="1600" dirty="0" err="1">
                <a:latin typeface="+mn-lt"/>
                <a:ea typeface="+mn-ea"/>
                <a:cs typeface="+mn-cs"/>
              </a:rPr>
              <a:t>fieldName</a:t>
            </a:r>
            <a:r>
              <a:rPr lang="en-US" sz="1600" dirty="0">
                <a:latin typeface="+mn-lt"/>
                <a:ea typeface="+mn-ea"/>
                <a:cs typeface="+mn-cs"/>
              </a:rPr>
              <a:t>`" is the name of the field and "data Type" defines the nature of the data to be stored in the field.</a:t>
            </a:r>
          </a:p>
          <a:p>
            <a:pPr marL="285750" indent="-285750">
              <a:buFont typeface="Arial" panose="020B0604020202020204" pitchFamily="34" charset="0"/>
              <a:buChar char="•"/>
            </a:pPr>
            <a:endParaRPr lang="en-US" sz="1600" dirty="0">
              <a:latin typeface="+mn-lt"/>
              <a:ea typeface="+mn-ea"/>
              <a:cs typeface="+mn-cs"/>
            </a:endParaRPr>
          </a:p>
          <a:p>
            <a:pPr marL="285750" indent="-285750">
              <a:buFont typeface="Arial" panose="020B0604020202020204" pitchFamily="34" charset="0"/>
              <a:buChar char="•"/>
            </a:pPr>
            <a:r>
              <a:rPr lang="en-US" sz="1600" dirty="0">
                <a:latin typeface="+mn-lt"/>
                <a:ea typeface="+mn-ea"/>
                <a:cs typeface="+mn-cs"/>
              </a:rPr>
              <a:t>"[optional parameters]" additional information about a field such as "  AUTO_INCREMENT" , NOT NULL </a:t>
            </a:r>
            <a:r>
              <a:rPr lang="en-US" sz="1600" dirty="0" err="1">
                <a:latin typeface="+mn-lt"/>
                <a:ea typeface="+mn-ea"/>
                <a:cs typeface="+mn-cs"/>
              </a:rPr>
              <a:t>etc</a:t>
            </a:r>
            <a:endParaRPr lang="en-US" sz="1600" dirty="0">
              <a:latin typeface="+mn-lt"/>
              <a:ea typeface="+mn-ea"/>
              <a:cs typeface="+mn-cs"/>
            </a:endParaRPr>
          </a:p>
          <a:p>
            <a:pPr marL="285750" indent="-285750">
              <a:buFont typeface="Arial" panose="020B0604020202020204" pitchFamily="34" charset="0"/>
              <a:buChar char="•"/>
            </a:pPr>
            <a:endParaRPr lang="en-US" sz="1400" dirty="0">
              <a:latin typeface="+mn-lt"/>
              <a:ea typeface="+mn-ea"/>
              <a:cs typeface="+mn-cs"/>
            </a:endParaRPr>
          </a:p>
          <a:p>
            <a:endParaRPr lang="pt-PT" sz="2000" b="1" dirty="0"/>
          </a:p>
          <a:p>
            <a:r>
              <a:rPr lang="pt-PT" sz="2000" b="1" dirty="0"/>
              <a:t>Create Table Example:</a:t>
            </a:r>
          </a:p>
          <a:p>
            <a:pPr marL="285750" indent="-285750">
              <a:buFont typeface="Arial" panose="020B0604020202020204" pitchFamily="34" charset="0"/>
              <a:buChar char="•"/>
            </a:pPr>
            <a:endParaRPr lang="en-US" sz="1400" dirty="0">
              <a:latin typeface="+mn-lt"/>
              <a:ea typeface="+mn-ea"/>
              <a:cs typeface="+mn-cs"/>
            </a:endParaRPr>
          </a:p>
          <a:p>
            <a:endParaRPr lang="en-US" sz="1800" dirty="0"/>
          </a:p>
        </p:txBody>
      </p:sp>
      <p:sp>
        <p:nvSpPr>
          <p:cNvPr id="9" name="Rectangle 3"/>
          <p:cNvSpPr txBox="1">
            <a:spLocks noChangeArrowheads="1"/>
          </p:cNvSpPr>
          <p:nvPr/>
        </p:nvSpPr>
        <p:spPr>
          <a:xfrm>
            <a:off x="443620" y="1726250"/>
            <a:ext cx="11217243" cy="5131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Tables can be created using </a:t>
            </a:r>
            <a:r>
              <a:rPr lang="en-US" sz="1800" b="1" dirty="0"/>
              <a:t>CREATE TABLE</a:t>
            </a:r>
            <a:r>
              <a:rPr lang="en-US" sz="1800" dirty="0"/>
              <a:t> statement and it actually </a:t>
            </a:r>
          </a:p>
          <a:p>
            <a:pPr marL="0" indent="0">
              <a:buNone/>
            </a:pPr>
            <a:r>
              <a:rPr lang="en-US" sz="1800" dirty="0"/>
              <a:t>has the following syntax.</a:t>
            </a:r>
            <a:endParaRPr lang="pt-PT" sz="1800" dirty="0"/>
          </a:p>
          <a:p>
            <a:pPr marL="514350" indent="-514350">
              <a:buFont typeface="+mj-lt"/>
              <a:buAutoNum type="arabicPeriod"/>
            </a:pPr>
            <a:endParaRPr lang="pt-PT"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cdn.guru99.com/images/CreateTable%282%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3208" y="1805493"/>
            <a:ext cx="2560825" cy="15763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1067039" y="2626161"/>
            <a:ext cx="6434983" cy="2308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CREATE TABLE [IF NOT EXISTS] `TableName` (`fieldname` dataType [optional parameters]) ENGINE = storage Engine; </a:t>
            </a:r>
            <a:endParaRPr kumimoji="0" lang="pt-PT" altLang="pt-PT" sz="1800" b="0" i="0" u="none" strike="noStrike" cap="none" normalizeH="0" baseline="0" dirty="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4481709" y="5145364"/>
            <a:ext cx="3141063" cy="161582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CREATE TABLE IF NOT EXISTS `MyFlixDB`.`Members` (</a:t>
            </a:r>
          </a:p>
          <a:p>
            <a:pPr lvl="1" eaLnBrk="0" fontAlgn="base" hangingPunct="0">
              <a:spcBef>
                <a:spcPct val="0"/>
              </a:spcBef>
              <a:spcAft>
                <a:spcPct val="0"/>
              </a:spcAf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 `membership_number` INT AUTOINCREMENT ,</a:t>
            </a:r>
          </a:p>
          <a:p>
            <a:pPr lvl="1" eaLnBrk="0" fontAlgn="base" hangingPunct="0">
              <a:spcBef>
                <a:spcPct val="0"/>
              </a:spcBef>
              <a:spcAft>
                <a:spcPct val="0"/>
              </a:spcAf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 `full_names` VARCHAR(150) NOT NULL , </a:t>
            </a:r>
          </a:p>
          <a:p>
            <a:pPr lvl="1" eaLnBrk="0" fontAlgn="base" hangingPunct="0">
              <a:spcBef>
                <a:spcPct val="0"/>
              </a:spcBef>
              <a:spcAft>
                <a:spcPct val="0"/>
              </a:spcAf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`gender` VARCHAR(6) , </a:t>
            </a:r>
          </a:p>
          <a:p>
            <a:pPr lvl="1" eaLnBrk="0" fontAlgn="base" hangingPunct="0">
              <a:spcBef>
                <a:spcPct val="0"/>
              </a:spcBef>
              <a:spcAft>
                <a:spcPct val="0"/>
              </a:spcAf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`date_of_birth` DATE ,</a:t>
            </a:r>
          </a:p>
          <a:p>
            <a:pPr lvl="1" eaLnBrk="0" fontAlgn="base" hangingPunct="0">
              <a:spcBef>
                <a:spcPct val="0"/>
              </a:spcBef>
              <a:spcAft>
                <a:spcPct val="0"/>
              </a:spcAf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`physical_address` VARCHAR(255) , </a:t>
            </a:r>
          </a:p>
          <a:p>
            <a:pPr lvl="1" eaLnBrk="0" fontAlgn="base" hangingPunct="0">
              <a:spcBef>
                <a:spcPct val="0"/>
              </a:spcBef>
              <a:spcAft>
                <a:spcPct val="0"/>
              </a:spcAf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`postal_address` VARCHAR(255) , </a:t>
            </a:r>
          </a:p>
          <a:p>
            <a:pPr lvl="1" eaLnBrk="0" fontAlgn="base" hangingPunct="0">
              <a:spcBef>
                <a:spcPct val="0"/>
              </a:spcBef>
              <a:spcAft>
                <a:spcPct val="0"/>
              </a:spcAf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`contact_number` VARCHAR(75) , </a:t>
            </a:r>
          </a:p>
          <a:p>
            <a:pPr lvl="1" eaLnBrk="0" fontAlgn="base" hangingPunct="0">
              <a:spcBef>
                <a:spcPct val="0"/>
              </a:spcBef>
              <a:spcAft>
                <a:spcPct val="0"/>
              </a:spcAf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`email` VARCHAR(255) , </a:t>
            </a:r>
          </a:p>
          <a:p>
            <a:pPr lvl="1" eaLnBrk="0" fontAlgn="base" hangingPunct="0">
              <a:spcBef>
                <a:spcPct val="0"/>
              </a:spcBef>
              <a:spcAft>
                <a:spcPct val="0"/>
              </a:spcAf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PRIMARY KEY (`membership_number`) )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ENGINE = InnoDB;</a:t>
            </a:r>
            <a:r>
              <a:rPr kumimoji="0" lang="pt-PT" altLang="pt-PT" sz="800" b="0" i="0" u="none" strike="noStrike" cap="none" normalizeH="0" baseline="0" dirty="0">
                <a:ln>
                  <a:noFill/>
                </a:ln>
                <a:solidFill>
                  <a:schemeClr val="tx1"/>
                </a:solidFill>
                <a:effectLst/>
              </a:rPr>
              <a:t> </a:t>
            </a:r>
            <a:endParaRPr kumimoji="0" lang="pt-PT" altLang="pt-P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14108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9" y="366846"/>
            <a:ext cx="9183000"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pt-PT" dirty="0"/>
              <a:t>Create Database, Tables, Data Types</a:t>
            </a:r>
          </a:p>
          <a:p>
            <a:endParaRPr lang="pt-PT" dirty="0"/>
          </a:p>
          <a:p>
            <a:endParaRPr lang="pt-PT" sz="2000" dirty="0"/>
          </a:p>
          <a:p>
            <a:endParaRPr lang="en-US" sz="1400" dirty="0">
              <a:latin typeface="+mn-lt"/>
              <a:ea typeface="+mn-ea"/>
              <a:cs typeface="+mn-cs"/>
            </a:endParaRPr>
          </a:p>
          <a:p>
            <a:endParaRPr lang="en-US" sz="1800" dirty="0"/>
          </a:p>
        </p:txBody>
      </p:sp>
      <p:sp>
        <p:nvSpPr>
          <p:cNvPr id="9" name="Rectangle 3"/>
          <p:cNvSpPr txBox="1">
            <a:spLocks noChangeArrowheads="1"/>
          </p:cNvSpPr>
          <p:nvPr/>
        </p:nvSpPr>
        <p:spPr>
          <a:xfrm>
            <a:off x="1338643" y="1726250"/>
            <a:ext cx="9373773" cy="4640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p>
          <a:p>
            <a:pPr marL="0" indent="0">
              <a:buNone/>
            </a:pPr>
            <a:endParaRPr lang="en-US" sz="1800" dirty="0"/>
          </a:p>
          <a:p>
            <a:pPr marL="0" indent="0">
              <a:buNone/>
            </a:pPr>
            <a:endParaRPr lang="pt-PT" sz="1800"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868788927"/>
              </p:ext>
            </p:extLst>
          </p:nvPr>
        </p:nvGraphicFramePr>
        <p:xfrm>
          <a:off x="4312089" y="3202587"/>
          <a:ext cx="7230276" cy="3455106"/>
        </p:xfrm>
        <a:graphic>
          <a:graphicData uri="http://schemas.openxmlformats.org/drawingml/2006/table">
            <a:tbl>
              <a:tblPr/>
              <a:tblGrid>
                <a:gridCol w="3615138">
                  <a:extLst>
                    <a:ext uri="{9D8B030D-6E8A-4147-A177-3AD203B41FA5}">
                      <a16:colId xmlns:a16="http://schemas.microsoft.com/office/drawing/2014/main" val="1790968207"/>
                    </a:ext>
                  </a:extLst>
                </a:gridCol>
                <a:gridCol w="3615138">
                  <a:extLst>
                    <a:ext uri="{9D8B030D-6E8A-4147-A177-3AD203B41FA5}">
                      <a16:colId xmlns:a16="http://schemas.microsoft.com/office/drawing/2014/main" val="1876612209"/>
                    </a:ext>
                  </a:extLst>
                </a:gridCol>
              </a:tblGrid>
              <a:tr h="474635">
                <a:tc>
                  <a:txBody>
                    <a:bodyPr/>
                    <a:lstStyle/>
                    <a:p>
                      <a:pPr algn="l" fontAlgn="t"/>
                      <a:r>
                        <a:rPr lang="pt-PT" sz="1000">
                          <a:effectLst/>
                        </a:rPr>
                        <a:t>TINYINT( )</a:t>
                      </a:r>
                    </a:p>
                  </a:txBody>
                  <a:tcPr marL="59121" marR="59121" marT="59121" marB="59121">
                    <a:lnL w="12700" cap="flat" cmpd="sng" algn="ctr">
                      <a:solidFill>
                        <a:srgbClr val="388FA0"/>
                      </a:solidFill>
                      <a:prstDash val="solid"/>
                      <a:round/>
                      <a:headEnd type="none" w="med" len="med"/>
                      <a:tailEnd type="none" w="med" len="med"/>
                    </a:lnL>
                    <a:lnR w="12700" cap="flat" cmpd="sng" algn="ctr">
                      <a:solidFill>
                        <a:srgbClr val="709C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dirty="0">
                          <a:effectLst/>
                        </a:rPr>
                        <a:t>-128 to 127 normal</a:t>
                      </a:r>
                      <a:br>
                        <a:rPr lang="en-US" sz="1000" dirty="0">
                          <a:effectLst/>
                        </a:rPr>
                      </a:br>
                      <a:r>
                        <a:rPr lang="en-US" sz="1000" dirty="0">
                          <a:effectLst/>
                        </a:rPr>
                        <a:t>0 to 255 UNSIGNED.</a:t>
                      </a:r>
                    </a:p>
                  </a:txBody>
                  <a:tcPr marL="59121" marR="59121" marT="59121" marB="59121">
                    <a:lnL w="12700" cap="flat" cmpd="sng" algn="ctr">
                      <a:solidFill>
                        <a:srgbClr val="709CA0"/>
                      </a:solidFill>
                      <a:prstDash val="solid"/>
                      <a:round/>
                      <a:headEnd type="none" w="med" len="med"/>
                      <a:tailEnd type="none" w="med" len="med"/>
                    </a:lnL>
                    <a:lnR w="12700" cap="flat" cmpd="sng" algn="ctr">
                      <a:solidFill>
                        <a:srgbClr val="186A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93390264"/>
                  </a:ext>
                </a:extLst>
              </a:tr>
              <a:tr h="474635">
                <a:tc>
                  <a:txBody>
                    <a:bodyPr/>
                    <a:lstStyle/>
                    <a:p>
                      <a:pPr algn="l" fontAlgn="t"/>
                      <a:r>
                        <a:rPr lang="pt-PT" sz="1000" dirty="0">
                          <a:effectLst/>
                        </a:rPr>
                        <a:t>SMALLINT( )</a:t>
                      </a:r>
                    </a:p>
                  </a:txBody>
                  <a:tcPr marL="59121" marR="59121" marT="59121" marB="59121">
                    <a:lnL w="12700" cap="flat" cmpd="sng" algn="ctr">
                      <a:solidFill>
                        <a:srgbClr val="388FA0"/>
                      </a:solidFill>
                      <a:prstDash val="solid"/>
                      <a:round/>
                      <a:headEnd type="none" w="med" len="med"/>
                      <a:tailEnd type="none" w="med" len="med"/>
                    </a:lnL>
                    <a:lnR w="12700" cap="flat" cmpd="sng" algn="ctr">
                      <a:solidFill>
                        <a:srgbClr val="709C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dirty="0">
                          <a:effectLst/>
                        </a:rPr>
                        <a:t>-32768 to 32767 normal</a:t>
                      </a:r>
                      <a:br>
                        <a:rPr lang="en-US" sz="1000" dirty="0">
                          <a:effectLst/>
                        </a:rPr>
                      </a:br>
                      <a:r>
                        <a:rPr lang="en-US" sz="1000" dirty="0">
                          <a:effectLst/>
                        </a:rPr>
                        <a:t>0 to 65535 UNSIGNED.</a:t>
                      </a:r>
                    </a:p>
                  </a:txBody>
                  <a:tcPr marL="59121" marR="59121" marT="59121" marB="59121">
                    <a:lnL w="12700" cap="flat" cmpd="sng" algn="ctr">
                      <a:solidFill>
                        <a:srgbClr val="709CA0"/>
                      </a:solidFill>
                      <a:prstDash val="solid"/>
                      <a:round/>
                      <a:headEnd type="none" w="med" len="med"/>
                      <a:tailEnd type="none" w="med" len="med"/>
                    </a:lnL>
                    <a:lnR w="12700" cap="flat" cmpd="sng" algn="ctr">
                      <a:solidFill>
                        <a:srgbClr val="186A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90555899"/>
                  </a:ext>
                </a:extLst>
              </a:tr>
              <a:tr h="474635">
                <a:tc>
                  <a:txBody>
                    <a:bodyPr/>
                    <a:lstStyle/>
                    <a:p>
                      <a:pPr algn="l" fontAlgn="t"/>
                      <a:r>
                        <a:rPr lang="pt-PT" sz="1000" dirty="0">
                          <a:effectLst/>
                        </a:rPr>
                        <a:t>MEDIUMINT( )</a:t>
                      </a:r>
                    </a:p>
                  </a:txBody>
                  <a:tcPr marL="59121" marR="59121" marT="59121" marB="59121">
                    <a:lnL w="12700" cap="flat" cmpd="sng" algn="ctr">
                      <a:solidFill>
                        <a:srgbClr val="388FA0"/>
                      </a:solidFill>
                      <a:prstDash val="solid"/>
                      <a:round/>
                      <a:headEnd type="none" w="med" len="med"/>
                      <a:tailEnd type="none" w="med" len="med"/>
                    </a:lnL>
                    <a:lnR w="12700" cap="flat" cmpd="sng" algn="ctr">
                      <a:solidFill>
                        <a:srgbClr val="709C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-8388608 to 8388607 normal</a:t>
                      </a:r>
                      <a:br>
                        <a:rPr lang="en-US" sz="1000">
                          <a:effectLst/>
                        </a:rPr>
                      </a:br>
                      <a:r>
                        <a:rPr lang="en-US" sz="1000">
                          <a:effectLst/>
                        </a:rPr>
                        <a:t>0 to 16777215 UNSIGNED.</a:t>
                      </a:r>
                    </a:p>
                  </a:txBody>
                  <a:tcPr marL="59121" marR="59121" marT="59121" marB="59121">
                    <a:lnL w="12700" cap="flat" cmpd="sng" algn="ctr">
                      <a:solidFill>
                        <a:srgbClr val="709CA0"/>
                      </a:solidFill>
                      <a:prstDash val="solid"/>
                      <a:round/>
                      <a:headEnd type="none" w="med" len="med"/>
                      <a:tailEnd type="none" w="med" len="med"/>
                    </a:lnL>
                    <a:lnR w="12700" cap="flat" cmpd="sng" algn="ctr">
                      <a:solidFill>
                        <a:srgbClr val="186A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48068514"/>
                  </a:ext>
                </a:extLst>
              </a:tr>
              <a:tr h="474635">
                <a:tc>
                  <a:txBody>
                    <a:bodyPr/>
                    <a:lstStyle/>
                    <a:p>
                      <a:pPr algn="l" fontAlgn="t"/>
                      <a:r>
                        <a:rPr lang="pt-PT" sz="1000">
                          <a:effectLst/>
                        </a:rPr>
                        <a:t>INT( )</a:t>
                      </a:r>
                    </a:p>
                  </a:txBody>
                  <a:tcPr marL="59121" marR="59121" marT="59121" marB="59121">
                    <a:lnL w="12700" cap="flat" cmpd="sng" algn="ctr">
                      <a:solidFill>
                        <a:srgbClr val="388FA0"/>
                      </a:solidFill>
                      <a:prstDash val="solid"/>
                      <a:round/>
                      <a:headEnd type="none" w="med" len="med"/>
                      <a:tailEnd type="none" w="med" len="med"/>
                    </a:lnL>
                    <a:lnR w="12700" cap="flat" cmpd="sng" algn="ctr">
                      <a:solidFill>
                        <a:srgbClr val="809B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-2147483648 to 2147483647 normal</a:t>
                      </a:r>
                      <a:br>
                        <a:rPr lang="en-US" sz="1000">
                          <a:effectLst/>
                        </a:rPr>
                      </a:br>
                      <a:r>
                        <a:rPr lang="en-US" sz="1000">
                          <a:effectLst/>
                        </a:rPr>
                        <a:t>0 to 4294967295 UNSIGNED.</a:t>
                      </a:r>
                    </a:p>
                  </a:txBody>
                  <a:tcPr marL="59121" marR="59121" marT="59121" marB="59121">
                    <a:lnL w="12700" cap="flat" cmpd="sng" algn="ctr">
                      <a:solidFill>
                        <a:srgbClr val="809BA0"/>
                      </a:solidFill>
                      <a:prstDash val="solid"/>
                      <a:round/>
                      <a:headEnd type="none" w="med" len="med"/>
                      <a:tailEnd type="none" w="med" len="med"/>
                    </a:lnL>
                    <a:lnR w="12700" cap="flat" cmpd="sng" algn="ctr">
                      <a:solidFill>
                        <a:srgbClr val="4087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52143092"/>
                  </a:ext>
                </a:extLst>
              </a:tr>
              <a:tr h="474635">
                <a:tc>
                  <a:txBody>
                    <a:bodyPr/>
                    <a:lstStyle/>
                    <a:p>
                      <a:pPr algn="l" fontAlgn="t"/>
                      <a:r>
                        <a:rPr lang="pt-PT" sz="1000">
                          <a:effectLst/>
                        </a:rPr>
                        <a:t>BIGINT( )</a:t>
                      </a:r>
                    </a:p>
                  </a:txBody>
                  <a:tcPr marL="59121" marR="59121" marT="59121" marB="59121">
                    <a:lnL w="12700" cap="flat" cmpd="sng" algn="ctr">
                      <a:solidFill>
                        <a:srgbClr val="1870A0"/>
                      </a:solidFill>
                      <a:prstDash val="solid"/>
                      <a:round/>
                      <a:headEnd type="none" w="med" len="med"/>
                      <a:tailEnd type="none" w="med" len="med"/>
                    </a:lnL>
                    <a:lnR w="12700" cap="flat" cmpd="sng" algn="ctr">
                      <a:solidFill>
                        <a:srgbClr val="809B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-9223372036854775808 to 9223372036854775807 normal</a:t>
                      </a:r>
                      <a:br>
                        <a:rPr lang="en-US" sz="1000">
                          <a:effectLst/>
                        </a:rPr>
                      </a:br>
                      <a:r>
                        <a:rPr lang="en-US" sz="1000">
                          <a:effectLst/>
                        </a:rPr>
                        <a:t>0 to 18446744073709551615 UNSIGNED.</a:t>
                      </a:r>
                    </a:p>
                  </a:txBody>
                  <a:tcPr marL="59121" marR="59121" marT="59121" marB="59121">
                    <a:lnL w="12700" cap="flat" cmpd="sng" algn="ctr">
                      <a:solidFill>
                        <a:srgbClr val="809BA0"/>
                      </a:solidFill>
                      <a:prstDash val="solid"/>
                      <a:round/>
                      <a:headEnd type="none" w="med" len="med"/>
                      <a:tailEnd type="none" w="med" len="med"/>
                    </a:lnL>
                    <a:lnR w="12700" cap="flat" cmpd="sng" algn="ctr">
                      <a:solidFill>
                        <a:srgbClr val="4087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339998808"/>
                  </a:ext>
                </a:extLst>
              </a:tr>
              <a:tr h="303648">
                <a:tc>
                  <a:txBody>
                    <a:bodyPr/>
                    <a:lstStyle/>
                    <a:p>
                      <a:pPr algn="l" fontAlgn="t"/>
                      <a:r>
                        <a:rPr lang="pt-PT" sz="1000">
                          <a:effectLst/>
                        </a:rPr>
                        <a:t>FLOAT</a:t>
                      </a:r>
                    </a:p>
                  </a:txBody>
                  <a:tcPr marL="59121" marR="59121" marT="59121" marB="59121">
                    <a:lnL w="12700" cap="flat" cmpd="sng" algn="ctr">
                      <a:solidFill>
                        <a:srgbClr val="1870A0"/>
                      </a:solidFill>
                      <a:prstDash val="solid"/>
                      <a:round/>
                      <a:headEnd type="none" w="med" len="med"/>
                      <a:tailEnd type="none" w="med" len="med"/>
                    </a:lnL>
                    <a:lnR w="12700" cap="flat" cmpd="sng" algn="ctr">
                      <a:solidFill>
                        <a:srgbClr val="507A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A small approximate number with a floating decimal point.</a:t>
                      </a:r>
                    </a:p>
                  </a:txBody>
                  <a:tcPr marL="59121" marR="59121" marT="59121" marB="59121">
                    <a:lnL w="12700" cap="flat" cmpd="sng" algn="ctr">
                      <a:solidFill>
                        <a:srgbClr val="507AA0"/>
                      </a:solidFill>
                      <a:prstDash val="solid"/>
                      <a:round/>
                      <a:headEnd type="none" w="med" len="med"/>
                      <a:tailEnd type="none" w="med" len="med"/>
                    </a:lnL>
                    <a:lnR w="12700" cap="flat" cmpd="sng" algn="ctr">
                      <a:solidFill>
                        <a:srgbClr val="709C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51751680"/>
                  </a:ext>
                </a:extLst>
              </a:tr>
              <a:tr h="303648">
                <a:tc>
                  <a:txBody>
                    <a:bodyPr/>
                    <a:lstStyle/>
                    <a:p>
                      <a:pPr algn="l" fontAlgn="t"/>
                      <a:r>
                        <a:rPr lang="pt-PT" sz="1000" dirty="0">
                          <a:effectLst/>
                        </a:rPr>
                        <a:t>DOUBLE( , )</a:t>
                      </a:r>
                    </a:p>
                  </a:txBody>
                  <a:tcPr marL="59121" marR="59121" marT="59121" marB="59121">
                    <a:lnL w="12700" cap="flat" cmpd="sng" algn="ctr">
                      <a:solidFill>
                        <a:srgbClr val="78A0A0"/>
                      </a:solidFill>
                      <a:prstDash val="solid"/>
                      <a:round/>
                      <a:headEnd type="none" w="med" len="med"/>
                      <a:tailEnd type="none" w="med" len="med"/>
                    </a:lnL>
                    <a:lnR w="12700" cap="flat" cmpd="sng" algn="ctr">
                      <a:solidFill>
                        <a:srgbClr val="507A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A large number with a floating decimal point.</a:t>
                      </a:r>
                    </a:p>
                  </a:txBody>
                  <a:tcPr marL="59121" marR="59121" marT="59121" marB="59121">
                    <a:lnL w="12700" cap="flat" cmpd="sng" algn="ctr">
                      <a:solidFill>
                        <a:srgbClr val="507AA0"/>
                      </a:solidFill>
                      <a:prstDash val="solid"/>
                      <a:round/>
                      <a:headEnd type="none" w="med" len="med"/>
                      <a:tailEnd type="none" w="med" len="med"/>
                    </a:lnL>
                    <a:lnR w="12700" cap="flat" cmpd="sng" algn="ctr">
                      <a:solidFill>
                        <a:srgbClr val="709C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08844076"/>
                  </a:ext>
                </a:extLst>
              </a:tr>
              <a:tr h="474635">
                <a:tc>
                  <a:txBody>
                    <a:bodyPr/>
                    <a:lstStyle/>
                    <a:p>
                      <a:pPr algn="l" fontAlgn="t"/>
                      <a:r>
                        <a:rPr lang="pt-PT" sz="1000" dirty="0">
                          <a:effectLst/>
                        </a:rPr>
                        <a:t>DECIMAL( , )</a:t>
                      </a:r>
                    </a:p>
                  </a:txBody>
                  <a:tcPr marL="59121" marR="59121" marT="59121" marB="59121">
                    <a:lnL w="12700" cap="flat" cmpd="sng" algn="ctr">
                      <a:solidFill>
                        <a:srgbClr val="78A0A0"/>
                      </a:solidFill>
                      <a:prstDash val="solid"/>
                      <a:round/>
                      <a:headEnd type="none" w="med" len="med"/>
                      <a:tailEnd type="none" w="med" len="med"/>
                    </a:lnL>
                    <a:lnR w="12700" cap="flat" cmpd="sng" algn="ctr">
                      <a:solidFill>
                        <a:srgbClr val="507AA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86AA0"/>
                      </a:solidFill>
                      <a:prstDash val="solid"/>
                      <a:round/>
                      <a:headEnd type="none" w="med" len="med"/>
                      <a:tailEnd type="none" w="med" len="med"/>
                    </a:lnB>
                    <a:solidFill>
                      <a:srgbClr val="FFFFFF"/>
                    </a:solidFill>
                  </a:tcPr>
                </a:tc>
                <a:tc>
                  <a:txBody>
                    <a:bodyPr/>
                    <a:lstStyle/>
                    <a:p>
                      <a:pPr algn="l" fontAlgn="t"/>
                      <a:r>
                        <a:rPr lang="en-US" sz="1000" dirty="0">
                          <a:effectLst/>
                        </a:rPr>
                        <a:t>A DOUBLE stored as a string , allowing for a fixed decimal point. Choice for storing currency values.</a:t>
                      </a:r>
                    </a:p>
                  </a:txBody>
                  <a:tcPr marL="59121" marR="59121" marT="59121" marB="59121">
                    <a:lnL w="12700" cap="flat" cmpd="sng" algn="ctr">
                      <a:solidFill>
                        <a:srgbClr val="507AA0"/>
                      </a:solidFill>
                      <a:prstDash val="solid"/>
                      <a:round/>
                      <a:headEnd type="none" w="med" len="med"/>
                      <a:tailEnd type="none" w="med" len="med"/>
                    </a:lnL>
                    <a:lnR w="12700" cap="flat" cmpd="sng" algn="ctr">
                      <a:solidFill>
                        <a:srgbClr val="709CA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809BA0"/>
                      </a:solidFill>
                      <a:prstDash val="solid"/>
                      <a:round/>
                      <a:headEnd type="none" w="med" len="med"/>
                      <a:tailEnd type="none" w="med" len="med"/>
                    </a:lnB>
                    <a:solidFill>
                      <a:srgbClr val="FFFFFF"/>
                    </a:solidFill>
                  </a:tcPr>
                </a:tc>
                <a:extLst>
                  <a:ext uri="{0D108BD9-81ED-4DB2-BD59-A6C34878D82A}">
                    <a16:rowId xmlns:a16="http://schemas.microsoft.com/office/drawing/2014/main" val="1494451569"/>
                  </a:ext>
                </a:extLst>
              </a:tr>
            </a:tbl>
          </a:graphicData>
        </a:graphic>
      </p:graphicFrame>
      <p:sp>
        <p:nvSpPr>
          <p:cNvPr id="2" name="TextBox 1"/>
          <p:cNvSpPr txBox="1"/>
          <p:nvPr/>
        </p:nvSpPr>
        <p:spPr>
          <a:xfrm>
            <a:off x="508694" y="1975485"/>
            <a:ext cx="11604844" cy="2677656"/>
          </a:xfrm>
          <a:prstGeom prst="rect">
            <a:avLst/>
          </a:prstGeom>
          <a:noFill/>
        </p:spPr>
        <p:txBody>
          <a:bodyPr wrap="none" rtlCol="0">
            <a:spAutoFit/>
          </a:bodyPr>
          <a:lstStyle/>
          <a:p>
            <a:r>
              <a:rPr lang="en-US" sz="2400" b="1" dirty="0"/>
              <a:t>Data types </a:t>
            </a:r>
            <a:r>
              <a:rPr lang="en-US" sz="2400" dirty="0"/>
              <a:t>define the nature of the data that can be stored in a particular column of a table</a:t>
            </a:r>
          </a:p>
          <a:p>
            <a:endParaRPr lang="en-US" dirty="0"/>
          </a:p>
          <a:p>
            <a:r>
              <a:rPr lang="en-US" dirty="0"/>
              <a:t>MySQL has 3 main categories of data types namely</a:t>
            </a:r>
          </a:p>
          <a:p>
            <a:endParaRPr lang="en-US" dirty="0"/>
          </a:p>
          <a:p>
            <a:pPr marL="285750" indent="-285750">
              <a:buFont typeface="Arial" panose="020B0604020202020204" pitchFamily="34" charset="0"/>
              <a:buChar char="•"/>
            </a:pPr>
            <a:r>
              <a:rPr lang="en-US" dirty="0"/>
              <a:t>  Numeric,</a:t>
            </a:r>
          </a:p>
          <a:p>
            <a:pPr marL="285750" indent="-285750">
              <a:buFont typeface="Arial" panose="020B0604020202020204" pitchFamily="34" charset="0"/>
              <a:buChar char="•"/>
            </a:pPr>
            <a:r>
              <a:rPr lang="en-US" dirty="0"/>
              <a:t>  Text</a:t>
            </a:r>
          </a:p>
          <a:p>
            <a:pPr marL="285750" indent="-285750">
              <a:buFont typeface="Arial" panose="020B0604020202020204" pitchFamily="34" charset="0"/>
              <a:buChar char="•"/>
            </a:pPr>
            <a:r>
              <a:rPr lang="en-US" dirty="0"/>
              <a:t>  Date/time.</a:t>
            </a:r>
          </a:p>
          <a:p>
            <a:pPr marL="285750" indent="-285750">
              <a:buFont typeface="Arial" panose="020B0604020202020204" pitchFamily="34" charset="0"/>
              <a:buChar char="•"/>
            </a:pPr>
            <a:endParaRPr lang="en-US" dirty="0"/>
          </a:p>
          <a:p>
            <a:endParaRPr lang="pt-PT" dirty="0"/>
          </a:p>
        </p:txBody>
      </p:sp>
      <p:sp>
        <p:nvSpPr>
          <p:cNvPr id="3" name="TextBox 2"/>
          <p:cNvSpPr txBox="1"/>
          <p:nvPr/>
        </p:nvSpPr>
        <p:spPr>
          <a:xfrm>
            <a:off x="6789230" y="2833255"/>
            <a:ext cx="2036007" cy="369332"/>
          </a:xfrm>
          <a:prstGeom prst="rect">
            <a:avLst/>
          </a:prstGeom>
          <a:noFill/>
        </p:spPr>
        <p:txBody>
          <a:bodyPr wrap="none" rtlCol="0">
            <a:spAutoFit/>
          </a:bodyPr>
          <a:lstStyle/>
          <a:p>
            <a:r>
              <a:rPr lang="pt-PT" dirty="0"/>
              <a:t>Numeric Data types</a:t>
            </a:r>
          </a:p>
        </p:txBody>
      </p:sp>
    </p:spTree>
    <p:extLst>
      <p:ext uri="{BB962C8B-B14F-4D97-AF65-F5344CB8AC3E}">
        <p14:creationId xmlns:p14="http://schemas.microsoft.com/office/powerpoint/2010/main" val="57477958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9" y="366846"/>
            <a:ext cx="9183000"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pt-PT" dirty="0"/>
              <a:t>Create Database, Tables, Data Types</a:t>
            </a:r>
          </a:p>
          <a:p>
            <a:pPr algn="ctr"/>
            <a:endParaRPr lang="pt-PT" dirty="0"/>
          </a:p>
          <a:p>
            <a:endParaRPr lang="pt-PT" dirty="0"/>
          </a:p>
          <a:p>
            <a:endParaRPr lang="pt-PT" sz="2000" dirty="0"/>
          </a:p>
          <a:p>
            <a:endParaRPr lang="en-US" sz="1400" dirty="0">
              <a:latin typeface="+mn-lt"/>
              <a:ea typeface="+mn-ea"/>
              <a:cs typeface="+mn-cs"/>
            </a:endParaRPr>
          </a:p>
          <a:p>
            <a:endParaRPr lang="en-US" sz="1800" dirty="0"/>
          </a:p>
        </p:txBody>
      </p:sp>
      <p:sp>
        <p:nvSpPr>
          <p:cNvPr id="9" name="Rectangle 3"/>
          <p:cNvSpPr txBox="1">
            <a:spLocks noChangeArrowheads="1"/>
          </p:cNvSpPr>
          <p:nvPr/>
        </p:nvSpPr>
        <p:spPr>
          <a:xfrm>
            <a:off x="5155761" y="2962766"/>
            <a:ext cx="1848177" cy="4103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1800" dirty="0"/>
              <a:t>Text Data Types</a:t>
            </a:r>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4097384077"/>
              </p:ext>
            </p:extLst>
          </p:nvPr>
        </p:nvGraphicFramePr>
        <p:xfrm>
          <a:off x="2566288" y="3373134"/>
          <a:ext cx="7027124" cy="3037840"/>
        </p:xfrm>
        <a:graphic>
          <a:graphicData uri="http://schemas.openxmlformats.org/drawingml/2006/table">
            <a:tbl>
              <a:tblPr/>
              <a:tblGrid>
                <a:gridCol w="3513562">
                  <a:extLst>
                    <a:ext uri="{9D8B030D-6E8A-4147-A177-3AD203B41FA5}">
                      <a16:colId xmlns:a16="http://schemas.microsoft.com/office/drawing/2014/main" val="311635381"/>
                    </a:ext>
                  </a:extLst>
                </a:gridCol>
                <a:gridCol w="3513562">
                  <a:extLst>
                    <a:ext uri="{9D8B030D-6E8A-4147-A177-3AD203B41FA5}">
                      <a16:colId xmlns:a16="http://schemas.microsoft.com/office/drawing/2014/main" val="1310503707"/>
                    </a:ext>
                  </a:extLst>
                </a:gridCol>
              </a:tblGrid>
              <a:tr h="243844">
                <a:tc>
                  <a:txBody>
                    <a:bodyPr/>
                    <a:lstStyle/>
                    <a:p>
                      <a:pPr algn="l" fontAlgn="t"/>
                      <a:r>
                        <a:rPr lang="pt-PT" sz="1000" kern="1200">
                          <a:solidFill>
                            <a:schemeClr val="tx1"/>
                          </a:solidFill>
                          <a:effectLst/>
                          <a:latin typeface="+mn-lt"/>
                          <a:ea typeface="+mn-ea"/>
                          <a:cs typeface="+mn-cs"/>
                        </a:rPr>
                        <a:t>CHAR( )</a:t>
                      </a:r>
                    </a:p>
                  </a:txBody>
                  <a:tcPr marL="67150" marR="67150" marT="67150" marB="67150">
                    <a:lnL w="12700" cap="flat" cmpd="sng" algn="ctr">
                      <a:solidFill>
                        <a:srgbClr val="409D1E"/>
                      </a:solidFill>
                      <a:prstDash val="solid"/>
                      <a:round/>
                      <a:headEnd type="none" w="med" len="med"/>
                      <a:tailEnd type="none" w="med" len="med"/>
                    </a:lnL>
                    <a:lnR w="12700" cap="flat" cmpd="sng" algn="ctr">
                      <a:solidFill>
                        <a:srgbClr val="58911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kern="1200">
                          <a:solidFill>
                            <a:schemeClr val="tx1"/>
                          </a:solidFill>
                          <a:effectLst/>
                          <a:latin typeface="+mn-lt"/>
                          <a:ea typeface="+mn-ea"/>
                          <a:cs typeface="+mn-cs"/>
                        </a:rPr>
                        <a:t>A fixed section from 0 to 255 characters long.</a:t>
                      </a:r>
                    </a:p>
                  </a:txBody>
                  <a:tcPr marL="67150" marR="67150" marT="67150" marB="67150">
                    <a:lnL w="12700" cap="flat" cmpd="sng" algn="ctr">
                      <a:solidFill>
                        <a:srgbClr val="58911E"/>
                      </a:solidFill>
                      <a:prstDash val="solid"/>
                      <a:round/>
                      <a:headEnd type="none" w="med" len="med"/>
                      <a:tailEnd type="none" w="med" len="med"/>
                    </a:lnL>
                    <a:lnR w="12700" cap="flat" cmpd="sng" algn="ctr">
                      <a:solidFill>
                        <a:srgbClr val="70761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630907494"/>
                  </a:ext>
                </a:extLst>
              </a:tr>
              <a:tr h="243844">
                <a:tc>
                  <a:txBody>
                    <a:bodyPr/>
                    <a:lstStyle/>
                    <a:p>
                      <a:pPr algn="l" fontAlgn="t"/>
                      <a:r>
                        <a:rPr lang="pt-PT" sz="1000" kern="1200">
                          <a:solidFill>
                            <a:schemeClr val="tx1"/>
                          </a:solidFill>
                          <a:effectLst/>
                          <a:latin typeface="+mn-lt"/>
                          <a:ea typeface="+mn-ea"/>
                          <a:cs typeface="+mn-cs"/>
                        </a:rPr>
                        <a:t>VARCHAR( )</a:t>
                      </a:r>
                    </a:p>
                  </a:txBody>
                  <a:tcPr marL="67150" marR="67150" marT="67150" marB="67150">
                    <a:lnL w="12700" cap="flat" cmpd="sng" algn="ctr">
                      <a:solidFill>
                        <a:srgbClr val="D0A91E"/>
                      </a:solidFill>
                      <a:prstDash val="solid"/>
                      <a:round/>
                      <a:headEnd type="none" w="med" len="med"/>
                      <a:tailEnd type="none" w="med" len="med"/>
                    </a:lnL>
                    <a:lnR w="12700" cap="flat" cmpd="sng" algn="ctr">
                      <a:solidFill>
                        <a:srgbClr val="58911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kern="1200">
                          <a:solidFill>
                            <a:schemeClr val="tx1"/>
                          </a:solidFill>
                          <a:effectLst/>
                          <a:latin typeface="+mn-lt"/>
                          <a:ea typeface="+mn-ea"/>
                          <a:cs typeface="+mn-cs"/>
                        </a:rPr>
                        <a:t>A variable section from 0 to 255 characters long.</a:t>
                      </a:r>
                    </a:p>
                  </a:txBody>
                  <a:tcPr marL="67150" marR="67150" marT="67150" marB="67150">
                    <a:lnL w="12700" cap="flat" cmpd="sng" algn="ctr">
                      <a:solidFill>
                        <a:srgbClr val="58911E"/>
                      </a:solidFill>
                      <a:prstDash val="solid"/>
                      <a:round/>
                      <a:headEnd type="none" w="med" len="med"/>
                      <a:tailEnd type="none" w="med" len="med"/>
                    </a:lnL>
                    <a:lnR w="12700" cap="flat" cmpd="sng" algn="ctr">
                      <a:solidFill>
                        <a:srgbClr val="70761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6044498"/>
                  </a:ext>
                </a:extLst>
              </a:tr>
              <a:tr h="243844">
                <a:tc>
                  <a:txBody>
                    <a:bodyPr/>
                    <a:lstStyle/>
                    <a:p>
                      <a:pPr algn="l" fontAlgn="t"/>
                      <a:r>
                        <a:rPr lang="pt-PT" sz="1000" kern="1200">
                          <a:solidFill>
                            <a:schemeClr val="tx1"/>
                          </a:solidFill>
                          <a:effectLst/>
                          <a:latin typeface="+mn-lt"/>
                          <a:ea typeface="+mn-ea"/>
                          <a:cs typeface="+mn-cs"/>
                        </a:rPr>
                        <a:t>TINYTEXT</a:t>
                      </a:r>
                    </a:p>
                  </a:txBody>
                  <a:tcPr marL="67150" marR="67150" marT="67150" marB="67150">
                    <a:lnL w="12700" cap="flat" cmpd="sng" algn="ctr">
                      <a:solidFill>
                        <a:srgbClr val="D0A91E"/>
                      </a:solidFill>
                      <a:prstDash val="solid"/>
                      <a:round/>
                      <a:headEnd type="none" w="med" len="med"/>
                      <a:tailEnd type="none" w="med" len="med"/>
                    </a:lnL>
                    <a:lnR w="12700" cap="flat" cmpd="sng" algn="ctr">
                      <a:solidFill>
                        <a:srgbClr val="58911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kern="1200">
                          <a:solidFill>
                            <a:schemeClr val="tx1"/>
                          </a:solidFill>
                          <a:effectLst/>
                          <a:latin typeface="+mn-lt"/>
                          <a:ea typeface="+mn-ea"/>
                          <a:cs typeface="+mn-cs"/>
                        </a:rPr>
                        <a:t>A string with a maximum length of 255 characters.</a:t>
                      </a:r>
                    </a:p>
                  </a:txBody>
                  <a:tcPr marL="67150" marR="67150" marT="67150" marB="67150">
                    <a:lnL w="12700" cap="flat" cmpd="sng" algn="ctr">
                      <a:solidFill>
                        <a:srgbClr val="58911E"/>
                      </a:solidFill>
                      <a:prstDash val="solid"/>
                      <a:round/>
                      <a:headEnd type="none" w="med" len="med"/>
                      <a:tailEnd type="none" w="med" len="med"/>
                    </a:lnL>
                    <a:lnR w="12700" cap="flat" cmpd="sng" algn="ctr">
                      <a:solidFill>
                        <a:srgbClr val="70761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048429721"/>
                  </a:ext>
                </a:extLst>
              </a:tr>
              <a:tr h="243844">
                <a:tc>
                  <a:txBody>
                    <a:bodyPr/>
                    <a:lstStyle/>
                    <a:p>
                      <a:pPr algn="l" fontAlgn="t"/>
                      <a:r>
                        <a:rPr lang="pt-PT" sz="1000" kern="1200">
                          <a:solidFill>
                            <a:schemeClr val="tx1"/>
                          </a:solidFill>
                          <a:effectLst/>
                          <a:latin typeface="+mn-lt"/>
                          <a:ea typeface="+mn-ea"/>
                          <a:cs typeface="+mn-cs"/>
                        </a:rPr>
                        <a:t>TEXT</a:t>
                      </a:r>
                    </a:p>
                  </a:txBody>
                  <a:tcPr marL="67150" marR="67150" marT="67150" marB="67150">
                    <a:lnL w="12700" cap="flat" cmpd="sng" algn="ctr">
                      <a:solidFill>
                        <a:srgbClr val="D0A91E"/>
                      </a:solidFill>
                      <a:prstDash val="solid"/>
                      <a:round/>
                      <a:headEnd type="none" w="med" len="med"/>
                      <a:tailEnd type="none" w="med" len="med"/>
                    </a:lnL>
                    <a:lnR w="12700" cap="flat" cmpd="sng" algn="ctr">
                      <a:solidFill>
                        <a:srgbClr val="D89B1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kern="1200">
                          <a:solidFill>
                            <a:schemeClr val="tx1"/>
                          </a:solidFill>
                          <a:effectLst/>
                          <a:latin typeface="+mn-lt"/>
                          <a:ea typeface="+mn-ea"/>
                          <a:cs typeface="+mn-cs"/>
                        </a:rPr>
                        <a:t>A string with a maximum length of 65535 characters.</a:t>
                      </a:r>
                    </a:p>
                  </a:txBody>
                  <a:tcPr marL="67150" marR="67150" marT="67150" marB="67150">
                    <a:lnL w="12700" cap="flat" cmpd="sng" algn="ctr">
                      <a:solidFill>
                        <a:srgbClr val="D89B1E"/>
                      </a:solidFill>
                      <a:prstDash val="solid"/>
                      <a:round/>
                      <a:headEnd type="none" w="med" len="med"/>
                      <a:tailEnd type="none" w="med" len="med"/>
                    </a:lnL>
                    <a:lnR w="12700" cap="flat" cmpd="sng" algn="ctr">
                      <a:solidFill>
                        <a:srgbClr val="708E1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96393780"/>
                  </a:ext>
                </a:extLst>
              </a:tr>
              <a:tr h="243844">
                <a:tc>
                  <a:txBody>
                    <a:bodyPr/>
                    <a:lstStyle/>
                    <a:p>
                      <a:pPr algn="l" fontAlgn="t"/>
                      <a:r>
                        <a:rPr lang="pt-PT" sz="1000" kern="1200">
                          <a:solidFill>
                            <a:schemeClr val="tx1"/>
                          </a:solidFill>
                          <a:effectLst/>
                          <a:latin typeface="+mn-lt"/>
                          <a:ea typeface="+mn-ea"/>
                          <a:cs typeface="+mn-cs"/>
                        </a:rPr>
                        <a:t>BLOB</a:t>
                      </a:r>
                    </a:p>
                  </a:txBody>
                  <a:tcPr marL="67150" marR="67150" marT="67150" marB="67150">
                    <a:lnL w="12700" cap="flat" cmpd="sng" algn="ctr">
                      <a:solidFill>
                        <a:srgbClr val="907D1E"/>
                      </a:solidFill>
                      <a:prstDash val="solid"/>
                      <a:round/>
                      <a:headEnd type="none" w="med" len="med"/>
                      <a:tailEnd type="none" w="med" len="med"/>
                    </a:lnL>
                    <a:lnR w="12700" cap="flat" cmpd="sng" algn="ctr">
                      <a:solidFill>
                        <a:srgbClr val="50961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kern="1200">
                          <a:solidFill>
                            <a:schemeClr val="tx1"/>
                          </a:solidFill>
                          <a:effectLst/>
                          <a:latin typeface="+mn-lt"/>
                          <a:ea typeface="+mn-ea"/>
                          <a:cs typeface="+mn-cs"/>
                        </a:rPr>
                        <a:t>A string with a maximum length of 65535 characters.</a:t>
                      </a:r>
                    </a:p>
                  </a:txBody>
                  <a:tcPr marL="67150" marR="67150" marT="67150" marB="67150">
                    <a:lnL w="12700" cap="flat" cmpd="sng" algn="ctr">
                      <a:solidFill>
                        <a:srgbClr val="50961E"/>
                      </a:solidFill>
                      <a:prstDash val="solid"/>
                      <a:round/>
                      <a:headEnd type="none" w="med" len="med"/>
                      <a:tailEnd type="none" w="med" len="med"/>
                    </a:lnL>
                    <a:lnR w="12700" cap="flat" cmpd="sng" algn="ctr">
                      <a:solidFill>
                        <a:srgbClr val="58911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18821917"/>
                  </a:ext>
                </a:extLst>
              </a:tr>
              <a:tr h="401085">
                <a:tc>
                  <a:txBody>
                    <a:bodyPr/>
                    <a:lstStyle/>
                    <a:p>
                      <a:pPr algn="l" fontAlgn="t"/>
                      <a:r>
                        <a:rPr lang="pt-PT" sz="1000" kern="1200">
                          <a:solidFill>
                            <a:schemeClr val="tx1"/>
                          </a:solidFill>
                          <a:effectLst/>
                          <a:latin typeface="+mn-lt"/>
                          <a:ea typeface="+mn-ea"/>
                          <a:cs typeface="+mn-cs"/>
                        </a:rPr>
                        <a:t>MEDIUMTEXT</a:t>
                      </a:r>
                    </a:p>
                  </a:txBody>
                  <a:tcPr marL="67150" marR="67150" marT="67150" marB="67150">
                    <a:lnL w="12700" cap="flat" cmpd="sng" algn="ctr">
                      <a:solidFill>
                        <a:srgbClr val="08841E"/>
                      </a:solidFill>
                      <a:prstDash val="solid"/>
                      <a:round/>
                      <a:headEnd type="none" w="med" len="med"/>
                      <a:tailEnd type="none" w="med" len="med"/>
                    </a:lnL>
                    <a:lnR w="12700" cap="flat" cmpd="sng" algn="ctr">
                      <a:solidFill>
                        <a:srgbClr val="50961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kern="1200">
                          <a:solidFill>
                            <a:schemeClr val="tx1"/>
                          </a:solidFill>
                          <a:effectLst/>
                          <a:latin typeface="+mn-lt"/>
                          <a:ea typeface="+mn-ea"/>
                          <a:cs typeface="+mn-cs"/>
                        </a:rPr>
                        <a:t>A string with a maximum length of 16777215 characters.</a:t>
                      </a:r>
                    </a:p>
                  </a:txBody>
                  <a:tcPr marL="67150" marR="67150" marT="67150" marB="67150">
                    <a:lnL w="12700" cap="flat" cmpd="sng" algn="ctr">
                      <a:solidFill>
                        <a:srgbClr val="50961E"/>
                      </a:solidFill>
                      <a:prstDash val="solid"/>
                      <a:round/>
                      <a:headEnd type="none" w="med" len="med"/>
                      <a:tailEnd type="none" w="med" len="med"/>
                    </a:lnL>
                    <a:lnR w="12700" cap="flat" cmpd="sng" algn="ctr">
                      <a:solidFill>
                        <a:srgbClr val="58911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11297245"/>
                  </a:ext>
                </a:extLst>
              </a:tr>
              <a:tr h="401085">
                <a:tc>
                  <a:txBody>
                    <a:bodyPr/>
                    <a:lstStyle/>
                    <a:p>
                      <a:pPr algn="l" fontAlgn="t"/>
                      <a:r>
                        <a:rPr lang="pt-PT" sz="1000" kern="1200">
                          <a:solidFill>
                            <a:schemeClr val="tx1"/>
                          </a:solidFill>
                          <a:effectLst/>
                          <a:latin typeface="+mn-lt"/>
                          <a:ea typeface="+mn-ea"/>
                          <a:cs typeface="+mn-cs"/>
                        </a:rPr>
                        <a:t>MEDIUMBLOB</a:t>
                      </a:r>
                    </a:p>
                  </a:txBody>
                  <a:tcPr marL="67150" marR="67150" marT="67150" marB="67150">
                    <a:lnL w="12700" cap="flat" cmpd="sng" algn="ctr">
                      <a:solidFill>
                        <a:srgbClr val="08841E"/>
                      </a:solidFill>
                      <a:prstDash val="solid"/>
                      <a:round/>
                      <a:headEnd type="none" w="med" len="med"/>
                      <a:tailEnd type="none" w="med" len="med"/>
                    </a:lnL>
                    <a:lnR w="12700" cap="flat" cmpd="sng" algn="ctr">
                      <a:solidFill>
                        <a:srgbClr val="50961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kern="1200">
                          <a:solidFill>
                            <a:schemeClr val="tx1"/>
                          </a:solidFill>
                          <a:effectLst/>
                          <a:latin typeface="+mn-lt"/>
                          <a:ea typeface="+mn-ea"/>
                          <a:cs typeface="+mn-cs"/>
                        </a:rPr>
                        <a:t>A string with a maximum length of 16777215 characters.</a:t>
                      </a:r>
                    </a:p>
                  </a:txBody>
                  <a:tcPr marL="67150" marR="67150" marT="67150" marB="67150">
                    <a:lnL w="12700" cap="flat" cmpd="sng" algn="ctr">
                      <a:solidFill>
                        <a:srgbClr val="50961E"/>
                      </a:solidFill>
                      <a:prstDash val="solid"/>
                      <a:round/>
                      <a:headEnd type="none" w="med" len="med"/>
                      <a:tailEnd type="none" w="med" len="med"/>
                    </a:lnL>
                    <a:lnR w="12700" cap="flat" cmpd="sng" algn="ctr">
                      <a:solidFill>
                        <a:srgbClr val="58911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03640826"/>
                  </a:ext>
                </a:extLst>
              </a:tr>
              <a:tr h="401085">
                <a:tc>
                  <a:txBody>
                    <a:bodyPr/>
                    <a:lstStyle/>
                    <a:p>
                      <a:pPr algn="l" fontAlgn="t"/>
                      <a:r>
                        <a:rPr lang="pt-PT" sz="1000" kern="1200" dirty="0">
                          <a:solidFill>
                            <a:schemeClr val="tx1"/>
                          </a:solidFill>
                          <a:effectLst/>
                          <a:latin typeface="+mn-lt"/>
                          <a:ea typeface="+mn-ea"/>
                          <a:cs typeface="+mn-cs"/>
                        </a:rPr>
                        <a:t>LONGTEXT</a:t>
                      </a:r>
                    </a:p>
                  </a:txBody>
                  <a:tcPr marL="67150" marR="67150" marT="67150" marB="67150">
                    <a:lnL w="12700" cap="flat" cmpd="sng" algn="ctr">
                      <a:solidFill>
                        <a:srgbClr val="08841E"/>
                      </a:solidFill>
                      <a:prstDash val="solid"/>
                      <a:round/>
                      <a:headEnd type="none" w="med" len="med"/>
                      <a:tailEnd type="none" w="med" len="med"/>
                    </a:lnL>
                    <a:lnR w="12700" cap="flat" cmpd="sng" algn="ctr">
                      <a:solidFill>
                        <a:srgbClr val="50961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kern="1200">
                          <a:solidFill>
                            <a:schemeClr val="tx1"/>
                          </a:solidFill>
                          <a:effectLst/>
                          <a:latin typeface="+mn-lt"/>
                          <a:ea typeface="+mn-ea"/>
                          <a:cs typeface="+mn-cs"/>
                        </a:rPr>
                        <a:t>A string with a maximum length of 4294967295 characters.</a:t>
                      </a:r>
                    </a:p>
                  </a:txBody>
                  <a:tcPr marL="67150" marR="67150" marT="67150" marB="67150">
                    <a:lnL w="12700" cap="flat" cmpd="sng" algn="ctr">
                      <a:solidFill>
                        <a:srgbClr val="50961E"/>
                      </a:solidFill>
                      <a:prstDash val="solid"/>
                      <a:round/>
                      <a:headEnd type="none" w="med" len="med"/>
                      <a:tailEnd type="none" w="med" len="med"/>
                    </a:lnL>
                    <a:lnR w="12700" cap="flat" cmpd="sng" algn="ctr">
                      <a:solidFill>
                        <a:srgbClr val="58911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78351949"/>
                  </a:ext>
                </a:extLst>
              </a:tr>
              <a:tr h="401085">
                <a:tc>
                  <a:txBody>
                    <a:bodyPr/>
                    <a:lstStyle/>
                    <a:p>
                      <a:pPr algn="l" fontAlgn="t"/>
                      <a:r>
                        <a:rPr lang="pt-PT" sz="1000" kern="1200">
                          <a:solidFill>
                            <a:schemeClr val="tx1"/>
                          </a:solidFill>
                          <a:effectLst/>
                          <a:latin typeface="+mn-lt"/>
                          <a:ea typeface="+mn-ea"/>
                          <a:cs typeface="+mn-cs"/>
                        </a:rPr>
                        <a:t>LONGBLOB</a:t>
                      </a:r>
                    </a:p>
                  </a:txBody>
                  <a:tcPr marL="67150" marR="67150" marT="67150" marB="67150">
                    <a:lnL w="12700" cap="flat" cmpd="sng" algn="ctr">
                      <a:solidFill>
                        <a:srgbClr val="08841E"/>
                      </a:solidFill>
                      <a:prstDash val="solid"/>
                      <a:round/>
                      <a:headEnd type="none" w="med" len="med"/>
                      <a:tailEnd type="none" w="med" len="med"/>
                    </a:lnL>
                    <a:lnR w="12700" cap="flat" cmpd="sng" algn="ctr">
                      <a:solidFill>
                        <a:srgbClr val="50961E"/>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761E"/>
                      </a:solidFill>
                      <a:prstDash val="solid"/>
                      <a:round/>
                      <a:headEnd type="none" w="med" len="med"/>
                      <a:tailEnd type="none" w="med" len="med"/>
                    </a:lnB>
                    <a:solidFill>
                      <a:srgbClr val="F9F9F9"/>
                    </a:solidFill>
                  </a:tcPr>
                </a:tc>
                <a:tc>
                  <a:txBody>
                    <a:bodyPr/>
                    <a:lstStyle/>
                    <a:p>
                      <a:pPr algn="l" fontAlgn="t"/>
                      <a:r>
                        <a:rPr lang="en-US" sz="1000" kern="1200" dirty="0">
                          <a:solidFill>
                            <a:schemeClr val="tx1"/>
                          </a:solidFill>
                          <a:effectLst/>
                          <a:latin typeface="+mn-lt"/>
                          <a:ea typeface="+mn-ea"/>
                          <a:cs typeface="+mn-cs"/>
                        </a:rPr>
                        <a:t>A string with a maximum length of 4294967295 characters.</a:t>
                      </a:r>
                    </a:p>
                  </a:txBody>
                  <a:tcPr marL="67150" marR="67150" marT="67150" marB="67150">
                    <a:lnL w="12700" cap="flat" cmpd="sng" algn="ctr">
                      <a:solidFill>
                        <a:srgbClr val="50961E"/>
                      </a:solidFill>
                      <a:prstDash val="solid"/>
                      <a:round/>
                      <a:headEnd type="none" w="med" len="med"/>
                      <a:tailEnd type="none" w="med" len="med"/>
                    </a:lnL>
                    <a:lnR w="12700" cap="flat" cmpd="sng" algn="ctr">
                      <a:solidFill>
                        <a:srgbClr val="58911E"/>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89B1E"/>
                      </a:solidFill>
                      <a:prstDash val="solid"/>
                      <a:round/>
                      <a:headEnd type="none" w="med" len="med"/>
                      <a:tailEnd type="none" w="med" len="med"/>
                    </a:lnB>
                    <a:solidFill>
                      <a:srgbClr val="F9F9F9"/>
                    </a:solidFill>
                  </a:tcPr>
                </a:tc>
                <a:extLst>
                  <a:ext uri="{0D108BD9-81ED-4DB2-BD59-A6C34878D82A}">
                    <a16:rowId xmlns:a16="http://schemas.microsoft.com/office/drawing/2014/main" val="2760688852"/>
                  </a:ext>
                </a:extLst>
              </a:tr>
            </a:tbl>
          </a:graphicData>
        </a:graphic>
      </p:graphicFrame>
    </p:spTree>
    <p:extLst>
      <p:ext uri="{BB962C8B-B14F-4D97-AF65-F5344CB8AC3E}">
        <p14:creationId xmlns:p14="http://schemas.microsoft.com/office/powerpoint/2010/main" val="247458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Front Panel</a:t>
            </a:r>
          </a:p>
        </p:txBody>
      </p:sp>
      <p:sp>
        <p:nvSpPr>
          <p:cNvPr id="8" name="Rectangle 2"/>
          <p:cNvSpPr txBox="1">
            <a:spLocks noChangeArrowheads="1"/>
          </p:cNvSpPr>
          <p:nvPr/>
        </p:nvSpPr>
        <p:spPr>
          <a:xfrm>
            <a:off x="3604564" y="838927"/>
            <a:ext cx="5270500" cy="749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Controls &amp; Indicators</a:t>
            </a:r>
          </a:p>
        </p:txBody>
      </p:sp>
      <p:sp>
        <p:nvSpPr>
          <p:cNvPr id="20" name="Text Box 4"/>
          <p:cNvSpPr txBox="1">
            <a:spLocks noChangeArrowheads="1"/>
          </p:cNvSpPr>
          <p:nvPr/>
        </p:nvSpPr>
        <p:spPr bwMode="auto">
          <a:xfrm>
            <a:off x="2687638" y="5208588"/>
            <a:ext cx="11715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r"/>
            <a:r>
              <a:rPr lang="en-US" altLang="pt-PT">
                <a:solidFill>
                  <a:schemeClr val="hlink"/>
                </a:solidFill>
              </a:rPr>
              <a:t>Boolean</a:t>
            </a:r>
          </a:p>
          <a:p>
            <a:pPr algn="r"/>
            <a:r>
              <a:rPr lang="en-US" altLang="pt-PT">
                <a:solidFill>
                  <a:schemeClr val="hlink"/>
                </a:solidFill>
              </a:rPr>
              <a:t>Control</a:t>
            </a:r>
          </a:p>
        </p:txBody>
      </p:sp>
      <p:sp>
        <p:nvSpPr>
          <p:cNvPr id="21" name="Text Box 5"/>
          <p:cNvSpPr txBox="1">
            <a:spLocks noChangeArrowheads="1"/>
          </p:cNvSpPr>
          <p:nvPr/>
        </p:nvSpPr>
        <p:spPr bwMode="auto">
          <a:xfrm>
            <a:off x="8977313" y="5168900"/>
            <a:ext cx="12398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l"/>
            <a:r>
              <a:rPr lang="en-US" altLang="pt-PT">
                <a:solidFill>
                  <a:schemeClr val="hlink"/>
                </a:solidFill>
              </a:rPr>
              <a:t>Boolean</a:t>
            </a:r>
          </a:p>
          <a:p>
            <a:pPr algn="l"/>
            <a:r>
              <a:rPr lang="en-US" altLang="pt-PT">
                <a:solidFill>
                  <a:schemeClr val="hlink"/>
                </a:solidFill>
              </a:rPr>
              <a:t>Indicator</a:t>
            </a:r>
          </a:p>
        </p:txBody>
      </p:sp>
      <p:sp>
        <p:nvSpPr>
          <p:cNvPr id="22" name="Line 7"/>
          <p:cNvSpPr>
            <a:spLocks noChangeShapeType="1"/>
          </p:cNvSpPr>
          <p:nvPr/>
        </p:nvSpPr>
        <p:spPr bwMode="auto">
          <a:xfrm>
            <a:off x="3886200" y="5626100"/>
            <a:ext cx="609600" cy="0"/>
          </a:xfrm>
          <a:prstGeom prst="line">
            <a:avLst/>
          </a:prstGeom>
          <a:noFill/>
          <a:ln w="38100">
            <a:solidFill>
              <a:srgbClr val="5E84B8"/>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23" name="Line 8"/>
          <p:cNvSpPr>
            <a:spLocks noChangeShapeType="1"/>
          </p:cNvSpPr>
          <p:nvPr/>
        </p:nvSpPr>
        <p:spPr bwMode="auto">
          <a:xfrm flipH="1">
            <a:off x="8382000" y="5549900"/>
            <a:ext cx="609600" cy="0"/>
          </a:xfrm>
          <a:prstGeom prst="line">
            <a:avLst/>
          </a:prstGeom>
          <a:noFill/>
          <a:ln w="38100">
            <a:solidFill>
              <a:srgbClr val="5E84B8"/>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24" name="Rectangle 10"/>
          <p:cNvSpPr txBox="1">
            <a:spLocks noChangeArrowheads="1"/>
          </p:cNvSpPr>
          <p:nvPr/>
        </p:nvSpPr>
        <p:spPr>
          <a:xfrm>
            <a:off x="2424906" y="2532790"/>
            <a:ext cx="8077200" cy="2190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400" dirty="0"/>
              <a:t>The Boolean data type represents data that only has two parts, such as True and False or On and Off</a:t>
            </a:r>
          </a:p>
          <a:p>
            <a:r>
              <a:rPr lang="en-US" altLang="pt-PT" sz="2400" dirty="0"/>
              <a:t>Use Boolean controls and indicators to enter and display Boolean (True or False) values</a:t>
            </a:r>
          </a:p>
          <a:p>
            <a:r>
              <a:rPr lang="en-US" altLang="pt-PT" sz="2400" dirty="0"/>
              <a:t>Boolean objects simulate switches, push buttons, and LEDs</a:t>
            </a:r>
          </a:p>
        </p:txBody>
      </p:sp>
      <p:pic>
        <p:nvPicPr>
          <p:cNvPr id="2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175" y="4984750"/>
            <a:ext cx="3776663"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2"/>
          <p:cNvSpPr txBox="1">
            <a:spLocks noChangeArrowheads="1"/>
          </p:cNvSpPr>
          <p:nvPr/>
        </p:nvSpPr>
        <p:spPr>
          <a:xfrm>
            <a:off x="3604564" y="1323975"/>
            <a:ext cx="5270500" cy="749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Boolean</a:t>
            </a:r>
          </a:p>
        </p:txBody>
      </p:sp>
      <p:pic>
        <p:nvPicPr>
          <p:cNvPr id="12"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53277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9" y="366846"/>
            <a:ext cx="9183000"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 – </a:t>
            </a:r>
            <a:r>
              <a:rPr lang="pt-PT" dirty="0"/>
              <a:t>Create Database, Tables, Data Types</a:t>
            </a:r>
          </a:p>
          <a:p>
            <a:pPr algn="ctr"/>
            <a:endParaRPr lang="pt-PT" sz="1400" u="sng" dirty="0">
              <a:latin typeface="+mn-lt"/>
              <a:ea typeface="+mn-ea"/>
              <a:cs typeface="+mn-cs"/>
            </a:endParaRPr>
          </a:p>
          <a:p>
            <a:endParaRPr lang="pt-PT" dirty="0"/>
          </a:p>
          <a:p>
            <a:endParaRPr lang="pt-PT" sz="2000" dirty="0"/>
          </a:p>
          <a:p>
            <a:endParaRPr lang="en-US" sz="1400" dirty="0">
              <a:latin typeface="+mn-lt"/>
              <a:ea typeface="+mn-ea"/>
              <a:cs typeface="+mn-cs"/>
            </a:endParaRPr>
          </a:p>
          <a:p>
            <a:endParaRPr lang="en-US" sz="1800" dirty="0"/>
          </a:p>
        </p:txBody>
      </p:sp>
      <p:sp>
        <p:nvSpPr>
          <p:cNvPr id="9" name="Rectangle 3"/>
          <p:cNvSpPr txBox="1">
            <a:spLocks noChangeArrowheads="1"/>
          </p:cNvSpPr>
          <p:nvPr/>
        </p:nvSpPr>
        <p:spPr>
          <a:xfrm>
            <a:off x="3929205" y="3798020"/>
            <a:ext cx="5649362" cy="2978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Apart from above there are some other data types in MySQL.</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nvPr>
        </p:nvGraphicFramePr>
        <p:xfrm>
          <a:off x="2207291" y="2054728"/>
          <a:ext cx="7745118" cy="1338688"/>
        </p:xfrm>
        <a:graphic>
          <a:graphicData uri="http://schemas.openxmlformats.org/drawingml/2006/table">
            <a:tbl>
              <a:tblPr/>
              <a:tblGrid>
                <a:gridCol w="3872559">
                  <a:extLst>
                    <a:ext uri="{9D8B030D-6E8A-4147-A177-3AD203B41FA5}">
                      <a16:colId xmlns:a16="http://schemas.microsoft.com/office/drawing/2014/main" val="4109863747"/>
                    </a:ext>
                  </a:extLst>
                </a:gridCol>
                <a:gridCol w="3872559">
                  <a:extLst>
                    <a:ext uri="{9D8B030D-6E8A-4147-A177-3AD203B41FA5}">
                      <a16:colId xmlns:a16="http://schemas.microsoft.com/office/drawing/2014/main" val="1564489752"/>
                    </a:ext>
                  </a:extLst>
                </a:gridCol>
              </a:tblGrid>
              <a:tr h="334672">
                <a:tc>
                  <a:txBody>
                    <a:bodyPr/>
                    <a:lstStyle/>
                    <a:p>
                      <a:pPr algn="l" fontAlgn="t"/>
                      <a:r>
                        <a:rPr lang="pt-PT" sz="1000" kern="1200" dirty="0">
                          <a:solidFill>
                            <a:schemeClr val="tx1"/>
                          </a:solidFill>
                          <a:effectLst/>
                          <a:latin typeface="+mn-lt"/>
                          <a:ea typeface="+mn-ea"/>
                          <a:cs typeface="+mn-cs"/>
                        </a:rPr>
                        <a:t>DATE</a:t>
                      </a:r>
                    </a:p>
                  </a:txBody>
                  <a:tcPr marL="76200" marR="76200" marT="76200" marB="76200">
                    <a:lnL w="12700" cap="flat" cmpd="sng" algn="ctr">
                      <a:solidFill>
                        <a:srgbClr val="682BF5"/>
                      </a:solidFill>
                      <a:prstDash val="solid"/>
                      <a:round/>
                      <a:headEnd type="none" w="med" len="med"/>
                      <a:tailEnd type="none" w="med" len="med"/>
                    </a:lnL>
                    <a:lnR w="12700" cap="flat" cmpd="sng" algn="ctr">
                      <a:solidFill>
                        <a:srgbClr val="D83FF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pt-PT" sz="1000" kern="1200">
                          <a:solidFill>
                            <a:schemeClr val="tx1"/>
                          </a:solidFill>
                          <a:effectLst/>
                          <a:latin typeface="+mn-lt"/>
                          <a:ea typeface="+mn-ea"/>
                          <a:cs typeface="+mn-cs"/>
                        </a:rPr>
                        <a:t>YYYY-MM-DD</a:t>
                      </a:r>
                    </a:p>
                  </a:txBody>
                  <a:tcPr marL="76200" marR="76200" marT="76200" marB="76200">
                    <a:lnL w="12700" cap="flat" cmpd="sng" algn="ctr">
                      <a:solidFill>
                        <a:srgbClr val="D83FF5"/>
                      </a:solidFill>
                      <a:prstDash val="solid"/>
                      <a:round/>
                      <a:headEnd type="none" w="med" len="med"/>
                      <a:tailEnd type="none" w="med" len="med"/>
                    </a:lnL>
                    <a:lnR w="12700" cap="flat" cmpd="sng" algn="ctr">
                      <a:solidFill>
                        <a:srgbClr val="B82CF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259899802"/>
                  </a:ext>
                </a:extLst>
              </a:tr>
              <a:tr h="334672">
                <a:tc>
                  <a:txBody>
                    <a:bodyPr/>
                    <a:lstStyle/>
                    <a:p>
                      <a:pPr algn="l" fontAlgn="t"/>
                      <a:r>
                        <a:rPr lang="pt-PT" sz="1000" kern="1200">
                          <a:solidFill>
                            <a:schemeClr val="tx1"/>
                          </a:solidFill>
                          <a:effectLst/>
                          <a:latin typeface="+mn-lt"/>
                          <a:ea typeface="+mn-ea"/>
                          <a:cs typeface="+mn-cs"/>
                        </a:rPr>
                        <a:t>DATETIME</a:t>
                      </a:r>
                    </a:p>
                  </a:txBody>
                  <a:tcPr marL="76200" marR="76200" marT="76200" marB="76200">
                    <a:lnL w="12700" cap="flat" cmpd="sng" algn="ctr">
                      <a:solidFill>
                        <a:srgbClr val="D035F5"/>
                      </a:solidFill>
                      <a:prstDash val="solid"/>
                      <a:round/>
                      <a:headEnd type="none" w="med" len="med"/>
                      <a:tailEnd type="none" w="med" len="med"/>
                    </a:lnL>
                    <a:lnR w="12700" cap="flat" cmpd="sng" algn="ctr">
                      <a:solidFill>
                        <a:srgbClr val="D83FF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t-PT" sz="1000" kern="1200" dirty="0">
                          <a:solidFill>
                            <a:schemeClr val="tx1"/>
                          </a:solidFill>
                          <a:effectLst/>
                          <a:latin typeface="+mn-lt"/>
                          <a:ea typeface="+mn-ea"/>
                          <a:cs typeface="+mn-cs"/>
                        </a:rPr>
                        <a:t>YYYY-MM-DD HH:MM:SS</a:t>
                      </a:r>
                    </a:p>
                  </a:txBody>
                  <a:tcPr marL="76200" marR="76200" marT="76200" marB="76200">
                    <a:lnL w="12700" cap="flat" cmpd="sng" algn="ctr">
                      <a:solidFill>
                        <a:srgbClr val="D83FF5"/>
                      </a:solidFill>
                      <a:prstDash val="solid"/>
                      <a:round/>
                      <a:headEnd type="none" w="med" len="med"/>
                      <a:tailEnd type="none" w="med" len="med"/>
                    </a:lnL>
                    <a:lnR w="12700" cap="flat" cmpd="sng" algn="ctr">
                      <a:solidFill>
                        <a:srgbClr val="B82CF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66767363"/>
                  </a:ext>
                </a:extLst>
              </a:tr>
              <a:tr h="334672">
                <a:tc>
                  <a:txBody>
                    <a:bodyPr/>
                    <a:lstStyle/>
                    <a:p>
                      <a:pPr algn="l" fontAlgn="t"/>
                      <a:r>
                        <a:rPr lang="pt-PT" sz="1000" kern="1200">
                          <a:solidFill>
                            <a:schemeClr val="tx1"/>
                          </a:solidFill>
                          <a:effectLst/>
                          <a:latin typeface="+mn-lt"/>
                          <a:ea typeface="+mn-ea"/>
                          <a:cs typeface="+mn-cs"/>
                        </a:rPr>
                        <a:t>TIMESTAMP</a:t>
                      </a:r>
                    </a:p>
                  </a:txBody>
                  <a:tcPr marL="76200" marR="76200" marT="76200" marB="76200">
                    <a:lnL w="12700" cap="flat" cmpd="sng" algn="ctr">
                      <a:solidFill>
                        <a:srgbClr val="D035F5"/>
                      </a:solidFill>
                      <a:prstDash val="solid"/>
                      <a:round/>
                      <a:headEnd type="none" w="med" len="med"/>
                      <a:tailEnd type="none" w="med" len="med"/>
                    </a:lnL>
                    <a:lnR w="12700" cap="flat" cmpd="sng" algn="ctr">
                      <a:solidFill>
                        <a:srgbClr val="D83FF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pt-PT" sz="1000" kern="1200">
                          <a:solidFill>
                            <a:schemeClr val="tx1"/>
                          </a:solidFill>
                          <a:effectLst/>
                          <a:latin typeface="+mn-lt"/>
                          <a:ea typeface="+mn-ea"/>
                          <a:cs typeface="+mn-cs"/>
                        </a:rPr>
                        <a:t>YYYYMMDDHHMMSS</a:t>
                      </a:r>
                    </a:p>
                  </a:txBody>
                  <a:tcPr marL="76200" marR="76200" marT="76200" marB="76200">
                    <a:lnL w="12700" cap="flat" cmpd="sng" algn="ctr">
                      <a:solidFill>
                        <a:srgbClr val="D83FF5"/>
                      </a:solidFill>
                      <a:prstDash val="solid"/>
                      <a:round/>
                      <a:headEnd type="none" w="med" len="med"/>
                      <a:tailEnd type="none" w="med" len="med"/>
                    </a:lnL>
                    <a:lnR w="12700" cap="flat" cmpd="sng" algn="ctr">
                      <a:solidFill>
                        <a:srgbClr val="B82CF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204053245"/>
                  </a:ext>
                </a:extLst>
              </a:tr>
              <a:tr h="334672">
                <a:tc>
                  <a:txBody>
                    <a:bodyPr/>
                    <a:lstStyle/>
                    <a:p>
                      <a:pPr algn="l" fontAlgn="t"/>
                      <a:r>
                        <a:rPr lang="pt-PT" sz="1000" kern="1200" dirty="0">
                          <a:solidFill>
                            <a:schemeClr val="tx1"/>
                          </a:solidFill>
                          <a:effectLst/>
                          <a:latin typeface="+mn-lt"/>
                          <a:ea typeface="+mn-ea"/>
                          <a:cs typeface="+mn-cs"/>
                        </a:rPr>
                        <a:t>TIME</a:t>
                      </a:r>
                    </a:p>
                  </a:txBody>
                  <a:tcPr marL="76200" marR="76200" marT="76200" marB="76200">
                    <a:lnL w="12700" cap="flat" cmpd="sng" algn="ctr">
                      <a:solidFill>
                        <a:srgbClr val="D035F5"/>
                      </a:solidFill>
                      <a:prstDash val="solid"/>
                      <a:round/>
                      <a:headEnd type="none" w="med" len="med"/>
                      <a:tailEnd type="none" w="med" len="med"/>
                    </a:lnL>
                    <a:lnR w="12700" cap="flat" cmpd="sng" algn="ctr">
                      <a:solidFill>
                        <a:srgbClr val="B049F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837F5"/>
                      </a:solidFill>
                      <a:prstDash val="solid"/>
                      <a:round/>
                      <a:headEnd type="none" w="med" len="med"/>
                      <a:tailEnd type="none" w="med" len="med"/>
                    </a:lnB>
                    <a:solidFill>
                      <a:srgbClr val="FFFFFF"/>
                    </a:solidFill>
                  </a:tcPr>
                </a:tc>
                <a:tc>
                  <a:txBody>
                    <a:bodyPr/>
                    <a:lstStyle/>
                    <a:p>
                      <a:pPr algn="l" fontAlgn="t"/>
                      <a:r>
                        <a:rPr lang="pt-PT" sz="1000" kern="1200" dirty="0">
                          <a:solidFill>
                            <a:schemeClr val="tx1"/>
                          </a:solidFill>
                          <a:effectLst/>
                          <a:latin typeface="+mn-lt"/>
                          <a:ea typeface="+mn-ea"/>
                          <a:cs typeface="+mn-cs"/>
                        </a:rPr>
                        <a:t>HH:MM:SS</a:t>
                      </a:r>
                    </a:p>
                  </a:txBody>
                  <a:tcPr marL="76200" marR="76200" marT="76200" marB="76200">
                    <a:lnL w="12700" cap="flat" cmpd="sng" algn="ctr">
                      <a:solidFill>
                        <a:srgbClr val="B049F5"/>
                      </a:solidFill>
                      <a:prstDash val="solid"/>
                      <a:round/>
                      <a:headEnd type="none" w="med" len="med"/>
                      <a:tailEnd type="none" w="med" len="med"/>
                    </a:lnL>
                    <a:lnR w="12700" cap="flat" cmpd="sng" algn="ctr">
                      <a:solidFill>
                        <a:srgbClr val="C843F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83FF5"/>
                      </a:solidFill>
                      <a:prstDash val="solid"/>
                      <a:round/>
                      <a:headEnd type="none" w="med" len="med"/>
                      <a:tailEnd type="none" w="med" len="med"/>
                    </a:lnB>
                    <a:solidFill>
                      <a:srgbClr val="FFFFFF"/>
                    </a:solidFill>
                  </a:tcPr>
                </a:tc>
                <a:extLst>
                  <a:ext uri="{0D108BD9-81ED-4DB2-BD59-A6C34878D82A}">
                    <a16:rowId xmlns:a16="http://schemas.microsoft.com/office/drawing/2014/main" val="1733867038"/>
                  </a:ext>
                </a:extLst>
              </a:tr>
            </a:tbl>
          </a:graphicData>
        </a:graphic>
      </p:graphicFrame>
      <p:graphicFrame>
        <p:nvGraphicFramePr>
          <p:cNvPr id="4" name="Table 3"/>
          <p:cNvGraphicFramePr>
            <a:graphicFrameLocks noGrp="1"/>
          </p:cNvGraphicFramePr>
          <p:nvPr>
            <p:extLst/>
          </p:nvPr>
        </p:nvGraphicFramePr>
        <p:xfrm>
          <a:off x="2207291" y="4095863"/>
          <a:ext cx="7745116" cy="1676400"/>
        </p:xfrm>
        <a:graphic>
          <a:graphicData uri="http://schemas.openxmlformats.org/drawingml/2006/table">
            <a:tbl>
              <a:tblPr/>
              <a:tblGrid>
                <a:gridCol w="3872558">
                  <a:extLst>
                    <a:ext uri="{9D8B030D-6E8A-4147-A177-3AD203B41FA5}">
                      <a16:colId xmlns:a16="http://schemas.microsoft.com/office/drawing/2014/main" val="76438392"/>
                    </a:ext>
                  </a:extLst>
                </a:gridCol>
                <a:gridCol w="3872558">
                  <a:extLst>
                    <a:ext uri="{9D8B030D-6E8A-4147-A177-3AD203B41FA5}">
                      <a16:colId xmlns:a16="http://schemas.microsoft.com/office/drawing/2014/main" val="2105654455"/>
                    </a:ext>
                  </a:extLst>
                </a:gridCol>
              </a:tblGrid>
              <a:tr h="280807">
                <a:tc>
                  <a:txBody>
                    <a:bodyPr/>
                    <a:lstStyle/>
                    <a:p>
                      <a:pPr algn="l" fontAlgn="t"/>
                      <a:r>
                        <a:rPr lang="pt-PT" sz="1000" kern="1200" dirty="0">
                          <a:solidFill>
                            <a:schemeClr val="tx1"/>
                          </a:solidFill>
                          <a:effectLst/>
                          <a:latin typeface="+mn-lt"/>
                          <a:ea typeface="+mn-ea"/>
                          <a:cs typeface="+mn-cs"/>
                        </a:rPr>
                        <a:t>ENUM</a:t>
                      </a:r>
                    </a:p>
                  </a:txBody>
                  <a:tcPr marL="76200" marR="76200" marT="76200" marB="76200">
                    <a:lnL w="12700" cap="flat" cmpd="sng" algn="ctr">
                      <a:solidFill>
                        <a:srgbClr val="A0F083"/>
                      </a:solidFill>
                      <a:prstDash val="solid"/>
                      <a:round/>
                      <a:headEnd type="none" w="med" len="med"/>
                      <a:tailEnd type="none" w="med" len="med"/>
                    </a:lnL>
                    <a:lnR w="12700" cap="flat" cmpd="sng" algn="ctr">
                      <a:solidFill>
                        <a:srgbClr val="40EA8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kern="1200">
                          <a:solidFill>
                            <a:schemeClr val="tx1"/>
                          </a:solidFill>
                          <a:effectLst/>
                          <a:latin typeface="+mn-lt"/>
                          <a:ea typeface="+mn-ea"/>
                          <a:cs typeface="+mn-cs"/>
                        </a:rPr>
                        <a:t>To store text value chosen from a list of predefined text values</a:t>
                      </a:r>
                    </a:p>
                  </a:txBody>
                  <a:tcPr marL="76200" marR="76200" marT="76200" marB="76200">
                    <a:lnL w="12700" cap="flat" cmpd="sng" algn="ctr">
                      <a:solidFill>
                        <a:srgbClr val="40EA83"/>
                      </a:solidFill>
                      <a:prstDash val="solid"/>
                      <a:round/>
                      <a:headEnd type="none" w="med" len="med"/>
                      <a:tailEnd type="none" w="med" len="med"/>
                    </a:lnL>
                    <a:lnR w="12700" cap="flat" cmpd="sng" algn="ctr">
                      <a:solidFill>
                        <a:srgbClr val="58FC8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12936244"/>
                  </a:ext>
                </a:extLst>
              </a:tr>
              <a:tr h="390688">
                <a:tc>
                  <a:txBody>
                    <a:bodyPr/>
                    <a:lstStyle/>
                    <a:p>
                      <a:pPr algn="l" fontAlgn="t"/>
                      <a:r>
                        <a:rPr lang="pt-PT" sz="1000" kern="1200">
                          <a:solidFill>
                            <a:schemeClr val="tx1"/>
                          </a:solidFill>
                          <a:effectLst/>
                          <a:latin typeface="+mn-lt"/>
                          <a:ea typeface="+mn-ea"/>
                          <a:cs typeface="+mn-cs"/>
                        </a:rPr>
                        <a:t>SET</a:t>
                      </a:r>
                    </a:p>
                  </a:txBody>
                  <a:tcPr marL="76200" marR="76200" marT="76200" marB="76200">
                    <a:lnL w="12700" cap="flat" cmpd="sng" algn="ctr">
                      <a:solidFill>
                        <a:srgbClr val="B8F683"/>
                      </a:solidFill>
                      <a:prstDash val="solid"/>
                      <a:round/>
                      <a:headEnd type="none" w="med" len="med"/>
                      <a:tailEnd type="none" w="med" len="med"/>
                    </a:lnL>
                    <a:lnR w="12700" cap="flat" cmpd="sng" algn="ctr">
                      <a:solidFill>
                        <a:srgbClr val="98F58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kern="1200">
                          <a:solidFill>
                            <a:schemeClr val="tx1"/>
                          </a:solidFill>
                          <a:effectLst/>
                          <a:latin typeface="+mn-lt"/>
                          <a:ea typeface="+mn-ea"/>
                          <a:cs typeface="+mn-cs"/>
                        </a:rPr>
                        <a:t>This is also used for storing text values chosen from a list of predefined text values. It can have multiple values.</a:t>
                      </a:r>
                    </a:p>
                  </a:txBody>
                  <a:tcPr marL="76200" marR="76200" marT="76200" marB="76200">
                    <a:lnL w="12700" cap="flat" cmpd="sng" algn="ctr">
                      <a:solidFill>
                        <a:srgbClr val="98F583"/>
                      </a:solidFill>
                      <a:prstDash val="solid"/>
                      <a:round/>
                      <a:headEnd type="none" w="med" len="med"/>
                      <a:tailEnd type="none" w="med" len="med"/>
                    </a:lnL>
                    <a:lnR w="12700" cap="flat" cmpd="sng" algn="ctr">
                      <a:solidFill>
                        <a:srgbClr val="60F78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92113716"/>
                  </a:ext>
                </a:extLst>
              </a:tr>
              <a:tr h="280807">
                <a:tc>
                  <a:txBody>
                    <a:bodyPr/>
                    <a:lstStyle/>
                    <a:p>
                      <a:pPr algn="l" fontAlgn="t"/>
                      <a:r>
                        <a:rPr lang="pt-PT" sz="1000" kern="1200">
                          <a:solidFill>
                            <a:schemeClr val="tx1"/>
                          </a:solidFill>
                          <a:effectLst/>
                          <a:latin typeface="+mn-lt"/>
                          <a:ea typeface="+mn-ea"/>
                          <a:cs typeface="+mn-cs"/>
                        </a:rPr>
                        <a:t>BOOL</a:t>
                      </a:r>
                    </a:p>
                  </a:txBody>
                  <a:tcPr marL="76200" marR="76200" marT="76200" marB="76200">
                    <a:lnL w="12700" cap="flat" cmpd="sng" algn="ctr">
                      <a:solidFill>
                        <a:srgbClr val="A8DF83"/>
                      </a:solidFill>
                      <a:prstDash val="solid"/>
                      <a:round/>
                      <a:headEnd type="none" w="med" len="med"/>
                      <a:tailEnd type="none" w="med" len="med"/>
                    </a:lnL>
                    <a:lnR w="12700" cap="flat" cmpd="sng" algn="ctr">
                      <a:solidFill>
                        <a:srgbClr val="B0E68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kern="1200">
                          <a:solidFill>
                            <a:schemeClr val="tx1"/>
                          </a:solidFill>
                          <a:effectLst/>
                          <a:latin typeface="+mn-lt"/>
                          <a:ea typeface="+mn-ea"/>
                          <a:cs typeface="+mn-cs"/>
                        </a:rPr>
                        <a:t>Synonym for TINYINT(1), used to store Boolean values</a:t>
                      </a:r>
                    </a:p>
                  </a:txBody>
                  <a:tcPr marL="76200" marR="76200" marT="76200" marB="76200">
                    <a:lnL w="12700" cap="flat" cmpd="sng" algn="ctr">
                      <a:solidFill>
                        <a:srgbClr val="B0E683"/>
                      </a:solidFill>
                      <a:prstDash val="solid"/>
                      <a:round/>
                      <a:headEnd type="none" w="med" len="med"/>
                      <a:tailEnd type="none" w="med" len="med"/>
                    </a:lnL>
                    <a:lnR w="12700" cap="flat" cmpd="sng" algn="ctr">
                      <a:solidFill>
                        <a:srgbClr val="40EA8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735114945"/>
                  </a:ext>
                </a:extLst>
              </a:tr>
              <a:tr h="280807">
                <a:tc>
                  <a:txBody>
                    <a:bodyPr/>
                    <a:lstStyle/>
                    <a:p>
                      <a:pPr algn="l" fontAlgn="t"/>
                      <a:r>
                        <a:rPr lang="pt-PT" sz="1000" kern="1200">
                          <a:solidFill>
                            <a:schemeClr val="tx1"/>
                          </a:solidFill>
                          <a:effectLst/>
                          <a:latin typeface="+mn-lt"/>
                          <a:ea typeface="+mn-ea"/>
                          <a:cs typeface="+mn-cs"/>
                        </a:rPr>
                        <a:t>BINARY</a:t>
                      </a:r>
                    </a:p>
                  </a:txBody>
                  <a:tcPr marL="76200" marR="76200" marT="76200" marB="76200">
                    <a:lnL w="12700" cap="flat" cmpd="sng" algn="ctr">
                      <a:solidFill>
                        <a:srgbClr val="68FB83"/>
                      </a:solidFill>
                      <a:prstDash val="solid"/>
                      <a:round/>
                      <a:headEnd type="none" w="med" len="med"/>
                      <a:tailEnd type="none" w="med" len="med"/>
                    </a:lnL>
                    <a:lnR w="12700" cap="flat" cmpd="sng" algn="ctr">
                      <a:solidFill>
                        <a:srgbClr val="88E18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kern="1200">
                          <a:solidFill>
                            <a:schemeClr val="tx1"/>
                          </a:solidFill>
                          <a:effectLst/>
                          <a:latin typeface="+mn-lt"/>
                          <a:ea typeface="+mn-ea"/>
                          <a:cs typeface="+mn-cs"/>
                        </a:rPr>
                        <a:t>Similar to CHAR, difference is texts are stored in binary format.</a:t>
                      </a:r>
                    </a:p>
                  </a:txBody>
                  <a:tcPr marL="76200" marR="76200" marT="76200" marB="76200">
                    <a:lnL w="12700" cap="flat" cmpd="sng" algn="ctr">
                      <a:solidFill>
                        <a:srgbClr val="88E183"/>
                      </a:solidFill>
                      <a:prstDash val="solid"/>
                      <a:round/>
                      <a:headEnd type="none" w="med" len="med"/>
                      <a:tailEnd type="none" w="med" len="med"/>
                    </a:lnL>
                    <a:lnR w="12700" cap="flat" cmpd="sng" algn="ctr">
                      <a:solidFill>
                        <a:srgbClr val="98F58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33153751"/>
                  </a:ext>
                </a:extLst>
              </a:tr>
              <a:tr h="280807">
                <a:tc>
                  <a:txBody>
                    <a:bodyPr/>
                    <a:lstStyle/>
                    <a:p>
                      <a:pPr algn="l" fontAlgn="t"/>
                      <a:r>
                        <a:rPr lang="pt-PT" sz="1000" kern="1200" dirty="0">
                          <a:solidFill>
                            <a:schemeClr val="tx1"/>
                          </a:solidFill>
                          <a:effectLst/>
                          <a:latin typeface="+mn-lt"/>
                          <a:ea typeface="+mn-ea"/>
                          <a:cs typeface="+mn-cs"/>
                        </a:rPr>
                        <a:t>VARBINARY</a:t>
                      </a:r>
                    </a:p>
                  </a:txBody>
                  <a:tcPr marL="76200" marR="76200" marT="76200" marB="76200">
                    <a:lnL w="12700" cap="flat" cmpd="sng" algn="ctr">
                      <a:solidFill>
                        <a:srgbClr val="58FC83"/>
                      </a:solidFill>
                      <a:prstDash val="solid"/>
                      <a:round/>
                      <a:headEnd type="none" w="med" len="med"/>
                      <a:tailEnd type="none" w="med" len="med"/>
                    </a:lnL>
                    <a:lnR w="12700" cap="flat" cmpd="sng" algn="ctr">
                      <a:solidFill>
                        <a:srgbClr val="88E183"/>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60F783"/>
                      </a:solidFill>
                      <a:prstDash val="solid"/>
                      <a:round/>
                      <a:headEnd type="none" w="med" len="med"/>
                      <a:tailEnd type="none" w="med" len="med"/>
                    </a:lnB>
                    <a:solidFill>
                      <a:srgbClr val="F9F9F9"/>
                    </a:solidFill>
                  </a:tcPr>
                </a:tc>
                <a:tc>
                  <a:txBody>
                    <a:bodyPr/>
                    <a:lstStyle/>
                    <a:p>
                      <a:pPr algn="l" fontAlgn="t"/>
                      <a:r>
                        <a:rPr lang="en-US" sz="1000" kern="1200" dirty="0">
                          <a:solidFill>
                            <a:schemeClr val="tx1"/>
                          </a:solidFill>
                          <a:effectLst/>
                          <a:latin typeface="+mn-lt"/>
                          <a:ea typeface="+mn-ea"/>
                          <a:cs typeface="+mn-cs"/>
                        </a:rPr>
                        <a:t>Similar to VARCHAR, difference is texts are stored in binary format.</a:t>
                      </a:r>
                    </a:p>
                  </a:txBody>
                  <a:tcPr marL="76200" marR="76200" marT="76200" marB="76200">
                    <a:lnL w="12700" cap="flat" cmpd="sng" algn="ctr">
                      <a:solidFill>
                        <a:srgbClr val="88E183"/>
                      </a:solidFill>
                      <a:prstDash val="solid"/>
                      <a:round/>
                      <a:headEnd type="none" w="med" len="med"/>
                      <a:tailEnd type="none" w="med" len="med"/>
                    </a:lnL>
                    <a:lnR w="12700" cap="flat" cmpd="sng" algn="ctr">
                      <a:solidFill>
                        <a:srgbClr val="98F583"/>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0E683"/>
                      </a:solidFill>
                      <a:prstDash val="solid"/>
                      <a:round/>
                      <a:headEnd type="none" w="med" len="med"/>
                      <a:tailEnd type="none" w="med" len="med"/>
                    </a:lnB>
                    <a:solidFill>
                      <a:srgbClr val="F9F9F9"/>
                    </a:solidFill>
                  </a:tcPr>
                </a:tc>
                <a:extLst>
                  <a:ext uri="{0D108BD9-81ED-4DB2-BD59-A6C34878D82A}">
                    <a16:rowId xmlns:a16="http://schemas.microsoft.com/office/drawing/2014/main" val="1393505519"/>
                  </a:ext>
                </a:extLst>
              </a:tr>
            </a:tbl>
          </a:graphicData>
        </a:graphic>
      </p:graphicFrame>
      <p:sp>
        <p:nvSpPr>
          <p:cNvPr id="10" name="Rectangle 3"/>
          <p:cNvSpPr txBox="1">
            <a:spLocks noChangeArrowheads="1"/>
          </p:cNvSpPr>
          <p:nvPr/>
        </p:nvSpPr>
        <p:spPr>
          <a:xfrm>
            <a:off x="5438067" y="1753409"/>
            <a:ext cx="1395547" cy="359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1800" dirty="0"/>
              <a:t>Date / Time</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26476266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9" y="366846"/>
            <a:ext cx="9183000"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pt-PT" dirty="0"/>
              <a:t>MySQL SELECT</a:t>
            </a:r>
          </a:p>
          <a:p>
            <a:pPr algn="ctr"/>
            <a:endParaRPr lang="pt-PT" dirty="0"/>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306548" y="1726250"/>
            <a:ext cx="11653080" cy="45568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2400" b="1" dirty="0"/>
              <a:t>SQL SELECT </a:t>
            </a:r>
            <a:r>
              <a:rPr lang="pt-PT" sz="2400" dirty="0"/>
              <a:t>statement syntax </a:t>
            </a:r>
          </a:p>
          <a:p>
            <a:pPr marL="0" indent="0">
              <a:buNone/>
            </a:pPr>
            <a:r>
              <a:rPr lang="en-US" sz="2000" dirty="0"/>
              <a:t>It is the most frequently used SQL command and has the following general syntax</a:t>
            </a:r>
            <a:endParaRPr lang="pt-PT" sz="2000" dirty="0"/>
          </a:p>
          <a:p>
            <a:pPr marL="0" indent="0">
              <a:buNone/>
            </a:pPr>
            <a:r>
              <a:rPr lang="en-US" sz="2400" dirty="0"/>
              <a:t> </a:t>
            </a:r>
          </a:p>
          <a:p>
            <a:r>
              <a:rPr lang="en-US" sz="1400" b="1" dirty="0"/>
              <a:t>SELECT</a:t>
            </a:r>
            <a:r>
              <a:rPr lang="en-US" sz="1400" dirty="0"/>
              <a:t> is the SQL keyword that lets the database know that you want to retrieve data.</a:t>
            </a:r>
          </a:p>
          <a:p>
            <a:r>
              <a:rPr lang="en-US" sz="1400" b="1" dirty="0"/>
              <a:t>[DISTINCT | ALL]</a:t>
            </a:r>
            <a:r>
              <a:rPr lang="en-US" sz="1400" dirty="0"/>
              <a:t> are optional keywords that can be used to fine tune the results returned from the SQL SELECT statement. If nothing is specified then ALL is assumed as the default.</a:t>
            </a:r>
          </a:p>
          <a:p>
            <a:r>
              <a:rPr lang="en-US" sz="1400" b="1" dirty="0"/>
              <a:t>{*| [</a:t>
            </a:r>
            <a:r>
              <a:rPr lang="en-US" sz="1400" b="1" dirty="0" err="1"/>
              <a:t>fieldExpression</a:t>
            </a:r>
            <a:r>
              <a:rPr lang="en-US" sz="1400" b="1" dirty="0"/>
              <a:t> [AS </a:t>
            </a:r>
            <a:r>
              <a:rPr lang="en-US" sz="1400" b="1" dirty="0" err="1"/>
              <a:t>newName</a:t>
            </a:r>
            <a:r>
              <a:rPr lang="en-US" sz="1400" b="1" dirty="0"/>
              <a:t>]}</a:t>
            </a:r>
            <a:r>
              <a:rPr lang="en-US" sz="1400" dirty="0"/>
              <a:t> at least one part must be specified, "*" selected all the fields from the specified table name, </a:t>
            </a:r>
            <a:r>
              <a:rPr lang="en-US" sz="1400" dirty="0" err="1"/>
              <a:t>fieldExpression</a:t>
            </a:r>
            <a:r>
              <a:rPr lang="en-US" sz="1400" dirty="0"/>
              <a:t> performs some computations on the specified fields such as adding numbers or putting together two string fields into one.</a:t>
            </a:r>
          </a:p>
          <a:p>
            <a:r>
              <a:rPr lang="en-US" sz="1400" b="1" dirty="0"/>
              <a:t>FROM</a:t>
            </a:r>
            <a:r>
              <a:rPr lang="en-US" sz="1400" dirty="0"/>
              <a:t> </a:t>
            </a:r>
            <a:r>
              <a:rPr lang="en-US" sz="1400" dirty="0" err="1"/>
              <a:t>tableName</a:t>
            </a:r>
            <a:r>
              <a:rPr lang="en-US" sz="1400" dirty="0"/>
              <a:t> is mandatory and must contain at least one table, multiple tables must be separated using commas or joined using the JOIN keyword.</a:t>
            </a:r>
          </a:p>
          <a:p>
            <a:r>
              <a:rPr lang="en-US" sz="1400" b="1" dirty="0"/>
              <a:t>WHERE</a:t>
            </a:r>
            <a:r>
              <a:rPr lang="en-US" sz="1400" dirty="0"/>
              <a:t> condition is optional, it can be used to specify criteria in the result set returned from the query.</a:t>
            </a:r>
          </a:p>
          <a:p>
            <a:r>
              <a:rPr lang="en-US" sz="1400" b="1" dirty="0"/>
              <a:t>GROUP BY</a:t>
            </a:r>
            <a:r>
              <a:rPr lang="en-US" sz="1400" dirty="0"/>
              <a:t> is used to put together records that have the same field values.</a:t>
            </a:r>
          </a:p>
          <a:p>
            <a:r>
              <a:rPr lang="en-US" sz="1400" b="1" dirty="0"/>
              <a:t>HAVING</a:t>
            </a:r>
            <a:r>
              <a:rPr lang="en-US" sz="1400" dirty="0"/>
              <a:t> condition is used to specify criteria when working using the GROUP BY keyword.</a:t>
            </a:r>
          </a:p>
          <a:p>
            <a:r>
              <a:rPr lang="en-US" sz="1400" b="1" dirty="0"/>
              <a:t>ORDER BY</a:t>
            </a:r>
            <a:r>
              <a:rPr lang="en-US" sz="1400" dirty="0"/>
              <a:t> is used to specify the sort order of the result set.</a:t>
            </a:r>
          </a:p>
          <a:p>
            <a:endParaRPr lang="en-US" sz="1200" dirty="0"/>
          </a:p>
          <a:p>
            <a:pPr marL="0" indent="0">
              <a:buNone/>
            </a:pPr>
            <a:r>
              <a:rPr lang="en-US" sz="1800" dirty="0"/>
              <a:t>The Star symbol (*) is used to select all the columns in table. </a:t>
            </a:r>
            <a:endParaRPr lang="pt-PT" sz="3600"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306548" y="2645140"/>
            <a:ext cx="11598760" cy="26161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100" b="0" i="0" u="none" strike="noStrike" cap="none" normalizeH="0" baseline="0" dirty="0">
                <a:ln>
                  <a:noFill/>
                </a:ln>
                <a:solidFill>
                  <a:srgbClr val="343434"/>
                </a:solidFill>
                <a:effectLst/>
                <a:latin typeface="Arial Unicode MS" panose="020B0604020202020204" pitchFamily="34" charset="-128"/>
                <a:ea typeface="Monaco"/>
              </a:rPr>
              <a:t>SELECT [DISTINCT|ALL ] { * | [fieldExpression [AS newName]} FROM tableName [alias] [WHERE condition][GROUP BY fieldName(s)] [HAVING condition] ORDER BY fieldName(s)</a:t>
            </a:r>
            <a:r>
              <a:rPr kumimoji="0" lang="pt-PT" altLang="pt-PT" sz="1050" b="0" i="0" u="none" strike="noStrike" cap="none" normalizeH="0" baseline="0" dirty="0">
                <a:ln>
                  <a:noFill/>
                </a:ln>
                <a:solidFill>
                  <a:schemeClr val="tx1"/>
                </a:solidFill>
                <a:effectLst/>
              </a:rPr>
              <a:t> </a:t>
            </a:r>
            <a:endParaRPr kumimoji="0" lang="pt-PT" altLang="pt-PT" sz="2800" b="0" i="0" u="none" strike="noStrike" cap="none" normalizeH="0" baseline="0" dirty="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6969898" y="6327568"/>
            <a:ext cx="2146941" cy="25391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050" b="0" i="0" u="none" strike="noStrike" cap="none" normalizeH="0" baseline="0" dirty="0">
                <a:ln>
                  <a:noFill/>
                </a:ln>
                <a:solidFill>
                  <a:srgbClr val="343434"/>
                </a:solidFill>
                <a:effectLst/>
                <a:latin typeface="Arial Unicode MS" panose="020B0604020202020204" pitchFamily="34" charset="-128"/>
                <a:ea typeface="Monaco"/>
              </a:rPr>
              <a:t>SELECT * FROM `members`;</a:t>
            </a:r>
            <a:r>
              <a:rPr kumimoji="0" lang="pt-PT" altLang="pt-PT" sz="1000" b="0" i="0" u="none" strike="noStrike" cap="none" normalizeH="0" baseline="0" dirty="0">
                <a:ln>
                  <a:noFill/>
                </a:ln>
                <a:solidFill>
                  <a:schemeClr val="tx1"/>
                </a:solidFill>
                <a:effectLst/>
              </a:rPr>
              <a:t> </a:t>
            </a:r>
            <a:endParaRPr kumimoji="0" lang="pt-PT" altLang="pt-PT"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85078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9" y="366846"/>
            <a:ext cx="9183000"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pt-PT" dirty="0"/>
              <a:t>Practical examples</a:t>
            </a:r>
          </a:p>
          <a:p>
            <a:pPr algn="ctr"/>
            <a:endParaRPr lang="pt-PT" dirty="0"/>
          </a:p>
          <a:p>
            <a:pPr algn="ctr"/>
            <a:endParaRPr lang="pt-PT" dirty="0"/>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1392964" y="1726250"/>
            <a:ext cx="10258846" cy="4640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The Examples are performed on the following two tables </a:t>
            </a:r>
          </a:p>
          <a:p>
            <a:r>
              <a:rPr lang="en-US" sz="2400" dirty="0"/>
              <a:t>Table 1: </a:t>
            </a:r>
            <a:r>
              <a:rPr lang="en-US" sz="2400" b="1" dirty="0"/>
              <a:t>members</a:t>
            </a:r>
            <a:r>
              <a:rPr lang="en-US" sz="2400" dirty="0"/>
              <a:t> table</a:t>
            </a:r>
          </a:p>
          <a:p>
            <a:r>
              <a:rPr lang="pt-PT" sz="2400" dirty="0"/>
              <a:t>Table 2: </a:t>
            </a:r>
            <a:r>
              <a:rPr lang="pt-PT" sz="2400" b="1" dirty="0"/>
              <a:t>movies</a:t>
            </a:r>
            <a:r>
              <a:rPr lang="pt-PT" sz="2400" dirty="0"/>
              <a:t> table</a:t>
            </a:r>
            <a:r>
              <a:rPr lang="en-US" sz="2400" dirty="0"/>
              <a:t>  </a:t>
            </a:r>
          </a:p>
          <a:p>
            <a:endParaRPr lang="en-US" sz="2400" dirty="0"/>
          </a:p>
          <a:p>
            <a:pPr marL="342900" indent="-342900">
              <a:buFont typeface="+mj-lt"/>
              <a:buAutoNum type="arabicPeriod"/>
            </a:pPr>
            <a:r>
              <a:rPr lang="pt-PT" sz="2400" dirty="0"/>
              <a:t>Getting members listing;</a:t>
            </a:r>
          </a:p>
          <a:p>
            <a:pPr marL="342900" indent="-342900">
              <a:buFont typeface="+mj-lt"/>
              <a:buAutoNum type="arabicPeriod"/>
            </a:pPr>
            <a:endParaRPr lang="pt-PT" sz="2400" dirty="0"/>
          </a:p>
          <a:p>
            <a:pPr marL="342900" indent="-342900">
              <a:buFont typeface="+mj-lt"/>
              <a:buAutoNum type="arabicPeriod"/>
            </a:pPr>
            <a:endParaRPr lang="pt-PT" sz="2400" dirty="0"/>
          </a:p>
          <a:p>
            <a:pPr marL="342900" indent="-342900">
              <a:buFont typeface="+mj-lt"/>
              <a:buAutoNum type="arabicPeriod"/>
            </a:pPr>
            <a:r>
              <a:rPr lang="en-US" sz="2400" dirty="0"/>
              <a:t>Getting only the </a:t>
            </a:r>
            <a:r>
              <a:rPr lang="en-US" sz="2400" dirty="0" err="1"/>
              <a:t>full_names</a:t>
            </a:r>
            <a:r>
              <a:rPr lang="en-US" sz="2400" dirty="0"/>
              <a:t>, gender, </a:t>
            </a:r>
            <a:r>
              <a:rPr lang="en-US" sz="2400" dirty="0" err="1"/>
              <a:t>physical_address</a:t>
            </a:r>
            <a:r>
              <a:rPr lang="en-US" sz="2400" dirty="0"/>
              <a:t> and email fields only. </a:t>
            </a:r>
          </a:p>
          <a:p>
            <a:pPr marL="0" indent="0">
              <a:buNone/>
            </a:pPr>
            <a:endParaRPr lang="en-US" sz="2400" dirty="0"/>
          </a:p>
          <a:p>
            <a:pPr marL="0" indent="0">
              <a:buNone/>
            </a:pPr>
            <a:endParaRPr lang="en-US" sz="2400" dirty="0"/>
          </a:p>
          <a:p>
            <a:pPr marL="0" indent="0">
              <a:buNone/>
            </a:pPr>
            <a:endParaRPr lang="en-US" sz="2400"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ChangeArrowheads="1"/>
          </p:cNvSpPr>
          <p:nvPr/>
        </p:nvSpPr>
        <p:spPr bwMode="auto">
          <a:xfrm>
            <a:off x="2120295" y="4071326"/>
            <a:ext cx="2021623" cy="2308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SELECT * FROM `members`;</a:t>
            </a:r>
            <a:r>
              <a:rPr kumimoji="0" lang="pt-PT" altLang="pt-PT" sz="800" b="0" i="0" u="none" strike="noStrike" cap="none" normalizeH="0" baseline="0" dirty="0">
                <a:ln>
                  <a:noFill/>
                </a:ln>
                <a:solidFill>
                  <a:schemeClr val="tx1"/>
                </a:solidFill>
                <a:effectLst/>
              </a:rPr>
              <a:t> </a:t>
            </a:r>
            <a:endParaRPr kumimoji="0" lang="pt-PT" altLang="pt-PT"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120295" y="5634711"/>
            <a:ext cx="4170348" cy="2308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SELECT `full_names`,`gender`,`physical_address`, `email` FROM `members`;</a:t>
            </a:r>
            <a:r>
              <a:rPr kumimoji="0" lang="pt-PT" altLang="pt-PT" sz="800" b="0" i="0" u="none" strike="noStrike" cap="none" normalizeH="0" baseline="0" dirty="0">
                <a:ln>
                  <a:noFill/>
                </a:ln>
                <a:solidFill>
                  <a:schemeClr val="tx1"/>
                </a:solidFill>
                <a:effectLst/>
              </a:rPr>
              <a:t> </a:t>
            </a:r>
            <a:endParaRPr kumimoji="0" lang="pt-PT" altLang="pt-P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19903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9" y="366846"/>
            <a:ext cx="9183000"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pt-PT" dirty="0"/>
              <a:t>Concat()</a:t>
            </a:r>
          </a:p>
          <a:p>
            <a:pPr algn="ctr"/>
            <a:endParaRPr lang="pt-PT" dirty="0"/>
          </a:p>
          <a:p>
            <a:pPr algn="ctr"/>
            <a:endParaRPr lang="pt-PT" dirty="0"/>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579422" y="1726250"/>
            <a:ext cx="11081441" cy="4640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a:t>
            </a:r>
            <a:r>
              <a:rPr lang="en-US" sz="2000" dirty="0" err="1"/>
              <a:t>Concat</a:t>
            </a:r>
            <a:r>
              <a:rPr lang="en-US" sz="2000" dirty="0"/>
              <a:t> () MySQL function is used join the columns values together.</a:t>
            </a:r>
          </a:p>
          <a:p>
            <a:pPr marL="0" indent="0">
              <a:buNone/>
            </a:pPr>
            <a:r>
              <a:rPr lang="en-US" sz="2000" dirty="0"/>
              <a:t>The line "</a:t>
            </a:r>
            <a:r>
              <a:rPr lang="en-US" sz="2000" dirty="0" err="1"/>
              <a:t>Concat</a:t>
            </a:r>
            <a:r>
              <a:rPr lang="en-US" sz="2000" dirty="0"/>
              <a:t> (`title`, '  ', `</a:t>
            </a:r>
            <a:r>
              <a:rPr lang="pt-PT" sz="2000" dirty="0"/>
              <a:t>year_released</a:t>
            </a:r>
            <a:r>
              <a:rPr lang="en-US" sz="2000" dirty="0"/>
              <a:t>`)  gets the title, adds a space followed by the year released.</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Get a list of movie from our database.</a:t>
            </a:r>
          </a:p>
          <a:p>
            <a:pPr marL="0" indent="0">
              <a:buNone/>
            </a:pPr>
            <a:r>
              <a:rPr lang="en-US" sz="2000" dirty="0"/>
              <a:t>We want to have the movie title and the name of the movie director in one field.</a:t>
            </a:r>
          </a:p>
          <a:p>
            <a:pPr marL="0" indent="0">
              <a:buNone/>
            </a:pPr>
            <a:r>
              <a:rPr lang="en-US" sz="2000" dirty="0"/>
              <a:t>The name of the movie director should be in brackets.</a:t>
            </a:r>
          </a:p>
          <a:p>
            <a:pPr marL="0" indent="0">
              <a:buNone/>
            </a:pPr>
            <a:r>
              <a:rPr lang="en-US" sz="2000" dirty="0"/>
              <a:t>We also want to get the year that the movie was released.</a:t>
            </a:r>
          </a:p>
          <a:p>
            <a:endParaRPr lang="en-US" sz="2000" dirty="0"/>
          </a:p>
          <a:p>
            <a:pPr marL="342900" indent="-342900">
              <a:buFont typeface="+mj-lt"/>
              <a:buAutoNum type="arabicPeriod"/>
            </a:pPr>
            <a:endParaRPr lang="pt-PT" sz="2000" dirty="0"/>
          </a:p>
          <a:p>
            <a:pPr marL="0" indent="0">
              <a:buNone/>
            </a:pPr>
            <a:endParaRPr lang="en-US" sz="2000" dirty="0"/>
          </a:p>
          <a:p>
            <a:pPr marL="0" indent="0">
              <a:buNone/>
            </a:pPr>
            <a:endParaRPr lang="en-US" sz="2000"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3370195" y="5538416"/>
            <a:ext cx="3956703" cy="2308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SELECT Concat(`title`, ' (', `director`, ')') , `year_released` FROM `movies`;</a:t>
            </a:r>
            <a:r>
              <a:rPr kumimoji="0" lang="pt-PT" altLang="pt-PT" sz="800" b="0" i="0" u="none" strike="noStrike" cap="none" normalizeH="0" baseline="0" dirty="0">
                <a:ln>
                  <a:noFill/>
                </a:ln>
                <a:solidFill>
                  <a:schemeClr val="tx1"/>
                </a:solidFill>
                <a:effectLst/>
              </a:rPr>
              <a:t> </a:t>
            </a:r>
            <a:endParaRPr kumimoji="0" lang="pt-PT" altLang="pt-PT" sz="1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a:spLocks noChangeArrowheads="1"/>
          </p:cNvSpPr>
          <p:nvPr/>
        </p:nvSpPr>
        <p:spPr bwMode="auto">
          <a:xfrm>
            <a:off x="3261553" y="2892259"/>
            <a:ext cx="4612424" cy="2308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SELECT Concat(`title`, ' (', `</a:t>
            </a:r>
            <a:r>
              <a:rPr lang="pt-PT" altLang="pt-PT" sz="900" dirty="0">
                <a:solidFill>
                  <a:srgbClr val="343434"/>
                </a:solidFill>
                <a:latin typeface="Arial Unicode MS" panose="020B0604020202020204" pitchFamily="34" charset="-128"/>
                <a:ea typeface="Monaco"/>
              </a:rPr>
              <a:t> year_released </a:t>
            </a: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 ')')  FROM `movies`;</a:t>
            </a:r>
            <a:r>
              <a:rPr kumimoji="0" lang="pt-PT" altLang="pt-PT" sz="800" b="0" i="0" u="none" strike="noStrike" cap="none" normalizeH="0" baseline="0" dirty="0">
                <a:ln>
                  <a:noFill/>
                </a:ln>
                <a:solidFill>
                  <a:schemeClr val="tx1"/>
                </a:solidFill>
                <a:effectLst/>
              </a:rPr>
              <a:t> </a:t>
            </a:r>
            <a:endParaRPr kumimoji="0" lang="pt-PT" altLang="pt-P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959028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9" y="366846"/>
            <a:ext cx="9183000"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pt-PT" dirty="0"/>
              <a:t>Alias field names</a:t>
            </a:r>
          </a:p>
          <a:p>
            <a:pPr algn="ctr"/>
            <a:endParaRPr lang="pt-PT" dirty="0"/>
          </a:p>
          <a:p>
            <a:pPr algn="ctr"/>
            <a:endParaRPr lang="pt-PT" dirty="0"/>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334978" y="1726250"/>
            <a:ext cx="11624650" cy="4640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 </a:t>
            </a:r>
            <a:r>
              <a:rPr lang="en-US" sz="2000" dirty="0"/>
              <a:t>The previous example returned the Concatenation code as the field name for our results. Suppose we want  to use a more descriptive field name in our result set. We would use the column alias name to achieve that. The following is the basic syntax for the column alias name</a:t>
            </a:r>
          </a:p>
          <a:p>
            <a:pPr marL="0" indent="0">
              <a:buNone/>
            </a:pPr>
            <a:endParaRPr lang="en-US" sz="2000" dirty="0"/>
          </a:p>
          <a:p>
            <a:pPr marL="0" indent="0">
              <a:buNone/>
            </a:pPr>
            <a:endParaRPr lang="en-US" sz="2000" dirty="0"/>
          </a:p>
          <a:p>
            <a:r>
              <a:rPr lang="en-US" sz="2000" dirty="0"/>
              <a:t>"</a:t>
            </a:r>
            <a:r>
              <a:rPr lang="en-US" sz="2000" u="sng" dirty="0"/>
              <a:t>SELECT</a:t>
            </a:r>
            <a:r>
              <a:rPr lang="en-US" sz="2000" dirty="0"/>
              <a:t> ` </a:t>
            </a:r>
            <a:r>
              <a:rPr lang="en-US" sz="2000" dirty="0" err="1"/>
              <a:t>column_name|value|expression</a:t>
            </a:r>
            <a:r>
              <a:rPr lang="en-US" sz="2000" dirty="0"/>
              <a:t> `" is the regular SELECT statement which can be a column name, value or expression.</a:t>
            </a:r>
          </a:p>
          <a:p>
            <a:r>
              <a:rPr lang="en-US" sz="2000" dirty="0"/>
              <a:t>"[</a:t>
            </a:r>
            <a:r>
              <a:rPr lang="en-US" sz="2000" u="sng" dirty="0"/>
              <a:t>AS</a:t>
            </a:r>
            <a:r>
              <a:rPr lang="en-US" sz="2000" dirty="0"/>
              <a:t>]" is the optional keyword before the alias name that denotes the expression, value or field name will be returned as.</a:t>
            </a:r>
          </a:p>
          <a:p>
            <a:r>
              <a:rPr lang="en-US" sz="2000" dirty="0"/>
              <a:t>"`</a:t>
            </a:r>
            <a:r>
              <a:rPr lang="en-US" sz="2000" u="sng" dirty="0" err="1"/>
              <a:t>alias_name</a:t>
            </a:r>
            <a:r>
              <a:rPr lang="en-US" sz="2000" dirty="0"/>
              <a:t>`" is the alias name that we want to return in our result set as the field name.</a:t>
            </a:r>
          </a:p>
          <a:p>
            <a:endParaRPr lang="en-US" sz="2000" dirty="0"/>
          </a:p>
          <a:p>
            <a:pPr marL="0" indent="0">
              <a:buNone/>
            </a:pPr>
            <a:r>
              <a:rPr lang="pt-PT" sz="2000" dirty="0"/>
              <a:t>Use the last pratical example using the column alias </a:t>
            </a:r>
          </a:p>
          <a:p>
            <a:pPr marL="0" indent="0">
              <a:buNone/>
            </a:pPr>
            <a:endParaRPr lang="en-US" sz="2000" dirty="0"/>
          </a:p>
          <a:p>
            <a:pPr marL="0" indent="0">
              <a:buNone/>
            </a:pPr>
            <a:endParaRPr lang="en-US" sz="2000"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p:cNvSpPr>
            <a:spLocks noChangeArrowheads="1"/>
          </p:cNvSpPr>
          <p:nvPr/>
        </p:nvSpPr>
        <p:spPr bwMode="auto">
          <a:xfrm>
            <a:off x="4586684" y="3051053"/>
            <a:ext cx="3435409" cy="2308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900" b="0" i="0" u="none" strike="noStrike" cap="none" normalizeH="0" baseline="0">
                <a:ln>
                  <a:noFill/>
                </a:ln>
                <a:solidFill>
                  <a:srgbClr val="343434"/>
                </a:solidFill>
                <a:effectLst/>
                <a:latin typeface="Arial Unicode MS" panose="020B0604020202020204" pitchFamily="34" charset="-128"/>
                <a:ea typeface="Monaco"/>
              </a:rPr>
              <a:t>SELECT `column_name|value|expression` [AS] `alias_name`;</a:t>
            </a:r>
            <a:r>
              <a:rPr kumimoji="0" lang="pt-PT" altLang="pt-PT" sz="800" b="0" i="0" u="none" strike="noStrike" cap="none" normalizeH="0" baseline="0">
                <a:ln>
                  <a:noFill/>
                </a:ln>
                <a:solidFill>
                  <a:schemeClr val="tx1"/>
                </a:solidFill>
                <a:effectLst/>
              </a:rPr>
              <a:t> </a:t>
            </a:r>
            <a:endParaRPr kumimoji="0" lang="pt-PT" altLang="pt-PT" sz="1800" b="0" i="0" u="none" strike="noStrike" cap="none" normalizeH="0" baseline="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3523582" y="6349864"/>
            <a:ext cx="4828373" cy="23073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900" b="0" i="0" u="none" strike="noStrike" cap="none" normalizeH="0" baseline="0" dirty="0">
                <a:ln>
                  <a:noFill/>
                </a:ln>
                <a:solidFill>
                  <a:srgbClr val="343434"/>
                </a:solidFill>
                <a:effectLst/>
                <a:latin typeface="Arial Unicode MS" panose="020B0604020202020204" pitchFamily="34" charset="-128"/>
                <a:ea typeface="Monaco"/>
              </a:rPr>
              <a:t>SELECT Concat(`title`, ' (', `director`, ')') AS 'Concat', `year_released` FROM `movies`;</a:t>
            </a:r>
            <a:r>
              <a:rPr kumimoji="0" lang="pt-PT" altLang="pt-PT" sz="800" b="0" i="0" u="none" strike="noStrike" cap="none" normalizeH="0" baseline="0" dirty="0">
                <a:ln>
                  <a:noFill/>
                </a:ln>
                <a:solidFill>
                  <a:schemeClr val="tx1"/>
                </a:solidFill>
                <a:effectLst/>
              </a:rPr>
              <a:t> </a:t>
            </a:r>
            <a:endParaRPr kumimoji="0" lang="pt-PT" altLang="pt-P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17817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9" y="366846"/>
            <a:ext cx="9183000"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pt-PT" dirty="0"/>
              <a:t>WHERE Clause</a:t>
            </a:r>
          </a:p>
          <a:p>
            <a:pPr algn="ctr"/>
            <a:endParaRPr lang="pt-PT" dirty="0"/>
          </a:p>
          <a:p>
            <a:pPr algn="ctr"/>
            <a:endParaRPr lang="pt-PT" dirty="0"/>
          </a:p>
          <a:p>
            <a:pPr algn="ctr"/>
            <a:endParaRPr lang="pt-PT" dirty="0"/>
          </a:p>
          <a:p>
            <a:pPr algn="ctr"/>
            <a:endParaRPr lang="pt-PT" dirty="0"/>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226337" y="1762465"/>
            <a:ext cx="11787612" cy="44457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a:t>
            </a:r>
            <a:r>
              <a:rPr lang="en-US" sz="2000" u="sng" dirty="0"/>
              <a:t>WHERE</a:t>
            </a:r>
            <a:r>
              <a:rPr lang="en-US" sz="2000" dirty="0"/>
              <a:t> clause is used to extract only those records that fulfill a specified condition.</a:t>
            </a:r>
          </a:p>
          <a:p>
            <a:pPr marL="0" indent="0">
              <a:buNone/>
            </a:pPr>
            <a:endParaRPr lang="en-US" sz="2000" dirty="0"/>
          </a:p>
          <a:p>
            <a:pPr marL="0" indent="0">
              <a:buNone/>
            </a:pPr>
            <a:r>
              <a:rPr lang="en-US" sz="2000" dirty="0"/>
              <a:t>The basic syntax for the WHERE clause when used in a SELECT statement is as follows.</a:t>
            </a:r>
          </a:p>
          <a:p>
            <a:pPr marL="0" indent="0">
              <a:buNone/>
            </a:pPr>
            <a:endParaRPr lang="en-US" sz="2000" dirty="0"/>
          </a:p>
          <a:p>
            <a:pPr marL="0" indent="0">
              <a:buNone/>
            </a:pPr>
            <a:endParaRPr lang="en-US" sz="2000" dirty="0"/>
          </a:p>
          <a:p>
            <a:r>
              <a:rPr lang="en-US" sz="2000" dirty="0"/>
              <a:t>"SELECT * FROM </a:t>
            </a:r>
            <a:r>
              <a:rPr lang="en-US" sz="2000" dirty="0" err="1"/>
              <a:t>tableName</a:t>
            </a:r>
            <a:r>
              <a:rPr lang="en-US" sz="2000" dirty="0"/>
              <a:t>" is the standard SELECT statement</a:t>
            </a:r>
          </a:p>
          <a:p>
            <a:endParaRPr lang="en-US" sz="2000" dirty="0"/>
          </a:p>
          <a:p>
            <a:r>
              <a:rPr lang="en-US" sz="2000" dirty="0"/>
              <a:t>"WHERE" is the keyword that restricts our select query result set and "condition" is the filter to be applied on the results. The filter could be a range, single value or sub query.</a:t>
            </a:r>
          </a:p>
          <a:p>
            <a:pPr marL="0" indent="0">
              <a:buNone/>
            </a:pPr>
            <a:endParaRPr lang="en-US" sz="2000" dirty="0"/>
          </a:p>
          <a:p>
            <a:pPr marL="0" indent="0">
              <a:buNone/>
            </a:pPr>
            <a:r>
              <a:rPr lang="en-US" sz="2000" dirty="0"/>
              <a:t>Get a member's personal details from members table given the membership number 1</a:t>
            </a:r>
          </a:p>
          <a:p>
            <a:pPr marL="342900" indent="-342900">
              <a:buFont typeface="+mj-lt"/>
              <a:buAutoNum type="arabicPeriod"/>
            </a:pPr>
            <a:endParaRPr lang="pt-PT" sz="2000" dirty="0"/>
          </a:p>
          <a:p>
            <a:pPr marL="0" indent="0">
              <a:buNone/>
            </a:pPr>
            <a:endParaRPr lang="en-US" sz="2400" dirty="0"/>
          </a:p>
          <a:p>
            <a:pPr marL="0" indent="0">
              <a:buNone/>
            </a:pPr>
            <a:endParaRPr lang="en-US" sz="2400"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3430013" y="3158051"/>
            <a:ext cx="5122477"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b="0" i="0" u="none" strike="noStrike" cap="none" normalizeH="0" baseline="0" dirty="0">
                <a:ln>
                  <a:noFill/>
                </a:ln>
                <a:solidFill>
                  <a:srgbClr val="343434"/>
                </a:solidFill>
                <a:effectLst/>
                <a:latin typeface="Arial Unicode MS" panose="020B0604020202020204" pitchFamily="34" charset="-128"/>
                <a:ea typeface="Monaco"/>
              </a:rPr>
              <a:t>SELECT * FROM tableName WHERE condition;</a:t>
            </a:r>
            <a:r>
              <a:rPr kumimoji="0" lang="pt-PT" altLang="pt-PT" sz="1600" b="0" i="0" u="none" strike="noStrike" cap="none" normalizeH="0" baseline="0" dirty="0">
                <a:ln>
                  <a:noFill/>
                </a:ln>
                <a:solidFill>
                  <a:schemeClr val="tx1"/>
                </a:solidFill>
                <a:effectLst/>
              </a:rPr>
              <a:t> </a:t>
            </a:r>
            <a:endParaRPr kumimoji="0" lang="pt-PT" altLang="pt-PT" sz="4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519247" y="6208173"/>
            <a:ext cx="6944007"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b="0" i="0" u="none" strike="noStrike" cap="none" normalizeH="0" baseline="0" dirty="0">
                <a:ln>
                  <a:noFill/>
                </a:ln>
                <a:solidFill>
                  <a:srgbClr val="343434"/>
                </a:solidFill>
                <a:effectLst/>
                <a:latin typeface="Arial Unicode MS" panose="020B0604020202020204" pitchFamily="34" charset="-128"/>
                <a:ea typeface="Monaco"/>
              </a:rPr>
              <a:t>SELECT * FROM `members` WHERE `membership_number` = 1;</a:t>
            </a:r>
            <a:r>
              <a:rPr kumimoji="0" lang="pt-PT" altLang="pt-PT" b="0" i="0" u="none" strike="noStrike" cap="none" normalizeH="0" baseline="0" dirty="0">
                <a:ln>
                  <a:noFill/>
                </a:ln>
                <a:solidFill>
                  <a:schemeClr val="tx1"/>
                </a:solidFill>
                <a:effectLst/>
              </a:rPr>
              <a:t> </a:t>
            </a:r>
            <a:endParaRPr kumimoji="0" lang="pt-PT" altLang="pt-PT"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93837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9" y="366846"/>
            <a:ext cx="9183000"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pt-PT" dirty="0"/>
              <a:t>WHERE Clause</a:t>
            </a:r>
          </a:p>
          <a:p>
            <a:pPr algn="ctr"/>
            <a:endParaRPr lang="pt-PT" dirty="0"/>
          </a:p>
          <a:p>
            <a:pPr algn="ctr"/>
            <a:endParaRPr lang="pt-PT" dirty="0"/>
          </a:p>
          <a:p>
            <a:pPr algn="ctr"/>
            <a:endParaRPr lang="pt-PT" dirty="0"/>
          </a:p>
          <a:p>
            <a:pPr algn="ctr"/>
            <a:endParaRPr lang="pt-PT" dirty="0"/>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1392964" y="1726250"/>
            <a:ext cx="9373773" cy="4640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a:p>
            <a:pPr marL="342900" indent="-342900">
              <a:buFont typeface="+mj-lt"/>
              <a:buAutoNum type="arabicPeriod"/>
            </a:pPr>
            <a:endParaRPr lang="pt-PT" sz="1600" dirty="0"/>
          </a:p>
          <a:p>
            <a:pPr marL="0" indent="0">
              <a:buNone/>
            </a:pPr>
            <a:endParaRPr lang="en-US" sz="1600" dirty="0"/>
          </a:p>
          <a:p>
            <a:pPr marL="0" indent="0">
              <a:buNone/>
            </a:pPr>
            <a:endParaRPr lang="en-US" sz="1600"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nvPr>
        </p:nvGraphicFramePr>
        <p:xfrm>
          <a:off x="2166232" y="2135182"/>
          <a:ext cx="7827236" cy="3583220"/>
        </p:xfrm>
        <a:graphic>
          <a:graphicData uri="http://schemas.openxmlformats.org/drawingml/2006/table">
            <a:tbl>
              <a:tblPr/>
              <a:tblGrid>
                <a:gridCol w="1563033">
                  <a:extLst>
                    <a:ext uri="{9D8B030D-6E8A-4147-A177-3AD203B41FA5}">
                      <a16:colId xmlns:a16="http://schemas.microsoft.com/office/drawing/2014/main" val="2210272660"/>
                    </a:ext>
                  </a:extLst>
                </a:gridCol>
                <a:gridCol w="6264203">
                  <a:extLst>
                    <a:ext uri="{9D8B030D-6E8A-4147-A177-3AD203B41FA5}">
                      <a16:colId xmlns:a16="http://schemas.microsoft.com/office/drawing/2014/main" val="3385594798"/>
                    </a:ext>
                  </a:extLst>
                </a:gridCol>
              </a:tblGrid>
              <a:tr h="321576">
                <a:tc>
                  <a:txBody>
                    <a:bodyPr/>
                    <a:lstStyle/>
                    <a:p>
                      <a:pPr algn="l" fontAlgn="t"/>
                      <a:r>
                        <a:rPr lang="pt-PT" sz="1500">
                          <a:effectLst/>
                        </a:rPr>
                        <a:t>Operator</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pt-PT" sz="1500" dirty="0">
                          <a:effectLst/>
                        </a:rPr>
                        <a:t>Description</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91038783"/>
                  </a:ext>
                </a:extLst>
              </a:tr>
              <a:tr h="321576">
                <a:tc>
                  <a:txBody>
                    <a:bodyPr/>
                    <a:lstStyle/>
                    <a:p>
                      <a:pPr algn="l" fontAlgn="t"/>
                      <a:r>
                        <a:rPr lang="pt-PT" sz="1500">
                          <a:effectLst/>
                        </a:rPr>
                        <a:t>=</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pt-PT" sz="1500">
                          <a:effectLst/>
                        </a:rPr>
                        <a:t>Equal</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33023993"/>
                  </a:ext>
                </a:extLst>
              </a:tr>
              <a:tr h="321576">
                <a:tc>
                  <a:txBody>
                    <a:bodyPr/>
                    <a:lstStyle/>
                    <a:p>
                      <a:pPr algn="l" fontAlgn="t"/>
                      <a:r>
                        <a:rPr lang="pt-PT" sz="1500">
                          <a:effectLst/>
                        </a:rPr>
                        <a:t>&lt;&gt;</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Not equal</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8727103"/>
                  </a:ext>
                </a:extLst>
              </a:tr>
              <a:tr h="321576">
                <a:tc>
                  <a:txBody>
                    <a:bodyPr/>
                    <a:lstStyle/>
                    <a:p>
                      <a:pPr algn="l" fontAlgn="t"/>
                      <a:r>
                        <a:rPr lang="pt-PT" sz="1500">
                          <a:effectLst/>
                        </a:rPr>
                        <a:t>&gt;</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pt-PT" sz="1500">
                          <a:effectLst/>
                        </a:rPr>
                        <a:t>Greater than</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466821"/>
                  </a:ext>
                </a:extLst>
              </a:tr>
              <a:tr h="321576">
                <a:tc>
                  <a:txBody>
                    <a:bodyPr/>
                    <a:lstStyle/>
                    <a:p>
                      <a:pPr algn="l" fontAlgn="t"/>
                      <a:r>
                        <a:rPr lang="pt-PT" sz="1500">
                          <a:effectLst/>
                        </a:rPr>
                        <a:t>&lt;</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pt-PT" sz="1500">
                          <a:effectLst/>
                        </a:rPr>
                        <a:t>Less than</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91489724"/>
                  </a:ext>
                </a:extLst>
              </a:tr>
              <a:tr h="321576">
                <a:tc>
                  <a:txBody>
                    <a:bodyPr/>
                    <a:lstStyle/>
                    <a:p>
                      <a:pPr algn="l" fontAlgn="t"/>
                      <a:r>
                        <a:rPr lang="pt-PT" sz="1500">
                          <a:effectLst/>
                        </a:rPr>
                        <a:t>&gt;=</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pt-PT" sz="1500">
                          <a:effectLst/>
                        </a:rPr>
                        <a:t>Greater than or equal</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841278872"/>
                  </a:ext>
                </a:extLst>
              </a:tr>
              <a:tr h="321576">
                <a:tc>
                  <a:txBody>
                    <a:bodyPr/>
                    <a:lstStyle/>
                    <a:p>
                      <a:pPr algn="l" fontAlgn="t"/>
                      <a:r>
                        <a:rPr lang="pt-PT" sz="1500">
                          <a:effectLst/>
                        </a:rPr>
                        <a:t>&lt;=</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pt-PT" sz="1500">
                          <a:effectLst/>
                        </a:rPr>
                        <a:t>Less than or equal</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46060462"/>
                  </a:ext>
                </a:extLst>
              </a:tr>
              <a:tr h="321576">
                <a:tc>
                  <a:txBody>
                    <a:bodyPr/>
                    <a:lstStyle/>
                    <a:p>
                      <a:pPr algn="l" fontAlgn="t"/>
                      <a:r>
                        <a:rPr lang="pt-PT" sz="1500">
                          <a:effectLst/>
                        </a:rPr>
                        <a:t>BETWEEN</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pt-PT" sz="1500">
                          <a:effectLst/>
                        </a:rPr>
                        <a:t>Between an inclusive range</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054255684"/>
                  </a:ext>
                </a:extLst>
              </a:tr>
              <a:tr h="321576">
                <a:tc>
                  <a:txBody>
                    <a:bodyPr/>
                    <a:lstStyle/>
                    <a:p>
                      <a:pPr algn="l" fontAlgn="t"/>
                      <a:r>
                        <a:rPr lang="pt-PT" sz="1500">
                          <a:effectLst/>
                        </a:rPr>
                        <a:t>LIKE</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pt-PT" sz="1500">
                          <a:effectLst/>
                        </a:rPr>
                        <a:t>Search for a pattern</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05892686"/>
                  </a:ext>
                </a:extLst>
              </a:tr>
              <a:tr h="321576">
                <a:tc>
                  <a:txBody>
                    <a:bodyPr/>
                    <a:lstStyle/>
                    <a:p>
                      <a:pPr algn="l" fontAlgn="t"/>
                      <a:r>
                        <a:rPr lang="pt-PT" sz="1500">
                          <a:effectLst/>
                        </a:rPr>
                        <a:t>IN</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dirty="0">
                          <a:effectLst/>
                        </a:rPr>
                        <a:t>To specify multiple possible values for a column</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566505993"/>
                  </a:ext>
                </a:extLst>
              </a:tr>
            </a:tbl>
          </a:graphicData>
        </a:graphic>
      </p:graphicFrame>
    </p:spTree>
    <p:extLst>
      <p:ext uri="{BB962C8B-B14F-4D97-AF65-F5344CB8AC3E}">
        <p14:creationId xmlns:p14="http://schemas.microsoft.com/office/powerpoint/2010/main" val="359230650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9" y="366846"/>
            <a:ext cx="9183000"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en-US" dirty="0"/>
              <a:t>AND , OR</a:t>
            </a:r>
          </a:p>
          <a:p>
            <a:pPr algn="ctr"/>
            <a:endParaRPr lang="pt-PT" dirty="0"/>
          </a:p>
          <a:p>
            <a:pPr algn="ctr"/>
            <a:endParaRPr lang="pt-PT" dirty="0"/>
          </a:p>
          <a:p>
            <a:pPr algn="ctr"/>
            <a:endParaRPr lang="pt-PT" dirty="0"/>
          </a:p>
          <a:p>
            <a:pPr algn="ctr"/>
            <a:endParaRPr lang="pt-PT" dirty="0"/>
          </a:p>
          <a:p>
            <a:pPr algn="ctr"/>
            <a:endParaRPr lang="pt-PT" dirty="0"/>
          </a:p>
          <a:p>
            <a:pPr algn="ctr"/>
            <a:endParaRPr lang="pt-PT" dirty="0"/>
          </a:p>
          <a:p>
            <a:pPr algn="ctr"/>
            <a:endParaRPr lang="pt-PT" dirty="0"/>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353086" y="1735305"/>
            <a:ext cx="11081442" cy="4640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The AND </a:t>
            </a:r>
            <a:r>
              <a:rPr lang="en-US" sz="2400" dirty="0" err="1"/>
              <a:t>and</a:t>
            </a:r>
            <a:r>
              <a:rPr lang="en-US" sz="2400" dirty="0"/>
              <a:t> OR operators are used to filter records based on more than one condition:</a:t>
            </a:r>
          </a:p>
          <a:p>
            <a:pPr marL="0" indent="0">
              <a:buNone/>
            </a:pPr>
            <a:endParaRPr lang="en-US" sz="1050" dirty="0"/>
          </a:p>
          <a:p>
            <a:r>
              <a:rPr lang="en-US" sz="2400" dirty="0"/>
              <a:t>The </a:t>
            </a:r>
            <a:r>
              <a:rPr lang="en-US" sz="2400" u="sng" dirty="0"/>
              <a:t>AND</a:t>
            </a:r>
            <a:r>
              <a:rPr lang="en-US" sz="2400" dirty="0"/>
              <a:t> operator displays a record if all the conditions separated by AND is TRUE.</a:t>
            </a:r>
          </a:p>
          <a:p>
            <a:r>
              <a:rPr lang="en-US" sz="2400" dirty="0"/>
              <a:t>The </a:t>
            </a:r>
            <a:r>
              <a:rPr lang="en-US" sz="2400" u="sng" dirty="0"/>
              <a:t>OR</a:t>
            </a:r>
            <a:r>
              <a:rPr lang="en-US" sz="2400" dirty="0"/>
              <a:t> operator displays a record if any of the conditions separated by OR is TRUE.</a:t>
            </a:r>
          </a:p>
          <a:p>
            <a:endParaRPr lang="en-US" sz="2400" u="sng" dirty="0"/>
          </a:p>
          <a:p>
            <a:pPr marL="0" indent="0">
              <a:buNone/>
            </a:pPr>
            <a:r>
              <a:rPr lang="en-US" sz="2400" dirty="0"/>
              <a:t>The </a:t>
            </a:r>
            <a:r>
              <a:rPr lang="en-US" sz="2400" u="sng" dirty="0"/>
              <a:t>NOT</a:t>
            </a:r>
            <a:r>
              <a:rPr lang="en-US" sz="2400" dirty="0"/>
              <a:t> operator displays a record if the condition(s) is NOT TRUE.</a:t>
            </a:r>
          </a:p>
          <a:p>
            <a:pPr marL="0" indent="0">
              <a:buNone/>
            </a:pPr>
            <a:endParaRPr lang="en-US" sz="1600" dirty="0"/>
          </a:p>
          <a:p>
            <a:pPr marL="342900" indent="-342900">
              <a:buFont typeface="+mj-lt"/>
              <a:buAutoNum type="arabicPeriod"/>
            </a:pPr>
            <a:r>
              <a:rPr lang="en-US" sz="1800" dirty="0"/>
              <a:t>Get a list of all the movies in category 2 that were released in 2008</a:t>
            </a:r>
          </a:p>
          <a:p>
            <a:pPr marL="342900" indent="-342900">
              <a:buFont typeface="+mj-lt"/>
              <a:buAutoNum type="arabicPeriod"/>
            </a:pPr>
            <a:endParaRPr lang="en-US" sz="1800" dirty="0"/>
          </a:p>
          <a:p>
            <a:pPr marL="342900" indent="-342900">
              <a:buFont typeface="+mj-lt"/>
              <a:buAutoNum type="arabicPeriod"/>
            </a:pPr>
            <a:r>
              <a:rPr lang="en-US" sz="1800" dirty="0"/>
              <a:t>Get all the movies in either category 1 or category 2</a:t>
            </a:r>
          </a:p>
          <a:p>
            <a:pPr marL="0" indent="0">
              <a:buNone/>
            </a:pPr>
            <a:endParaRPr lang="en-US" sz="1800" dirty="0"/>
          </a:p>
          <a:p>
            <a:pPr marL="342900" indent="-342900">
              <a:buFont typeface="+mj-lt"/>
              <a:buAutoNum type="arabicPeriod"/>
            </a:pPr>
            <a:r>
              <a:rPr lang="en-US" sz="1800" dirty="0"/>
              <a:t>Get all the movies not in category 1</a:t>
            </a:r>
          </a:p>
          <a:p>
            <a:pPr marL="342900" indent="-342900">
              <a:buFont typeface="+mj-lt"/>
              <a:buAutoNum type="arabicPeriod"/>
            </a:pPr>
            <a:endParaRPr lang="en-US" sz="1800" dirty="0"/>
          </a:p>
          <a:p>
            <a:pPr marL="342900" indent="-342900">
              <a:buFont typeface="+mj-lt"/>
              <a:buAutoNum type="arabicPeriod"/>
            </a:pPr>
            <a:endParaRPr lang="en-US" sz="1800" dirty="0"/>
          </a:p>
          <a:p>
            <a:pPr marL="0" indent="0">
              <a:buNone/>
            </a:pPr>
            <a:endParaRPr lang="en-US" sz="1800" dirty="0"/>
          </a:p>
          <a:p>
            <a:pPr marL="342900" indent="-342900">
              <a:buFont typeface="+mj-lt"/>
              <a:buAutoNum type="arabicPeriod"/>
            </a:pPr>
            <a:endParaRPr lang="en-US" sz="1800" dirty="0"/>
          </a:p>
          <a:p>
            <a:pPr marL="342900" indent="-342900">
              <a:buFont typeface="+mj-lt"/>
              <a:buAutoNum type="arabicPeriod"/>
            </a:pPr>
            <a:endParaRPr lang="en-US" sz="1800" dirty="0"/>
          </a:p>
          <a:p>
            <a:pPr marL="0" indent="0">
              <a:buNone/>
            </a:pPr>
            <a:endParaRPr lang="en-US" sz="1800" dirty="0"/>
          </a:p>
          <a:p>
            <a:pPr marL="342900" indent="-342900">
              <a:buFont typeface="+mj-lt"/>
              <a:buAutoNum type="arabicPeriod"/>
            </a:pPr>
            <a:endParaRPr lang="en-US" sz="1800" dirty="0"/>
          </a:p>
          <a:p>
            <a:pPr marL="0" indent="0">
              <a:buNone/>
            </a:pPr>
            <a:endParaRPr lang="en-US" sz="1800"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p:cNvSpPr>
            <a:spLocks noChangeArrowheads="1"/>
          </p:cNvSpPr>
          <p:nvPr/>
        </p:nvSpPr>
        <p:spPr bwMode="auto">
          <a:xfrm>
            <a:off x="1712889" y="5005387"/>
            <a:ext cx="6752102"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400" b="0" i="0" u="none" strike="noStrike" cap="none" normalizeH="0" baseline="0" dirty="0">
                <a:ln>
                  <a:noFill/>
                </a:ln>
                <a:solidFill>
                  <a:srgbClr val="343434"/>
                </a:solidFill>
                <a:effectLst/>
                <a:latin typeface="Arial Unicode MS" panose="020B0604020202020204" pitchFamily="34" charset="-128"/>
                <a:ea typeface="Monaco"/>
              </a:rPr>
              <a:t>SELECT * FROM `movies` WHERE `category_id` = 2 AND `year_released` = 2008;</a:t>
            </a:r>
            <a:r>
              <a:rPr kumimoji="0" lang="pt-PT" altLang="pt-PT" sz="1400" b="0" i="0" u="none" strike="noStrike" cap="none" normalizeH="0" baseline="0" dirty="0">
                <a:ln>
                  <a:noFill/>
                </a:ln>
                <a:solidFill>
                  <a:schemeClr val="tx1"/>
                </a:solidFill>
                <a:effectLst/>
              </a:rPr>
              <a:t> </a:t>
            </a:r>
            <a:endParaRPr kumimoji="0" lang="pt-PT" altLang="pt-PT" sz="1400" b="0" i="0" u="none" strike="noStrike" cap="none" normalizeH="0" baseline="0" dirty="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1712889" y="5716889"/>
            <a:ext cx="6172680"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400" b="0" i="0" u="none" strike="noStrike" cap="none" normalizeH="0" baseline="0" dirty="0">
                <a:ln>
                  <a:noFill/>
                </a:ln>
                <a:solidFill>
                  <a:srgbClr val="343434"/>
                </a:solidFill>
                <a:effectLst/>
                <a:latin typeface="Arial Unicode MS" panose="020B0604020202020204" pitchFamily="34" charset="-128"/>
                <a:ea typeface="Monaco"/>
              </a:rPr>
              <a:t>SELECT * FROM `movies` WHERE `category_id` = 1 OR `category_id` = 2;</a:t>
            </a:r>
            <a:r>
              <a:rPr kumimoji="0" lang="pt-PT" altLang="pt-PT" sz="1400" b="0" i="0" u="none" strike="noStrike" cap="none" normalizeH="0" baseline="0" dirty="0">
                <a:ln>
                  <a:noFill/>
                </a:ln>
                <a:solidFill>
                  <a:schemeClr val="tx1"/>
                </a:solidFill>
                <a:effectLst/>
              </a:rPr>
              <a:t> </a:t>
            </a:r>
            <a:endParaRPr kumimoji="0" lang="pt-PT" altLang="pt-PT" sz="1400" b="0" i="0" u="none" strike="noStrike" cap="none" normalizeH="0" baseline="0" dirty="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740941" y="6441751"/>
            <a:ext cx="4913355"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400" b="0" i="0" u="none" strike="noStrike" cap="none" normalizeH="0" baseline="0" dirty="0">
                <a:ln>
                  <a:noFill/>
                </a:ln>
                <a:solidFill>
                  <a:srgbClr val="343434"/>
                </a:solidFill>
                <a:effectLst/>
                <a:latin typeface="Arial Unicode MS" panose="020B0604020202020204" pitchFamily="34" charset="-128"/>
                <a:ea typeface="Monaco"/>
              </a:rPr>
              <a:t>SELECT * FROM `movies` WHERE NOT `category_id` = 1;</a:t>
            </a:r>
            <a:r>
              <a:rPr kumimoji="0" lang="pt-PT" altLang="pt-PT" sz="1400" b="0" i="0" u="none" strike="noStrike" cap="none" normalizeH="0" baseline="0" dirty="0">
                <a:ln>
                  <a:noFill/>
                </a:ln>
                <a:solidFill>
                  <a:schemeClr val="tx1"/>
                </a:solidFill>
                <a:effectLst/>
              </a:rPr>
              <a:t> </a:t>
            </a:r>
            <a:endParaRPr kumimoji="0" lang="pt-PT" altLang="pt-P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05104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9" y="366846"/>
            <a:ext cx="9183000"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en-US" dirty="0"/>
              <a:t>IN , NOT</a:t>
            </a:r>
          </a:p>
          <a:p>
            <a:pPr algn="ctr"/>
            <a:endParaRPr lang="pt-PT" dirty="0"/>
          </a:p>
          <a:p>
            <a:pPr algn="ctr"/>
            <a:endParaRPr lang="pt-PT" dirty="0"/>
          </a:p>
          <a:p>
            <a:pPr algn="ctr"/>
            <a:endParaRPr lang="pt-PT" dirty="0"/>
          </a:p>
          <a:p>
            <a:pPr algn="ctr"/>
            <a:endParaRPr lang="pt-PT" dirty="0"/>
          </a:p>
          <a:p>
            <a:pPr algn="ctr"/>
            <a:endParaRPr lang="pt-PT" dirty="0"/>
          </a:p>
          <a:p>
            <a:pPr algn="ctr"/>
            <a:endParaRPr lang="pt-PT" dirty="0"/>
          </a:p>
          <a:p>
            <a:pPr algn="ctr"/>
            <a:endParaRPr lang="pt-PT" dirty="0"/>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217284" y="1726250"/>
            <a:ext cx="11706130" cy="4640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a:t>
            </a:r>
            <a:r>
              <a:rPr lang="en-US" sz="2000" b="1" dirty="0"/>
              <a:t>WHERE</a:t>
            </a:r>
            <a:r>
              <a:rPr lang="en-US" sz="2000" dirty="0"/>
              <a:t> clause when used together with the </a:t>
            </a:r>
            <a:r>
              <a:rPr lang="en-US" sz="2000" b="1" dirty="0"/>
              <a:t>IN</a:t>
            </a:r>
            <a:r>
              <a:rPr lang="en-US" sz="2000" dirty="0"/>
              <a:t> keyword only affects the rows whose values matches the list of values provided in the </a:t>
            </a:r>
            <a:r>
              <a:rPr lang="en-US" sz="2000" b="1" dirty="0"/>
              <a:t>IN</a:t>
            </a:r>
            <a:r>
              <a:rPr lang="en-US" sz="2000" dirty="0"/>
              <a:t> keyword.</a:t>
            </a:r>
          </a:p>
          <a:p>
            <a:pPr marL="0" indent="0">
              <a:buNone/>
            </a:pPr>
            <a:r>
              <a:rPr lang="en-US" sz="2000" dirty="0"/>
              <a:t>IN helps reduces number of OR clauses you may have to use</a:t>
            </a:r>
          </a:p>
          <a:p>
            <a:r>
              <a:rPr lang="en-US" sz="2000" dirty="0"/>
              <a:t>The IN operator allows you to specify multiple values in a WHERE clause.</a:t>
            </a:r>
          </a:p>
          <a:p>
            <a:r>
              <a:rPr lang="en-US" sz="2000" dirty="0"/>
              <a:t>The IN operator is a shorthand for multiple OR conditions.</a:t>
            </a:r>
          </a:p>
          <a:p>
            <a:pPr marL="0" indent="0">
              <a:buNone/>
            </a:pPr>
            <a:endParaRPr lang="en-US" sz="2000" dirty="0"/>
          </a:p>
          <a:p>
            <a:pPr marL="0" indent="0">
              <a:buNone/>
            </a:pPr>
            <a:r>
              <a:rPr lang="en-US" sz="1800" dirty="0"/>
              <a:t>The following query gives rows where </a:t>
            </a:r>
            <a:r>
              <a:rPr lang="en-US" sz="1800" dirty="0" err="1"/>
              <a:t>membership_number</a:t>
            </a:r>
            <a:r>
              <a:rPr lang="en-US" sz="1800" dirty="0"/>
              <a:t> is either 1 , 2 or 3</a:t>
            </a:r>
          </a:p>
          <a:p>
            <a:pPr marL="342900" indent="-342900">
              <a:buFont typeface="+mj-lt"/>
              <a:buAutoNum type="arabicPeriod"/>
            </a:pPr>
            <a:endParaRPr lang="en-US" sz="2000" dirty="0"/>
          </a:p>
          <a:p>
            <a:pPr marL="0" indent="0">
              <a:buNone/>
            </a:pPr>
            <a:endParaRPr lang="en-US" sz="2000" dirty="0"/>
          </a:p>
          <a:p>
            <a:pPr marL="0" indent="0">
              <a:buNone/>
            </a:pPr>
            <a:r>
              <a:rPr lang="pt-PT" sz="2000" u="sng" dirty="0"/>
              <a:t>Brain Teaser</a:t>
            </a:r>
            <a:endParaRPr lang="en-US" sz="2000" u="sng" dirty="0"/>
          </a:p>
          <a:p>
            <a:pPr marL="342900" indent="-342900">
              <a:buFont typeface="+mj-lt"/>
              <a:buAutoNum type="arabicPeriod"/>
            </a:pPr>
            <a:r>
              <a:rPr lang="en-US" sz="2000" dirty="0"/>
              <a:t>Get a list of rented movies that have not been returned on time 24/06/2012. We can use the WHERE clause together with the less than comparison operator and </a:t>
            </a:r>
            <a:r>
              <a:rPr lang="en-US" sz="2000" dirty="0" err="1"/>
              <a:t>AND</a:t>
            </a:r>
            <a:r>
              <a:rPr lang="en-US" sz="2000" dirty="0"/>
              <a:t> logical operator to achieve that.</a:t>
            </a:r>
          </a:p>
          <a:p>
            <a:pPr marL="0" indent="0">
              <a:buNone/>
            </a:pPr>
            <a:endParaRPr lang="en-US" sz="2000"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1712888" y="4560049"/>
            <a:ext cx="5873915"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400" b="0" i="0" u="none" strike="noStrike" cap="none" normalizeH="0" baseline="0" dirty="0">
                <a:ln>
                  <a:noFill/>
                </a:ln>
                <a:solidFill>
                  <a:srgbClr val="343434"/>
                </a:solidFill>
                <a:effectLst/>
                <a:latin typeface="Arial Unicode MS" panose="020B0604020202020204" pitchFamily="34" charset="-128"/>
                <a:ea typeface="Monaco"/>
              </a:rPr>
              <a:t>SELECT * FROM `members` WHERE `membership_number` IN (1,2,3);</a:t>
            </a:r>
            <a:r>
              <a:rPr kumimoji="0" lang="pt-PT" altLang="pt-PT" sz="1400" b="0" i="0" u="none" strike="noStrike" cap="none" normalizeH="0" baseline="0" dirty="0">
                <a:ln>
                  <a:noFill/>
                </a:ln>
                <a:solidFill>
                  <a:schemeClr val="tx1"/>
                </a:solidFill>
                <a:effectLst/>
              </a:rPr>
              <a:t> </a:t>
            </a:r>
            <a:endParaRPr kumimoji="0" lang="pt-PT" altLang="pt-PT" sz="14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1712889" y="6328144"/>
            <a:ext cx="7838517"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400" b="0" i="0" u="none" strike="noStrike" cap="none" normalizeH="0" baseline="0" dirty="0">
                <a:ln>
                  <a:noFill/>
                </a:ln>
                <a:solidFill>
                  <a:srgbClr val="343434"/>
                </a:solidFill>
                <a:effectLst/>
                <a:latin typeface="Arial Unicode MS" panose="020B0604020202020204" pitchFamily="34" charset="-128"/>
                <a:ea typeface="Monaco"/>
              </a:rPr>
              <a:t>SELECT * FROM `movierentals` WHERE `return_date` &lt; '2012-06-25' AND movie_returned = 0;</a:t>
            </a:r>
            <a:r>
              <a:rPr kumimoji="0" lang="pt-PT" altLang="pt-PT" sz="1400" b="0" i="0" u="none" strike="noStrike" cap="none" normalizeH="0" baseline="0" dirty="0">
                <a:ln>
                  <a:noFill/>
                </a:ln>
                <a:solidFill>
                  <a:schemeClr val="tx1"/>
                </a:solidFill>
                <a:effectLst/>
              </a:rPr>
              <a:t> </a:t>
            </a:r>
            <a:endParaRPr kumimoji="0" lang="pt-PT" altLang="pt-P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783414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9" y="349970"/>
            <a:ext cx="9183000"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en-US" dirty="0"/>
              <a:t>INSERT</a:t>
            </a:r>
          </a:p>
          <a:p>
            <a:pPr algn="ctr"/>
            <a:endParaRPr lang="pt-PT" dirty="0"/>
          </a:p>
          <a:p>
            <a:pPr algn="ctr"/>
            <a:endParaRPr lang="pt-PT" dirty="0"/>
          </a:p>
          <a:p>
            <a:pPr algn="ctr"/>
            <a:endParaRPr lang="pt-PT" dirty="0"/>
          </a:p>
          <a:p>
            <a:pPr algn="ctr"/>
            <a:endParaRPr lang="pt-PT" dirty="0"/>
          </a:p>
          <a:p>
            <a:pPr algn="ctr"/>
            <a:endParaRPr lang="pt-PT" dirty="0"/>
          </a:p>
          <a:p>
            <a:pPr algn="ctr"/>
            <a:endParaRPr lang="pt-PT" dirty="0"/>
          </a:p>
          <a:p>
            <a:pPr algn="ctr"/>
            <a:endParaRPr lang="pt-PT" dirty="0"/>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316490" y="1635716"/>
            <a:ext cx="11724237" cy="5131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main goal of database systems is to store data in the tables. The data is usually supplied by application programs that run on top of the database. Towards that end, MYSQL has the INSERT command that is used to store data into a table. The </a:t>
            </a:r>
            <a:r>
              <a:rPr lang="en-US" sz="2000" u="sng" dirty="0"/>
              <a:t>INSERT</a:t>
            </a:r>
            <a:r>
              <a:rPr lang="en-US" sz="2000" dirty="0"/>
              <a:t> command creates a new row in the table to store data.</a:t>
            </a:r>
          </a:p>
          <a:p>
            <a:endParaRPr lang="en-US" sz="2000" dirty="0"/>
          </a:p>
          <a:p>
            <a:pPr marL="342900" indent="-342900">
              <a:buFont typeface="+mj-lt"/>
              <a:buAutoNum type="arabicPeriod"/>
            </a:pPr>
            <a:endParaRPr lang="en-US" sz="2000" dirty="0"/>
          </a:p>
          <a:p>
            <a:r>
              <a:rPr lang="en-US" sz="1800" b="1" dirty="0"/>
              <a:t>INSERT INTO `</a:t>
            </a:r>
            <a:r>
              <a:rPr lang="en-US" sz="1800" b="1" dirty="0" err="1"/>
              <a:t>table_name</a:t>
            </a:r>
            <a:r>
              <a:rPr lang="en-US" sz="1800" b="1" dirty="0"/>
              <a:t>`</a:t>
            </a:r>
            <a:r>
              <a:rPr lang="en-US" sz="1800" dirty="0"/>
              <a:t> is the command that tells MySQL server to add new row into a table named `</a:t>
            </a:r>
            <a:r>
              <a:rPr lang="en-US" sz="1800" dirty="0" err="1"/>
              <a:t>table_name</a:t>
            </a:r>
            <a:r>
              <a:rPr lang="en-US" sz="1800" dirty="0"/>
              <a:t>`.</a:t>
            </a:r>
          </a:p>
          <a:p>
            <a:r>
              <a:rPr lang="en-US" sz="1800" b="1" dirty="0"/>
              <a:t>(column_1,column_2,...) </a:t>
            </a:r>
            <a:r>
              <a:rPr lang="en-US" sz="1800" dirty="0"/>
              <a:t>specifies the columns to be updated in the  new row</a:t>
            </a:r>
          </a:p>
          <a:p>
            <a:r>
              <a:rPr lang="en-US" sz="1800" b="1" dirty="0"/>
              <a:t>VALUES (value_1,value_2,...)</a:t>
            </a:r>
            <a:r>
              <a:rPr lang="en-US" sz="1800" dirty="0"/>
              <a:t> specifies the values to be added into the new row</a:t>
            </a:r>
          </a:p>
          <a:p>
            <a:endParaRPr lang="en-US" sz="2000" dirty="0"/>
          </a:p>
          <a:p>
            <a:pPr marL="0" indent="0">
              <a:buNone/>
            </a:pPr>
            <a:r>
              <a:rPr lang="en-US" sz="2000" dirty="0"/>
              <a:t>When supplying the data values to be inserted into the new table, the following should be considered while dealing with different data types.</a:t>
            </a:r>
          </a:p>
          <a:p>
            <a:r>
              <a:rPr lang="en-US" sz="2000" b="1" dirty="0"/>
              <a:t>String data types</a:t>
            </a:r>
            <a:r>
              <a:rPr lang="en-US" sz="2000" dirty="0"/>
              <a:t> - all the </a:t>
            </a:r>
            <a:r>
              <a:rPr lang="en-US" sz="1800" dirty="0"/>
              <a:t>string values should be enclosed in single quotes.</a:t>
            </a:r>
          </a:p>
          <a:p>
            <a:r>
              <a:rPr lang="en-US" sz="1800" b="1" dirty="0"/>
              <a:t>Numeric data types</a:t>
            </a:r>
            <a:r>
              <a:rPr lang="en-US" sz="1800" dirty="0"/>
              <a:t> - all numeric values should be supplied directly without enclosing them in single or double quotes.</a:t>
            </a:r>
          </a:p>
          <a:p>
            <a:r>
              <a:rPr lang="en-US" sz="1800" b="1" dirty="0"/>
              <a:t>Date data types</a:t>
            </a:r>
            <a:r>
              <a:rPr lang="en-US" sz="1800" dirty="0"/>
              <a:t> - enclose da</a:t>
            </a:r>
            <a:r>
              <a:rPr lang="en-US" sz="2000" dirty="0"/>
              <a:t>te values in single quotes in the format 'YYYY-MM-DD'.</a:t>
            </a:r>
          </a:p>
          <a:p>
            <a:endParaRPr lang="en-US" sz="2000" dirty="0"/>
          </a:p>
          <a:p>
            <a:pPr marL="342900" indent="-342900">
              <a:buFont typeface="+mj-lt"/>
              <a:buAutoNum type="arabicPeriod"/>
            </a:pPr>
            <a:endParaRPr lang="en-US" sz="2000" dirty="0"/>
          </a:p>
          <a:p>
            <a:pPr marL="342900" indent="-342900">
              <a:buFont typeface="+mj-lt"/>
              <a:buAutoNum type="arabicPeriod"/>
            </a:pPr>
            <a:endParaRPr lang="en-US" sz="2000" dirty="0"/>
          </a:p>
          <a:p>
            <a:pPr marL="342900" indent="-342900">
              <a:buFont typeface="+mj-lt"/>
              <a:buAutoNum type="arabicPeriod"/>
            </a:pPr>
            <a:endParaRPr lang="en-US" sz="2000" dirty="0"/>
          </a:p>
          <a:p>
            <a:pPr marL="0" indent="0">
              <a:buNone/>
            </a:pPr>
            <a:endParaRPr lang="en-US" sz="2000" dirty="0"/>
          </a:p>
          <a:p>
            <a:pPr marL="0" indent="0">
              <a:buNone/>
            </a:pPr>
            <a:endParaRPr lang="en-US" sz="2000"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p:cNvSpPr>
            <a:spLocks noChangeArrowheads="1"/>
          </p:cNvSpPr>
          <p:nvPr/>
        </p:nvSpPr>
        <p:spPr bwMode="auto">
          <a:xfrm>
            <a:off x="1392964" y="2738551"/>
            <a:ext cx="6845689"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400" b="0" i="0" u="none" strike="noStrike" cap="none" normalizeH="0" baseline="0" dirty="0">
                <a:ln>
                  <a:noFill/>
                </a:ln>
                <a:solidFill>
                  <a:srgbClr val="343434"/>
                </a:solidFill>
                <a:effectLst/>
                <a:latin typeface="Arial Unicode MS" panose="020B0604020202020204" pitchFamily="34" charset="-128"/>
                <a:ea typeface="Monaco"/>
              </a:rPr>
              <a:t>INSERT INTO `table_name`(column_1,column_2,...) VALUES (value_1,value_2,...);</a:t>
            </a:r>
            <a:r>
              <a:rPr kumimoji="0" lang="pt-PT" altLang="pt-PT" sz="1400" b="0" i="0" u="none" strike="noStrike" cap="none" normalizeH="0" baseline="0" dirty="0">
                <a:ln>
                  <a:noFill/>
                </a:ln>
                <a:solidFill>
                  <a:schemeClr val="tx1"/>
                </a:solidFill>
                <a:effectLst/>
              </a:rPr>
              <a:t> </a:t>
            </a:r>
            <a:endParaRPr kumimoji="0" lang="pt-PT" altLang="pt-P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612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Front Panel</a:t>
            </a:r>
          </a:p>
        </p:txBody>
      </p:sp>
      <p:sp>
        <p:nvSpPr>
          <p:cNvPr id="8" name="Rectangle 2"/>
          <p:cNvSpPr txBox="1">
            <a:spLocks noChangeArrowheads="1"/>
          </p:cNvSpPr>
          <p:nvPr/>
        </p:nvSpPr>
        <p:spPr>
          <a:xfrm>
            <a:off x="3604564" y="838927"/>
            <a:ext cx="5270500" cy="749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Controls &amp; Indicators</a:t>
            </a:r>
          </a:p>
        </p:txBody>
      </p:sp>
      <p:sp>
        <p:nvSpPr>
          <p:cNvPr id="26" name="Rectangle 2"/>
          <p:cNvSpPr txBox="1">
            <a:spLocks noChangeArrowheads="1"/>
          </p:cNvSpPr>
          <p:nvPr/>
        </p:nvSpPr>
        <p:spPr>
          <a:xfrm>
            <a:off x="3604564" y="1323975"/>
            <a:ext cx="5270500" cy="749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Strings</a:t>
            </a:r>
          </a:p>
        </p:txBody>
      </p:sp>
      <p:sp>
        <p:nvSpPr>
          <p:cNvPr id="12" name="Rectangle 7"/>
          <p:cNvSpPr txBox="1">
            <a:spLocks noChangeArrowheads="1"/>
          </p:cNvSpPr>
          <p:nvPr/>
        </p:nvSpPr>
        <p:spPr>
          <a:xfrm>
            <a:off x="2201214" y="2073275"/>
            <a:ext cx="8077200" cy="199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400"/>
              <a:t>The string data type is a sequence of ASCII characters </a:t>
            </a:r>
          </a:p>
          <a:p>
            <a:r>
              <a:rPr lang="en-US" altLang="pt-PT" sz="2400"/>
              <a:t>Use string controls to receive text from the user such as a password or user name</a:t>
            </a:r>
          </a:p>
          <a:p>
            <a:r>
              <a:rPr lang="en-US" altLang="pt-PT" sz="2400"/>
              <a:t>Use string indicators to display text to the user</a:t>
            </a:r>
          </a:p>
        </p:txBody>
      </p:sp>
      <p:pic>
        <p:nvPicPr>
          <p:cNvPr id="1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895" y="3898900"/>
            <a:ext cx="6319837" cy="2717800"/>
          </a:xfrm>
          <a:prstGeom prst="rect">
            <a:avLst/>
          </a:prstGeom>
          <a:noFill/>
          <a:ln w="9525"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16151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89" y="366846"/>
            <a:ext cx="9183000"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MYSQL</a:t>
            </a:r>
          </a:p>
          <a:p>
            <a:pPr algn="ctr"/>
            <a:r>
              <a:rPr lang="en-US" dirty="0"/>
              <a:t>INSERT</a:t>
            </a:r>
          </a:p>
          <a:p>
            <a:pPr algn="ctr"/>
            <a:endParaRPr lang="pt-PT" dirty="0"/>
          </a:p>
          <a:p>
            <a:pPr algn="ctr"/>
            <a:endParaRPr lang="pt-PT" dirty="0"/>
          </a:p>
          <a:p>
            <a:pPr algn="ctr"/>
            <a:endParaRPr lang="pt-PT" dirty="0"/>
          </a:p>
          <a:p>
            <a:pPr algn="ctr"/>
            <a:endParaRPr lang="pt-PT" dirty="0"/>
          </a:p>
          <a:p>
            <a:pPr algn="ctr"/>
            <a:endParaRPr lang="pt-PT" dirty="0"/>
          </a:p>
          <a:p>
            <a:pPr algn="ctr"/>
            <a:endParaRPr lang="pt-PT" dirty="0"/>
          </a:p>
          <a:p>
            <a:pPr algn="ctr"/>
            <a:endParaRPr lang="pt-PT" dirty="0"/>
          </a:p>
          <a:p>
            <a:pPr algn="ctr"/>
            <a:endParaRPr lang="pt-PT" dirty="0"/>
          </a:p>
          <a:p>
            <a:endParaRPr lang="pt-PT" dirty="0"/>
          </a:p>
          <a:p>
            <a:endParaRPr lang="en-US" dirty="0"/>
          </a:p>
          <a:p>
            <a:pPr algn="ctr"/>
            <a:r>
              <a:rPr lang="en-US" altLang="pt-PT" dirty="0"/>
              <a:t> </a:t>
            </a:r>
          </a:p>
        </p:txBody>
      </p:sp>
      <p:sp>
        <p:nvSpPr>
          <p:cNvPr id="9" name="Rectangle 3"/>
          <p:cNvSpPr txBox="1">
            <a:spLocks noChangeArrowheads="1"/>
          </p:cNvSpPr>
          <p:nvPr/>
        </p:nvSpPr>
        <p:spPr>
          <a:xfrm>
            <a:off x="280657" y="1997854"/>
            <a:ext cx="11334938" cy="4640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Suppose that we have the following list of new library members that need to be added into the database.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514350" indent="-514350">
              <a:buFont typeface="+mj-lt"/>
              <a:buAutoNum type="arabicPeriod"/>
            </a:pPr>
            <a:r>
              <a:rPr lang="en-US" sz="1600" dirty="0"/>
              <a:t>INSERT data one by one. Start with Leonard Hofstadter. </a:t>
            </a:r>
            <a:endParaRPr lang="en-US" sz="2000" dirty="0"/>
          </a:p>
          <a:p>
            <a:pPr marL="0" indent="0">
              <a:buNone/>
            </a:pPr>
            <a:endParaRPr lang="en-US" sz="2000"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3825495268"/>
              </p:ext>
            </p:extLst>
          </p:nvPr>
        </p:nvGraphicFramePr>
        <p:xfrm>
          <a:off x="983806" y="2494287"/>
          <a:ext cx="10337341" cy="2055399"/>
        </p:xfrm>
        <a:graphic>
          <a:graphicData uri="http://schemas.openxmlformats.org/drawingml/2006/table">
            <a:tbl>
              <a:tblPr/>
              <a:tblGrid>
                <a:gridCol w="1476763">
                  <a:extLst>
                    <a:ext uri="{9D8B030D-6E8A-4147-A177-3AD203B41FA5}">
                      <a16:colId xmlns:a16="http://schemas.microsoft.com/office/drawing/2014/main" val="2217423399"/>
                    </a:ext>
                  </a:extLst>
                </a:gridCol>
                <a:gridCol w="1476763">
                  <a:extLst>
                    <a:ext uri="{9D8B030D-6E8A-4147-A177-3AD203B41FA5}">
                      <a16:colId xmlns:a16="http://schemas.microsoft.com/office/drawing/2014/main" val="1940081530"/>
                    </a:ext>
                  </a:extLst>
                </a:gridCol>
                <a:gridCol w="1476763">
                  <a:extLst>
                    <a:ext uri="{9D8B030D-6E8A-4147-A177-3AD203B41FA5}">
                      <a16:colId xmlns:a16="http://schemas.microsoft.com/office/drawing/2014/main" val="1081027558"/>
                    </a:ext>
                  </a:extLst>
                </a:gridCol>
                <a:gridCol w="1476763">
                  <a:extLst>
                    <a:ext uri="{9D8B030D-6E8A-4147-A177-3AD203B41FA5}">
                      <a16:colId xmlns:a16="http://schemas.microsoft.com/office/drawing/2014/main" val="56923330"/>
                    </a:ext>
                  </a:extLst>
                </a:gridCol>
                <a:gridCol w="1476763">
                  <a:extLst>
                    <a:ext uri="{9D8B030D-6E8A-4147-A177-3AD203B41FA5}">
                      <a16:colId xmlns:a16="http://schemas.microsoft.com/office/drawing/2014/main" val="3094860194"/>
                    </a:ext>
                  </a:extLst>
                </a:gridCol>
                <a:gridCol w="1476763">
                  <a:extLst>
                    <a:ext uri="{9D8B030D-6E8A-4147-A177-3AD203B41FA5}">
                      <a16:colId xmlns:a16="http://schemas.microsoft.com/office/drawing/2014/main" val="629745339"/>
                    </a:ext>
                  </a:extLst>
                </a:gridCol>
                <a:gridCol w="1476763">
                  <a:extLst>
                    <a:ext uri="{9D8B030D-6E8A-4147-A177-3AD203B41FA5}">
                      <a16:colId xmlns:a16="http://schemas.microsoft.com/office/drawing/2014/main" val="1959916269"/>
                    </a:ext>
                  </a:extLst>
                </a:gridCol>
              </a:tblGrid>
              <a:tr h="245235">
                <a:tc>
                  <a:txBody>
                    <a:bodyPr/>
                    <a:lstStyle/>
                    <a:p>
                      <a:pPr algn="l" fontAlgn="t"/>
                      <a:r>
                        <a:rPr lang="pt-PT" sz="1200" b="1">
                          <a:effectLst/>
                        </a:rPr>
                        <a:t>Full names</a:t>
                      </a:r>
                    </a:p>
                  </a:txBody>
                  <a:tcPr marL="76200" marR="76200" marT="76200" marB="76200">
                    <a:lnL w="9525" cap="flat" cmpd="sng" algn="ctr">
                      <a:solidFill>
                        <a:srgbClr val="E86E8A"/>
                      </a:solidFill>
                      <a:prstDash val="solid"/>
                      <a:round/>
                      <a:headEnd type="none" w="med" len="med"/>
                      <a:tailEnd type="none" w="med" len="med"/>
                    </a:lnL>
                    <a:lnR w="9525" cap="flat" cmpd="sng" algn="ctr">
                      <a:solidFill>
                        <a:srgbClr val="E86E8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pt-PT" sz="1200" b="1">
                          <a:effectLst/>
                        </a:rPr>
                        <a:t>Date of Birth</a:t>
                      </a:r>
                    </a:p>
                  </a:txBody>
                  <a:tcPr marL="76200" marR="76200" marT="76200" marB="76200">
                    <a:lnL w="9525" cap="flat" cmpd="sng" algn="ctr">
                      <a:solidFill>
                        <a:srgbClr val="E86E8A"/>
                      </a:solidFill>
                      <a:prstDash val="solid"/>
                      <a:round/>
                      <a:headEnd type="none" w="med" len="med"/>
                      <a:tailEnd type="none" w="med" len="med"/>
                    </a:lnL>
                    <a:lnR w="9525" cap="flat" cmpd="sng" algn="ctr">
                      <a:solidFill>
                        <a:srgbClr val="E86E8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pt-PT" sz="1200" b="1">
                          <a:effectLst/>
                        </a:rPr>
                        <a:t>gender</a:t>
                      </a:r>
                    </a:p>
                  </a:txBody>
                  <a:tcPr marL="76200" marR="76200" marT="76200" marB="76200">
                    <a:lnL w="9525" cap="flat" cmpd="sng" algn="ctr">
                      <a:solidFill>
                        <a:srgbClr val="E86E8A"/>
                      </a:solidFill>
                      <a:prstDash val="solid"/>
                      <a:round/>
                      <a:headEnd type="none" w="med" len="med"/>
                      <a:tailEnd type="none" w="med" len="med"/>
                    </a:lnL>
                    <a:lnR w="9525" cap="flat" cmpd="sng" algn="ctr">
                      <a:solidFill>
                        <a:srgbClr val="E86E8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pt-PT" sz="1200" b="1">
                          <a:effectLst/>
                        </a:rPr>
                        <a:t>Physical address</a:t>
                      </a:r>
                    </a:p>
                  </a:txBody>
                  <a:tcPr marL="76200" marR="76200" marT="76200" marB="76200">
                    <a:lnL w="9525" cap="flat" cmpd="sng" algn="ctr">
                      <a:solidFill>
                        <a:srgbClr val="E86E8A"/>
                      </a:solidFill>
                      <a:prstDash val="solid"/>
                      <a:round/>
                      <a:headEnd type="none" w="med" len="med"/>
                      <a:tailEnd type="none" w="med" len="med"/>
                    </a:lnL>
                    <a:lnR w="9525" cap="flat" cmpd="sng" algn="ctr">
                      <a:solidFill>
                        <a:srgbClr val="E86E8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pt-PT" sz="1200" b="1">
                          <a:effectLst/>
                        </a:rPr>
                        <a:t>Postal address</a:t>
                      </a:r>
                    </a:p>
                  </a:txBody>
                  <a:tcPr marL="76200" marR="76200" marT="76200" marB="76200">
                    <a:lnL w="9525" cap="flat" cmpd="sng" algn="ctr">
                      <a:solidFill>
                        <a:srgbClr val="E86E8A"/>
                      </a:solidFill>
                      <a:prstDash val="solid"/>
                      <a:round/>
                      <a:headEnd type="none" w="med" len="med"/>
                      <a:tailEnd type="none" w="med" len="med"/>
                    </a:lnL>
                    <a:lnR w="9525" cap="flat" cmpd="sng" algn="ctr">
                      <a:solidFill>
                        <a:srgbClr val="E86E8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pt-PT" sz="1200" b="1">
                          <a:effectLst/>
                        </a:rPr>
                        <a:t>Contact number</a:t>
                      </a:r>
                    </a:p>
                  </a:txBody>
                  <a:tcPr marL="76200" marR="76200" marT="76200" marB="76200">
                    <a:lnL w="9525" cap="flat" cmpd="sng" algn="ctr">
                      <a:solidFill>
                        <a:srgbClr val="E86E8A"/>
                      </a:solidFill>
                      <a:prstDash val="solid"/>
                      <a:round/>
                      <a:headEnd type="none" w="med" len="med"/>
                      <a:tailEnd type="none" w="med" len="med"/>
                    </a:lnL>
                    <a:lnR w="9525" cap="flat" cmpd="sng" algn="ctr">
                      <a:solidFill>
                        <a:srgbClr val="E86E8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pt-PT" sz="1200" b="1">
                          <a:effectLst/>
                        </a:rPr>
                        <a:t>Email Address</a:t>
                      </a:r>
                    </a:p>
                  </a:txBody>
                  <a:tcPr marL="76200" marR="76200" marT="76200" marB="76200">
                    <a:lnL w="9525" cap="flat" cmpd="sng" algn="ctr">
                      <a:solidFill>
                        <a:srgbClr val="E86E8A"/>
                      </a:solidFill>
                      <a:prstDash val="solid"/>
                      <a:round/>
                      <a:headEnd type="none" w="med" len="med"/>
                      <a:tailEnd type="none" w="med" len="med"/>
                    </a:lnL>
                    <a:lnR w="12700" cap="flat" cmpd="sng" algn="ctr">
                      <a:solidFill>
                        <a:srgbClr val="C8A1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541637931"/>
                  </a:ext>
                </a:extLst>
              </a:tr>
              <a:tr h="245235">
                <a:tc>
                  <a:txBody>
                    <a:bodyPr/>
                    <a:lstStyle/>
                    <a:p>
                      <a:pPr algn="l" fontAlgn="t"/>
                      <a:r>
                        <a:rPr lang="pt-PT" sz="1200">
                          <a:effectLst/>
                        </a:rPr>
                        <a:t>Leonard Hofstadter</a:t>
                      </a:r>
                    </a:p>
                  </a:txBody>
                  <a:tcPr marL="76200" marR="76200" marT="76200" marB="76200">
                    <a:lnL w="12700" cap="flat" cmpd="sng" algn="ctr">
                      <a:solidFill>
                        <a:srgbClr val="70B4B8"/>
                      </a:solidFill>
                      <a:prstDash val="solid"/>
                      <a:round/>
                      <a:headEnd type="none" w="med" len="med"/>
                      <a:tailEnd type="none" w="med" len="med"/>
                    </a:lnL>
                    <a:lnR w="12700" cap="flat" cmpd="sng" algn="ctr">
                      <a:solidFill>
                        <a:srgbClr val="38C5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t-PT" sz="1200">
                          <a:effectLst/>
                        </a:rPr>
                        <a:t> </a:t>
                      </a:r>
                    </a:p>
                  </a:txBody>
                  <a:tcPr marL="76200" marR="76200" marT="76200" marB="76200">
                    <a:lnL w="12700" cap="flat" cmpd="sng" algn="ctr">
                      <a:solidFill>
                        <a:srgbClr val="38C5B8"/>
                      </a:solidFill>
                      <a:prstDash val="solid"/>
                      <a:round/>
                      <a:headEnd type="none" w="med" len="med"/>
                      <a:tailEnd type="none" w="med" len="med"/>
                    </a:lnL>
                    <a:lnR w="12700" cap="flat" cmpd="sng" algn="ctr">
                      <a:solidFill>
                        <a:srgbClr val="70B4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t-PT" sz="1200">
                          <a:effectLst/>
                        </a:rPr>
                        <a:t>Male</a:t>
                      </a:r>
                    </a:p>
                  </a:txBody>
                  <a:tcPr marL="76200" marR="76200" marT="76200" marB="76200">
                    <a:lnL w="12700" cap="flat" cmpd="sng" algn="ctr">
                      <a:solidFill>
                        <a:srgbClr val="70B4B8"/>
                      </a:solidFill>
                      <a:prstDash val="solid"/>
                      <a:round/>
                      <a:headEnd type="none" w="med" len="med"/>
                      <a:tailEnd type="none" w="med" len="med"/>
                    </a:lnL>
                    <a:lnR w="12700" cap="flat" cmpd="sng" algn="ctr">
                      <a:solidFill>
                        <a:srgbClr val="C8B0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t-PT" sz="1200">
                          <a:effectLst/>
                        </a:rPr>
                        <a:t>Woodcrest</a:t>
                      </a:r>
                    </a:p>
                  </a:txBody>
                  <a:tcPr marL="76200" marR="76200" marT="76200" marB="76200">
                    <a:lnL w="12700" cap="flat" cmpd="sng" algn="ctr">
                      <a:solidFill>
                        <a:srgbClr val="C8B0B8"/>
                      </a:solidFill>
                      <a:prstDash val="solid"/>
                      <a:round/>
                      <a:headEnd type="none" w="med" len="med"/>
                      <a:tailEnd type="none" w="med" len="med"/>
                    </a:lnL>
                    <a:lnR w="12700" cap="flat" cmpd="sng" algn="ctr">
                      <a:solidFill>
                        <a:srgbClr val="70A5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t-PT" sz="1200">
                          <a:effectLst/>
                        </a:rPr>
                        <a:t> </a:t>
                      </a:r>
                    </a:p>
                  </a:txBody>
                  <a:tcPr marL="76200" marR="76200" marT="76200" marB="76200">
                    <a:lnL w="12700" cap="flat" cmpd="sng" algn="ctr">
                      <a:solidFill>
                        <a:srgbClr val="70A5B8"/>
                      </a:solidFill>
                      <a:prstDash val="solid"/>
                      <a:round/>
                      <a:headEnd type="none" w="med" len="med"/>
                      <a:tailEnd type="none" w="med" len="med"/>
                    </a:lnL>
                    <a:lnR w="12700" cap="flat" cmpd="sng" algn="ctr">
                      <a:solidFill>
                        <a:srgbClr val="C8B0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t-PT" sz="1200">
                          <a:effectLst/>
                        </a:rPr>
                        <a:t>0845738767</a:t>
                      </a:r>
                    </a:p>
                  </a:txBody>
                  <a:tcPr marL="76200" marR="76200" marT="76200" marB="76200">
                    <a:lnL w="12700" cap="flat" cmpd="sng" algn="ctr">
                      <a:solidFill>
                        <a:srgbClr val="C8B0B8"/>
                      </a:solidFill>
                      <a:prstDash val="solid"/>
                      <a:round/>
                      <a:headEnd type="none" w="med" len="med"/>
                      <a:tailEnd type="none" w="med" len="med"/>
                    </a:lnL>
                    <a:lnR w="12700" cap="flat" cmpd="sng" algn="ctr">
                      <a:solidFill>
                        <a:srgbClr val="38C5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t-PT" sz="1200">
                          <a:effectLst/>
                        </a:rPr>
                        <a:t> </a:t>
                      </a:r>
                    </a:p>
                  </a:txBody>
                  <a:tcPr marL="76200" marR="76200" marT="76200" marB="76200">
                    <a:lnL w="12700" cap="flat" cmpd="sng" algn="ctr">
                      <a:solidFill>
                        <a:srgbClr val="38C5B8"/>
                      </a:solidFill>
                      <a:prstDash val="solid"/>
                      <a:round/>
                      <a:headEnd type="none" w="med" len="med"/>
                      <a:tailEnd type="none" w="med" len="med"/>
                    </a:lnL>
                    <a:lnR w="12700" cap="flat" cmpd="sng" algn="ctr">
                      <a:solidFill>
                        <a:srgbClr val="90D3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23899480"/>
                  </a:ext>
                </a:extLst>
              </a:tr>
              <a:tr h="245235">
                <a:tc>
                  <a:txBody>
                    <a:bodyPr/>
                    <a:lstStyle/>
                    <a:p>
                      <a:pPr algn="l" fontAlgn="t"/>
                      <a:r>
                        <a:rPr lang="pt-PT" sz="1200">
                          <a:effectLst/>
                        </a:rPr>
                        <a:t>Sheldon Cooper</a:t>
                      </a:r>
                    </a:p>
                  </a:txBody>
                  <a:tcPr marL="76200" marR="76200" marT="76200" marB="76200">
                    <a:lnL w="12700" cap="flat" cmpd="sng" algn="ctr">
                      <a:solidFill>
                        <a:srgbClr val="C8B0B8"/>
                      </a:solidFill>
                      <a:prstDash val="solid"/>
                      <a:round/>
                      <a:headEnd type="none" w="med" len="med"/>
                      <a:tailEnd type="none" w="med" len="med"/>
                    </a:lnL>
                    <a:lnR w="12700" cap="flat" cmpd="sng" algn="ctr">
                      <a:solidFill>
                        <a:srgbClr val="70A5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pt-PT" sz="1200">
                          <a:effectLst/>
                        </a:rPr>
                        <a:t> </a:t>
                      </a:r>
                    </a:p>
                  </a:txBody>
                  <a:tcPr marL="76200" marR="76200" marT="76200" marB="76200">
                    <a:lnL w="12700" cap="flat" cmpd="sng" algn="ctr">
                      <a:solidFill>
                        <a:srgbClr val="70A5B8"/>
                      </a:solidFill>
                      <a:prstDash val="solid"/>
                      <a:round/>
                      <a:headEnd type="none" w="med" len="med"/>
                      <a:tailEnd type="none" w="med" len="med"/>
                    </a:lnL>
                    <a:lnR w="12700" cap="flat" cmpd="sng" algn="ctr">
                      <a:solidFill>
                        <a:srgbClr val="C8B0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pt-PT" sz="1200">
                          <a:effectLst/>
                        </a:rPr>
                        <a:t>Male</a:t>
                      </a:r>
                    </a:p>
                  </a:txBody>
                  <a:tcPr marL="76200" marR="76200" marT="76200" marB="76200">
                    <a:lnL w="12700" cap="flat" cmpd="sng" algn="ctr">
                      <a:solidFill>
                        <a:srgbClr val="C8B0B8"/>
                      </a:solidFill>
                      <a:prstDash val="solid"/>
                      <a:round/>
                      <a:headEnd type="none" w="med" len="med"/>
                      <a:tailEnd type="none" w="med" len="med"/>
                    </a:lnL>
                    <a:lnR w="12700" cap="flat" cmpd="sng" algn="ctr">
                      <a:solidFill>
                        <a:srgbClr val="60CD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pt-PT" sz="1200">
                          <a:effectLst/>
                        </a:rPr>
                        <a:t>Woodcrest</a:t>
                      </a:r>
                    </a:p>
                  </a:txBody>
                  <a:tcPr marL="76200" marR="76200" marT="76200" marB="76200">
                    <a:lnL w="12700" cap="flat" cmpd="sng" algn="ctr">
                      <a:solidFill>
                        <a:srgbClr val="60CDB8"/>
                      </a:solidFill>
                      <a:prstDash val="solid"/>
                      <a:round/>
                      <a:headEnd type="none" w="med" len="med"/>
                      <a:tailEnd type="none" w="med" len="med"/>
                    </a:lnL>
                    <a:lnR w="12700" cap="flat" cmpd="sng" algn="ctr">
                      <a:solidFill>
                        <a:srgbClr val="A0B4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pt-PT" sz="1200">
                          <a:effectLst/>
                        </a:rPr>
                        <a:t> </a:t>
                      </a:r>
                    </a:p>
                  </a:txBody>
                  <a:tcPr marL="76200" marR="76200" marT="76200" marB="76200">
                    <a:lnL w="12700" cap="flat" cmpd="sng" algn="ctr">
                      <a:solidFill>
                        <a:srgbClr val="A0B4B8"/>
                      </a:solidFill>
                      <a:prstDash val="solid"/>
                      <a:round/>
                      <a:headEnd type="none" w="med" len="med"/>
                      <a:tailEnd type="none" w="med" len="med"/>
                    </a:lnL>
                    <a:lnR w="12700" cap="flat" cmpd="sng" algn="ctr">
                      <a:solidFill>
                        <a:srgbClr val="60CD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pt-PT" sz="1200">
                          <a:effectLst/>
                        </a:rPr>
                        <a:t>0976736763</a:t>
                      </a:r>
                    </a:p>
                  </a:txBody>
                  <a:tcPr marL="76200" marR="76200" marT="76200" marB="76200">
                    <a:lnL w="12700" cap="flat" cmpd="sng" algn="ctr">
                      <a:solidFill>
                        <a:srgbClr val="60CDB8"/>
                      </a:solidFill>
                      <a:prstDash val="solid"/>
                      <a:round/>
                      <a:headEnd type="none" w="med" len="med"/>
                      <a:tailEnd type="none" w="med" len="med"/>
                    </a:lnL>
                    <a:lnR w="12700" cap="flat" cmpd="sng" algn="ctr">
                      <a:solidFill>
                        <a:srgbClr val="70A5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pt-PT" sz="1200">
                          <a:effectLst/>
                        </a:rPr>
                        <a:t> </a:t>
                      </a:r>
                    </a:p>
                  </a:txBody>
                  <a:tcPr marL="76200" marR="76200" marT="76200" marB="76200">
                    <a:lnL w="12700" cap="flat" cmpd="sng" algn="ctr">
                      <a:solidFill>
                        <a:srgbClr val="70A5B8"/>
                      </a:solidFill>
                      <a:prstDash val="solid"/>
                      <a:round/>
                      <a:headEnd type="none" w="med" len="med"/>
                      <a:tailEnd type="none" w="med" len="med"/>
                    </a:lnL>
                    <a:lnR w="12700" cap="flat" cmpd="sng" algn="ctr">
                      <a:solidFill>
                        <a:srgbClr val="90D3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42736589"/>
                  </a:ext>
                </a:extLst>
              </a:tr>
              <a:tr h="245235">
                <a:tc>
                  <a:txBody>
                    <a:bodyPr/>
                    <a:lstStyle/>
                    <a:p>
                      <a:pPr algn="l" fontAlgn="t"/>
                      <a:r>
                        <a:rPr lang="pt-PT" sz="1200">
                          <a:effectLst/>
                        </a:rPr>
                        <a:t>Rajesh Koothrappali</a:t>
                      </a:r>
                    </a:p>
                  </a:txBody>
                  <a:tcPr marL="76200" marR="76200" marT="76200" marB="76200">
                    <a:lnL w="12700" cap="flat" cmpd="sng" algn="ctr">
                      <a:solidFill>
                        <a:srgbClr val="60CDB8"/>
                      </a:solidFill>
                      <a:prstDash val="solid"/>
                      <a:round/>
                      <a:headEnd type="none" w="med" len="med"/>
                      <a:tailEnd type="none" w="med" len="med"/>
                    </a:lnL>
                    <a:lnR w="12700" cap="flat" cmpd="sng" algn="ctr">
                      <a:solidFill>
                        <a:srgbClr val="A0B4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t-PT" sz="1200">
                          <a:effectLst/>
                        </a:rPr>
                        <a:t> </a:t>
                      </a:r>
                    </a:p>
                  </a:txBody>
                  <a:tcPr marL="76200" marR="76200" marT="76200" marB="76200">
                    <a:lnL w="12700" cap="flat" cmpd="sng" algn="ctr">
                      <a:solidFill>
                        <a:srgbClr val="A0B4B8"/>
                      </a:solidFill>
                      <a:prstDash val="solid"/>
                      <a:round/>
                      <a:headEnd type="none" w="med" len="med"/>
                      <a:tailEnd type="none" w="med" len="med"/>
                    </a:lnL>
                    <a:lnR w="12700" cap="flat" cmpd="sng" algn="ctr">
                      <a:solidFill>
                        <a:srgbClr val="60CD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t-PT" sz="1200">
                          <a:effectLst/>
                        </a:rPr>
                        <a:t>Male</a:t>
                      </a:r>
                    </a:p>
                  </a:txBody>
                  <a:tcPr marL="76200" marR="76200" marT="76200" marB="76200">
                    <a:lnL w="12700" cap="flat" cmpd="sng" algn="ctr">
                      <a:solidFill>
                        <a:srgbClr val="60CDB8"/>
                      </a:solidFill>
                      <a:prstDash val="solid"/>
                      <a:round/>
                      <a:headEnd type="none" w="med" len="med"/>
                      <a:tailEnd type="none" w="med" len="med"/>
                    </a:lnL>
                    <a:lnR w="12700" cap="flat" cmpd="sng" algn="ctr">
                      <a:solidFill>
                        <a:srgbClr val="A8D3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t-PT" sz="1200">
                          <a:effectLst/>
                        </a:rPr>
                        <a:t>Fairview</a:t>
                      </a:r>
                    </a:p>
                  </a:txBody>
                  <a:tcPr marL="76200" marR="76200" marT="76200" marB="76200">
                    <a:lnL w="12700" cap="flat" cmpd="sng" algn="ctr">
                      <a:solidFill>
                        <a:srgbClr val="A8D3B8"/>
                      </a:solidFill>
                      <a:prstDash val="solid"/>
                      <a:round/>
                      <a:headEnd type="none" w="med" len="med"/>
                      <a:tailEnd type="none" w="med" len="med"/>
                    </a:lnL>
                    <a:lnR w="12700" cap="flat" cmpd="sng" algn="ctr">
                      <a:solidFill>
                        <a:srgbClr val="38C5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t-PT" sz="1200">
                          <a:effectLst/>
                        </a:rPr>
                        <a:t> </a:t>
                      </a:r>
                    </a:p>
                  </a:txBody>
                  <a:tcPr marL="76200" marR="76200" marT="76200" marB="76200">
                    <a:lnL w="12700" cap="flat" cmpd="sng" algn="ctr">
                      <a:solidFill>
                        <a:srgbClr val="38C5B8"/>
                      </a:solidFill>
                      <a:prstDash val="solid"/>
                      <a:round/>
                      <a:headEnd type="none" w="med" len="med"/>
                      <a:tailEnd type="none" w="med" len="med"/>
                    </a:lnL>
                    <a:lnR w="12700" cap="flat" cmpd="sng" algn="ctr">
                      <a:solidFill>
                        <a:srgbClr val="A8D3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t-PT" sz="1200">
                          <a:effectLst/>
                        </a:rPr>
                        <a:t>0938867763</a:t>
                      </a:r>
                    </a:p>
                  </a:txBody>
                  <a:tcPr marL="76200" marR="76200" marT="76200" marB="76200">
                    <a:lnL w="12700" cap="flat" cmpd="sng" algn="ctr">
                      <a:solidFill>
                        <a:srgbClr val="A8D3B8"/>
                      </a:solidFill>
                      <a:prstDash val="solid"/>
                      <a:round/>
                      <a:headEnd type="none" w="med" len="med"/>
                      <a:tailEnd type="none" w="med" len="med"/>
                    </a:lnL>
                    <a:lnR w="12700" cap="flat" cmpd="sng" algn="ctr">
                      <a:solidFill>
                        <a:srgbClr val="A0B4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t-PT" sz="1200">
                          <a:effectLst/>
                        </a:rPr>
                        <a:t> </a:t>
                      </a:r>
                    </a:p>
                  </a:txBody>
                  <a:tcPr marL="76200" marR="76200" marT="76200" marB="76200">
                    <a:lnL w="12700" cap="flat" cmpd="sng" algn="ctr">
                      <a:solidFill>
                        <a:srgbClr val="A0B4B8"/>
                      </a:solidFill>
                      <a:prstDash val="solid"/>
                      <a:round/>
                      <a:headEnd type="none" w="med" len="med"/>
                      <a:tailEnd type="none" w="med" len="med"/>
                    </a:lnL>
                    <a:lnR w="12700" cap="flat" cmpd="sng" algn="ctr">
                      <a:solidFill>
                        <a:srgbClr val="90D3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00559557"/>
                  </a:ext>
                </a:extLst>
              </a:tr>
              <a:tr h="245235">
                <a:tc>
                  <a:txBody>
                    <a:bodyPr/>
                    <a:lstStyle/>
                    <a:p>
                      <a:pPr algn="l" fontAlgn="t"/>
                      <a:r>
                        <a:rPr lang="pt-PT" sz="1200">
                          <a:effectLst/>
                        </a:rPr>
                        <a:t>Leslie Winkle</a:t>
                      </a:r>
                    </a:p>
                  </a:txBody>
                  <a:tcPr marL="76200" marR="76200" marT="76200" marB="76200">
                    <a:lnL w="12700" cap="flat" cmpd="sng" algn="ctr">
                      <a:solidFill>
                        <a:srgbClr val="A8D3B8"/>
                      </a:solidFill>
                      <a:prstDash val="solid"/>
                      <a:round/>
                      <a:headEnd type="none" w="med" len="med"/>
                      <a:tailEnd type="none" w="med" len="med"/>
                    </a:lnL>
                    <a:lnR w="12700" cap="flat" cmpd="sng" algn="ctr">
                      <a:solidFill>
                        <a:srgbClr val="38C5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pt-PT" sz="1200">
                          <a:effectLst/>
                        </a:rPr>
                        <a:t>14/02/1984</a:t>
                      </a:r>
                    </a:p>
                  </a:txBody>
                  <a:tcPr marL="76200" marR="76200" marT="76200" marB="76200">
                    <a:lnL w="12700" cap="flat" cmpd="sng" algn="ctr">
                      <a:solidFill>
                        <a:srgbClr val="38C5B8"/>
                      </a:solidFill>
                      <a:prstDash val="solid"/>
                      <a:round/>
                      <a:headEnd type="none" w="med" len="med"/>
                      <a:tailEnd type="none" w="med" len="med"/>
                    </a:lnL>
                    <a:lnR w="12700" cap="flat" cmpd="sng" algn="ctr">
                      <a:solidFill>
                        <a:srgbClr val="A8D3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pt-PT" sz="1200">
                          <a:effectLst/>
                        </a:rPr>
                        <a:t>Male</a:t>
                      </a:r>
                    </a:p>
                  </a:txBody>
                  <a:tcPr marL="76200" marR="76200" marT="76200" marB="76200">
                    <a:lnL w="12700" cap="flat" cmpd="sng" algn="ctr">
                      <a:solidFill>
                        <a:srgbClr val="A8D3B8"/>
                      </a:solidFill>
                      <a:prstDash val="solid"/>
                      <a:round/>
                      <a:headEnd type="none" w="med" len="med"/>
                      <a:tailEnd type="none" w="med" len="med"/>
                    </a:lnL>
                    <a:lnR w="12700" cap="flat" cmpd="sng" algn="ctr">
                      <a:solidFill>
                        <a:srgbClr val="C0D3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pt-PT" sz="1200">
                          <a:effectLst/>
                        </a:rPr>
                        <a:t> </a:t>
                      </a:r>
                    </a:p>
                  </a:txBody>
                  <a:tcPr marL="76200" marR="76200" marT="76200" marB="76200">
                    <a:lnL w="12700" cap="flat" cmpd="sng" algn="ctr">
                      <a:solidFill>
                        <a:srgbClr val="C0D3B8"/>
                      </a:solidFill>
                      <a:prstDash val="solid"/>
                      <a:round/>
                      <a:headEnd type="none" w="med" len="med"/>
                      <a:tailEnd type="none" w="med" len="med"/>
                    </a:lnL>
                    <a:lnR w="12700" cap="flat" cmpd="sng" algn="ctr">
                      <a:solidFill>
                        <a:srgbClr val="70A5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pt-PT" sz="1200">
                          <a:effectLst/>
                        </a:rPr>
                        <a:t> </a:t>
                      </a:r>
                    </a:p>
                  </a:txBody>
                  <a:tcPr marL="76200" marR="76200" marT="76200" marB="76200">
                    <a:lnL w="12700" cap="flat" cmpd="sng" algn="ctr">
                      <a:solidFill>
                        <a:srgbClr val="70A5B8"/>
                      </a:solidFill>
                      <a:prstDash val="solid"/>
                      <a:round/>
                      <a:headEnd type="none" w="med" len="med"/>
                      <a:tailEnd type="none" w="med" len="med"/>
                    </a:lnL>
                    <a:lnR w="12700" cap="flat" cmpd="sng" algn="ctr">
                      <a:solidFill>
                        <a:srgbClr val="A8D3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pt-PT" sz="1200">
                          <a:effectLst/>
                        </a:rPr>
                        <a:t>0987636553</a:t>
                      </a:r>
                    </a:p>
                  </a:txBody>
                  <a:tcPr marL="76200" marR="76200" marT="76200" marB="76200">
                    <a:lnL w="12700" cap="flat" cmpd="sng" algn="ctr">
                      <a:solidFill>
                        <a:srgbClr val="A8D3B8"/>
                      </a:solidFill>
                      <a:prstDash val="solid"/>
                      <a:round/>
                      <a:headEnd type="none" w="med" len="med"/>
                      <a:tailEnd type="none" w="med" len="med"/>
                    </a:lnL>
                    <a:lnR w="12700" cap="flat" cmpd="sng" algn="ctr">
                      <a:solidFill>
                        <a:srgbClr val="A0B4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pt-PT" sz="1200">
                          <a:effectLst/>
                        </a:rPr>
                        <a:t> </a:t>
                      </a:r>
                    </a:p>
                  </a:txBody>
                  <a:tcPr marL="76200" marR="76200" marT="76200" marB="76200">
                    <a:lnL w="12700" cap="flat" cmpd="sng" algn="ctr">
                      <a:solidFill>
                        <a:srgbClr val="A0B4B8"/>
                      </a:solidFill>
                      <a:prstDash val="solid"/>
                      <a:round/>
                      <a:headEnd type="none" w="med" len="med"/>
                      <a:tailEnd type="none" w="med" len="med"/>
                    </a:lnL>
                    <a:lnR w="12700" cap="flat" cmpd="sng" algn="ctr">
                      <a:solidFill>
                        <a:srgbClr val="90D3B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79833305"/>
                  </a:ext>
                </a:extLst>
              </a:tr>
              <a:tr h="378999">
                <a:tc>
                  <a:txBody>
                    <a:bodyPr/>
                    <a:lstStyle/>
                    <a:p>
                      <a:pPr algn="l" fontAlgn="t"/>
                      <a:r>
                        <a:rPr lang="pt-PT" sz="1200" dirty="0">
                          <a:effectLst/>
                        </a:rPr>
                        <a:t>Howard Wolowitz</a:t>
                      </a:r>
                    </a:p>
                  </a:txBody>
                  <a:tcPr marL="76200" marR="76200" marT="76200" marB="76200">
                    <a:lnL w="12700" cap="flat" cmpd="sng" algn="ctr">
                      <a:solidFill>
                        <a:srgbClr val="A8D3B8"/>
                      </a:solidFill>
                      <a:prstDash val="solid"/>
                      <a:round/>
                      <a:headEnd type="none" w="med" len="med"/>
                      <a:tailEnd type="none" w="med" len="med"/>
                    </a:lnL>
                    <a:lnR w="12700" cap="flat" cmpd="sng" algn="ctr">
                      <a:solidFill>
                        <a:srgbClr val="70A5B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8C5B8"/>
                      </a:solidFill>
                      <a:prstDash val="solid"/>
                      <a:round/>
                      <a:headEnd type="none" w="med" len="med"/>
                      <a:tailEnd type="none" w="med" len="med"/>
                    </a:lnB>
                    <a:solidFill>
                      <a:srgbClr val="FFFFFF"/>
                    </a:solidFill>
                  </a:tcPr>
                </a:tc>
                <a:tc>
                  <a:txBody>
                    <a:bodyPr/>
                    <a:lstStyle/>
                    <a:p>
                      <a:pPr algn="l" fontAlgn="t"/>
                      <a:r>
                        <a:rPr lang="pt-PT" sz="1200">
                          <a:effectLst/>
                        </a:rPr>
                        <a:t>24/08/1981</a:t>
                      </a:r>
                    </a:p>
                  </a:txBody>
                  <a:tcPr marL="76200" marR="76200" marT="76200" marB="76200">
                    <a:lnL w="12700" cap="flat" cmpd="sng" algn="ctr">
                      <a:solidFill>
                        <a:srgbClr val="70A5B8"/>
                      </a:solidFill>
                      <a:prstDash val="solid"/>
                      <a:round/>
                      <a:headEnd type="none" w="med" len="med"/>
                      <a:tailEnd type="none" w="med" len="med"/>
                    </a:lnL>
                    <a:lnR w="12700" cap="flat" cmpd="sng" algn="ctr">
                      <a:solidFill>
                        <a:srgbClr val="A8D3B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9FB8"/>
                      </a:solidFill>
                      <a:prstDash val="solid"/>
                      <a:round/>
                      <a:headEnd type="none" w="med" len="med"/>
                      <a:tailEnd type="none" w="med" len="med"/>
                    </a:lnB>
                    <a:solidFill>
                      <a:srgbClr val="FFFFFF"/>
                    </a:solidFill>
                  </a:tcPr>
                </a:tc>
                <a:tc>
                  <a:txBody>
                    <a:bodyPr/>
                    <a:lstStyle/>
                    <a:p>
                      <a:pPr algn="l" fontAlgn="t"/>
                      <a:r>
                        <a:rPr lang="pt-PT" sz="1200">
                          <a:effectLst/>
                        </a:rPr>
                        <a:t>Male</a:t>
                      </a:r>
                    </a:p>
                  </a:txBody>
                  <a:tcPr marL="76200" marR="76200" marT="76200" marB="76200">
                    <a:lnL w="12700" cap="flat" cmpd="sng" algn="ctr">
                      <a:solidFill>
                        <a:srgbClr val="A8D3B8"/>
                      </a:solidFill>
                      <a:prstDash val="solid"/>
                      <a:round/>
                      <a:headEnd type="none" w="med" len="med"/>
                      <a:tailEnd type="none" w="med" len="med"/>
                    </a:lnL>
                    <a:lnR w="12700" cap="flat" cmpd="sng" algn="ctr">
                      <a:solidFill>
                        <a:srgbClr val="18C7B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8C5B8"/>
                      </a:solidFill>
                      <a:prstDash val="solid"/>
                      <a:round/>
                      <a:headEnd type="none" w="med" len="med"/>
                      <a:tailEnd type="none" w="med" len="med"/>
                    </a:lnB>
                    <a:solidFill>
                      <a:srgbClr val="FFFFFF"/>
                    </a:solidFill>
                  </a:tcPr>
                </a:tc>
                <a:tc>
                  <a:txBody>
                    <a:bodyPr/>
                    <a:lstStyle/>
                    <a:p>
                      <a:pPr algn="l" fontAlgn="t"/>
                      <a:r>
                        <a:rPr lang="pt-PT" sz="1200">
                          <a:effectLst/>
                        </a:rPr>
                        <a:t>South Park</a:t>
                      </a:r>
                    </a:p>
                  </a:txBody>
                  <a:tcPr marL="76200" marR="76200" marT="76200" marB="76200">
                    <a:lnL w="12700" cap="flat" cmpd="sng" algn="ctr">
                      <a:solidFill>
                        <a:srgbClr val="18C7B8"/>
                      </a:solidFill>
                      <a:prstDash val="solid"/>
                      <a:round/>
                      <a:headEnd type="none" w="med" len="med"/>
                      <a:tailEnd type="none" w="med" len="med"/>
                    </a:lnL>
                    <a:lnR w="12700" cap="flat" cmpd="sng" algn="ctr">
                      <a:solidFill>
                        <a:srgbClr val="38C5B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A5B8"/>
                      </a:solidFill>
                      <a:prstDash val="solid"/>
                      <a:round/>
                      <a:headEnd type="none" w="med" len="med"/>
                      <a:tailEnd type="none" w="med" len="med"/>
                    </a:lnB>
                    <a:solidFill>
                      <a:srgbClr val="FFFFFF"/>
                    </a:solidFill>
                  </a:tcPr>
                </a:tc>
                <a:tc>
                  <a:txBody>
                    <a:bodyPr/>
                    <a:lstStyle/>
                    <a:p>
                      <a:pPr algn="l" fontAlgn="t"/>
                      <a:r>
                        <a:rPr lang="pt-PT" sz="1200" dirty="0">
                          <a:effectLst/>
                        </a:rPr>
                        <a:t>P.O. Box 4563</a:t>
                      </a:r>
                    </a:p>
                  </a:txBody>
                  <a:tcPr marL="76200" marR="76200" marT="76200" marB="76200">
                    <a:lnL w="12700" cap="flat" cmpd="sng" algn="ctr">
                      <a:solidFill>
                        <a:srgbClr val="38C5B8"/>
                      </a:solidFill>
                      <a:prstDash val="solid"/>
                      <a:round/>
                      <a:headEnd type="none" w="med" len="med"/>
                      <a:tailEnd type="none" w="med" len="med"/>
                    </a:lnL>
                    <a:lnR w="12700" cap="flat" cmpd="sng" algn="ctr">
                      <a:solidFill>
                        <a:srgbClr val="18C7B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A0AEB8"/>
                      </a:solidFill>
                      <a:prstDash val="solid"/>
                      <a:round/>
                      <a:headEnd type="none" w="med" len="med"/>
                      <a:tailEnd type="none" w="med" len="med"/>
                    </a:lnB>
                    <a:solidFill>
                      <a:srgbClr val="FFFFFF"/>
                    </a:solidFill>
                  </a:tcPr>
                </a:tc>
                <a:tc>
                  <a:txBody>
                    <a:bodyPr/>
                    <a:lstStyle/>
                    <a:p>
                      <a:pPr algn="l" fontAlgn="t"/>
                      <a:r>
                        <a:rPr lang="pt-PT" sz="1200" dirty="0">
                          <a:effectLst/>
                        </a:rPr>
                        <a:t>0987786553</a:t>
                      </a:r>
                    </a:p>
                  </a:txBody>
                  <a:tcPr marL="76200" marR="76200" marT="76200" marB="76200">
                    <a:lnL w="12700" cap="flat" cmpd="sng" algn="ctr">
                      <a:solidFill>
                        <a:srgbClr val="18C7B8"/>
                      </a:solidFill>
                      <a:prstDash val="solid"/>
                      <a:round/>
                      <a:headEnd type="none" w="med" len="med"/>
                      <a:tailEnd type="none" w="med" len="med"/>
                    </a:lnL>
                    <a:lnR w="12700" cap="flat" cmpd="sng" algn="ctr">
                      <a:solidFill>
                        <a:srgbClr val="38C5B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A5B8"/>
                      </a:solidFill>
                      <a:prstDash val="solid"/>
                      <a:round/>
                      <a:headEnd type="none" w="med" len="med"/>
                      <a:tailEnd type="none" w="med" len="med"/>
                    </a:lnB>
                    <a:solidFill>
                      <a:srgbClr val="FFFFFF"/>
                    </a:solidFill>
                  </a:tcPr>
                </a:tc>
                <a:tc>
                  <a:txBody>
                    <a:bodyPr/>
                    <a:lstStyle/>
                    <a:p>
                      <a:pPr algn="l" fontAlgn="t"/>
                      <a:r>
                        <a:rPr lang="pt-PT" sz="1200" u="none" strike="noStrike" dirty="0">
                          <a:solidFill>
                            <a:srgbClr val="04B8E6"/>
                          </a:solidFill>
                          <a:effectLst/>
                          <a:hlinkClick r:id="rId3"/>
                        </a:rPr>
                        <a:t>lwolowitz@email.me</a:t>
                      </a:r>
                      <a:endParaRPr lang="pt-PT" sz="1200" dirty="0">
                        <a:effectLst/>
                      </a:endParaRPr>
                    </a:p>
                  </a:txBody>
                  <a:tcPr marL="76200" marR="76200" marT="76200" marB="76200">
                    <a:lnL w="12700" cap="flat" cmpd="sng" algn="ctr">
                      <a:solidFill>
                        <a:srgbClr val="38C5B8"/>
                      </a:solidFill>
                      <a:prstDash val="solid"/>
                      <a:round/>
                      <a:headEnd type="none" w="med" len="med"/>
                      <a:tailEnd type="none" w="med" len="med"/>
                    </a:lnL>
                    <a:lnR w="12700" cap="flat" cmpd="sng" algn="ctr">
                      <a:solidFill>
                        <a:srgbClr val="90D3B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A0AEB8"/>
                      </a:solidFill>
                      <a:prstDash val="solid"/>
                      <a:round/>
                      <a:headEnd type="none" w="med" len="med"/>
                      <a:tailEnd type="none" w="med" len="med"/>
                    </a:lnB>
                    <a:solidFill>
                      <a:srgbClr val="FFFFFF"/>
                    </a:solidFill>
                  </a:tcPr>
                </a:tc>
                <a:extLst>
                  <a:ext uri="{0D108BD9-81ED-4DB2-BD59-A6C34878D82A}">
                    <a16:rowId xmlns:a16="http://schemas.microsoft.com/office/drawing/2014/main" val="4077478513"/>
                  </a:ext>
                </a:extLst>
              </a:tr>
            </a:tbl>
          </a:graphicData>
        </a:graphic>
      </p:graphicFrame>
      <p:sp>
        <p:nvSpPr>
          <p:cNvPr id="4" name="Rectangle 1"/>
          <p:cNvSpPr>
            <a:spLocks noChangeArrowheads="1"/>
          </p:cNvSpPr>
          <p:nvPr/>
        </p:nvSpPr>
        <p:spPr bwMode="auto">
          <a:xfrm>
            <a:off x="2193526" y="5317722"/>
            <a:ext cx="7772648" cy="52322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400" b="0" i="0" u="none" strike="noStrike" cap="none" normalizeH="0" baseline="0" dirty="0">
                <a:ln>
                  <a:noFill/>
                </a:ln>
                <a:solidFill>
                  <a:srgbClr val="343434"/>
                </a:solidFill>
                <a:effectLst/>
                <a:latin typeface="Arial Unicode MS" panose="020B0604020202020204" pitchFamily="34" charset="-128"/>
                <a:ea typeface="Monaco"/>
              </a:rPr>
              <a:t>INSERT INTO `members` (`full_names`,`gender`,`physical_address`,`contact_number`) VALUES ('Leonard Hofstadter','Male','Woodcrest',0845738767); </a:t>
            </a:r>
            <a:endParaRPr kumimoji="0" lang="pt-PT" altLang="pt-P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729781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4"/>
          <a:srcRect r="68654"/>
          <a:stretch/>
        </p:blipFill>
        <p:spPr>
          <a:xfrm>
            <a:off x="4967777" y="671164"/>
            <a:ext cx="1648108" cy="1009650"/>
          </a:xfrm>
          <a:prstGeom prst="rect">
            <a:avLst/>
          </a:prstGeom>
        </p:spPr>
      </p:pic>
      <p:pic>
        <p:nvPicPr>
          <p:cNvPr id="3" name="Picture 2"/>
          <p:cNvPicPr>
            <a:picLocks noChangeAspect="1"/>
          </p:cNvPicPr>
          <p:nvPr/>
        </p:nvPicPr>
        <p:blipFill>
          <a:blip r:embed="rId5"/>
          <a:stretch>
            <a:fillRect/>
          </a:stretch>
        </p:blipFill>
        <p:spPr>
          <a:xfrm>
            <a:off x="3357468" y="1825214"/>
            <a:ext cx="5114925" cy="3924300"/>
          </a:xfrm>
          <a:prstGeom prst="rect">
            <a:avLst/>
          </a:prstGeom>
        </p:spPr>
      </p:pic>
      <p:sp>
        <p:nvSpPr>
          <p:cNvPr id="4" name="Rectangle 3">
            <a:hlinkClick r:id="rId6"/>
          </p:cNvPr>
          <p:cNvSpPr/>
          <p:nvPr/>
        </p:nvSpPr>
        <p:spPr>
          <a:xfrm>
            <a:off x="3495453" y="5972630"/>
            <a:ext cx="4838953" cy="369332"/>
          </a:xfrm>
          <a:prstGeom prst="rect">
            <a:avLst/>
          </a:prstGeom>
        </p:spPr>
        <p:txBody>
          <a:bodyPr wrap="none">
            <a:spAutoFit/>
          </a:bodyPr>
          <a:lstStyle/>
          <a:p>
            <a:r>
              <a:rPr lang="pt-PT" dirty="0">
                <a:hlinkClick r:id="rId7"/>
              </a:rPr>
              <a:t>https://store.arduino.cc/arduino-mega-2560-rev3</a:t>
            </a:r>
            <a:endParaRPr lang="pt-PT" dirty="0"/>
          </a:p>
        </p:txBody>
      </p:sp>
    </p:spTree>
    <p:extLst>
      <p:ext uri="{BB962C8B-B14F-4D97-AF65-F5344CB8AC3E}">
        <p14:creationId xmlns:p14="http://schemas.microsoft.com/office/powerpoint/2010/main" val="218303368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pmsciart.com/wp-content/uploads/2016/07/arduino-mega-pinout-diagram.png"/>
          <p:cNvPicPr>
            <a:picLocks noChangeAspect="1" noChangeArrowheads="1"/>
          </p:cNvPicPr>
          <p:nvPr/>
        </p:nvPicPr>
        <p:blipFill rotWithShape="1">
          <a:blip r:embed="rId4">
            <a:extLst>
              <a:ext uri="{28A0092B-C50C-407E-A947-70E740481C1C}">
                <a14:useLocalDpi xmlns:a14="http://schemas.microsoft.com/office/drawing/2010/main" val="0"/>
              </a:ext>
            </a:extLst>
          </a:blip>
          <a:srcRect t="1976"/>
          <a:stretch/>
        </p:blipFill>
        <p:spPr bwMode="auto">
          <a:xfrm>
            <a:off x="1570668" y="395287"/>
            <a:ext cx="9262194" cy="6462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7583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649757" y="944560"/>
            <a:ext cx="9001125" cy="4086225"/>
          </a:xfrm>
          <a:prstGeom prst="rect">
            <a:avLst/>
          </a:prstGeom>
        </p:spPr>
      </p:pic>
      <p:sp>
        <p:nvSpPr>
          <p:cNvPr id="8" name="Rectangle 7"/>
          <p:cNvSpPr/>
          <p:nvPr/>
        </p:nvSpPr>
        <p:spPr>
          <a:xfrm>
            <a:off x="4023134" y="5362845"/>
            <a:ext cx="4254370" cy="369332"/>
          </a:xfrm>
          <a:prstGeom prst="rect">
            <a:avLst/>
          </a:prstGeom>
        </p:spPr>
        <p:txBody>
          <a:bodyPr wrap="none">
            <a:spAutoFit/>
          </a:bodyPr>
          <a:lstStyle/>
          <a:p>
            <a:r>
              <a:rPr lang="pt-PT" dirty="0">
                <a:hlinkClick r:id="rId5"/>
              </a:rPr>
              <a:t>https://www.arduino.cc/en/Main/Software</a:t>
            </a:r>
            <a:endParaRPr lang="pt-PT" dirty="0"/>
          </a:p>
        </p:txBody>
      </p:sp>
    </p:spTree>
    <p:extLst>
      <p:ext uri="{BB962C8B-B14F-4D97-AF65-F5344CB8AC3E}">
        <p14:creationId xmlns:p14="http://schemas.microsoft.com/office/powerpoint/2010/main" val="260065573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03603" y="1116577"/>
            <a:ext cx="8723517" cy="5170646"/>
          </a:xfrm>
          <a:prstGeom prst="rect">
            <a:avLst/>
          </a:prstGeom>
        </p:spPr>
        <p:txBody>
          <a:bodyPr wrap="square" numCol="3">
            <a:spAutoFit/>
          </a:bodyPr>
          <a:lstStyle/>
          <a:p>
            <a:r>
              <a:rPr lang="pt-PT" sz="1100" cap="all" dirty="0">
                <a:solidFill>
                  <a:srgbClr val="7F8C8D"/>
                </a:solidFill>
                <a:latin typeface="Typonine Sans Light"/>
              </a:rPr>
              <a:t>FUNCTIONS</a:t>
            </a:r>
          </a:p>
          <a:p>
            <a:r>
              <a:rPr lang="pt-PT" sz="1100" dirty="0">
                <a:solidFill>
                  <a:srgbClr val="374146"/>
                </a:solidFill>
                <a:latin typeface="Typonine Sans Light"/>
              </a:rPr>
              <a:t>For controlling the Arduino board and performing computations.</a:t>
            </a:r>
          </a:p>
          <a:p>
            <a:r>
              <a:rPr lang="pt-PT" sz="1100" b="1" dirty="0">
                <a:solidFill>
                  <a:srgbClr val="374146"/>
                </a:solidFill>
                <a:latin typeface="Typonine Sans Light"/>
              </a:rPr>
              <a:t>Digital I/O</a:t>
            </a:r>
          </a:p>
          <a:p>
            <a:r>
              <a:rPr lang="pt-PT" sz="1100" dirty="0">
                <a:solidFill>
                  <a:srgbClr val="D35400"/>
                </a:solidFill>
                <a:latin typeface="Typonine Sans Regular"/>
                <a:hlinkClick r:id="rId4"/>
              </a:rPr>
              <a:t>digitalRead()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5"/>
              </a:rPr>
              <a:t>digitalWrite()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6"/>
              </a:rPr>
              <a:t>pinMode()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Analog I/O</a:t>
            </a:r>
          </a:p>
          <a:p>
            <a:r>
              <a:rPr lang="pt-PT" sz="1100" dirty="0">
                <a:solidFill>
                  <a:srgbClr val="D35400"/>
                </a:solidFill>
                <a:latin typeface="Typonine Sans Regular"/>
                <a:hlinkClick r:id="rId7"/>
              </a:rPr>
              <a:t>analogRead()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8"/>
              </a:rPr>
              <a:t>analogReference()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9"/>
              </a:rPr>
              <a:t>analogWrite()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Zero, Due &amp; MKR Family</a:t>
            </a:r>
          </a:p>
          <a:p>
            <a:r>
              <a:rPr lang="pt-PT" sz="1100" dirty="0">
                <a:solidFill>
                  <a:srgbClr val="D35400"/>
                </a:solidFill>
                <a:latin typeface="Typonine Sans Regular"/>
                <a:hlinkClick r:id="rId10"/>
              </a:rPr>
              <a:t>analogReadResolution()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11"/>
              </a:rPr>
              <a:t>analogWriteResolution()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Advanced I/O</a:t>
            </a:r>
          </a:p>
          <a:p>
            <a:r>
              <a:rPr lang="pt-PT" sz="1100" dirty="0">
                <a:solidFill>
                  <a:srgbClr val="D35400"/>
                </a:solidFill>
                <a:latin typeface="Typonine Sans Regular"/>
                <a:hlinkClick r:id="rId12"/>
              </a:rPr>
              <a:t>noTone()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13"/>
              </a:rPr>
              <a:t>pulseIn()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14"/>
              </a:rPr>
              <a:t>pulseInLong()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15"/>
              </a:rPr>
              <a:t>shiftIn()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16"/>
              </a:rPr>
              <a:t>shiftOut()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17"/>
              </a:rPr>
              <a:t>tone()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Time</a:t>
            </a:r>
          </a:p>
          <a:p>
            <a:r>
              <a:rPr lang="pt-PT" sz="1100" dirty="0">
                <a:solidFill>
                  <a:srgbClr val="D35400"/>
                </a:solidFill>
                <a:latin typeface="Typonine Sans Regular"/>
                <a:hlinkClick r:id="rId18"/>
              </a:rPr>
              <a:t>delay()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19"/>
              </a:rPr>
              <a:t>delayMicroseconds()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20"/>
              </a:rPr>
              <a:t>micros()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21"/>
              </a:rPr>
              <a:t>millis()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Math</a:t>
            </a:r>
          </a:p>
          <a:p>
            <a:r>
              <a:rPr lang="pt-PT" sz="1100" dirty="0">
                <a:solidFill>
                  <a:srgbClr val="D35400"/>
                </a:solidFill>
                <a:latin typeface="Typonine Sans Regular"/>
                <a:hlinkClick r:id="rId22"/>
              </a:rPr>
              <a:t>abs()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23"/>
              </a:rPr>
              <a:t>constrain()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24"/>
              </a:rPr>
              <a:t>map()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25"/>
              </a:rPr>
              <a:t>max()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26"/>
              </a:rPr>
              <a:t>min()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27"/>
              </a:rPr>
              <a:t>pow()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28"/>
              </a:rPr>
              <a:t>sq()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29"/>
              </a:rPr>
              <a:t>sqrt()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Trigonometry</a:t>
            </a:r>
          </a:p>
          <a:p>
            <a:r>
              <a:rPr lang="pt-PT" sz="1100" dirty="0">
                <a:solidFill>
                  <a:srgbClr val="D35400"/>
                </a:solidFill>
                <a:latin typeface="Typonine Sans Regular"/>
                <a:hlinkClick r:id="rId30"/>
              </a:rPr>
              <a:t>cos()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31"/>
              </a:rPr>
              <a:t>sin()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32"/>
              </a:rPr>
              <a:t>tan()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Characters</a:t>
            </a:r>
          </a:p>
          <a:p>
            <a:r>
              <a:rPr lang="pt-PT" sz="1100" dirty="0">
                <a:solidFill>
                  <a:srgbClr val="D35400"/>
                </a:solidFill>
                <a:latin typeface="Typonine Sans Regular"/>
                <a:hlinkClick r:id="rId33"/>
              </a:rPr>
              <a:t>isAlpha()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34"/>
              </a:rPr>
              <a:t>isAlphaNumeric()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35"/>
              </a:rPr>
              <a:t>isAscii()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36"/>
              </a:rPr>
              <a:t>isControl()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37"/>
              </a:rPr>
              <a:t>isDigit()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38"/>
              </a:rPr>
              <a:t>isGraph()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39"/>
              </a:rPr>
              <a:t>isHexadecimalDigit()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40"/>
              </a:rPr>
              <a:t>isLowerCase()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41"/>
              </a:rPr>
              <a:t>isPrintable()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42"/>
              </a:rPr>
              <a:t>isPunct()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43"/>
              </a:rPr>
              <a:t>isSpace()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44"/>
              </a:rPr>
              <a:t>isUpperCase()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45"/>
              </a:rPr>
              <a:t>isWhitespace()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Random Numbers</a:t>
            </a:r>
          </a:p>
          <a:p>
            <a:r>
              <a:rPr lang="pt-PT" sz="1100" dirty="0">
                <a:solidFill>
                  <a:srgbClr val="D35400"/>
                </a:solidFill>
                <a:latin typeface="Typonine Sans Regular"/>
                <a:hlinkClick r:id="rId46"/>
              </a:rPr>
              <a:t>random()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47"/>
              </a:rPr>
              <a:t>randomSeed()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Bits and Bytes</a:t>
            </a:r>
          </a:p>
          <a:p>
            <a:r>
              <a:rPr lang="pt-PT" sz="1100" dirty="0">
                <a:solidFill>
                  <a:srgbClr val="D35400"/>
                </a:solidFill>
                <a:latin typeface="Typonine Sans Regular"/>
                <a:hlinkClick r:id="rId48"/>
              </a:rPr>
              <a:t>bit()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49"/>
              </a:rPr>
              <a:t>bitClear()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50"/>
              </a:rPr>
              <a:t>bitRead()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51"/>
              </a:rPr>
              <a:t>bitSet()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52"/>
              </a:rPr>
              <a:t>bitWrite()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53"/>
              </a:rPr>
              <a:t>highByte()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54"/>
              </a:rPr>
              <a:t>lowByte()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External Interrupts</a:t>
            </a:r>
          </a:p>
          <a:p>
            <a:r>
              <a:rPr lang="pt-PT" sz="1100" dirty="0">
                <a:solidFill>
                  <a:srgbClr val="D35400"/>
                </a:solidFill>
                <a:latin typeface="Typonine Sans Regular"/>
                <a:hlinkClick r:id="rId55"/>
              </a:rPr>
              <a:t>attachInterrupt()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56"/>
              </a:rPr>
              <a:t>detachInterrupt()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Interrupts</a:t>
            </a:r>
          </a:p>
          <a:p>
            <a:r>
              <a:rPr lang="pt-PT" sz="1100" dirty="0">
                <a:solidFill>
                  <a:srgbClr val="D35400"/>
                </a:solidFill>
                <a:latin typeface="Typonine Sans Regular"/>
                <a:hlinkClick r:id="rId57"/>
              </a:rPr>
              <a:t>interrupts()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58"/>
              </a:rPr>
              <a:t>noInterrupts()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Communication</a:t>
            </a:r>
          </a:p>
          <a:p>
            <a:r>
              <a:rPr lang="pt-PT" sz="1100" dirty="0">
                <a:solidFill>
                  <a:srgbClr val="D35400"/>
                </a:solidFill>
                <a:latin typeface="Typonine Sans Regular"/>
                <a:hlinkClick r:id="rId59"/>
              </a:rPr>
              <a:t>Serial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60"/>
              </a:rPr>
              <a:t>stream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USB</a:t>
            </a:r>
          </a:p>
          <a:p>
            <a:r>
              <a:rPr lang="pt-PT" sz="1100" dirty="0">
                <a:solidFill>
                  <a:srgbClr val="D35400"/>
                </a:solidFill>
                <a:latin typeface="Typonine Sans Regular"/>
                <a:hlinkClick r:id="rId61"/>
              </a:rPr>
              <a:t>Keyboard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D35400"/>
                </a:solidFill>
                <a:latin typeface="Typonine Sans Regular"/>
                <a:hlinkClick r:id="rId62"/>
              </a:rPr>
              <a:t>Mouse </a:t>
            </a:r>
            <a:endParaRPr lang="pt-PT" sz="1100" b="0" i="0" dirty="0">
              <a:solidFill>
                <a:srgbClr val="434F54"/>
              </a:solidFill>
              <a:effectLst/>
              <a:latin typeface="Typonine Sans Regular"/>
            </a:endParaRPr>
          </a:p>
        </p:txBody>
      </p:sp>
    </p:spTree>
    <p:extLst>
      <p:ext uri="{BB962C8B-B14F-4D97-AF65-F5344CB8AC3E}">
        <p14:creationId xmlns:p14="http://schemas.microsoft.com/office/powerpoint/2010/main" val="366649316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399168" y="967373"/>
            <a:ext cx="11814772" cy="5426221"/>
          </a:xfrm>
          <a:prstGeom prst="rect">
            <a:avLst/>
          </a:prstGeom>
        </p:spPr>
        <p:txBody>
          <a:bodyPr wrap="square" numCol="3">
            <a:spAutoFit/>
          </a:bodyPr>
          <a:lstStyle/>
          <a:p>
            <a:r>
              <a:rPr lang="pt-PT" sz="1100" cap="all" dirty="0">
                <a:solidFill>
                  <a:srgbClr val="7F8C8D"/>
                </a:solidFill>
                <a:latin typeface="Typonine Sans Light"/>
              </a:rPr>
              <a:t>VARIABLES</a:t>
            </a:r>
          </a:p>
          <a:p>
            <a:r>
              <a:rPr lang="pt-PT" sz="1100" dirty="0">
                <a:solidFill>
                  <a:srgbClr val="374146"/>
                </a:solidFill>
                <a:latin typeface="Typonine Sans Light"/>
              </a:rPr>
              <a:t>Arduino data types and constants.</a:t>
            </a:r>
          </a:p>
          <a:p>
            <a:r>
              <a:rPr lang="pt-PT" sz="1100" b="1" dirty="0">
                <a:solidFill>
                  <a:srgbClr val="374146"/>
                </a:solidFill>
                <a:latin typeface="Typonine Sans Light"/>
              </a:rPr>
              <a:t>Constants</a:t>
            </a:r>
          </a:p>
          <a:p>
            <a:r>
              <a:rPr lang="pt-PT" sz="1100" dirty="0">
                <a:solidFill>
                  <a:srgbClr val="00979D"/>
                </a:solidFill>
                <a:latin typeface="Typonine Sans Regular"/>
                <a:hlinkClick r:id="rId4"/>
              </a:rPr>
              <a:t>Floating Point Constants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5"/>
              </a:rPr>
              <a:t>Integer Constants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6"/>
              </a:rPr>
              <a:t>HIGH</a:t>
            </a:r>
            <a:r>
              <a:rPr lang="pt-PT" sz="1100" dirty="0">
                <a:solidFill>
                  <a:srgbClr val="434F54"/>
                </a:solidFill>
                <a:latin typeface="Typonine Sans Regular"/>
              </a:rPr>
              <a:t> | </a:t>
            </a:r>
            <a:r>
              <a:rPr lang="pt-PT" sz="1100" dirty="0">
                <a:solidFill>
                  <a:srgbClr val="00979D"/>
                </a:solidFill>
                <a:latin typeface="Typonine Sans Regular"/>
                <a:hlinkClick r:id="rId6"/>
              </a:rPr>
              <a:t>LOW</a:t>
            </a:r>
            <a:r>
              <a:rPr lang="pt-PT" sz="1100" dirty="0">
                <a:solidFill>
                  <a:srgbClr val="434F54"/>
                </a:solidFill>
                <a:latin typeface="Typonine Sans Regular"/>
              </a:rPr>
              <a:t> </a:t>
            </a:r>
            <a:br>
              <a:rPr lang="pt-PT" sz="1100" dirty="0">
                <a:solidFill>
                  <a:srgbClr val="434F54"/>
                </a:solidFill>
                <a:latin typeface="Typonine Sans Regular"/>
              </a:rPr>
            </a:br>
            <a:r>
              <a:rPr lang="pt-PT" sz="1100" dirty="0">
                <a:solidFill>
                  <a:srgbClr val="00979D"/>
                </a:solidFill>
                <a:latin typeface="Typonine Sans Regular"/>
                <a:hlinkClick r:id="rId6"/>
              </a:rPr>
              <a:t>INPUT</a:t>
            </a:r>
            <a:r>
              <a:rPr lang="pt-PT" sz="1100" dirty="0">
                <a:solidFill>
                  <a:srgbClr val="434F54"/>
                </a:solidFill>
                <a:latin typeface="Typonine Sans Regular"/>
              </a:rPr>
              <a:t> | </a:t>
            </a:r>
            <a:r>
              <a:rPr lang="pt-PT" sz="1100" dirty="0">
                <a:solidFill>
                  <a:srgbClr val="00979D"/>
                </a:solidFill>
                <a:latin typeface="Typonine Sans Regular"/>
                <a:hlinkClick r:id="rId6"/>
              </a:rPr>
              <a:t>OUTPUT</a:t>
            </a:r>
            <a:r>
              <a:rPr lang="pt-PT" sz="1100" dirty="0">
                <a:solidFill>
                  <a:srgbClr val="434F54"/>
                </a:solidFill>
                <a:latin typeface="Typonine Sans Regular"/>
              </a:rPr>
              <a:t> | </a:t>
            </a:r>
            <a:r>
              <a:rPr lang="pt-PT" sz="1100" dirty="0">
                <a:solidFill>
                  <a:srgbClr val="00979D"/>
                </a:solidFill>
                <a:latin typeface="Typonine Sans Regular"/>
                <a:hlinkClick r:id="rId6"/>
              </a:rPr>
              <a:t>INPUT_PULLUP</a:t>
            </a:r>
            <a:r>
              <a:rPr lang="pt-PT" sz="1100" dirty="0">
                <a:solidFill>
                  <a:srgbClr val="434F54"/>
                </a:solidFill>
                <a:latin typeface="Typonine Sans Regular"/>
              </a:rPr>
              <a:t> </a:t>
            </a:r>
            <a:br>
              <a:rPr lang="pt-PT" sz="1100" dirty="0">
                <a:solidFill>
                  <a:srgbClr val="434F54"/>
                </a:solidFill>
                <a:latin typeface="Typonine Sans Regular"/>
              </a:rPr>
            </a:br>
            <a:r>
              <a:rPr lang="pt-PT" sz="1100" dirty="0">
                <a:solidFill>
                  <a:srgbClr val="00979D"/>
                </a:solidFill>
                <a:latin typeface="Typonine Sans Regular"/>
                <a:hlinkClick r:id="rId6"/>
              </a:rPr>
              <a:t>LED_BUILTIN</a:t>
            </a:r>
            <a:r>
              <a:rPr lang="pt-PT" sz="1100" dirty="0">
                <a:solidFill>
                  <a:srgbClr val="434F54"/>
                </a:solidFill>
                <a:latin typeface="Typonine Sans Regular"/>
              </a:rPr>
              <a:t> </a:t>
            </a:r>
            <a:br>
              <a:rPr lang="pt-PT" sz="1100" dirty="0">
                <a:solidFill>
                  <a:srgbClr val="434F54"/>
                </a:solidFill>
                <a:latin typeface="Typonine Sans Regular"/>
              </a:rPr>
            </a:br>
            <a:r>
              <a:rPr lang="pt-PT" sz="1100" dirty="0">
                <a:solidFill>
                  <a:srgbClr val="00979D"/>
                </a:solidFill>
                <a:latin typeface="Typonine Sans Regular"/>
                <a:hlinkClick r:id="rId6"/>
              </a:rPr>
              <a:t>true</a:t>
            </a:r>
            <a:r>
              <a:rPr lang="pt-PT" sz="1100" dirty="0">
                <a:solidFill>
                  <a:srgbClr val="434F54"/>
                </a:solidFill>
                <a:latin typeface="Typonine Sans Regular"/>
              </a:rPr>
              <a:t> | </a:t>
            </a:r>
            <a:r>
              <a:rPr lang="pt-PT" sz="1100" dirty="0">
                <a:solidFill>
                  <a:srgbClr val="00979D"/>
                </a:solidFill>
                <a:latin typeface="Typonine Sans Regular"/>
                <a:hlinkClick r:id="rId6"/>
              </a:rPr>
              <a:t>false</a:t>
            </a:r>
            <a:r>
              <a:rPr lang="pt-PT" sz="1100" dirty="0">
                <a:solidFill>
                  <a:srgbClr val="434F54"/>
                </a:solidFill>
                <a:latin typeface="Typonine Sans Regular"/>
              </a:rPr>
              <a:t> </a:t>
            </a:r>
            <a:br>
              <a:rPr lang="pt-PT" sz="1100" dirty="0">
                <a:solidFill>
                  <a:srgbClr val="434F54"/>
                </a:solidFill>
                <a:latin typeface="Typonine Sans Regular"/>
              </a:rPr>
            </a:b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Conversion</a:t>
            </a:r>
          </a:p>
          <a:p>
            <a:r>
              <a:rPr lang="pt-PT" sz="1100" dirty="0">
                <a:solidFill>
                  <a:srgbClr val="00979D"/>
                </a:solidFill>
                <a:latin typeface="Typonine Sans Regular"/>
                <a:hlinkClick r:id="rId7"/>
              </a:rPr>
              <a:t>byte()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8"/>
              </a:rPr>
              <a:t>char()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9"/>
              </a:rPr>
              <a:t>float()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10"/>
              </a:rPr>
              <a:t>int()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11"/>
              </a:rPr>
              <a:t>long()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12"/>
              </a:rPr>
              <a:t>word()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Data Types</a:t>
            </a:r>
          </a:p>
          <a:p>
            <a:r>
              <a:rPr lang="pt-PT" sz="1100" dirty="0">
                <a:solidFill>
                  <a:srgbClr val="00979D"/>
                </a:solidFill>
                <a:latin typeface="Typonine Sans Regular"/>
                <a:hlinkClick r:id="rId13"/>
              </a:rPr>
              <a:t>String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14"/>
              </a:rPr>
              <a:t>String()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15"/>
              </a:rPr>
              <a:t>array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16"/>
              </a:rPr>
              <a:t>bool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17"/>
              </a:rPr>
              <a:t>boolean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18"/>
              </a:rPr>
              <a:t>byte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19"/>
              </a:rPr>
              <a:t>char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20"/>
              </a:rPr>
              <a:t>double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21"/>
              </a:rPr>
              <a:t>float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22"/>
              </a:rPr>
              <a:t>int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23"/>
              </a:rPr>
              <a:t>long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24"/>
              </a:rPr>
              <a:t>short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25"/>
              </a:rPr>
              <a:t>unsigned char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26"/>
              </a:rPr>
              <a:t>unsigned int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27"/>
              </a:rPr>
              <a:t>unsigned long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28"/>
              </a:rPr>
              <a:t>void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29"/>
              </a:rPr>
              <a:t>word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Variable Scope &amp; Qualifiers</a:t>
            </a:r>
          </a:p>
          <a:p>
            <a:r>
              <a:rPr lang="pt-PT" sz="1100" dirty="0">
                <a:solidFill>
                  <a:srgbClr val="00979D"/>
                </a:solidFill>
                <a:latin typeface="Typonine Sans Regular"/>
                <a:hlinkClick r:id="rId30"/>
              </a:rPr>
              <a:t>const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31"/>
              </a:rPr>
              <a:t>scope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32"/>
              </a:rPr>
              <a:t>static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33"/>
              </a:rPr>
              <a:t>volatile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Utilities</a:t>
            </a:r>
          </a:p>
          <a:p>
            <a:r>
              <a:rPr lang="pt-PT" sz="1100" dirty="0">
                <a:solidFill>
                  <a:srgbClr val="00979D"/>
                </a:solidFill>
                <a:latin typeface="Typonine Sans Regular"/>
                <a:hlinkClick r:id="rId34"/>
              </a:rPr>
              <a:t>PROGMEM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00979D"/>
                </a:solidFill>
                <a:latin typeface="Typonine Sans Regular"/>
                <a:hlinkClick r:id="rId35"/>
              </a:rPr>
              <a:t>sizeof() </a:t>
            </a:r>
            <a:endParaRPr lang="pt-PT" sz="1100" b="0" i="0" dirty="0">
              <a:solidFill>
                <a:srgbClr val="434F54"/>
              </a:solidFill>
              <a:effectLst/>
              <a:latin typeface="Typonine Sans Regular"/>
            </a:endParaRPr>
          </a:p>
        </p:txBody>
      </p:sp>
    </p:spTree>
    <p:extLst>
      <p:ext uri="{BB962C8B-B14F-4D97-AF65-F5344CB8AC3E}">
        <p14:creationId xmlns:p14="http://schemas.microsoft.com/office/powerpoint/2010/main" val="69888839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17954" y="944561"/>
            <a:ext cx="10195583" cy="5048834"/>
          </a:xfrm>
          <a:prstGeom prst="rect">
            <a:avLst/>
          </a:prstGeom>
        </p:spPr>
        <p:txBody>
          <a:bodyPr wrap="square" numCol="3">
            <a:spAutoFit/>
          </a:bodyPr>
          <a:lstStyle/>
          <a:p>
            <a:r>
              <a:rPr lang="pt-PT" sz="1100" cap="all" dirty="0">
                <a:solidFill>
                  <a:srgbClr val="7F8C8D"/>
                </a:solidFill>
                <a:latin typeface="Typonine Sans Light"/>
              </a:rPr>
              <a:t>STRUCTURE</a:t>
            </a:r>
          </a:p>
          <a:p>
            <a:r>
              <a:rPr lang="pt-PT" sz="1100" dirty="0">
                <a:solidFill>
                  <a:srgbClr val="374146"/>
                </a:solidFill>
                <a:latin typeface="Typonine Sans Light"/>
              </a:rPr>
              <a:t>The elements of Arduino (C++) code.</a:t>
            </a:r>
          </a:p>
          <a:p>
            <a:r>
              <a:rPr lang="pt-PT" sz="1100" b="1" dirty="0">
                <a:solidFill>
                  <a:srgbClr val="374146"/>
                </a:solidFill>
                <a:latin typeface="Typonine Sans Light"/>
              </a:rPr>
              <a:t>Sketch</a:t>
            </a:r>
          </a:p>
          <a:p>
            <a:r>
              <a:rPr lang="pt-PT" sz="1100" dirty="0">
                <a:solidFill>
                  <a:srgbClr val="728E00"/>
                </a:solidFill>
                <a:latin typeface="Typonine Sans Regular"/>
                <a:hlinkClick r:id="rId4"/>
              </a:rPr>
              <a:t>loop()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728E00"/>
                </a:solidFill>
                <a:latin typeface="Typonine Sans Regular"/>
                <a:hlinkClick r:id="rId5"/>
              </a:rPr>
              <a:t>setup()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Control Structure</a:t>
            </a:r>
          </a:p>
          <a:p>
            <a:r>
              <a:rPr lang="pt-PT" sz="1100" dirty="0">
                <a:solidFill>
                  <a:srgbClr val="728E00"/>
                </a:solidFill>
                <a:latin typeface="Typonine Sans Regular"/>
                <a:hlinkClick r:id="rId6"/>
              </a:rPr>
              <a:t>break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728E00"/>
                </a:solidFill>
                <a:latin typeface="Typonine Sans Regular"/>
                <a:hlinkClick r:id="rId7"/>
              </a:rPr>
              <a:t>continue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728E00"/>
                </a:solidFill>
                <a:latin typeface="Typonine Sans Regular"/>
                <a:hlinkClick r:id="rId8"/>
              </a:rPr>
              <a:t>do...while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728E00"/>
                </a:solidFill>
                <a:latin typeface="Typonine Sans Regular"/>
                <a:hlinkClick r:id="rId9"/>
              </a:rPr>
              <a:t>else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728E00"/>
                </a:solidFill>
                <a:latin typeface="Typonine Sans Regular"/>
                <a:hlinkClick r:id="rId10"/>
              </a:rPr>
              <a:t>for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728E00"/>
                </a:solidFill>
                <a:latin typeface="Typonine Sans Regular"/>
                <a:hlinkClick r:id="rId11"/>
              </a:rPr>
              <a:t>goto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728E00"/>
                </a:solidFill>
                <a:latin typeface="Typonine Sans Regular"/>
                <a:hlinkClick r:id="rId12"/>
              </a:rPr>
              <a:t>if...else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728E00"/>
                </a:solidFill>
                <a:latin typeface="Typonine Sans Regular"/>
                <a:hlinkClick r:id="rId13"/>
              </a:rPr>
              <a:t>return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728E00"/>
                </a:solidFill>
                <a:latin typeface="Typonine Sans Regular"/>
                <a:hlinkClick r:id="rId14"/>
              </a:rPr>
              <a:t>switch...case </a:t>
            </a:r>
            <a:r>
              <a:rPr lang="pt-PT" sz="1100" dirty="0">
                <a:solidFill>
                  <a:srgbClr val="434F54"/>
                </a:solidFill>
                <a:latin typeface="Typonine Sans Regular"/>
              </a:rPr>
              <a:t/>
            </a:r>
            <a:br>
              <a:rPr lang="pt-PT" sz="1100" dirty="0">
                <a:solidFill>
                  <a:srgbClr val="434F54"/>
                </a:solidFill>
                <a:latin typeface="Typonine Sans Regular"/>
              </a:rPr>
            </a:br>
            <a:r>
              <a:rPr lang="pt-PT" sz="1100" dirty="0">
                <a:solidFill>
                  <a:srgbClr val="728E00"/>
                </a:solidFill>
                <a:latin typeface="Typonine Sans Regular"/>
                <a:hlinkClick r:id="rId15"/>
              </a:rPr>
              <a:t>while </a:t>
            </a:r>
            <a:r>
              <a:rPr lang="pt-PT" sz="1100" dirty="0">
                <a:solidFill>
                  <a:srgbClr val="434F54"/>
                </a:solidFill>
                <a:latin typeface="Typonine Sans Regular"/>
              </a:rP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Further Syntax</a:t>
            </a:r>
          </a:p>
          <a:p>
            <a:r>
              <a:rPr lang="pt-PT" sz="1100" dirty="0">
                <a:solidFill>
                  <a:srgbClr val="728E00"/>
                </a:solidFill>
                <a:latin typeface="Typonine Sans Regular"/>
                <a:hlinkClick r:id="rId16"/>
              </a:rPr>
              <a:t>#define </a:t>
            </a:r>
            <a:r>
              <a:rPr lang="pt-PT" sz="1100" dirty="0">
                <a:solidFill>
                  <a:srgbClr val="434F54"/>
                </a:solidFill>
                <a:latin typeface="Typonine Sans Regular"/>
              </a:rPr>
              <a:t>(define) </a:t>
            </a:r>
            <a:br>
              <a:rPr lang="pt-PT" sz="1100" dirty="0">
                <a:solidFill>
                  <a:srgbClr val="434F54"/>
                </a:solidFill>
                <a:latin typeface="Typonine Sans Regular"/>
              </a:rPr>
            </a:br>
            <a:r>
              <a:rPr lang="pt-PT" sz="1100" dirty="0">
                <a:solidFill>
                  <a:srgbClr val="728E00"/>
                </a:solidFill>
                <a:latin typeface="Typonine Sans Regular"/>
                <a:hlinkClick r:id="rId17"/>
              </a:rPr>
              <a:t>#include </a:t>
            </a:r>
            <a:r>
              <a:rPr lang="pt-PT" sz="1100" dirty="0">
                <a:solidFill>
                  <a:srgbClr val="434F54"/>
                </a:solidFill>
                <a:latin typeface="Typonine Sans Regular"/>
              </a:rPr>
              <a:t>(include) </a:t>
            </a:r>
            <a:br>
              <a:rPr lang="pt-PT" sz="1100" dirty="0">
                <a:solidFill>
                  <a:srgbClr val="434F54"/>
                </a:solidFill>
                <a:latin typeface="Typonine Sans Regular"/>
              </a:rPr>
            </a:br>
            <a:r>
              <a:rPr lang="pt-PT" sz="1100" dirty="0">
                <a:solidFill>
                  <a:srgbClr val="728E00"/>
                </a:solidFill>
                <a:latin typeface="Typonine Sans Regular"/>
                <a:hlinkClick r:id="rId18"/>
              </a:rPr>
              <a:t>/* */ </a:t>
            </a:r>
            <a:r>
              <a:rPr lang="pt-PT" sz="1100" dirty="0">
                <a:solidFill>
                  <a:srgbClr val="434F54"/>
                </a:solidFill>
                <a:latin typeface="Typonine Sans Regular"/>
              </a:rPr>
              <a:t>(block comment) </a:t>
            </a:r>
            <a:br>
              <a:rPr lang="pt-PT" sz="1100" dirty="0">
                <a:solidFill>
                  <a:srgbClr val="434F54"/>
                </a:solidFill>
                <a:latin typeface="Typonine Sans Regular"/>
              </a:rPr>
            </a:br>
            <a:r>
              <a:rPr lang="pt-PT" sz="1100" dirty="0">
                <a:solidFill>
                  <a:srgbClr val="728E00"/>
                </a:solidFill>
                <a:latin typeface="Typonine Sans Regular"/>
                <a:hlinkClick r:id="rId19"/>
              </a:rPr>
              <a:t>// </a:t>
            </a:r>
            <a:r>
              <a:rPr lang="pt-PT" sz="1100" dirty="0">
                <a:solidFill>
                  <a:srgbClr val="434F54"/>
                </a:solidFill>
                <a:latin typeface="Typonine Sans Regular"/>
              </a:rPr>
              <a:t>(single line comment) </a:t>
            </a:r>
            <a:br>
              <a:rPr lang="pt-PT" sz="1100" dirty="0">
                <a:solidFill>
                  <a:srgbClr val="434F54"/>
                </a:solidFill>
                <a:latin typeface="Typonine Sans Regular"/>
              </a:rPr>
            </a:br>
            <a:r>
              <a:rPr lang="pt-PT" sz="1100" dirty="0">
                <a:solidFill>
                  <a:srgbClr val="728E00"/>
                </a:solidFill>
                <a:latin typeface="Typonine Sans Regular"/>
                <a:hlinkClick r:id="rId20"/>
              </a:rPr>
              <a:t>; </a:t>
            </a:r>
            <a:r>
              <a:rPr lang="pt-PT" sz="1100" dirty="0">
                <a:solidFill>
                  <a:srgbClr val="434F54"/>
                </a:solidFill>
                <a:latin typeface="Typonine Sans Regular"/>
              </a:rPr>
              <a:t>(semicolon) </a:t>
            </a:r>
            <a:br>
              <a:rPr lang="pt-PT" sz="1100" dirty="0">
                <a:solidFill>
                  <a:srgbClr val="434F54"/>
                </a:solidFill>
                <a:latin typeface="Typonine Sans Regular"/>
              </a:rPr>
            </a:br>
            <a:r>
              <a:rPr lang="pt-PT" sz="1100" dirty="0">
                <a:solidFill>
                  <a:srgbClr val="728E00"/>
                </a:solidFill>
                <a:latin typeface="Typonine Sans Regular"/>
                <a:hlinkClick r:id="rId21"/>
              </a:rPr>
              <a:t>{} </a:t>
            </a:r>
            <a:r>
              <a:rPr lang="pt-PT" sz="1100" dirty="0">
                <a:solidFill>
                  <a:srgbClr val="434F54"/>
                </a:solidFill>
                <a:latin typeface="Typonine Sans Regular"/>
              </a:rPr>
              <a:t>(curly braces) </a:t>
            </a:r>
            <a:br>
              <a:rPr lang="pt-PT" sz="1100" dirty="0">
                <a:solidFill>
                  <a:srgbClr val="434F54"/>
                </a:solidFill>
                <a:latin typeface="Typonine Sans Regular"/>
              </a:rPr>
            </a:br>
            <a:endParaRPr lang="pt-PT" sz="1100" dirty="0">
              <a:solidFill>
                <a:srgbClr val="434F54"/>
              </a:solidFill>
              <a:latin typeface="Typonine Sans Regular"/>
            </a:endParaRPr>
          </a:p>
          <a:p>
            <a:endParaRPr lang="pt-PT" sz="1100" dirty="0">
              <a:solidFill>
                <a:srgbClr val="434F54"/>
              </a:solidFill>
              <a:latin typeface="Typonine Sans Regular"/>
            </a:endParaRPr>
          </a:p>
          <a:p>
            <a:endParaRPr lang="pt-PT" sz="1100" dirty="0">
              <a:solidFill>
                <a:srgbClr val="434F54"/>
              </a:solidFill>
              <a:latin typeface="Typonine Sans Regular"/>
            </a:endParaRPr>
          </a:p>
          <a:p>
            <a:endParaRPr lang="pt-PT" sz="1100" dirty="0">
              <a:solidFill>
                <a:srgbClr val="434F54"/>
              </a:solidFill>
              <a:latin typeface="Typonine Sans Regular"/>
            </a:endParaRPr>
          </a:p>
          <a:p>
            <a:r>
              <a:rPr lang="pt-PT" sz="1100" b="1" dirty="0">
                <a:solidFill>
                  <a:srgbClr val="374146"/>
                </a:solidFill>
                <a:latin typeface="Typonine Sans Light"/>
              </a:rPr>
              <a:t>Arithmetic Operators</a:t>
            </a:r>
          </a:p>
          <a:p>
            <a:r>
              <a:rPr lang="pt-PT" sz="1100" dirty="0">
                <a:solidFill>
                  <a:srgbClr val="728E00"/>
                </a:solidFill>
                <a:latin typeface="Typonine Sans Regular"/>
                <a:hlinkClick r:id="rId22"/>
              </a:rPr>
              <a:t>% </a:t>
            </a:r>
            <a:r>
              <a:rPr lang="pt-PT" sz="1100" dirty="0">
                <a:solidFill>
                  <a:srgbClr val="434F54"/>
                </a:solidFill>
                <a:latin typeface="Typonine Sans Regular"/>
              </a:rPr>
              <a:t>(remainder) </a:t>
            </a:r>
            <a:br>
              <a:rPr lang="pt-PT" sz="1100" dirty="0">
                <a:solidFill>
                  <a:srgbClr val="434F54"/>
                </a:solidFill>
                <a:latin typeface="Typonine Sans Regular"/>
              </a:rPr>
            </a:br>
            <a:r>
              <a:rPr lang="pt-PT" sz="1100" dirty="0">
                <a:solidFill>
                  <a:srgbClr val="728E00"/>
                </a:solidFill>
                <a:latin typeface="Typonine Sans Regular"/>
                <a:hlinkClick r:id="rId23"/>
              </a:rPr>
              <a:t>* </a:t>
            </a:r>
            <a:r>
              <a:rPr lang="pt-PT" sz="1100" dirty="0">
                <a:solidFill>
                  <a:srgbClr val="434F54"/>
                </a:solidFill>
                <a:latin typeface="Typonine Sans Regular"/>
              </a:rPr>
              <a:t>(multiplication) </a:t>
            </a:r>
            <a:br>
              <a:rPr lang="pt-PT" sz="1100" dirty="0">
                <a:solidFill>
                  <a:srgbClr val="434F54"/>
                </a:solidFill>
                <a:latin typeface="Typonine Sans Regular"/>
              </a:rPr>
            </a:br>
            <a:r>
              <a:rPr lang="pt-PT" sz="1100" dirty="0">
                <a:solidFill>
                  <a:srgbClr val="728E00"/>
                </a:solidFill>
                <a:latin typeface="Typonine Sans Regular"/>
                <a:hlinkClick r:id="rId24"/>
              </a:rPr>
              <a:t>+ </a:t>
            </a:r>
            <a:r>
              <a:rPr lang="pt-PT" sz="1100" dirty="0">
                <a:solidFill>
                  <a:srgbClr val="434F54"/>
                </a:solidFill>
                <a:latin typeface="Typonine Sans Regular"/>
              </a:rPr>
              <a:t>(addition) </a:t>
            </a:r>
            <a:br>
              <a:rPr lang="pt-PT" sz="1100" dirty="0">
                <a:solidFill>
                  <a:srgbClr val="434F54"/>
                </a:solidFill>
                <a:latin typeface="Typonine Sans Regular"/>
              </a:rPr>
            </a:br>
            <a:r>
              <a:rPr lang="pt-PT" sz="1100" dirty="0">
                <a:solidFill>
                  <a:srgbClr val="728E00"/>
                </a:solidFill>
                <a:latin typeface="Typonine Sans Regular"/>
                <a:hlinkClick r:id="rId25"/>
              </a:rPr>
              <a:t>- </a:t>
            </a:r>
            <a:r>
              <a:rPr lang="pt-PT" sz="1100" dirty="0">
                <a:solidFill>
                  <a:srgbClr val="434F54"/>
                </a:solidFill>
                <a:latin typeface="Typonine Sans Regular"/>
              </a:rPr>
              <a:t>(subtraction) </a:t>
            </a:r>
            <a:br>
              <a:rPr lang="pt-PT" sz="1100" dirty="0">
                <a:solidFill>
                  <a:srgbClr val="434F54"/>
                </a:solidFill>
                <a:latin typeface="Typonine Sans Regular"/>
              </a:rPr>
            </a:br>
            <a:r>
              <a:rPr lang="pt-PT" sz="1100" dirty="0">
                <a:solidFill>
                  <a:srgbClr val="728E00"/>
                </a:solidFill>
                <a:latin typeface="Typonine Sans Regular"/>
                <a:hlinkClick r:id="rId26"/>
              </a:rPr>
              <a:t>/ </a:t>
            </a:r>
            <a:r>
              <a:rPr lang="pt-PT" sz="1100" dirty="0">
                <a:solidFill>
                  <a:srgbClr val="434F54"/>
                </a:solidFill>
                <a:latin typeface="Typonine Sans Regular"/>
              </a:rPr>
              <a:t>(division) </a:t>
            </a:r>
            <a:br>
              <a:rPr lang="pt-PT" sz="1100" dirty="0">
                <a:solidFill>
                  <a:srgbClr val="434F54"/>
                </a:solidFill>
                <a:latin typeface="Typonine Sans Regular"/>
              </a:rPr>
            </a:br>
            <a:r>
              <a:rPr lang="pt-PT" sz="1100" dirty="0">
                <a:solidFill>
                  <a:srgbClr val="728E00"/>
                </a:solidFill>
                <a:latin typeface="Typonine Sans Regular"/>
                <a:hlinkClick r:id="rId27"/>
              </a:rPr>
              <a:t>= </a:t>
            </a:r>
            <a:r>
              <a:rPr lang="pt-PT" sz="1100" dirty="0">
                <a:solidFill>
                  <a:srgbClr val="434F54"/>
                </a:solidFill>
                <a:latin typeface="Typonine Sans Regular"/>
              </a:rPr>
              <a:t>(assignment operator)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Comparison Operators</a:t>
            </a:r>
          </a:p>
          <a:p>
            <a:r>
              <a:rPr lang="pt-PT" sz="1100" dirty="0">
                <a:solidFill>
                  <a:srgbClr val="728E00"/>
                </a:solidFill>
                <a:latin typeface="Typonine Sans Regular"/>
                <a:hlinkClick r:id="rId28"/>
              </a:rPr>
              <a:t>!= </a:t>
            </a:r>
            <a:r>
              <a:rPr lang="pt-PT" sz="1100" dirty="0">
                <a:solidFill>
                  <a:srgbClr val="434F54"/>
                </a:solidFill>
                <a:latin typeface="Typonine Sans Regular"/>
              </a:rPr>
              <a:t>(not equal to) </a:t>
            </a:r>
            <a:br>
              <a:rPr lang="pt-PT" sz="1100" dirty="0">
                <a:solidFill>
                  <a:srgbClr val="434F54"/>
                </a:solidFill>
                <a:latin typeface="Typonine Sans Regular"/>
              </a:rPr>
            </a:br>
            <a:r>
              <a:rPr lang="pt-PT" sz="1100" dirty="0">
                <a:solidFill>
                  <a:srgbClr val="728E00"/>
                </a:solidFill>
                <a:latin typeface="Typonine Sans Regular"/>
                <a:hlinkClick r:id="rId29"/>
              </a:rPr>
              <a:t>&lt; </a:t>
            </a:r>
            <a:r>
              <a:rPr lang="pt-PT" sz="1100" dirty="0">
                <a:solidFill>
                  <a:srgbClr val="434F54"/>
                </a:solidFill>
                <a:latin typeface="Typonine Sans Regular"/>
              </a:rPr>
              <a:t>(less than) </a:t>
            </a:r>
            <a:br>
              <a:rPr lang="pt-PT" sz="1100" dirty="0">
                <a:solidFill>
                  <a:srgbClr val="434F54"/>
                </a:solidFill>
                <a:latin typeface="Typonine Sans Regular"/>
              </a:rPr>
            </a:br>
            <a:r>
              <a:rPr lang="pt-PT" sz="1100" dirty="0">
                <a:solidFill>
                  <a:srgbClr val="728E00"/>
                </a:solidFill>
                <a:latin typeface="Typonine Sans Regular"/>
                <a:hlinkClick r:id="rId30"/>
              </a:rPr>
              <a:t>&lt;= </a:t>
            </a:r>
            <a:r>
              <a:rPr lang="pt-PT" sz="1100" dirty="0">
                <a:solidFill>
                  <a:srgbClr val="434F54"/>
                </a:solidFill>
                <a:latin typeface="Typonine Sans Regular"/>
              </a:rPr>
              <a:t>(less than or equal to) </a:t>
            </a:r>
            <a:br>
              <a:rPr lang="pt-PT" sz="1100" dirty="0">
                <a:solidFill>
                  <a:srgbClr val="434F54"/>
                </a:solidFill>
                <a:latin typeface="Typonine Sans Regular"/>
              </a:rPr>
            </a:br>
            <a:r>
              <a:rPr lang="pt-PT" sz="1100" dirty="0">
                <a:solidFill>
                  <a:srgbClr val="728E00"/>
                </a:solidFill>
                <a:latin typeface="Typonine Sans Regular"/>
                <a:hlinkClick r:id="rId31"/>
              </a:rPr>
              <a:t>== </a:t>
            </a:r>
            <a:r>
              <a:rPr lang="pt-PT" sz="1100" dirty="0">
                <a:solidFill>
                  <a:srgbClr val="434F54"/>
                </a:solidFill>
                <a:latin typeface="Typonine Sans Regular"/>
              </a:rPr>
              <a:t>(equal to) </a:t>
            </a:r>
            <a:br>
              <a:rPr lang="pt-PT" sz="1100" dirty="0">
                <a:solidFill>
                  <a:srgbClr val="434F54"/>
                </a:solidFill>
                <a:latin typeface="Typonine Sans Regular"/>
              </a:rPr>
            </a:br>
            <a:r>
              <a:rPr lang="pt-PT" sz="1100" dirty="0">
                <a:solidFill>
                  <a:srgbClr val="728E00"/>
                </a:solidFill>
                <a:latin typeface="Typonine Sans Regular"/>
                <a:hlinkClick r:id="rId32"/>
              </a:rPr>
              <a:t>&gt; </a:t>
            </a:r>
            <a:r>
              <a:rPr lang="pt-PT" sz="1100" dirty="0">
                <a:solidFill>
                  <a:srgbClr val="434F54"/>
                </a:solidFill>
                <a:latin typeface="Typonine Sans Regular"/>
              </a:rPr>
              <a:t>(greater than) </a:t>
            </a:r>
            <a:br>
              <a:rPr lang="pt-PT" sz="1100" dirty="0">
                <a:solidFill>
                  <a:srgbClr val="434F54"/>
                </a:solidFill>
                <a:latin typeface="Typonine Sans Regular"/>
              </a:rPr>
            </a:br>
            <a:r>
              <a:rPr lang="pt-PT" sz="1100" dirty="0">
                <a:solidFill>
                  <a:srgbClr val="728E00"/>
                </a:solidFill>
                <a:latin typeface="Typonine Sans Regular"/>
                <a:hlinkClick r:id="rId33"/>
              </a:rPr>
              <a:t>&gt;= </a:t>
            </a:r>
            <a:r>
              <a:rPr lang="pt-PT" sz="1100" dirty="0">
                <a:solidFill>
                  <a:srgbClr val="434F54"/>
                </a:solidFill>
                <a:latin typeface="Typonine Sans Regular"/>
              </a:rPr>
              <a:t>(greater than or equal to)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Boolean Operators</a:t>
            </a:r>
          </a:p>
          <a:p>
            <a:r>
              <a:rPr lang="pt-PT" sz="1100" dirty="0">
                <a:solidFill>
                  <a:srgbClr val="728E00"/>
                </a:solidFill>
                <a:latin typeface="Typonine Sans Regular"/>
                <a:hlinkClick r:id="rId34"/>
              </a:rPr>
              <a:t>! </a:t>
            </a:r>
            <a:r>
              <a:rPr lang="pt-PT" sz="1100" dirty="0">
                <a:solidFill>
                  <a:srgbClr val="434F54"/>
                </a:solidFill>
                <a:latin typeface="Typonine Sans Regular"/>
              </a:rPr>
              <a:t>(logical not) </a:t>
            </a:r>
            <a:br>
              <a:rPr lang="pt-PT" sz="1100" dirty="0">
                <a:solidFill>
                  <a:srgbClr val="434F54"/>
                </a:solidFill>
                <a:latin typeface="Typonine Sans Regular"/>
              </a:rPr>
            </a:br>
            <a:r>
              <a:rPr lang="pt-PT" sz="1100" dirty="0">
                <a:solidFill>
                  <a:srgbClr val="728E00"/>
                </a:solidFill>
                <a:latin typeface="Typonine Sans Regular"/>
                <a:hlinkClick r:id="rId35"/>
              </a:rPr>
              <a:t>&amp;&amp; </a:t>
            </a:r>
            <a:r>
              <a:rPr lang="pt-PT" sz="1100" dirty="0">
                <a:solidFill>
                  <a:srgbClr val="434F54"/>
                </a:solidFill>
                <a:latin typeface="Typonine Sans Regular"/>
              </a:rPr>
              <a:t>(logical and) </a:t>
            </a:r>
            <a:br>
              <a:rPr lang="pt-PT" sz="1100" dirty="0">
                <a:solidFill>
                  <a:srgbClr val="434F54"/>
                </a:solidFill>
                <a:latin typeface="Typonine Sans Regular"/>
              </a:rPr>
            </a:br>
            <a:r>
              <a:rPr lang="pt-PT" sz="1100" dirty="0">
                <a:solidFill>
                  <a:srgbClr val="728E00"/>
                </a:solidFill>
                <a:latin typeface="Typonine Sans Regular"/>
                <a:hlinkClick r:id="rId36"/>
              </a:rPr>
              <a:t>|| </a:t>
            </a:r>
            <a:r>
              <a:rPr lang="pt-PT" sz="1100" dirty="0">
                <a:solidFill>
                  <a:srgbClr val="434F54"/>
                </a:solidFill>
                <a:latin typeface="Typonine Sans Regular"/>
              </a:rPr>
              <a:t>(logical or)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Pointer Access Operators</a:t>
            </a:r>
          </a:p>
          <a:p>
            <a:r>
              <a:rPr lang="pt-PT" sz="1100" dirty="0">
                <a:solidFill>
                  <a:srgbClr val="728E00"/>
                </a:solidFill>
                <a:latin typeface="Typonine Sans Regular"/>
                <a:hlinkClick r:id="rId37"/>
              </a:rPr>
              <a:t>&amp; </a:t>
            </a:r>
            <a:r>
              <a:rPr lang="pt-PT" sz="1100" dirty="0">
                <a:solidFill>
                  <a:srgbClr val="434F54"/>
                </a:solidFill>
                <a:latin typeface="Typonine Sans Regular"/>
              </a:rPr>
              <a:t>(reference operator) </a:t>
            </a:r>
            <a:br>
              <a:rPr lang="pt-PT" sz="1100" dirty="0">
                <a:solidFill>
                  <a:srgbClr val="434F54"/>
                </a:solidFill>
                <a:latin typeface="Typonine Sans Regular"/>
              </a:rPr>
            </a:br>
            <a:r>
              <a:rPr lang="pt-PT" sz="1100" dirty="0">
                <a:solidFill>
                  <a:srgbClr val="728E00"/>
                </a:solidFill>
                <a:latin typeface="Typonine Sans Regular"/>
                <a:hlinkClick r:id="rId38"/>
              </a:rPr>
              <a:t>* </a:t>
            </a:r>
            <a:r>
              <a:rPr lang="pt-PT" sz="1100" dirty="0">
                <a:solidFill>
                  <a:srgbClr val="434F54"/>
                </a:solidFill>
                <a:latin typeface="Typonine Sans Regular"/>
              </a:rPr>
              <a:t>(dereference operator) </a:t>
            </a:r>
            <a:br>
              <a:rPr lang="pt-PT" sz="1100" dirty="0">
                <a:solidFill>
                  <a:srgbClr val="434F54"/>
                </a:solidFill>
                <a:latin typeface="Typonine Sans Regular"/>
              </a:rPr>
            </a:br>
            <a:endParaRPr lang="pt-PT" sz="1100" dirty="0">
              <a:solidFill>
                <a:srgbClr val="434F54"/>
              </a:solidFill>
              <a:latin typeface="Typonine Sans Regular"/>
            </a:endParaRPr>
          </a:p>
          <a:p>
            <a:endParaRPr lang="pt-PT" sz="1100" dirty="0">
              <a:solidFill>
                <a:srgbClr val="434F54"/>
              </a:solidFill>
              <a:latin typeface="Typonine Sans Regular"/>
            </a:endParaRPr>
          </a:p>
          <a:p>
            <a:endParaRPr lang="pt-PT" sz="1100" dirty="0">
              <a:solidFill>
                <a:srgbClr val="434F54"/>
              </a:solidFill>
              <a:latin typeface="Typonine Sans Regular"/>
            </a:endParaRPr>
          </a:p>
          <a:p>
            <a:endParaRPr lang="pt-PT" sz="1100" dirty="0">
              <a:solidFill>
                <a:srgbClr val="434F54"/>
              </a:solidFill>
              <a:latin typeface="Typonine Sans Regular"/>
            </a:endParaRPr>
          </a:p>
          <a:p>
            <a:endParaRPr lang="pt-PT" sz="1100" dirty="0">
              <a:solidFill>
                <a:srgbClr val="434F54"/>
              </a:solidFill>
              <a:latin typeface="Typonine Sans Regular"/>
            </a:endParaRPr>
          </a:p>
          <a:p>
            <a:r>
              <a:rPr lang="pt-PT" sz="1100" b="1" dirty="0">
                <a:solidFill>
                  <a:srgbClr val="374146"/>
                </a:solidFill>
                <a:latin typeface="Typonine Sans Light"/>
              </a:rPr>
              <a:t>Bitwise Operators</a:t>
            </a:r>
          </a:p>
          <a:p>
            <a:r>
              <a:rPr lang="pt-PT" sz="1100" dirty="0">
                <a:solidFill>
                  <a:srgbClr val="728E00"/>
                </a:solidFill>
                <a:latin typeface="Typonine Sans Regular"/>
                <a:hlinkClick r:id="rId39"/>
              </a:rPr>
              <a:t>&amp; </a:t>
            </a:r>
            <a:r>
              <a:rPr lang="pt-PT" sz="1100" dirty="0">
                <a:solidFill>
                  <a:srgbClr val="434F54"/>
                </a:solidFill>
                <a:latin typeface="Typonine Sans Regular"/>
              </a:rPr>
              <a:t>(bitwise and) </a:t>
            </a:r>
            <a:br>
              <a:rPr lang="pt-PT" sz="1100" dirty="0">
                <a:solidFill>
                  <a:srgbClr val="434F54"/>
                </a:solidFill>
                <a:latin typeface="Typonine Sans Regular"/>
              </a:rPr>
            </a:br>
            <a:r>
              <a:rPr lang="pt-PT" sz="1100" dirty="0">
                <a:solidFill>
                  <a:srgbClr val="728E00"/>
                </a:solidFill>
                <a:latin typeface="Typonine Sans Regular"/>
                <a:hlinkClick r:id="rId40"/>
              </a:rPr>
              <a:t>&lt;&lt; </a:t>
            </a:r>
            <a:r>
              <a:rPr lang="pt-PT" sz="1100" dirty="0">
                <a:solidFill>
                  <a:srgbClr val="434F54"/>
                </a:solidFill>
                <a:latin typeface="Typonine Sans Regular"/>
              </a:rPr>
              <a:t>(bitshift left) </a:t>
            </a:r>
            <a:br>
              <a:rPr lang="pt-PT" sz="1100" dirty="0">
                <a:solidFill>
                  <a:srgbClr val="434F54"/>
                </a:solidFill>
                <a:latin typeface="Typonine Sans Regular"/>
              </a:rPr>
            </a:br>
            <a:r>
              <a:rPr lang="pt-PT" sz="1100" dirty="0">
                <a:solidFill>
                  <a:srgbClr val="728E00"/>
                </a:solidFill>
                <a:latin typeface="Typonine Sans Regular"/>
                <a:hlinkClick r:id="rId41"/>
              </a:rPr>
              <a:t>&gt;&gt; </a:t>
            </a:r>
            <a:r>
              <a:rPr lang="pt-PT" sz="1100" dirty="0">
                <a:solidFill>
                  <a:srgbClr val="434F54"/>
                </a:solidFill>
                <a:latin typeface="Typonine Sans Regular"/>
              </a:rPr>
              <a:t>(bitshift right) </a:t>
            </a:r>
            <a:br>
              <a:rPr lang="pt-PT" sz="1100" dirty="0">
                <a:solidFill>
                  <a:srgbClr val="434F54"/>
                </a:solidFill>
                <a:latin typeface="Typonine Sans Regular"/>
              </a:rPr>
            </a:br>
            <a:r>
              <a:rPr lang="pt-PT" sz="1100" dirty="0">
                <a:solidFill>
                  <a:srgbClr val="728E00"/>
                </a:solidFill>
                <a:latin typeface="Typonine Sans Regular"/>
                <a:hlinkClick r:id="rId42"/>
              </a:rPr>
              <a:t>^ </a:t>
            </a:r>
            <a:r>
              <a:rPr lang="pt-PT" sz="1100" dirty="0">
                <a:solidFill>
                  <a:srgbClr val="434F54"/>
                </a:solidFill>
                <a:latin typeface="Typonine Sans Regular"/>
              </a:rPr>
              <a:t>(bitwise xor) </a:t>
            </a:r>
            <a:br>
              <a:rPr lang="pt-PT" sz="1100" dirty="0">
                <a:solidFill>
                  <a:srgbClr val="434F54"/>
                </a:solidFill>
                <a:latin typeface="Typonine Sans Regular"/>
              </a:rPr>
            </a:br>
            <a:r>
              <a:rPr lang="pt-PT" sz="1100" dirty="0">
                <a:solidFill>
                  <a:srgbClr val="728E00"/>
                </a:solidFill>
                <a:latin typeface="Typonine Sans Regular"/>
                <a:hlinkClick r:id="rId43"/>
              </a:rPr>
              <a:t>| </a:t>
            </a:r>
            <a:r>
              <a:rPr lang="pt-PT" sz="1100" dirty="0">
                <a:solidFill>
                  <a:srgbClr val="434F54"/>
                </a:solidFill>
                <a:latin typeface="Typonine Sans Regular"/>
              </a:rPr>
              <a:t>(bitwise or) </a:t>
            </a:r>
            <a:br>
              <a:rPr lang="pt-PT" sz="1100" dirty="0">
                <a:solidFill>
                  <a:srgbClr val="434F54"/>
                </a:solidFill>
                <a:latin typeface="Typonine Sans Regular"/>
              </a:rPr>
            </a:br>
            <a:r>
              <a:rPr lang="pt-PT" sz="1100" dirty="0">
                <a:solidFill>
                  <a:srgbClr val="728E00"/>
                </a:solidFill>
                <a:latin typeface="Typonine Sans Regular"/>
                <a:hlinkClick r:id="rId44"/>
              </a:rPr>
              <a:t>~ </a:t>
            </a:r>
            <a:r>
              <a:rPr lang="pt-PT" sz="1100" dirty="0">
                <a:solidFill>
                  <a:srgbClr val="434F54"/>
                </a:solidFill>
                <a:latin typeface="Typonine Sans Regular"/>
              </a:rPr>
              <a:t>(bitwise not) </a:t>
            </a:r>
            <a:br>
              <a:rPr lang="pt-PT" sz="1100" dirty="0">
                <a:solidFill>
                  <a:srgbClr val="434F54"/>
                </a:solidFill>
                <a:latin typeface="Typonine Sans Regular"/>
              </a:rPr>
            </a:br>
            <a:endParaRPr lang="pt-PT" sz="1100" dirty="0">
              <a:solidFill>
                <a:srgbClr val="434F54"/>
              </a:solidFill>
              <a:latin typeface="Typonine Sans Regular"/>
            </a:endParaRPr>
          </a:p>
          <a:p>
            <a:r>
              <a:rPr lang="pt-PT" sz="1100" b="1" dirty="0">
                <a:solidFill>
                  <a:srgbClr val="374146"/>
                </a:solidFill>
                <a:latin typeface="Typonine Sans Light"/>
              </a:rPr>
              <a:t>Compound Operators</a:t>
            </a:r>
          </a:p>
          <a:p>
            <a:r>
              <a:rPr lang="pt-PT" sz="1100" dirty="0">
                <a:solidFill>
                  <a:srgbClr val="728E00"/>
                </a:solidFill>
                <a:latin typeface="Typonine Sans Regular"/>
                <a:hlinkClick r:id="rId45"/>
              </a:rPr>
              <a:t>&amp;= </a:t>
            </a:r>
            <a:r>
              <a:rPr lang="pt-PT" sz="1100" dirty="0">
                <a:solidFill>
                  <a:srgbClr val="434F54"/>
                </a:solidFill>
                <a:latin typeface="Typonine Sans Regular"/>
              </a:rPr>
              <a:t>(compound bitwise and) </a:t>
            </a:r>
            <a:br>
              <a:rPr lang="pt-PT" sz="1100" dirty="0">
                <a:solidFill>
                  <a:srgbClr val="434F54"/>
                </a:solidFill>
                <a:latin typeface="Typonine Sans Regular"/>
              </a:rPr>
            </a:br>
            <a:r>
              <a:rPr lang="pt-PT" sz="1100" dirty="0">
                <a:solidFill>
                  <a:srgbClr val="728E00"/>
                </a:solidFill>
                <a:latin typeface="Typonine Sans Regular"/>
                <a:hlinkClick r:id="rId46"/>
              </a:rPr>
              <a:t>*= </a:t>
            </a:r>
            <a:r>
              <a:rPr lang="pt-PT" sz="1100" dirty="0">
                <a:solidFill>
                  <a:srgbClr val="434F54"/>
                </a:solidFill>
                <a:latin typeface="Typonine Sans Regular"/>
              </a:rPr>
              <a:t>(compound multiplication) </a:t>
            </a:r>
            <a:br>
              <a:rPr lang="pt-PT" sz="1100" dirty="0">
                <a:solidFill>
                  <a:srgbClr val="434F54"/>
                </a:solidFill>
                <a:latin typeface="Typonine Sans Regular"/>
              </a:rPr>
            </a:br>
            <a:r>
              <a:rPr lang="pt-PT" sz="1100" dirty="0">
                <a:solidFill>
                  <a:srgbClr val="728E00"/>
                </a:solidFill>
                <a:latin typeface="Typonine Sans Regular"/>
                <a:hlinkClick r:id="rId47"/>
              </a:rPr>
              <a:t>++ </a:t>
            </a:r>
            <a:r>
              <a:rPr lang="pt-PT" sz="1100" dirty="0">
                <a:solidFill>
                  <a:srgbClr val="434F54"/>
                </a:solidFill>
                <a:latin typeface="Typonine Sans Regular"/>
              </a:rPr>
              <a:t>(increment) </a:t>
            </a:r>
            <a:br>
              <a:rPr lang="pt-PT" sz="1100" dirty="0">
                <a:solidFill>
                  <a:srgbClr val="434F54"/>
                </a:solidFill>
                <a:latin typeface="Typonine Sans Regular"/>
              </a:rPr>
            </a:br>
            <a:r>
              <a:rPr lang="pt-PT" sz="1100" dirty="0">
                <a:solidFill>
                  <a:srgbClr val="728E00"/>
                </a:solidFill>
                <a:latin typeface="Typonine Sans Regular"/>
                <a:hlinkClick r:id="rId48"/>
              </a:rPr>
              <a:t>+= </a:t>
            </a:r>
            <a:r>
              <a:rPr lang="pt-PT" sz="1100" dirty="0">
                <a:solidFill>
                  <a:srgbClr val="434F54"/>
                </a:solidFill>
                <a:latin typeface="Typonine Sans Regular"/>
              </a:rPr>
              <a:t>(compound addition) </a:t>
            </a:r>
            <a:br>
              <a:rPr lang="pt-PT" sz="1100" dirty="0">
                <a:solidFill>
                  <a:srgbClr val="434F54"/>
                </a:solidFill>
                <a:latin typeface="Typonine Sans Regular"/>
              </a:rPr>
            </a:br>
            <a:r>
              <a:rPr lang="pt-PT" sz="1100" dirty="0">
                <a:solidFill>
                  <a:srgbClr val="728E00"/>
                </a:solidFill>
                <a:latin typeface="Typonine Sans Regular"/>
                <a:hlinkClick r:id="rId49"/>
              </a:rPr>
              <a:t>-- </a:t>
            </a:r>
            <a:r>
              <a:rPr lang="pt-PT" sz="1100" dirty="0">
                <a:solidFill>
                  <a:srgbClr val="434F54"/>
                </a:solidFill>
                <a:latin typeface="Typonine Sans Regular"/>
              </a:rPr>
              <a:t>(decrement) </a:t>
            </a:r>
            <a:br>
              <a:rPr lang="pt-PT" sz="1100" dirty="0">
                <a:solidFill>
                  <a:srgbClr val="434F54"/>
                </a:solidFill>
                <a:latin typeface="Typonine Sans Regular"/>
              </a:rPr>
            </a:br>
            <a:r>
              <a:rPr lang="pt-PT" sz="1100" dirty="0">
                <a:solidFill>
                  <a:srgbClr val="728E00"/>
                </a:solidFill>
                <a:latin typeface="Typonine Sans Regular"/>
                <a:hlinkClick r:id="rId50"/>
              </a:rPr>
              <a:t>-= </a:t>
            </a:r>
            <a:r>
              <a:rPr lang="pt-PT" sz="1100" dirty="0">
                <a:solidFill>
                  <a:srgbClr val="434F54"/>
                </a:solidFill>
                <a:latin typeface="Typonine Sans Regular"/>
              </a:rPr>
              <a:t>(compound subtraction) </a:t>
            </a:r>
            <a:br>
              <a:rPr lang="pt-PT" sz="1100" dirty="0">
                <a:solidFill>
                  <a:srgbClr val="434F54"/>
                </a:solidFill>
                <a:latin typeface="Typonine Sans Regular"/>
              </a:rPr>
            </a:br>
            <a:r>
              <a:rPr lang="pt-PT" sz="1100" dirty="0">
                <a:solidFill>
                  <a:srgbClr val="728E00"/>
                </a:solidFill>
                <a:latin typeface="Typonine Sans Regular"/>
                <a:hlinkClick r:id="rId51"/>
              </a:rPr>
              <a:t>/= </a:t>
            </a:r>
            <a:r>
              <a:rPr lang="pt-PT" sz="1100" dirty="0">
                <a:solidFill>
                  <a:srgbClr val="434F54"/>
                </a:solidFill>
                <a:latin typeface="Typonine Sans Regular"/>
              </a:rPr>
              <a:t>(compound division) </a:t>
            </a:r>
            <a:br>
              <a:rPr lang="pt-PT" sz="1100" dirty="0">
                <a:solidFill>
                  <a:srgbClr val="434F54"/>
                </a:solidFill>
                <a:latin typeface="Typonine Sans Regular"/>
              </a:rPr>
            </a:br>
            <a:r>
              <a:rPr lang="pt-PT" sz="1100" dirty="0">
                <a:solidFill>
                  <a:srgbClr val="728E00"/>
                </a:solidFill>
                <a:latin typeface="Typonine Sans Regular"/>
                <a:hlinkClick r:id="rId52"/>
              </a:rPr>
              <a:t>^= </a:t>
            </a:r>
            <a:r>
              <a:rPr lang="pt-PT" sz="1100" dirty="0">
                <a:solidFill>
                  <a:srgbClr val="434F54"/>
                </a:solidFill>
                <a:latin typeface="Typonine Sans Regular"/>
              </a:rPr>
              <a:t>(compound bitwise xor) </a:t>
            </a:r>
            <a:br>
              <a:rPr lang="pt-PT" sz="1100" dirty="0">
                <a:solidFill>
                  <a:srgbClr val="434F54"/>
                </a:solidFill>
                <a:latin typeface="Typonine Sans Regular"/>
              </a:rPr>
            </a:br>
            <a:r>
              <a:rPr lang="pt-PT" sz="1100" dirty="0">
                <a:solidFill>
                  <a:srgbClr val="728E00"/>
                </a:solidFill>
                <a:latin typeface="Typonine Sans Regular"/>
                <a:hlinkClick r:id="rId53"/>
              </a:rPr>
              <a:t>|= </a:t>
            </a:r>
            <a:r>
              <a:rPr lang="pt-PT" sz="1100" dirty="0">
                <a:solidFill>
                  <a:srgbClr val="434F54"/>
                </a:solidFill>
                <a:latin typeface="Typonine Sans Regular"/>
              </a:rPr>
              <a:t>(compound bitwise or) </a:t>
            </a:r>
            <a:endParaRPr lang="pt-PT" sz="1100" b="0" i="0" dirty="0">
              <a:solidFill>
                <a:srgbClr val="434F54"/>
              </a:solidFill>
              <a:effectLst/>
              <a:latin typeface="Typonine Sans Regular"/>
            </a:endParaRPr>
          </a:p>
        </p:txBody>
      </p:sp>
    </p:spTree>
    <p:extLst>
      <p:ext uri="{BB962C8B-B14F-4D97-AF65-F5344CB8AC3E}">
        <p14:creationId xmlns:p14="http://schemas.microsoft.com/office/powerpoint/2010/main" val="27664819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Project</a:t>
            </a:r>
          </a:p>
        </p:txBody>
      </p:sp>
      <p:sp>
        <p:nvSpPr>
          <p:cNvPr id="2" name="AutoShape 2" descr="Resultado de imagem para db serv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a:p>
        </p:txBody>
      </p:sp>
      <p:pic>
        <p:nvPicPr>
          <p:cNvPr id="5126" name="Picture 6" descr="Resultado de imagem para db serve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307975" y="4518638"/>
            <a:ext cx="993670"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esultado de imagem para compute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688296" y="4237935"/>
            <a:ext cx="1990683" cy="1990683"/>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esultado de imagem para arduino meg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8170" y="4533886"/>
            <a:ext cx="2890031" cy="139877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Resultado de imagem para arduino sensor"/>
          <p:cNvPicPr>
            <a:picLocks noChangeAspect="1" noChangeArrowheads="1"/>
          </p:cNvPicPr>
          <p:nvPr/>
        </p:nvPicPr>
        <p:blipFill rotWithShape="1">
          <a:blip r:embed="rId7">
            <a:extLst>
              <a:ext uri="{28A0092B-C50C-407E-A947-70E740481C1C}">
                <a14:useLocalDpi xmlns:a14="http://schemas.microsoft.com/office/drawing/2010/main" val="0"/>
              </a:ext>
            </a:extLst>
          </a:blip>
          <a:srcRect l="5191" t="7375" r="2310" b="8751"/>
          <a:stretch/>
        </p:blipFill>
        <p:spPr bwMode="auto">
          <a:xfrm>
            <a:off x="9180488" y="4061176"/>
            <a:ext cx="2585268" cy="23441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8"/>
          <a:stretch>
            <a:fillRect/>
          </a:stretch>
        </p:blipFill>
        <p:spPr>
          <a:xfrm flipH="1">
            <a:off x="4863301" y="4533886"/>
            <a:ext cx="1228726" cy="939325"/>
          </a:xfrm>
          <a:prstGeom prst="rect">
            <a:avLst/>
          </a:prstGeom>
        </p:spPr>
      </p:pic>
      <p:pic>
        <p:nvPicPr>
          <p:cNvPr id="5134" name="Picture 14" descr="Resultado de imagem para wifi"/>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1579193" y="4785792"/>
            <a:ext cx="831555" cy="68741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p:cNvSpPr txBox="1">
            <a:spLocks noChangeArrowheads="1"/>
          </p:cNvSpPr>
          <p:nvPr/>
        </p:nvSpPr>
        <p:spPr>
          <a:xfrm>
            <a:off x="307975" y="1289007"/>
            <a:ext cx="11658246" cy="26574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pt-PT" dirty="0"/>
              <a:t>Create a interface collect data from sensor(s) and send to database (ddb)</a:t>
            </a:r>
          </a:p>
          <a:p>
            <a:r>
              <a:rPr lang="en-US" altLang="pt-PT" dirty="0"/>
              <a:t>Use Arduino MEGA as data acquisition</a:t>
            </a:r>
          </a:p>
          <a:p>
            <a:r>
              <a:rPr lang="en-US" altLang="pt-PT" dirty="0"/>
              <a:t>Create a </a:t>
            </a:r>
            <a:r>
              <a:rPr lang="en-US" altLang="pt-PT" dirty="0" err="1"/>
              <a:t>Labview</a:t>
            </a:r>
            <a:r>
              <a:rPr lang="en-US" altLang="pt-PT" dirty="0"/>
              <a:t> User Interface program to create a Interface from Arduino and database</a:t>
            </a:r>
          </a:p>
          <a:p>
            <a:r>
              <a:rPr lang="en-US" altLang="pt-PT" dirty="0"/>
              <a:t> Create a </a:t>
            </a:r>
            <a:r>
              <a:rPr lang="en-US" altLang="pt-PT" dirty="0" err="1"/>
              <a:t>Labview</a:t>
            </a:r>
            <a:r>
              <a:rPr lang="en-US" altLang="pt-PT" dirty="0"/>
              <a:t> User Interface program to get data from database</a:t>
            </a:r>
          </a:p>
        </p:txBody>
      </p:sp>
    </p:spTree>
    <p:extLst>
      <p:ext uri="{BB962C8B-B14F-4D97-AF65-F5344CB8AC3E}">
        <p14:creationId xmlns:p14="http://schemas.microsoft.com/office/powerpoint/2010/main" val="665552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Front Panel</a:t>
            </a:r>
          </a:p>
        </p:txBody>
      </p:sp>
      <p:sp>
        <p:nvSpPr>
          <p:cNvPr id="8" name="Rectangle 2"/>
          <p:cNvSpPr txBox="1">
            <a:spLocks noChangeArrowheads="1"/>
          </p:cNvSpPr>
          <p:nvPr/>
        </p:nvSpPr>
        <p:spPr>
          <a:xfrm>
            <a:off x="3604564" y="838927"/>
            <a:ext cx="5270500" cy="749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Controls &amp; Indicators</a:t>
            </a:r>
          </a:p>
        </p:txBody>
      </p:sp>
      <p:sp>
        <p:nvSpPr>
          <p:cNvPr id="26" name="Rectangle 2"/>
          <p:cNvSpPr txBox="1">
            <a:spLocks noChangeArrowheads="1"/>
          </p:cNvSpPr>
          <p:nvPr/>
        </p:nvSpPr>
        <p:spPr>
          <a:xfrm>
            <a:off x="3604564" y="1323975"/>
            <a:ext cx="5270500" cy="749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Shortcut Menus</a:t>
            </a:r>
          </a:p>
        </p:txBody>
      </p:sp>
      <p:sp>
        <p:nvSpPr>
          <p:cNvPr id="9" name="Rectangle 3"/>
          <p:cNvSpPr txBox="1">
            <a:spLocks noChangeArrowheads="1"/>
          </p:cNvSpPr>
          <p:nvPr/>
        </p:nvSpPr>
        <p:spPr>
          <a:xfrm>
            <a:off x="5659501" y="2429221"/>
            <a:ext cx="6161598" cy="39943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400" dirty="0"/>
              <a:t>All LabVIEW objects have associated shortcut menus</a:t>
            </a:r>
          </a:p>
          <a:p>
            <a:endParaRPr lang="en-US" altLang="pt-PT" sz="2400" dirty="0"/>
          </a:p>
          <a:p>
            <a:r>
              <a:rPr lang="en-US" altLang="pt-PT" sz="2400" dirty="0"/>
              <a:t>As you create a VI, use the shortcut menu items to change the look or behavior of front panel and block diagram objects</a:t>
            </a:r>
          </a:p>
          <a:p>
            <a:endParaRPr lang="en-US" altLang="pt-PT" sz="2400" dirty="0"/>
          </a:p>
          <a:p>
            <a:r>
              <a:rPr lang="en-US" altLang="pt-PT" sz="2400" dirty="0"/>
              <a:t>To access the shortcut menu, right-click the object</a:t>
            </a:r>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568" y="2208194"/>
            <a:ext cx="3887788"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500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Front Panel</a:t>
            </a:r>
          </a:p>
        </p:txBody>
      </p:sp>
      <p:sp>
        <p:nvSpPr>
          <p:cNvPr id="8" name="Rectangle 2"/>
          <p:cNvSpPr txBox="1">
            <a:spLocks noChangeArrowheads="1"/>
          </p:cNvSpPr>
          <p:nvPr/>
        </p:nvSpPr>
        <p:spPr>
          <a:xfrm>
            <a:off x="3604564" y="838927"/>
            <a:ext cx="5270500" cy="749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Controls &amp; Indicators</a:t>
            </a:r>
          </a:p>
        </p:txBody>
      </p:sp>
      <p:sp>
        <p:nvSpPr>
          <p:cNvPr id="26" name="Rectangle 2"/>
          <p:cNvSpPr txBox="1">
            <a:spLocks noChangeArrowheads="1"/>
          </p:cNvSpPr>
          <p:nvPr/>
        </p:nvSpPr>
        <p:spPr>
          <a:xfrm>
            <a:off x="3604564" y="1323975"/>
            <a:ext cx="5270500" cy="749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Property Dialog Box</a:t>
            </a: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03" y="2187729"/>
            <a:ext cx="4273167" cy="4204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3"/>
          <p:cNvSpPr txBox="1">
            <a:spLocks noChangeArrowheads="1"/>
          </p:cNvSpPr>
          <p:nvPr/>
        </p:nvSpPr>
        <p:spPr>
          <a:xfrm>
            <a:off x="5006247" y="2373447"/>
            <a:ext cx="6638581" cy="41705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400" dirty="0"/>
              <a:t>Right-click a front panel object and select </a:t>
            </a:r>
            <a:r>
              <a:rPr lang="en-US" altLang="pt-PT" sz="2400" b="1" dirty="0"/>
              <a:t>Properties</a:t>
            </a:r>
            <a:r>
              <a:rPr lang="en-US" altLang="pt-PT" sz="2400" dirty="0"/>
              <a:t> to display</a:t>
            </a:r>
          </a:p>
          <a:p>
            <a:endParaRPr lang="en-US" altLang="pt-PT" sz="2400" dirty="0"/>
          </a:p>
          <a:p>
            <a:r>
              <a:rPr lang="en-US" altLang="pt-PT" sz="2400" dirty="0"/>
              <a:t>The options available on the property dialog box are similar to the options available on the shortcut menu for that object</a:t>
            </a:r>
          </a:p>
        </p:txBody>
      </p:sp>
      <p:pic>
        <p:nvPicPr>
          <p:cNvPr id="9"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685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Block Diagram</a:t>
            </a:r>
          </a:p>
        </p:txBody>
      </p:sp>
      <p:sp>
        <p:nvSpPr>
          <p:cNvPr id="9" name="Rectangle 3"/>
          <p:cNvSpPr txBox="1">
            <a:spLocks noChangeArrowheads="1"/>
          </p:cNvSpPr>
          <p:nvPr/>
        </p:nvSpPr>
        <p:spPr>
          <a:xfrm>
            <a:off x="8141465" y="1919424"/>
            <a:ext cx="3939501"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Contains the graphical source code </a:t>
            </a:r>
          </a:p>
          <a:p>
            <a:endParaRPr lang="en-US" altLang="pt-PT" dirty="0"/>
          </a:p>
          <a:p>
            <a:r>
              <a:rPr lang="en-US" altLang="pt-PT" dirty="0"/>
              <a:t>Front panel objects appear as terminals on the block diagram</a:t>
            </a:r>
          </a:p>
        </p:txBody>
      </p:sp>
      <p:pic>
        <p:nvPicPr>
          <p:cNvPr id="10" name="Picture 5" descr="3part block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70" y="1676400"/>
            <a:ext cx="4914900" cy="33813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166" y="1390649"/>
            <a:ext cx="2319338" cy="411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10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Block Diagram</a:t>
            </a:r>
          </a:p>
        </p:txBody>
      </p:sp>
      <p:pic>
        <p:nvPicPr>
          <p:cNvPr id="8" name="Picture 8" descr="addsubf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97" y="1652014"/>
            <a:ext cx="4570413" cy="35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addsub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1956" y="3323422"/>
            <a:ext cx="4216400" cy="289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
          <p:cNvSpPr txBox="1">
            <a:spLocks noChangeArrowheads="1"/>
          </p:cNvSpPr>
          <p:nvPr/>
        </p:nvSpPr>
        <p:spPr>
          <a:xfrm>
            <a:off x="7310609" y="2015570"/>
            <a:ext cx="4267200"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950" indent="-234950">
              <a:buFontTx/>
              <a:buNone/>
            </a:pPr>
            <a:r>
              <a:rPr lang="en-US" altLang="pt-PT" sz="2400" dirty="0"/>
              <a:t>Block diagram objects include the following:</a:t>
            </a:r>
          </a:p>
          <a:p>
            <a:pPr marL="234950" indent="-234950">
              <a:buFontTx/>
              <a:buNone/>
            </a:pPr>
            <a:r>
              <a:rPr lang="en-US" altLang="pt-PT" dirty="0"/>
              <a:t>		Terminals</a:t>
            </a:r>
          </a:p>
          <a:p>
            <a:pPr marL="234950" indent="-234950">
              <a:buFontTx/>
              <a:buNone/>
            </a:pPr>
            <a:r>
              <a:rPr lang="en-US" altLang="pt-PT" dirty="0"/>
              <a:t>		</a:t>
            </a:r>
            <a:r>
              <a:rPr lang="en-US" altLang="pt-PT" dirty="0" err="1"/>
              <a:t>SubVIs</a:t>
            </a:r>
            <a:endParaRPr lang="en-US" altLang="pt-PT" dirty="0"/>
          </a:p>
          <a:p>
            <a:pPr marL="234950" indent="-234950">
              <a:buFontTx/>
              <a:buNone/>
            </a:pPr>
            <a:r>
              <a:rPr lang="en-US" altLang="pt-PT" dirty="0"/>
              <a:t>		Functions</a:t>
            </a:r>
          </a:p>
          <a:p>
            <a:pPr marL="234950" indent="-234950">
              <a:buFontTx/>
              <a:buNone/>
            </a:pPr>
            <a:r>
              <a:rPr lang="en-US" altLang="pt-PT" dirty="0"/>
              <a:t>		Constants</a:t>
            </a:r>
          </a:p>
          <a:p>
            <a:pPr marL="234950" indent="-234950">
              <a:buFontTx/>
              <a:buNone/>
            </a:pPr>
            <a:r>
              <a:rPr lang="en-US" altLang="pt-PT" dirty="0"/>
              <a:t>		Structures</a:t>
            </a:r>
          </a:p>
          <a:p>
            <a:pPr marL="234950" indent="-234950">
              <a:buFontTx/>
              <a:buNone/>
            </a:pPr>
            <a:r>
              <a:rPr lang="en-US" altLang="pt-PT" dirty="0"/>
              <a:t>		Wires</a:t>
            </a:r>
            <a:endParaRPr lang="en-US" altLang="pt-PT" dirty="0">
              <a:solidFill>
                <a:schemeClr val="folHlink"/>
              </a:solidFill>
            </a:endParaRPr>
          </a:p>
        </p:txBody>
      </p:sp>
      <p:pic>
        <p:nvPicPr>
          <p:cNvPr id="9"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978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Block Diagram</a:t>
            </a:r>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414" y="1623906"/>
            <a:ext cx="8686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p:cNvSpPr txBox="1">
            <a:spLocks noChangeArrowheads="1"/>
          </p:cNvSpPr>
          <p:nvPr/>
        </p:nvSpPr>
        <p:spPr>
          <a:xfrm>
            <a:off x="1712890" y="1219223"/>
            <a:ext cx="9031310" cy="4046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2800" dirty="0"/>
              <a:t>Block Diagram – Toolbar</a:t>
            </a:r>
          </a:p>
        </p:txBody>
      </p:sp>
      <p:sp>
        <p:nvSpPr>
          <p:cNvPr id="11" name="Rectangle 2"/>
          <p:cNvSpPr txBox="1">
            <a:spLocks noChangeArrowheads="1"/>
          </p:cNvSpPr>
          <p:nvPr/>
        </p:nvSpPr>
        <p:spPr>
          <a:xfrm>
            <a:off x="3593295" y="2138920"/>
            <a:ext cx="5270500" cy="749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Terminals</a:t>
            </a:r>
          </a:p>
        </p:txBody>
      </p:sp>
      <p:sp>
        <p:nvSpPr>
          <p:cNvPr id="13" name="Rectangle 6"/>
          <p:cNvSpPr txBox="1">
            <a:spLocks noChangeArrowheads="1"/>
          </p:cNvSpPr>
          <p:nvPr/>
        </p:nvSpPr>
        <p:spPr>
          <a:xfrm>
            <a:off x="2395251" y="2781354"/>
            <a:ext cx="8077200" cy="34544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Terminals are:</a:t>
            </a:r>
          </a:p>
          <a:p>
            <a:pPr lvl="1"/>
            <a:r>
              <a:rPr lang="en-US" altLang="pt-PT" dirty="0"/>
              <a:t>Block diagram appearance of front panel objects</a:t>
            </a:r>
          </a:p>
          <a:p>
            <a:pPr lvl="1"/>
            <a:r>
              <a:rPr lang="en-US" altLang="pt-PT" dirty="0"/>
              <a:t>Entry and exit ports that exchange information between the front panel and block diagram</a:t>
            </a:r>
          </a:p>
          <a:p>
            <a:pPr lvl="1"/>
            <a:r>
              <a:rPr lang="en-US" altLang="pt-PT" dirty="0"/>
              <a:t>Analogous to parameters and constants in text-based programming languages</a:t>
            </a:r>
          </a:p>
          <a:p>
            <a:r>
              <a:rPr lang="en-US" altLang="pt-PT" dirty="0"/>
              <a:t>Change the view type of a terminal by toggling the </a:t>
            </a:r>
            <a:r>
              <a:rPr lang="en-US" altLang="pt-PT" b="1" dirty="0"/>
              <a:t>View as Icon</a:t>
            </a:r>
            <a:r>
              <a:rPr lang="en-US" altLang="pt-PT" dirty="0"/>
              <a:t> selection from the right click menu </a:t>
            </a:r>
          </a:p>
        </p:txBody>
      </p:sp>
      <p:pic>
        <p:nvPicPr>
          <p:cNvPr id="1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39" y="5473831"/>
            <a:ext cx="93345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6839" y="5473831"/>
            <a:ext cx="81915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50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txBox="1">
            <a:spLocks noChangeArrowheads="1"/>
          </p:cNvSpPr>
          <p:nvPr/>
        </p:nvSpPr>
        <p:spPr>
          <a:xfrm>
            <a:off x="639103" y="3001794"/>
            <a:ext cx="10936585" cy="635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pt-PT" dirty="0">
                <a:hlinkClick r:id="rId3"/>
              </a:rPr>
              <a:t>http://ni2.intellisurvey.com/run/celvbasicsquiz</a:t>
            </a:r>
            <a:endParaRPr lang="en-US" altLang="pt-PT" dirty="0"/>
          </a:p>
        </p:txBody>
      </p:sp>
    </p:spTree>
    <p:extLst>
      <p:ext uri="{BB962C8B-B14F-4D97-AF65-F5344CB8AC3E}">
        <p14:creationId xmlns:p14="http://schemas.microsoft.com/office/powerpoint/2010/main" val="3847748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Block Diagram</a:t>
            </a:r>
          </a:p>
        </p:txBody>
      </p:sp>
      <p:sp>
        <p:nvSpPr>
          <p:cNvPr id="11" name="Rectangle 2"/>
          <p:cNvSpPr txBox="1">
            <a:spLocks noChangeArrowheads="1"/>
          </p:cNvSpPr>
          <p:nvPr/>
        </p:nvSpPr>
        <p:spPr>
          <a:xfrm>
            <a:off x="3604564" y="871980"/>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Terminals</a:t>
            </a:r>
          </a:p>
        </p:txBody>
      </p:sp>
      <p:sp>
        <p:nvSpPr>
          <p:cNvPr id="12" name="Rectangle 2"/>
          <p:cNvSpPr txBox="1">
            <a:spLocks noChangeArrowheads="1"/>
          </p:cNvSpPr>
          <p:nvPr/>
        </p:nvSpPr>
        <p:spPr>
          <a:xfrm>
            <a:off x="3604564" y="1390649"/>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Nodes</a:t>
            </a:r>
          </a:p>
        </p:txBody>
      </p:sp>
      <p:sp>
        <p:nvSpPr>
          <p:cNvPr id="15" name="Rectangle 7"/>
          <p:cNvSpPr txBox="1">
            <a:spLocks noChangeArrowheads="1"/>
          </p:cNvSpPr>
          <p:nvPr/>
        </p:nvSpPr>
        <p:spPr>
          <a:xfrm>
            <a:off x="368147" y="2571750"/>
            <a:ext cx="11607188" cy="35205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Objects on the block diagram that have inputs and/or outputs and perform operations when a VI runs</a:t>
            </a:r>
          </a:p>
          <a:p>
            <a:endParaRPr lang="en-US" altLang="pt-PT" dirty="0"/>
          </a:p>
          <a:p>
            <a:r>
              <a:rPr lang="en-US" altLang="pt-PT" dirty="0"/>
              <a:t>Analogous to statements, operators, functions, and subroutines in text-based programming languages</a:t>
            </a:r>
          </a:p>
          <a:p>
            <a:endParaRPr lang="en-US" altLang="pt-PT" dirty="0"/>
          </a:p>
          <a:p>
            <a:r>
              <a:rPr lang="en-US" altLang="pt-PT" dirty="0"/>
              <a:t>Nodes can be functions, </a:t>
            </a:r>
            <a:r>
              <a:rPr lang="en-US" altLang="pt-PT" dirty="0" err="1"/>
              <a:t>subVIs</a:t>
            </a:r>
            <a:r>
              <a:rPr lang="en-US" altLang="pt-PT" dirty="0"/>
              <a:t>, or structures</a:t>
            </a:r>
          </a:p>
        </p:txBody>
      </p:sp>
      <p:pic>
        <p:nvPicPr>
          <p:cNvPr id="8"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087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Block Diagram</a:t>
            </a:r>
          </a:p>
        </p:txBody>
      </p:sp>
      <p:sp>
        <p:nvSpPr>
          <p:cNvPr id="11" name="Rectangle 2"/>
          <p:cNvSpPr txBox="1">
            <a:spLocks noChangeArrowheads="1"/>
          </p:cNvSpPr>
          <p:nvPr/>
        </p:nvSpPr>
        <p:spPr>
          <a:xfrm>
            <a:off x="3604564" y="871980"/>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Terminals</a:t>
            </a:r>
          </a:p>
        </p:txBody>
      </p:sp>
      <p:sp>
        <p:nvSpPr>
          <p:cNvPr id="12" name="Rectangle 2"/>
          <p:cNvSpPr txBox="1">
            <a:spLocks noChangeArrowheads="1"/>
          </p:cNvSpPr>
          <p:nvPr/>
        </p:nvSpPr>
        <p:spPr>
          <a:xfrm>
            <a:off x="3604564" y="1390649"/>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Function Nodes</a:t>
            </a:r>
          </a:p>
        </p:txBody>
      </p:sp>
      <p:graphicFrame>
        <p:nvGraphicFramePr>
          <p:cNvPr id="8" name="Object 4"/>
          <p:cNvGraphicFramePr>
            <a:graphicFrameLocks noChangeAspect="1"/>
          </p:cNvGraphicFramePr>
          <p:nvPr>
            <p:extLst>
              <p:ext uri="{D42A27DB-BD31-4B8C-83A1-F6EECF244321}">
                <p14:modId xmlns:p14="http://schemas.microsoft.com/office/powerpoint/2010/main" val="3906173198"/>
              </p:ext>
            </p:extLst>
          </p:nvPr>
        </p:nvGraphicFramePr>
        <p:xfrm>
          <a:off x="10030858" y="1230826"/>
          <a:ext cx="842963" cy="923925"/>
        </p:xfrm>
        <a:graphic>
          <a:graphicData uri="http://schemas.openxmlformats.org/presentationml/2006/ole">
            <mc:AlternateContent xmlns:mc="http://schemas.openxmlformats.org/markup-compatibility/2006">
              <mc:Choice xmlns:v="urn:schemas-microsoft-com:vml" Requires="v">
                <p:oleObj spid="_x0000_s1080" name="Bitmap Image" r:id="rId3" imgW="295238" imgH="323981" progId="Paint.Picture">
                  <p:embed/>
                </p:oleObj>
              </mc:Choice>
              <mc:Fallback>
                <p:oleObj name="Bitmap Image" r:id="rId3" imgW="295238" imgH="323981" progId="Paint.Picture">
                  <p:embed/>
                  <p:pic>
                    <p:nvPicPr>
                      <p:cNvPr id="2119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0858" y="1230826"/>
                        <a:ext cx="84296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6"/>
          <p:cNvSpPr txBox="1">
            <a:spLocks noChangeArrowheads="1"/>
          </p:cNvSpPr>
          <p:nvPr/>
        </p:nvSpPr>
        <p:spPr>
          <a:xfrm>
            <a:off x="269054" y="2690252"/>
            <a:ext cx="11673230" cy="22316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Fundamental operating elements of LabVIEW</a:t>
            </a:r>
          </a:p>
          <a:p>
            <a:endParaRPr lang="en-US" altLang="pt-PT" dirty="0"/>
          </a:p>
          <a:p>
            <a:r>
              <a:rPr lang="en-US" altLang="pt-PT" dirty="0"/>
              <a:t>Do not have front panels or block diagrams, but do have connector panes</a:t>
            </a:r>
          </a:p>
          <a:p>
            <a:endParaRPr lang="en-US" altLang="pt-PT" dirty="0"/>
          </a:p>
          <a:p>
            <a:r>
              <a:rPr lang="en-US" altLang="pt-PT" dirty="0"/>
              <a:t>Double-clicking a function only selects the function – does not open it like a VI</a:t>
            </a:r>
          </a:p>
          <a:p>
            <a:endParaRPr lang="en-US" altLang="pt-PT" dirty="0"/>
          </a:p>
          <a:p>
            <a:r>
              <a:rPr lang="en-US" altLang="pt-PT" dirty="0"/>
              <a:t>Has a pale yellow background on its icon</a:t>
            </a:r>
          </a:p>
        </p:txBody>
      </p:sp>
      <p:pic>
        <p:nvPicPr>
          <p:cNvPr id="10"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736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Block Diagram</a:t>
            </a:r>
          </a:p>
        </p:txBody>
      </p:sp>
      <p:sp>
        <p:nvSpPr>
          <p:cNvPr id="11" name="Rectangle 2"/>
          <p:cNvSpPr txBox="1">
            <a:spLocks noChangeArrowheads="1"/>
          </p:cNvSpPr>
          <p:nvPr/>
        </p:nvSpPr>
        <p:spPr>
          <a:xfrm>
            <a:off x="3604564" y="871980"/>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Terminals</a:t>
            </a:r>
          </a:p>
        </p:txBody>
      </p:sp>
      <p:sp>
        <p:nvSpPr>
          <p:cNvPr id="12" name="Rectangle 2"/>
          <p:cNvSpPr txBox="1">
            <a:spLocks noChangeArrowheads="1"/>
          </p:cNvSpPr>
          <p:nvPr/>
        </p:nvSpPr>
        <p:spPr>
          <a:xfrm>
            <a:off x="3604564" y="1390649"/>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err="1"/>
              <a:t>SubVI</a:t>
            </a:r>
            <a:r>
              <a:rPr lang="en-US" altLang="pt-PT" b="1" dirty="0"/>
              <a:t> Nodes</a:t>
            </a:r>
          </a:p>
        </p:txBody>
      </p:sp>
      <p:pic>
        <p:nvPicPr>
          <p:cNvPr id="10" name="Picture 7" descr="subVI ex"/>
          <p:cNvPicPr>
            <a:picLocks noChangeAspect="1" noChangeArrowheads="1"/>
          </p:cNvPicPr>
          <p:nvPr/>
        </p:nvPicPr>
        <p:blipFill>
          <a:blip r:embed="rId2">
            <a:extLst>
              <a:ext uri="{28A0092B-C50C-407E-A947-70E740481C1C}">
                <a14:useLocalDpi xmlns:a14="http://schemas.microsoft.com/office/drawing/2010/main" val="0"/>
              </a:ext>
            </a:extLst>
          </a:blip>
          <a:srcRect r="4005"/>
          <a:stretch>
            <a:fillRect/>
          </a:stretch>
        </p:blipFill>
        <p:spPr bwMode="auto">
          <a:xfrm>
            <a:off x="8953959" y="1144121"/>
            <a:ext cx="2473325" cy="101758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6"/>
          <p:cNvSpPr txBox="1">
            <a:spLocks noChangeArrowheads="1"/>
          </p:cNvSpPr>
          <p:nvPr/>
        </p:nvSpPr>
        <p:spPr>
          <a:xfrm>
            <a:off x="149134" y="2282027"/>
            <a:ext cx="11947386"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VIs that you build to use inside of another VI</a:t>
            </a:r>
          </a:p>
          <a:p>
            <a:endParaRPr lang="en-US" altLang="pt-PT" dirty="0"/>
          </a:p>
          <a:p>
            <a:r>
              <a:rPr lang="en-US" altLang="pt-PT" dirty="0"/>
              <a:t>Any VI has the potential to be used as a </a:t>
            </a:r>
            <a:r>
              <a:rPr lang="en-US" altLang="pt-PT" dirty="0" err="1"/>
              <a:t>subVI</a:t>
            </a:r>
            <a:endParaRPr lang="en-US" altLang="pt-PT" dirty="0"/>
          </a:p>
          <a:p>
            <a:endParaRPr lang="en-US" altLang="pt-PT" dirty="0"/>
          </a:p>
          <a:p>
            <a:r>
              <a:rPr lang="en-US" altLang="pt-PT" dirty="0"/>
              <a:t>When you double-click a </a:t>
            </a:r>
            <a:r>
              <a:rPr lang="en-US" altLang="pt-PT" dirty="0" err="1"/>
              <a:t>subVI</a:t>
            </a:r>
            <a:r>
              <a:rPr lang="en-US" altLang="pt-PT" dirty="0"/>
              <a:t> on the block diagram, you can view the front panel and block diagram of the </a:t>
            </a:r>
            <a:r>
              <a:rPr lang="en-US" altLang="pt-PT" dirty="0" err="1"/>
              <a:t>subVI</a:t>
            </a:r>
            <a:endParaRPr lang="en-US" altLang="pt-PT" dirty="0"/>
          </a:p>
          <a:p>
            <a:pPr lvl="1"/>
            <a:r>
              <a:rPr lang="en-US" altLang="pt-PT" dirty="0"/>
              <a:t>The upper right corner of the front panel and block diagram displays the icon for the current VI</a:t>
            </a:r>
          </a:p>
          <a:p>
            <a:pPr lvl="1"/>
            <a:r>
              <a:rPr lang="en-US" altLang="pt-PT" dirty="0"/>
              <a:t>This is the icon that appears when you place the VI on a block diagram as a </a:t>
            </a:r>
            <a:r>
              <a:rPr lang="en-US" altLang="pt-PT" dirty="0" err="1"/>
              <a:t>subVI</a:t>
            </a:r>
            <a:endParaRPr lang="en-US" altLang="pt-PT" dirty="0"/>
          </a:p>
        </p:txBody>
      </p:sp>
      <p:pic>
        <p:nvPicPr>
          <p:cNvPr id="8"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784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Block Diagram</a:t>
            </a:r>
          </a:p>
        </p:txBody>
      </p:sp>
      <p:sp>
        <p:nvSpPr>
          <p:cNvPr id="11" name="Rectangle 2"/>
          <p:cNvSpPr txBox="1">
            <a:spLocks noChangeArrowheads="1"/>
          </p:cNvSpPr>
          <p:nvPr/>
        </p:nvSpPr>
        <p:spPr>
          <a:xfrm>
            <a:off x="3604564" y="871980"/>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Terminals</a:t>
            </a:r>
          </a:p>
        </p:txBody>
      </p:sp>
      <p:sp>
        <p:nvSpPr>
          <p:cNvPr id="12" name="Rectangle 2"/>
          <p:cNvSpPr txBox="1">
            <a:spLocks noChangeArrowheads="1"/>
          </p:cNvSpPr>
          <p:nvPr/>
        </p:nvSpPr>
        <p:spPr>
          <a:xfrm>
            <a:off x="3604564" y="1390649"/>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err="1"/>
              <a:t>SubVI</a:t>
            </a:r>
            <a:r>
              <a:rPr lang="en-US" altLang="pt-PT" b="1" dirty="0"/>
              <a:t> Nodes</a:t>
            </a:r>
          </a:p>
        </p:txBody>
      </p:sp>
      <p:graphicFrame>
        <p:nvGraphicFramePr>
          <p:cNvPr id="8" name="Object 4"/>
          <p:cNvGraphicFramePr>
            <a:graphicFrameLocks noChangeAspect="1"/>
          </p:cNvGraphicFramePr>
          <p:nvPr>
            <p:extLst>
              <p:ext uri="{D42A27DB-BD31-4B8C-83A1-F6EECF244321}">
                <p14:modId xmlns:p14="http://schemas.microsoft.com/office/powerpoint/2010/main" val="546264753"/>
              </p:ext>
            </p:extLst>
          </p:nvPr>
        </p:nvGraphicFramePr>
        <p:xfrm>
          <a:off x="9782003" y="485660"/>
          <a:ext cx="1376362" cy="1981200"/>
        </p:xfrm>
        <a:graphic>
          <a:graphicData uri="http://schemas.openxmlformats.org/presentationml/2006/ole">
            <mc:AlternateContent xmlns:mc="http://schemas.openxmlformats.org/markup-compatibility/2006">
              <mc:Choice xmlns:v="urn:schemas-microsoft-com:vml" Requires="v">
                <p:oleObj spid="_x0000_s2104" name="Bitmap Image" r:id="rId3" imgW="1019048" imgH="1467055" progId="Paint.Picture">
                  <p:embed/>
                </p:oleObj>
              </mc:Choice>
              <mc:Fallback>
                <p:oleObj name="Bitmap Image" r:id="rId3" imgW="1019048" imgH="1467055" progId="Paint.Picture">
                  <p:embed/>
                  <p:pic>
                    <p:nvPicPr>
                      <p:cNvPr id="2140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003" y="485660"/>
                        <a:ext cx="1376362"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6"/>
          <p:cNvSpPr txBox="1">
            <a:spLocks noChangeArrowheads="1"/>
          </p:cNvSpPr>
          <p:nvPr/>
        </p:nvSpPr>
        <p:spPr>
          <a:xfrm>
            <a:off x="401197" y="2967702"/>
            <a:ext cx="11353800" cy="30364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Express VIs are a special type of </a:t>
            </a:r>
            <a:r>
              <a:rPr lang="en-US" altLang="pt-PT" dirty="0" err="1"/>
              <a:t>SubVI</a:t>
            </a:r>
            <a:endParaRPr lang="en-US" altLang="pt-PT" dirty="0"/>
          </a:p>
          <a:p>
            <a:pPr lvl="1"/>
            <a:r>
              <a:rPr lang="en-US" altLang="pt-PT" dirty="0"/>
              <a:t>Require minimal wiring because you configure them with dialog boxes</a:t>
            </a:r>
          </a:p>
          <a:p>
            <a:pPr lvl="1"/>
            <a:r>
              <a:rPr lang="en-US" altLang="pt-PT" dirty="0"/>
              <a:t>Save the configuration of an Express VI as a </a:t>
            </a:r>
            <a:r>
              <a:rPr lang="en-US" altLang="pt-PT" dirty="0" err="1"/>
              <a:t>subVI</a:t>
            </a:r>
            <a:endParaRPr lang="en-US" altLang="pt-PT" dirty="0"/>
          </a:p>
          <a:p>
            <a:pPr lvl="1"/>
            <a:endParaRPr lang="en-US" altLang="pt-PT" dirty="0"/>
          </a:p>
          <a:p>
            <a:r>
              <a:rPr lang="en-US" altLang="pt-PT" dirty="0"/>
              <a:t>Icons for Express VIs appear on the block diagram as icons surrounded by a blue field</a:t>
            </a:r>
          </a:p>
        </p:txBody>
      </p:sp>
      <p:pic>
        <p:nvPicPr>
          <p:cNvPr id="10"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208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Block Diagram</a:t>
            </a:r>
          </a:p>
        </p:txBody>
      </p:sp>
      <p:sp>
        <p:nvSpPr>
          <p:cNvPr id="11" name="Rectangle 2"/>
          <p:cNvSpPr txBox="1">
            <a:spLocks noChangeArrowheads="1"/>
          </p:cNvSpPr>
          <p:nvPr/>
        </p:nvSpPr>
        <p:spPr>
          <a:xfrm>
            <a:off x="3604564" y="871980"/>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Terminals</a:t>
            </a:r>
          </a:p>
        </p:txBody>
      </p:sp>
      <p:sp>
        <p:nvSpPr>
          <p:cNvPr id="12" name="Rectangle 2"/>
          <p:cNvSpPr txBox="1">
            <a:spLocks noChangeArrowheads="1"/>
          </p:cNvSpPr>
          <p:nvPr/>
        </p:nvSpPr>
        <p:spPr>
          <a:xfrm>
            <a:off x="1806765" y="1390649"/>
            <a:ext cx="9132983"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Icons / </a:t>
            </a:r>
            <a:r>
              <a:rPr lang="en-US" altLang="pt-PT" b="1" dirty="0" err="1"/>
              <a:t>Explandable</a:t>
            </a:r>
            <a:r>
              <a:rPr lang="en-US" altLang="pt-PT" b="1" dirty="0"/>
              <a:t> Nodes</a:t>
            </a: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564" y="2809302"/>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464" y="2809302"/>
            <a:ext cx="13716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2764" y="2809302"/>
            <a:ext cx="1371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424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Block Diagram</a:t>
            </a:r>
          </a:p>
        </p:txBody>
      </p:sp>
      <p:sp>
        <p:nvSpPr>
          <p:cNvPr id="11" name="Rectangle 2"/>
          <p:cNvSpPr txBox="1">
            <a:spLocks noChangeArrowheads="1"/>
          </p:cNvSpPr>
          <p:nvPr/>
        </p:nvSpPr>
        <p:spPr>
          <a:xfrm>
            <a:off x="3604564" y="871980"/>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Wires</a:t>
            </a:r>
          </a:p>
        </p:txBody>
      </p:sp>
      <p:sp>
        <p:nvSpPr>
          <p:cNvPr id="9" name="Rectangle 20"/>
          <p:cNvSpPr txBox="1">
            <a:spLocks noChangeArrowheads="1"/>
          </p:cNvSpPr>
          <p:nvPr/>
        </p:nvSpPr>
        <p:spPr>
          <a:xfrm>
            <a:off x="418641" y="1514475"/>
            <a:ext cx="11633812" cy="35863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Transfer data between block diagram objects through wires</a:t>
            </a:r>
          </a:p>
          <a:p>
            <a:pPr marL="0" indent="0">
              <a:buNone/>
            </a:pPr>
            <a:endParaRPr lang="en-US" altLang="pt-PT" dirty="0"/>
          </a:p>
          <a:p>
            <a:r>
              <a:rPr lang="en-US" altLang="pt-PT" dirty="0"/>
              <a:t>Wires are different colors, styles, and thicknesses, depending on their data types</a:t>
            </a:r>
          </a:p>
          <a:p>
            <a:endParaRPr lang="en-US" altLang="pt-PT" dirty="0"/>
          </a:p>
          <a:p>
            <a:r>
              <a:rPr lang="en-US" altLang="pt-PT" dirty="0"/>
              <a:t>A broken wire appears as a dashed black line with a red X in the middle</a:t>
            </a:r>
          </a:p>
        </p:txBody>
      </p:sp>
      <p:graphicFrame>
        <p:nvGraphicFramePr>
          <p:cNvPr id="15" name="Object 18"/>
          <p:cNvGraphicFramePr>
            <a:graphicFrameLocks noChangeAspect="1"/>
          </p:cNvGraphicFramePr>
          <p:nvPr>
            <p:extLst>
              <p:ext uri="{D42A27DB-BD31-4B8C-83A1-F6EECF244321}">
                <p14:modId xmlns:p14="http://schemas.microsoft.com/office/powerpoint/2010/main" val="4246061166"/>
              </p:ext>
            </p:extLst>
          </p:nvPr>
        </p:nvGraphicFramePr>
        <p:xfrm>
          <a:off x="5243168" y="4682412"/>
          <a:ext cx="1676400" cy="465138"/>
        </p:xfrm>
        <a:graphic>
          <a:graphicData uri="http://schemas.openxmlformats.org/presentationml/2006/ole">
            <mc:AlternateContent xmlns:mc="http://schemas.openxmlformats.org/markup-compatibility/2006">
              <mc:Choice xmlns:v="urn:schemas-microsoft-com:vml" Requires="v">
                <p:oleObj spid="_x0000_s4150" name="Bitmap Image" r:id="rId3" imgW="619211" imgH="171338" progId="Paint.Picture">
                  <p:embed/>
                </p:oleObj>
              </mc:Choice>
              <mc:Fallback>
                <p:oleObj name="Bitmap Image" r:id="rId3" imgW="619211" imgH="171338" progId="Paint.Picture">
                  <p:embed/>
                  <p:pic>
                    <p:nvPicPr>
                      <p:cNvPr id="216082"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3168" y="4682412"/>
                        <a:ext cx="16764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 name="Picture 7" descr="wirestrgary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3568" y="6496280"/>
            <a:ext cx="762000" cy="762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wiren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6368" y="5810480"/>
            <a:ext cx="762000" cy="190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wirenumar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6368" y="6153380"/>
            <a:ext cx="762000" cy="381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wirenumary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6368" y="6515330"/>
            <a:ext cx="762000" cy="5715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1" descr="wirestr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43568" y="5810480"/>
            <a:ext cx="762000" cy="381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wirestrgar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43568" y="6143855"/>
            <a:ext cx="762000" cy="5715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3" descr="wireintary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7568" y="6515330"/>
            <a:ext cx="762000" cy="5715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4" descr="wirein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7568" y="5810480"/>
            <a:ext cx="762000" cy="1905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5" descr="wireintar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57568" y="6153380"/>
            <a:ext cx="762000" cy="381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16"/>
          <p:cNvSpPr txBox="1">
            <a:spLocks noChangeArrowheads="1"/>
          </p:cNvSpPr>
          <p:nvPr/>
        </p:nvSpPr>
        <p:spPr bwMode="auto">
          <a:xfrm>
            <a:off x="2880968" y="5642205"/>
            <a:ext cx="10525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l"/>
            <a:r>
              <a:rPr lang="en-US" altLang="pt-PT" sz="2000">
                <a:solidFill>
                  <a:schemeClr val="tx1"/>
                </a:solidFill>
              </a:rPr>
              <a:t>Scalar</a:t>
            </a:r>
          </a:p>
          <a:p>
            <a:pPr algn="l"/>
            <a:r>
              <a:rPr lang="en-US" altLang="pt-PT" sz="2000">
                <a:solidFill>
                  <a:schemeClr val="tx1"/>
                </a:solidFill>
              </a:rPr>
              <a:t>1D Array</a:t>
            </a:r>
          </a:p>
          <a:p>
            <a:pPr algn="l"/>
            <a:r>
              <a:rPr lang="en-US" altLang="pt-PT" sz="2000">
                <a:solidFill>
                  <a:schemeClr val="tx1"/>
                </a:solidFill>
              </a:rPr>
              <a:t>2D Array</a:t>
            </a:r>
          </a:p>
        </p:txBody>
      </p:sp>
      <p:sp>
        <p:nvSpPr>
          <p:cNvPr id="26" name="Text Box 17"/>
          <p:cNvSpPr txBox="1">
            <a:spLocks noChangeArrowheads="1"/>
          </p:cNvSpPr>
          <p:nvPr/>
        </p:nvSpPr>
        <p:spPr bwMode="auto">
          <a:xfrm>
            <a:off x="5366140" y="4444142"/>
            <a:ext cx="14304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l"/>
            <a:r>
              <a:rPr lang="en-US" altLang="pt-PT" sz="2000" dirty="0"/>
              <a:t>Broken wire</a:t>
            </a:r>
            <a:endParaRPr lang="en-US" altLang="pt-PT" sz="2000" dirty="0">
              <a:solidFill>
                <a:schemeClr val="tx1"/>
              </a:solidFill>
            </a:endParaRPr>
          </a:p>
        </p:txBody>
      </p:sp>
      <p:sp>
        <p:nvSpPr>
          <p:cNvPr id="27" name="Text Box 17"/>
          <p:cNvSpPr txBox="1">
            <a:spLocks noChangeArrowheads="1"/>
          </p:cNvSpPr>
          <p:nvPr/>
        </p:nvSpPr>
        <p:spPr bwMode="auto">
          <a:xfrm>
            <a:off x="3847756" y="5308744"/>
            <a:ext cx="5357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l"/>
            <a:r>
              <a:rPr lang="en-US" altLang="pt-PT" sz="2000" dirty="0">
                <a:solidFill>
                  <a:schemeClr val="tx1"/>
                </a:solidFill>
              </a:rPr>
              <a:t>DBL Numeric	Integer Numeric		String</a:t>
            </a:r>
          </a:p>
        </p:txBody>
      </p:sp>
      <p:pic>
        <p:nvPicPr>
          <p:cNvPr id="28" name="Picture 2" descr="Resultado de imagem para labview logo"/>
          <p:cNvPicPr>
            <a:picLocks noChangeAspect="1" noChangeArrowheads="1"/>
          </p:cNvPicPr>
          <p:nvPr/>
        </p:nvPicPr>
        <p:blipFill rotWithShape="1">
          <a:blip r:embed="rId1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757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Block Diagram</a:t>
            </a:r>
          </a:p>
        </p:txBody>
      </p:sp>
      <p:sp>
        <p:nvSpPr>
          <p:cNvPr id="11" name="Rectangle 2"/>
          <p:cNvSpPr txBox="1">
            <a:spLocks noChangeArrowheads="1"/>
          </p:cNvSpPr>
          <p:nvPr/>
        </p:nvSpPr>
        <p:spPr>
          <a:xfrm>
            <a:off x="3604564" y="871980"/>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Wires</a:t>
            </a:r>
          </a:p>
        </p:txBody>
      </p:sp>
      <p:sp>
        <p:nvSpPr>
          <p:cNvPr id="28" name="Rectangle 3"/>
          <p:cNvSpPr txBox="1">
            <a:spLocks noChangeArrowheads="1"/>
          </p:cNvSpPr>
          <p:nvPr/>
        </p:nvSpPr>
        <p:spPr>
          <a:xfrm>
            <a:off x="585271" y="1954174"/>
            <a:ext cx="11210581" cy="10855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400" dirty="0"/>
              <a:t>Press &lt;Ctrl&gt;-B to delete all broken wires</a:t>
            </a:r>
          </a:p>
          <a:p>
            <a:r>
              <a:rPr lang="en-US" altLang="pt-PT" sz="2400" dirty="0"/>
              <a:t>Right-click and select </a:t>
            </a:r>
            <a:r>
              <a:rPr lang="en-US" altLang="pt-PT" sz="2400" b="1" dirty="0"/>
              <a:t>Clean Up Wire</a:t>
            </a:r>
            <a:r>
              <a:rPr lang="en-US" altLang="pt-PT" sz="2400" dirty="0"/>
              <a:t> to reroute the wire</a:t>
            </a:r>
          </a:p>
        </p:txBody>
      </p:sp>
      <p:pic>
        <p:nvPicPr>
          <p:cNvPr id="29" name="Picture 6" descr="CleanWi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415" y="3090653"/>
            <a:ext cx="3278188" cy="355282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5" descr="CleanedWi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2521" y="3103218"/>
            <a:ext cx="2525713" cy="696913"/>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7"/>
          <p:cNvSpPr>
            <a:spLocks noChangeArrowheads="1"/>
          </p:cNvSpPr>
          <p:nvPr/>
        </p:nvSpPr>
        <p:spPr bwMode="auto">
          <a:xfrm>
            <a:off x="5733362" y="3419131"/>
            <a:ext cx="914400" cy="381000"/>
          </a:xfrm>
          <a:prstGeom prst="rightArrow">
            <a:avLst>
              <a:gd name="adj1" fmla="val 50000"/>
              <a:gd name="adj2" fmla="val 60000"/>
            </a:avLst>
          </a:prstGeom>
          <a:solidFill>
            <a:schemeClr val="accent1"/>
          </a:solidFill>
          <a:ln w="9525"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pic>
        <p:nvPicPr>
          <p:cNvPr id="9"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998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Block Diagram</a:t>
            </a:r>
          </a:p>
        </p:txBody>
      </p:sp>
      <p:sp>
        <p:nvSpPr>
          <p:cNvPr id="11" name="Rectangle 2"/>
          <p:cNvSpPr txBox="1">
            <a:spLocks noChangeArrowheads="1"/>
          </p:cNvSpPr>
          <p:nvPr/>
        </p:nvSpPr>
        <p:spPr>
          <a:xfrm>
            <a:off x="3604564" y="871980"/>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Tools</a:t>
            </a:r>
          </a:p>
        </p:txBody>
      </p:sp>
      <p:sp>
        <p:nvSpPr>
          <p:cNvPr id="9" name="Rectangle 6"/>
          <p:cNvSpPr txBox="1">
            <a:spLocks noChangeArrowheads="1"/>
          </p:cNvSpPr>
          <p:nvPr/>
        </p:nvSpPr>
        <p:spPr>
          <a:xfrm>
            <a:off x="456281" y="1878032"/>
            <a:ext cx="11364817" cy="38617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Create, modify, and debug VIs using the tools</a:t>
            </a:r>
          </a:p>
          <a:p>
            <a:endParaRPr lang="en-US" altLang="pt-PT" dirty="0"/>
          </a:p>
          <a:p>
            <a:r>
              <a:rPr lang="en-US" altLang="pt-PT" dirty="0"/>
              <a:t>A tool is a special operating mode of the mouse cursor</a:t>
            </a:r>
          </a:p>
          <a:p>
            <a:endParaRPr lang="en-US" altLang="pt-PT" dirty="0"/>
          </a:p>
          <a:p>
            <a:r>
              <a:rPr lang="en-US" altLang="pt-PT" dirty="0"/>
              <a:t>The operating mode of the cursor corresponds to the icon of the tool selected</a:t>
            </a:r>
          </a:p>
          <a:p>
            <a:endParaRPr lang="en-US" altLang="pt-PT" dirty="0"/>
          </a:p>
          <a:p>
            <a:r>
              <a:rPr lang="en-US" altLang="pt-PT" dirty="0"/>
              <a:t>When using the </a:t>
            </a:r>
            <a:r>
              <a:rPr lang="en-US" altLang="pt-PT" b="1" dirty="0"/>
              <a:t>Automatic</a:t>
            </a:r>
            <a:r>
              <a:rPr lang="en-US" altLang="pt-PT" dirty="0"/>
              <a:t> Tool Selection, LabVIEW chooses which tool to select based on the current location of the mouse</a:t>
            </a: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5048" y="504021"/>
            <a:ext cx="14160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768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Block Diagram</a:t>
            </a:r>
          </a:p>
        </p:txBody>
      </p:sp>
      <p:sp>
        <p:nvSpPr>
          <p:cNvPr id="11" name="Rectangle 2"/>
          <p:cNvSpPr txBox="1">
            <a:spLocks noChangeArrowheads="1"/>
          </p:cNvSpPr>
          <p:nvPr/>
        </p:nvSpPr>
        <p:spPr>
          <a:xfrm>
            <a:off x="3604564" y="871980"/>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Dataflow</a:t>
            </a:r>
          </a:p>
        </p:txBody>
      </p:sp>
      <p:sp>
        <p:nvSpPr>
          <p:cNvPr id="8" name="Rectangle 5"/>
          <p:cNvSpPr txBox="1">
            <a:spLocks noChangeArrowheads="1"/>
          </p:cNvSpPr>
          <p:nvPr/>
        </p:nvSpPr>
        <p:spPr>
          <a:xfrm>
            <a:off x="257978" y="1756847"/>
            <a:ext cx="11497019" cy="46549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LabVIEW follows a dataflow model for running Vis</a:t>
            </a:r>
          </a:p>
          <a:p>
            <a:endParaRPr lang="en-US" altLang="pt-PT" dirty="0"/>
          </a:p>
          <a:p>
            <a:pPr lvl="1"/>
            <a:r>
              <a:rPr lang="en-US" altLang="pt-PT" dirty="0"/>
              <a:t>A block diagram node executes when it receives all required inputs</a:t>
            </a:r>
          </a:p>
          <a:p>
            <a:pPr lvl="1"/>
            <a:endParaRPr lang="en-US" altLang="pt-PT" dirty="0"/>
          </a:p>
          <a:p>
            <a:pPr lvl="1"/>
            <a:r>
              <a:rPr lang="en-US" altLang="pt-PT" dirty="0"/>
              <a:t>When a node executes, it produces output data and passes the data to the next node in the dataflow path</a:t>
            </a:r>
          </a:p>
          <a:p>
            <a:pPr lvl="1"/>
            <a:endParaRPr lang="en-US" altLang="pt-PT" dirty="0"/>
          </a:p>
          <a:p>
            <a:pPr lvl="1"/>
            <a:r>
              <a:rPr lang="en-US" altLang="pt-PT" dirty="0"/>
              <a:t>The movement of data through the nodes determines the execution order of the VIs and functions on the block diagram</a:t>
            </a:r>
          </a:p>
        </p:txBody>
      </p:sp>
      <p:pic>
        <p:nvPicPr>
          <p:cNvPr id="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78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Block Diagram</a:t>
            </a:r>
          </a:p>
        </p:txBody>
      </p:sp>
      <p:sp>
        <p:nvSpPr>
          <p:cNvPr id="11" name="Rectangle 2"/>
          <p:cNvSpPr txBox="1">
            <a:spLocks noChangeArrowheads="1"/>
          </p:cNvSpPr>
          <p:nvPr/>
        </p:nvSpPr>
        <p:spPr>
          <a:xfrm>
            <a:off x="3604564" y="871980"/>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Dataflow</a:t>
            </a:r>
          </a:p>
        </p:txBody>
      </p:sp>
      <p:sp>
        <p:nvSpPr>
          <p:cNvPr id="6" name="Rectangle 7"/>
          <p:cNvSpPr txBox="1">
            <a:spLocks noChangeArrowheads="1"/>
          </p:cNvSpPr>
          <p:nvPr/>
        </p:nvSpPr>
        <p:spPr>
          <a:xfrm>
            <a:off x="235944" y="1652915"/>
            <a:ext cx="11783458" cy="31676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A node executes only when data are available at all of its input terminals</a:t>
            </a:r>
          </a:p>
          <a:p>
            <a:endParaRPr lang="en-US" altLang="pt-PT" dirty="0"/>
          </a:p>
          <a:p>
            <a:r>
              <a:rPr lang="en-US" altLang="pt-PT" dirty="0"/>
              <a:t>A node supplies data to the output terminals only when the node finishes execution</a:t>
            </a:r>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t="7013" b="10182"/>
          <a:stretch>
            <a:fillRect/>
          </a:stretch>
        </p:blipFill>
        <p:spPr bwMode="auto">
          <a:xfrm>
            <a:off x="3604564" y="4081296"/>
            <a:ext cx="47244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28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txBox="1">
            <a:spLocks noChangeArrowheads="1"/>
          </p:cNvSpPr>
          <p:nvPr/>
        </p:nvSpPr>
        <p:spPr>
          <a:xfrm>
            <a:off x="1414127" y="944560"/>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Install </a:t>
            </a:r>
            <a:r>
              <a:rPr lang="en-US" altLang="pt-PT" dirty="0" err="1"/>
              <a:t>labVIEW</a:t>
            </a:r>
            <a:endParaRPr lang="en-US" altLang="pt-PT" dirty="0"/>
          </a:p>
        </p:txBody>
      </p:sp>
      <p:pic>
        <p:nvPicPr>
          <p:cNvPr id="3" name="Picture 2"/>
          <p:cNvPicPr>
            <a:picLocks noChangeAspect="1"/>
          </p:cNvPicPr>
          <p:nvPr/>
        </p:nvPicPr>
        <p:blipFill>
          <a:blip r:embed="rId3"/>
          <a:stretch>
            <a:fillRect/>
          </a:stretch>
        </p:blipFill>
        <p:spPr>
          <a:xfrm>
            <a:off x="149134" y="1955832"/>
            <a:ext cx="1855932" cy="914116"/>
          </a:xfrm>
          <a:prstGeom prst="rect">
            <a:avLst/>
          </a:prstGeom>
        </p:spPr>
      </p:pic>
      <p:pic>
        <p:nvPicPr>
          <p:cNvPr id="4" name="Picture 3"/>
          <p:cNvPicPr>
            <a:picLocks noChangeAspect="1"/>
          </p:cNvPicPr>
          <p:nvPr/>
        </p:nvPicPr>
        <p:blipFill>
          <a:blip r:embed="rId4"/>
          <a:stretch>
            <a:fillRect/>
          </a:stretch>
        </p:blipFill>
        <p:spPr>
          <a:xfrm>
            <a:off x="2188263" y="2231820"/>
            <a:ext cx="2924175" cy="3267075"/>
          </a:xfrm>
          <a:prstGeom prst="rect">
            <a:avLst/>
          </a:prstGeom>
        </p:spPr>
      </p:pic>
      <p:pic>
        <p:nvPicPr>
          <p:cNvPr id="6" name="Picture 5"/>
          <p:cNvPicPr>
            <a:picLocks noChangeAspect="1"/>
          </p:cNvPicPr>
          <p:nvPr/>
        </p:nvPicPr>
        <p:blipFill>
          <a:blip r:embed="rId5"/>
          <a:stretch>
            <a:fillRect/>
          </a:stretch>
        </p:blipFill>
        <p:spPr>
          <a:xfrm>
            <a:off x="4217689" y="3150527"/>
            <a:ext cx="3260474" cy="2513968"/>
          </a:xfrm>
          <a:prstGeom prst="rect">
            <a:avLst/>
          </a:prstGeom>
        </p:spPr>
      </p:pic>
      <p:pic>
        <p:nvPicPr>
          <p:cNvPr id="9" name="Picture 8"/>
          <p:cNvPicPr>
            <a:picLocks noChangeAspect="1"/>
          </p:cNvPicPr>
          <p:nvPr/>
        </p:nvPicPr>
        <p:blipFill>
          <a:blip r:embed="rId6"/>
          <a:stretch>
            <a:fillRect/>
          </a:stretch>
        </p:blipFill>
        <p:spPr>
          <a:xfrm>
            <a:off x="7603685" y="3150527"/>
            <a:ext cx="3260474" cy="2513968"/>
          </a:xfrm>
          <a:prstGeom prst="rect">
            <a:avLst/>
          </a:prstGeom>
        </p:spPr>
      </p:pic>
    </p:spTree>
    <p:extLst>
      <p:ext uri="{BB962C8B-B14F-4D97-AF65-F5344CB8AC3E}">
        <p14:creationId xmlns:p14="http://schemas.microsoft.com/office/powerpoint/2010/main" val="418271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Block Diagram</a:t>
            </a:r>
          </a:p>
        </p:txBody>
      </p:sp>
      <p:sp>
        <p:nvSpPr>
          <p:cNvPr id="11" name="Rectangle 2"/>
          <p:cNvSpPr txBox="1">
            <a:spLocks noChangeArrowheads="1"/>
          </p:cNvSpPr>
          <p:nvPr/>
        </p:nvSpPr>
        <p:spPr>
          <a:xfrm>
            <a:off x="3604564" y="871980"/>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Dataflow</a:t>
            </a:r>
          </a:p>
        </p:txBody>
      </p:sp>
      <p:sp>
        <p:nvSpPr>
          <p:cNvPr id="8" name="Rectangle 2"/>
          <p:cNvSpPr txBox="1">
            <a:spLocks noChangeArrowheads="1"/>
          </p:cNvSpPr>
          <p:nvPr/>
        </p:nvSpPr>
        <p:spPr>
          <a:xfrm>
            <a:off x="-835234" y="1095221"/>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Quiz</a:t>
            </a:r>
          </a:p>
        </p:txBody>
      </p:sp>
      <p:sp>
        <p:nvSpPr>
          <p:cNvPr id="12" name="AutoShape 3"/>
          <p:cNvSpPr txBox="1">
            <a:spLocks noChangeAspect="1" noChangeArrowheads="1"/>
          </p:cNvSpPr>
          <p:nvPr/>
        </p:nvSpPr>
        <p:spPr>
          <a:xfrm>
            <a:off x="396666" y="2571750"/>
            <a:ext cx="3932963"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FontTx/>
              <a:buNone/>
            </a:pPr>
            <a:r>
              <a:rPr lang="en-US" altLang="pt-PT" sz="2400"/>
              <a:t>Which node executes first? </a:t>
            </a:r>
          </a:p>
          <a:p>
            <a:pPr marL="609600" indent="-609600">
              <a:buFontTx/>
              <a:buAutoNum type="alphaLcParenR"/>
            </a:pPr>
            <a:r>
              <a:rPr lang="en-US" altLang="pt-PT" sz="2400"/>
              <a:t>Add</a:t>
            </a:r>
          </a:p>
          <a:p>
            <a:pPr marL="609600" indent="-609600">
              <a:buFontTx/>
              <a:buAutoNum type="alphaLcParenR"/>
            </a:pPr>
            <a:r>
              <a:rPr lang="en-US" altLang="pt-PT" sz="2400"/>
              <a:t>Subtract</a:t>
            </a:r>
          </a:p>
          <a:p>
            <a:pPr marL="609600" indent="-609600">
              <a:buFontTx/>
              <a:buAutoNum type="alphaLcParenR"/>
            </a:pPr>
            <a:r>
              <a:rPr lang="en-US" altLang="pt-PT" sz="2400"/>
              <a:t>Random Number</a:t>
            </a:r>
          </a:p>
          <a:p>
            <a:pPr marL="609600" indent="-609600">
              <a:buFontTx/>
              <a:buAutoNum type="alphaLcParenR"/>
            </a:pPr>
            <a:r>
              <a:rPr lang="en-US" altLang="pt-PT" sz="2400"/>
              <a:t>Divide </a:t>
            </a:r>
          </a:p>
          <a:p>
            <a:pPr marL="609600" indent="-609600">
              <a:buFontTx/>
              <a:buAutoNum type="alphaLcParenR"/>
            </a:pPr>
            <a:r>
              <a:rPr lang="en-US" altLang="pt-PT" sz="2400"/>
              <a:t>Sine</a:t>
            </a:r>
            <a:endParaRPr lang="en-US" altLang="pt-PT" sz="2400" dirty="0"/>
          </a:p>
        </p:txBody>
      </p:sp>
      <p:pic>
        <p:nvPicPr>
          <p:cNvPr id="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672" y="2571750"/>
            <a:ext cx="4772025" cy="331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575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Block Diagram</a:t>
            </a:r>
          </a:p>
        </p:txBody>
      </p:sp>
      <p:sp>
        <p:nvSpPr>
          <p:cNvPr id="11" name="Rectangle 2"/>
          <p:cNvSpPr txBox="1">
            <a:spLocks noChangeArrowheads="1"/>
          </p:cNvSpPr>
          <p:nvPr/>
        </p:nvSpPr>
        <p:spPr>
          <a:xfrm>
            <a:off x="3604564" y="871980"/>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Dataflow</a:t>
            </a:r>
          </a:p>
        </p:txBody>
      </p:sp>
      <p:sp>
        <p:nvSpPr>
          <p:cNvPr id="8" name="Rectangle 2"/>
          <p:cNvSpPr txBox="1">
            <a:spLocks noChangeArrowheads="1"/>
          </p:cNvSpPr>
          <p:nvPr/>
        </p:nvSpPr>
        <p:spPr>
          <a:xfrm>
            <a:off x="-235792" y="1817153"/>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Quiz</a:t>
            </a:r>
          </a:p>
        </p:txBody>
      </p:sp>
      <p:sp>
        <p:nvSpPr>
          <p:cNvPr id="12" name="AutoShape 3"/>
          <p:cNvSpPr txBox="1">
            <a:spLocks noChangeAspect="1" noChangeArrowheads="1"/>
          </p:cNvSpPr>
          <p:nvPr/>
        </p:nvSpPr>
        <p:spPr>
          <a:xfrm>
            <a:off x="396666" y="2571750"/>
            <a:ext cx="4638042"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FontTx/>
              <a:buNone/>
            </a:pPr>
            <a:r>
              <a:rPr lang="en-US" altLang="pt-PT" sz="2400" dirty="0"/>
              <a:t>Which node executes first? </a:t>
            </a:r>
          </a:p>
          <a:p>
            <a:pPr marL="609600" indent="-609600">
              <a:buFontTx/>
              <a:buAutoNum type="alphaLcParenR"/>
            </a:pPr>
            <a:r>
              <a:rPr lang="en-US" altLang="pt-PT" sz="2400" dirty="0"/>
              <a:t>Add</a:t>
            </a:r>
            <a:r>
              <a:rPr lang="en-US" altLang="pt-PT" sz="2400" i="1" dirty="0"/>
              <a:t> – </a:t>
            </a:r>
            <a:r>
              <a:rPr lang="en-US" altLang="pt-PT" sz="2400" i="1" u="sng" dirty="0"/>
              <a:t>possibly</a:t>
            </a:r>
          </a:p>
          <a:p>
            <a:pPr marL="609600" indent="-609600">
              <a:buFontTx/>
              <a:buAutoNum type="alphaLcParenR"/>
            </a:pPr>
            <a:r>
              <a:rPr lang="en-US" altLang="pt-PT" sz="2400" dirty="0"/>
              <a:t>Subtract</a:t>
            </a:r>
            <a:r>
              <a:rPr lang="en-US" altLang="pt-PT" sz="2400" i="1" dirty="0"/>
              <a:t> – </a:t>
            </a:r>
            <a:r>
              <a:rPr lang="en-US" altLang="pt-PT" sz="2400" i="1" u="sng" dirty="0"/>
              <a:t>definitely not</a:t>
            </a:r>
          </a:p>
          <a:p>
            <a:pPr marL="609600" indent="-609600">
              <a:buFontTx/>
              <a:buAutoNum type="alphaLcParenR"/>
            </a:pPr>
            <a:r>
              <a:rPr lang="en-US" altLang="pt-PT" sz="2400" dirty="0"/>
              <a:t>Random</a:t>
            </a:r>
            <a:r>
              <a:rPr lang="en-US" altLang="pt-PT" sz="2400" i="1" dirty="0"/>
              <a:t> </a:t>
            </a:r>
            <a:r>
              <a:rPr lang="en-US" altLang="pt-PT" sz="2400" dirty="0"/>
              <a:t>Number</a:t>
            </a:r>
            <a:r>
              <a:rPr lang="en-US" altLang="pt-PT" sz="2400" i="1" dirty="0"/>
              <a:t> – </a:t>
            </a:r>
            <a:r>
              <a:rPr lang="en-US" altLang="pt-PT" sz="2400" i="1" u="sng" dirty="0"/>
              <a:t>possibly</a:t>
            </a:r>
          </a:p>
          <a:p>
            <a:pPr marL="609600" indent="-609600">
              <a:buFontTx/>
              <a:buAutoNum type="alphaLcParenR"/>
            </a:pPr>
            <a:r>
              <a:rPr lang="en-US" altLang="pt-PT" sz="2400" dirty="0"/>
              <a:t>Divide</a:t>
            </a:r>
            <a:r>
              <a:rPr lang="en-US" altLang="pt-PT" sz="2400" i="1" dirty="0"/>
              <a:t> – </a:t>
            </a:r>
            <a:r>
              <a:rPr lang="en-US" altLang="pt-PT" sz="2400" i="1" u="sng" dirty="0"/>
              <a:t>possibly</a:t>
            </a:r>
          </a:p>
          <a:p>
            <a:pPr marL="609600" indent="-609600">
              <a:buFontTx/>
              <a:buAutoNum type="alphaLcParenR"/>
            </a:pPr>
            <a:r>
              <a:rPr lang="en-US" altLang="pt-PT" sz="2400" dirty="0"/>
              <a:t>Sine</a:t>
            </a:r>
            <a:r>
              <a:rPr lang="en-US" altLang="pt-PT" sz="2400" i="1" dirty="0"/>
              <a:t> – </a:t>
            </a:r>
            <a:r>
              <a:rPr lang="en-US" altLang="pt-PT" sz="2400" i="1" u="sng" dirty="0"/>
              <a:t>definitely not</a:t>
            </a:r>
          </a:p>
        </p:txBody>
      </p:sp>
      <p:pic>
        <p:nvPicPr>
          <p:cNvPr id="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672" y="2571750"/>
            <a:ext cx="4772025" cy="331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667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Icon / Connector Pane</a:t>
            </a:r>
          </a:p>
        </p:txBody>
      </p:sp>
      <p:sp>
        <p:nvSpPr>
          <p:cNvPr id="6" name="Rectangle 3"/>
          <p:cNvSpPr txBox="1">
            <a:spLocks noChangeArrowheads="1"/>
          </p:cNvSpPr>
          <p:nvPr/>
        </p:nvSpPr>
        <p:spPr>
          <a:xfrm>
            <a:off x="2391714" y="1772053"/>
            <a:ext cx="7696200"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Icon: graphical representation of a VI</a:t>
            </a:r>
          </a:p>
          <a:p>
            <a:r>
              <a:rPr lang="en-US" altLang="pt-PT" dirty="0"/>
              <a:t>Connector Pane: map of the inputs and outputs of a VI</a:t>
            </a:r>
          </a:p>
          <a:p>
            <a:r>
              <a:rPr lang="en-US" altLang="pt-PT" dirty="0"/>
              <a:t>Icons and connector panes are necessary to use a VI as a </a:t>
            </a:r>
            <a:r>
              <a:rPr lang="en-US" altLang="pt-PT" dirty="0" err="1"/>
              <a:t>subVI</a:t>
            </a:r>
            <a:endParaRPr lang="en-US" altLang="pt-PT" dirty="0"/>
          </a:p>
          <a:p>
            <a:pPr lvl="1"/>
            <a:r>
              <a:rPr lang="en-US" altLang="pt-PT" dirty="0"/>
              <a:t>A </a:t>
            </a:r>
            <a:r>
              <a:rPr lang="en-US" altLang="pt-PT" dirty="0" err="1"/>
              <a:t>subVI</a:t>
            </a:r>
            <a:r>
              <a:rPr lang="en-US" altLang="pt-PT" dirty="0"/>
              <a:t> is a VI that is inside of another VI</a:t>
            </a:r>
          </a:p>
          <a:p>
            <a:pPr lvl="1"/>
            <a:r>
              <a:rPr lang="en-US" altLang="pt-PT" dirty="0"/>
              <a:t>Similar to a function in a text-based programming language</a:t>
            </a:r>
          </a:p>
          <a:p>
            <a:pPr lvl="1">
              <a:buFontTx/>
              <a:buNone/>
            </a:pPr>
            <a:r>
              <a:rPr lang="en-US" altLang="pt-PT" dirty="0"/>
              <a:t> 			Icon		Connector Pane</a:t>
            </a:r>
          </a:p>
        </p:txBody>
      </p:sp>
      <p:pic>
        <p:nvPicPr>
          <p:cNvPr id="8" name="Picture 5" descr="conpa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461" y="5583936"/>
            <a:ext cx="612775" cy="6127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vi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061" y="5583936"/>
            <a:ext cx="612775" cy="6127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372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Project Explorer</a:t>
            </a:r>
          </a:p>
        </p:txBody>
      </p:sp>
      <p:sp>
        <p:nvSpPr>
          <p:cNvPr id="12" name="Rectangle 3"/>
          <p:cNvSpPr txBox="1">
            <a:spLocks noChangeArrowheads="1"/>
          </p:cNvSpPr>
          <p:nvPr/>
        </p:nvSpPr>
        <p:spPr>
          <a:xfrm>
            <a:off x="5320201" y="2022566"/>
            <a:ext cx="6774441"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400" dirty="0"/>
              <a:t>Use LabVIEW Projects to:</a:t>
            </a:r>
          </a:p>
          <a:p>
            <a:pPr lvl="1"/>
            <a:r>
              <a:rPr lang="en-US" altLang="pt-PT" sz="2000" dirty="0"/>
              <a:t>group together LabVIEW files and non-LabVIEW files</a:t>
            </a:r>
          </a:p>
          <a:p>
            <a:pPr lvl="1"/>
            <a:r>
              <a:rPr lang="en-US" altLang="pt-PT" sz="2000" dirty="0"/>
              <a:t>create build specifications</a:t>
            </a:r>
          </a:p>
          <a:p>
            <a:pPr lvl="1"/>
            <a:r>
              <a:rPr lang="en-US" altLang="pt-PT" sz="2000" dirty="0"/>
              <a:t>deploy or download files to targets</a:t>
            </a:r>
          </a:p>
          <a:p>
            <a:pPr lvl="1"/>
            <a:endParaRPr lang="en-US" altLang="pt-PT" sz="2000" dirty="0"/>
          </a:p>
          <a:p>
            <a:r>
              <a:rPr lang="en-US" altLang="pt-PT" sz="2400" dirty="0"/>
              <a:t>LabVIEW project files (.</a:t>
            </a:r>
            <a:r>
              <a:rPr lang="en-US" altLang="pt-PT" sz="2400" dirty="0" err="1"/>
              <a:t>lvproj</a:t>
            </a:r>
            <a:r>
              <a:rPr lang="en-US" altLang="pt-PT" sz="2400" dirty="0"/>
              <a:t>) include: </a:t>
            </a:r>
          </a:p>
          <a:p>
            <a:pPr lvl="1"/>
            <a:r>
              <a:rPr lang="en-US" altLang="pt-PT" sz="2000" dirty="0"/>
              <a:t>references to files in the project</a:t>
            </a:r>
          </a:p>
          <a:p>
            <a:pPr lvl="1"/>
            <a:r>
              <a:rPr lang="en-US" altLang="pt-PT" sz="2000" dirty="0"/>
              <a:t>configuration information</a:t>
            </a:r>
          </a:p>
          <a:p>
            <a:pPr lvl="1"/>
            <a:r>
              <a:rPr lang="en-US" altLang="pt-PT" sz="2000" dirty="0"/>
              <a:t>build information</a:t>
            </a:r>
          </a:p>
          <a:p>
            <a:pPr lvl="1"/>
            <a:r>
              <a:rPr lang="en-US" altLang="pt-PT" sz="2000" dirty="0"/>
              <a:t>deployment information</a:t>
            </a:r>
          </a:p>
          <a:p>
            <a:pPr lvl="1"/>
            <a:r>
              <a:rPr lang="en-US" altLang="pt-PT" sz="2000" dirty="0" err="1"/>
              <a:t>etc</a:t>
            </a:r>
            <a:endParaRPr lang="en-US" altLang="pt-PT" sz="2000" dirty="0"/>
          </a:p>
        </p:txBody>
      </p:sp>
      <p:pic>
        <p:nvPicPr>
          <p:cNvPr id="13" name="Picture 4" descr="projectexplor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201" y="2022566"/>
            <a:ext cx="4953000" cy="29495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790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LabVIEW help utilities </a:t>
            </a:r>
          </a:p>
        </p:txBody>
      </p:sp>
      <p:sp>
        <p:nvSpPr>
          <p:cNvPr id="6" name="Rectangle 2"/>
          <p:cNvSpPr txBox="1">
            <a:spLocks noChangeArrowheads="1"/>
          </p:cNvSpPr>
          <p:nvPr/>
        </p:nvSpPr>
        <p:spPr>
          <a:xfrm>
            <a:off x="3604564" y="871980"/>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Context Help</a:t>
            </a:r>
          </a:p>
        </p:txBody>
      </p:sp>
      <p:sp>
        <p:nvSpPr>
          <p:cNvPr id="9" name="Rectangle 6"/>
          <p:cNvSpPr txBox="1">
            <a:spLocks noChangeArrowheads="1"/>
          </p:cNvSpPr>
          <p:nvPr/>
        </p:nvSpPr>
        <p:spPr>
          <a:xfrm>
            <a:off x="291029" y="1652915"/>
            <a:ext cx="11658600"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Displays basic information about LabVIEW objects when you move the cursor over each object</a:t>
            </a:r>
          </a:p>
          <a:p>
            <a:endParaRPr lang="en-US" altLang="pt-PT" dirty="0"/>
          </a:p>
          <a:p>
            <a:r>
              <a:rPr lang="en-US" altLang="pt-PT" dirty="0"/>
              <a:t>Select </a:t>
            </a:r>
            <a:r>
              <a:rPr lang="en-US" altLang="pt-PT" b="1" dirty="0" err="1"/>
              <a:t>Help»Show</a:t>
            </a:r>
            <a:r>
              <a:rPr lang="en-US" altLang="pt-PT" b="1" dirty="0"/>
              <a:t> Context Help</a:t>
            </a:r>
            <a:r>
              <a:rPr lang="en-US" altLang="pt-PT" dirty="0"/>
              <a:t>, press &lt;Ctrl-H&gt; or click the </a:t>
            </a:r>
            <a:r>
              <a:rPr lang="en-US" altLang="pt-PT" b="1" dirty="0"/>
              <a:t>Show Context Help Window</a:t>
            </a:r>
            <a:r>
              <a:rPr lang="en-US" altLang="pt-PT" dirty="0"/>
              <a:t> button on the toolbar</a:t>
            </a: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7090" y="4115530"/>
            <a:ext cx="4776788" cy="255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2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LabVIEW help utilities </a:t>
            </a:r>
          </a:p>
        </p:txBody>
      </p:sp>
      <p:sp>
        <p:nvSpPr>
          <p:cNvPr id="6" name="Rectangle 2"/>
          <p:cNvSpPr txBox="1">
            <a:spLocks noChangeArrowheads="1"/>
          </p:cNvSpPr>
          <p:nvPr/>
        </p:nvSpPr>
        <p:spPr>
          <a:xfrm>
            <a:off x="3604564" y="871980"/>
            <a:ext cx="5270500"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LabVIEW Help</a:t>
            </a:r>
          </a:p>
        </p:txBody>
      </p:sp>
      <p:sp>
        <p:nvSpPr>
          <p:cNvPr id="8" name="Rectangle 6"/>
          <p:cNvSpPr txBox="1">
            <a:spLocks noChangeArrowheads="1"/>
          </p:cNvSpPr>
          <p:nvPr/>
        </p:nvSpPr>
        <p:spPr>
          <a:xfrm>
            <a:off x="149134" y="1652915"/>
            <a:ext cx="12042866" cy="36330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Detailed descriptions of most palettes, menus, tools, VIs, and functions</a:t>
            </a:r>
          </a:p>
          <a:p>
            <a:r>
              <a:rPr lang="en-US" altLang="pt-PT" dirty="0"/>
              <a:t>Step-by-step instructions for using LabVIEW features</a:t>
            </a:r>
          </a:p>
          <a:p>
            <a:r>
              <a:rPr lang="en-US" altLang="pt-PT" dirty="0"/>
              <a:t>Accessing the </a:t>
            </a:r>
            <a:r>
              <a:rPr lang="en-US" altLang="pt-PT" i="1" dirty="0"/>
              <a:t>LabVIEW Help</a:t>
            </a:r>
            <a:r>
              <a:rPr lang="en-US" altLang="pt-PT" dirty="0"/>
              <a:t>: </a:t>
            </a:r>
          </a:p>
          <a:p>
            <a:pPr lvl="1"/>
            <a:r>
              <a:rPr lang="en-US" altLang="pt-PT" sz="1800" dirty="0"/>
              <a:t>Click the </a:t>
            </a:r>
            <a:r>
              <a:rPr lang="en-US" altLang="pt-PT" sz="1800" b="1" dirty="0"/>
              <a:t>More Hel</a:t>
            </a:r>
            <a:r>
              <a:rPr lang="en-US" altLang="pt-PT" sz="1800" dirty="0"/>
              <a:t>p button in the </a:t>
            </a:r>
            <a:r>
              <a:rPr lang="en-US" altLang="pt-PT" sz="1800" b="1" dirty="0"/>
              <a:t>Context Help</a:t>
            </a:r>
            <a:r>
              <a:rPr lang="en-US" altLang="pt-PT" sz="1800" dirty="0"/>
              <a:t> window</a:t>
            </a:r>
          </a:p>
          <a:p>
            <a:pPr lvl="1"/>
            <a:r>
              <a:rPr lang="en-US" altLang="pt-PT" sz="1800" dirty="0"/>
              <a:t>Select </a:t>
            </a:r>
            <a:r>
              <a:rPr lang="en-US" altLang="pt-PT" sz="1800" b="1" dirty="0" err="1"/>
              <a:t>Help»Search</a:t>
            </a:r>
            <a:r>
              <a:rPr lang="en-US" altLang="pt-PT" sz="1800" b="1" dirty="0"/>
              <a:t> the LabVIEW Help</a:t>
            </a:r>
          </a:p>
          <a:p>
            <a:pPr lvl="1"/>
            <a:r>
              <a:rPr lang="en-US" altLang="pt-PT" sz="1800" dirty="0"/>
              <a:t>Use the </a:t>
            </a:r>
            <a:r>
              <a:rPr lang="en-US" altLang="pt-PT" sz="1800" b="1" dirty="0"/>
              <a:t>Click here for more help</a:t>
            </a:r>
            <a:r>
              <a:rPr lang="en-US" altLang="pt-PT" sz="1800" dirty="0"/>
              <a:t> link in the </a:t>
            </a:r>
            <a:r>
              <a:rPr lang="en-US" altLang="pt-PT" sz="1800" b="1" dirty="0"/>
              <a:t>Context Help</a:t>
            </a:r>
            <a:r>
              <a:rPr lang="en-US" altLang="pt-PT" sz="1800" dirty="0"/>
              <a:t> window </a:t>
            </a:r>
          </a:p>
          <a:p>
            <a:pPr lvl="1"/>
            <a:r>
              <a:rPr lang="en-US" altLang="pt-PT" sz="1800" dirty="0"/>
              <a:t>Right-click an object and select </a:t>
            </a:r>
            <a:r>
              <a:rPr lang="en-US" altLang="pt-PT" sz="1800" b="1" dirty="0"/>
              <a:t>Help</a:t>
            </a:r>
            <a:r>
              <a:rPr lang="en-US" altLang="pt-PT" sz="1800" dirty="0"/>
              <a:t> from the shortcut menu</a:t>
            </a: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5709" y="3260993"/>
            <a:ext cx="4821562" cy="3362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597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1553377" y="871980"/>
            <a:ext cx="935332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Front Panel Design – Labels / Captions</a:t>
            </a:r>
          </a:p>
        </p:txBody>
      </p:sp>
      <p:sp>
        <p:nvSpPr>
          <p:cNvPr id="12" name="Rectangle 4"/>
          <p:cNvSpPr txBox="1">
            <a:spLocks noChangeArrowheads="1"/>
          </p:cNvSpPr>
          <p:nvPr/>
        </p:nvSpPr>
        <p:spPr>
          <a:xfrm>
            <a:off x="1833391" y="1944132"/>
            <a:ext cx="8077200"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Labels – short descriptions</a:t>
            </a:r>
          </a:p>
          <a:p>
            <a:r>
              <a:rPr lang="en-US" altLang="pt-PT" dirty="0"/>
              <a:t>Captions – long descriptions</a:t>
            </a:r>
          </a:p>
          <a:p>
            <a:endParaRPr lang="en-US" altLang="pt-PT" dirty="0"/>
          </a:p>
          <a:p>
            <a:r>
              <a:rPr lang="en-US" altLang="pt-PT" dirty="0"/>
              <a:t>Captions do not appear on block diagram</a:t>
            </a:r>
          </a:p>
        </p:txBody>
      </p:sp>
      <p:pic>
        <p:nvPicPr>
          <p:cNvPr id="13" name="Picture 6" descr="LabelCa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391" y="2029857"/>
            <a:ext cx="3298825" cy="8286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LabelCaption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191" y="3363357"/>
            <a:ext cx="9906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LabelCaptionp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841" y="4018837"/>
            <a:ext cx="4085421" cy="28042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319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Front Panel Design – Spacing, Alignment, Size</a:t>
            </a:r>
          </a:p>
        </p:txBody>
      </p:sp>
      <p:pic>
        <p:nvPicPr>
          <p:cNvPr id="2" name="Picture 1"/>
          <p:cNvPicPr>
            <a:picLocks noChangeAspect="1"/>
          </p:cNvPicPr>
          <p:nvPr/>
        </p:nvPicPr>
        <p:blipFill>
          <a:blip r:embed="rId2"/>
          <a:stretch>
            <a:fillRect/>
          </a:stretch>
        </p:blipFill>
        <p:spPr>
          <a:xfrm>
            <a:off x="263773" y="2080466"/>
            <a:ext cx="4657725" cy="1771650"/>
          </a:xfrm>
          <a:prstGeom prst="rect">
            <a:avLst/>
          </a:prstGeom>
        </p:spPr>
      </p:pic>
      <p:pic>
        <p:nvPicPr>
          <p:cNvPr id="4" name="Picture 3"/>
          <p:cNvPicPr>
            <a:picLocks noChangeAspect="1"/>
          </p:cNvPicPr>
          <p:nvPr/>
        </p:nvPicPr>
        <p:blipFill>
          <a:blip r:embed="rId3"/>
          <a:stretch>
            <a:fillRect/>
          </a:stretch>
        </p:blipFill>
        <p:spPr>
          <a:xfrm>
            <a:off x="5684761" y="2051891"/>
            <a:ext cx="5229225" cy="1800225"/>
          </a:xfrm>
          <a:prstGeom prst="rect">
            <a:avLst/>
          </a:prstGeom>
        </p:spPr>
      </p:pic>
      <p:pic>
        <p:nvPicPr>
          <p:cNvPr id="6" name="Picture 5"/>
          <p:cNvPicPr>
            <a:picLocks noChangeAspect="1"/>
          </p:cNvPicPr>
          <p:nvPr/>
        </p:nvPicPr>
        <p:blipFill>
          <a:blip r:embed="rId4"/>
          <a:stretch>
            <a:fillRect/>
          </a:stretch>
        </p:blipFill>
        <p:spPr>
          <a:xfrm>
            <a:off x="3210441" y="4291069"/>
            <a:ext cx="5286375" cy="2152650"/>
          </a:xfrm>
          <a:prstGeom prst="rect">
            <a:avLst/>
          </a:prstGeom>
        </p:spPr>
      </p:pic>
      <p:pic>
        <p:nvPicPr>
          <p:cNvPr id="8"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564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Front Panel Design – Text, Fonts</a:t>
            </a:r>
          </a:p>
        </p:txBody>
      </p:sp>
      <p:pic>
        <p:nvPicPr>
          <p:cNvPr id="3" name="Picture 2"/>
          <p:cNvPicPr>
            <a:picLocks noChangeAspect="1"/>
          </p:cNvPicPr>
          <p:nvPr/>
        </p:nvPicPr>
        <p:blipFill>
          <a:blip r:embed="rId2"/>
          <a:stretch>
            <a:fillRect/>
          </a:stretch>
        </p:blipFill>
        <p:spPr>
          <a:xfrm>
            <a:off x="3696639" y="1936215"/>
            <a:ext cx="5086350" cy="4572000"/>
          </a:xfrm>
          <a:prstGeom prst="rect">
            <a:avLst/>
          </a:prstGeom>
        </p:spPr>
      </p:pic>
      <p:pic>
        <p:nvPicPr>
          <p:cNvPr id="6"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220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Front Panel Design – Decorations</a:t>
            </a:r>
          </a:p>
        </p:txBody>
      </p:sp>
      <p:sp>
        <p:nvSpPr>
          <p:cNvPr id="6" name="Rectangle 3"/>
          <p:cNvSpPr txBox="1">
            <a:spLocks noChangeArrowheads="1"/>
          </p:cNvSpPr>
          <p:nvPr/>
        </p:nvSpPr>
        <p:spPr>
          <a:xfrm>
            <a:off x="280013" y="2252605"/>
            <a:ext cx="6792816"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Use decorations to visually group or separate objects on a front panel with boxes, lines, or arrows </a:t>
            </a:r>
          </a:p>
          <a:p>
            <a:endParaRPr lang="en-US" altLang="pt-PT" dirty="0"/>
          </a:p>
          <a:p>
            <a:r>
              <a:rPr lang="en-US" altLang="pt-PT" dirty="0"/>
              <a:t>These objects are for decoration only and do not display data</a:t>
            </a:r>
          </a:p>
        </p:txBody>
      </p:sp>
      <p:pic>
        <p:nvPicPr>
          <p:cNvPr id="8" name="Picture 5" descr="DecorPal"/>
          <p:cNvPicPr>
            <a:picLocks noChangeAspect="1" noChangeArrowheads="1"/>
          </p:cNvPicPr>
          <p:nvPr/>
        </p:nvPicPr>
        <p:blipFill>
          <a:blip r:embed="rId2">
            <a:extLst>
              <a:ext uri="{28A0092B-C50C-407E-A947-70E740481C1C}">
                <a14:useLocalDpi xmlns:a14="http://schemas.microsoft.com/office/drawing/2010/main" val="0"/>
              </a:ext>
            </a:extLst>
          </a:blip>
          <a:srcRect l="5470" t="15549" r="7008" b="3596"/>
          <a:stretch>
            <a:fillRect/>
          </a:stretch>
        </p:blipFill>
        <p:spPr bwMode="auto">
          <a:xfrm>
            <a:off x="7860025" y="1814455"/>
            <a:ext cx="2906713" cy="4724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29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tretch>
            <a:fillRect/>
          </a:stretch>
        </p:blipFill>
        <p:spPr>
          <a:xfrm>
            <a:off x="3994164" y="944560"/>
            <a:ext cx="2266950" cy="409575"/>
          </a:xfrm>
          <a:prstGeom prst="rect">
            <a:avLst/>
          </a:prstGeom>
        </p:spPr>
      </p:pic>
      <p:pic>
        <p:nvPicPr>
          <p:cNvPr id="11" name="Picture 10"/>
          <p:cNvPicPr>
            <a:picLocks noChangeAspect="1"/>
          </p:cNvPicPr>
          <p:nvPr/>
        </p:nvPicPr>
        <p:blipFill>
          <a:blip r:embed="rId4"/>
          <a:stretch>
            <a:fillRect/>
          </a:stretch>
        </p:blipFill>
        <p:spPr>
          <a:xfrm>
            <a:off x="99137" y="781506"/>
            <a:ext cx="3642808" cy="2808764"/>
          </a:xfrm>
          <a:prstGeom prst="rect">
            <a:avLst/>
          </a:prstGeom>
        </p:spPr>
      </p:pic>
      <p:pic>
        <p:nvPicPr>
          <p:cNvPr id="12" name="Picture 11"/>
          <p:cNvPicPr>
            <a:picLocks noChangeAspect="1"/>
          </p:cNvPicPr>
          <p:nvPr/>
        </p:nvPicPr>
        <p:blipFill>
          <a:blip r:embed="rId5"/>
          <a:stretch>
            <a:fillRect/>
          </a:stretch>
        </p:blipFill>
        <p:spPr>
          <a:xfrm>
            <a:off x="3967005" y="1503357"/>
            <a:ext cx="2562225" cy="200025"/>
          </a:xfrm>
          <a:prstGeom prst="rect">
            <a:avLst/>
          </a:prstGeom>
        </p:spPr>
      </p:pic>
      <p:pic>
        <p:nvPicPr>
          <p:cNvPr id="13" name="Picture 12"/>
          <p:cNvPicPr>
            <a:picLocks noChangeAspect="1"/>
          </p:cNvPicPr>
          <p:nvPr/>
        </p:nvPicPr>
        <p:blipFill>
          <a:blip r:embed="rId6"/>
          <a:stretch>
            <a:fillRect/>
          </a:stretch>
        </p:blipFill>
        <p:spPr>
          <a:xfrm>
            <a:off x="7807234" y="781506"/>
            <a:ext cx="3627294" cy="2796803"/>
          </a:xfrm>
          <a:prstGeom prst="rect">
            <a:avLst/>
          </a:prstGeom>
        </p:spPr>
      </p:pic>
      <p:pic>
        <p:nvPicPr>
          <p:cNvPr id="14" name="Picture 13"/>
          <p:cNvPicPr>
            <a:picLocks noChangeAspect="1"/>
          </p:cNvPicPr>
          <p:nvPr/>
        </p:nvPicPr>
        <p:blipFill>
          <a:blip r:embed="rId7"/>
          <a:stretch>
            <a:fillRect/>
          </a:stretch>
        </p:blipFill>
        <p:spPr>
          <a:xfrm>
            <a:off x="99137" y="3705246"/>
            <a:ext cx="3624434" cy="2794597"/>
          </a:xfrm>
          <a:prstGeom prst="rect">
            <a:avLst/>
          </a:prstGeom>
        </p:spPr>
      </p:pic>
      <p:pic>
        <p:nvPicPr>
          <p:cNvPr id="15" name="Picture 14"/>
          <p:cNvPicPr>
            <a:picLocks noChangeAspect="1"/>
          </p:cNvPicPr>
          <p:nvPr/>
        </p:nvPicPr>
        <p:blipFill>
          <a:blip r:embed="rId8"/>
          <a:stretch>
            <a:fillRect/>
          </a:stretch>
        </p:blipFill>
        <p:spPr>
          <a:xfrm>
            <a:off x="3922116" y="3705246"/>
            <a:ext cx="3630393" cy="2799192"/>
          </a:xfrm>
          <a:prstGeom prst="rect">
            <a:avLst/>
          </a:prstGeom>
        </p:spPr>
      </p:pic>
      <p:pic>
        <p:nvPicPr>
          <p:cNvPr id="16" name="Picture 15"/>
          <p:cNvPicPr>
            <a:picLocks noChangeAspect="1"/>
          </p:cNvPicPr>
          <p:nvPr/>
        </p:nvPicPr>
        <p:blipFill>
          <a:blip r:embed="rId9"/>
          <a:stretch>
            <a:fillRect/>
          </a:stretch>
        </p:blipFill>
        <p:spPr>
          <a:xfrm>
            <a:off x="7810094" y="3705245"/>
            <a:ext cx="3624434" cy="2794597"/>
          </a:xfrm>
          <a:prstGeom prst="rect">
            <a:avLst/>
          </a:prstGeom>
        </p:spPr>
      </p:pic>
    </p:spTree>
    <p:extLst>
      <p:ext uri="{BB962C8B-B14F-4D97-AF65-F5344CB8AC3E}">
        <p14:creationId xmlns:p14="http://schemas.microsoft.com/office/powerpoint/2010/main" val="3803658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Block Diagram Terminals - Numeric</a:t>
            </a:r>
          </a:p>
        </p:txBody>
      </p:sp>
      <p:sp>
        <p:nvSpPr>
          <p:cNvPr id="13" name="Rectangle 12"/>
          <p:cNvSpPr txBox="1">
            <a:spLocks noChangeArrowheads="1"/>
          </p:cNvSpPr>
          <p:nvPr/>
        </p:nvSpPr>
        <p:spPr>
          <a:xfrm>
            <a:off x="149134" y="2227346"/>
            <a:ext cx="7365359" cy="34114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The numeric data type represents numbers of various types</a:t>
            </a:r>
          </a:p>
          <a:p>
            <a:endParaRPr lang="en-US" altLang="pt-PT" dirty="0"/>
          </a:p>
          <a:p>
            <a:r>
              <a:rPr lang="en-US" altLang="pt-PT" dirty="0"/>
              <a:t>To change the representation of a numeric, right-click the control, indicator, or constant, and select </a:t>
            </a:r>
            <a:r>
              <a:rPr lang="en-US" altLang="pt-PT" b="1" dirty="0"/>
              <a:t>Representation </a:t>
            </a:r>
            <a:r>
              <a:rPr lang="en-US" altLang="pt-PT" dirty="0"/>
              <a:t>from the shortcut menu</a:t>
            </a:r>
          </a:p>
        </p:txBody>
      </p:sp>
      <p:pic>
        <p:nvPicPr>
          <p:cNvPr id="14" name="Picture 10" descr="NumRep"/>
          <p:cNvPicPr>
            <a:picLocks noChangeAspect="1" noChangeArrowheads="1"/>
          </p:cNvPicPr>
          <p:nvPr/>
        </p:nvPicPr>
        <p:blipFill>
          <a:blip r:embed="rId2">
            <a:extLst>
              <a:ext uri="{28A0092B-C50C-407E-A947-70E740481C1C}">
                <a14:useLocalDpi xmlns:a14="http://schemas.microsoft.com/office/drawing/2010/main" val="0"/>
              </a:ext>
            </a:extLst>
          </a:blip>
          <a:srcRect l="2019" t="1515" b="3030"/>
          <a:stretch>
            <a:fillRect/>
          </a:stretch>
        </p:blipFill>
        <p:spPr bwMode="auto">
          <a:xfrm>
            <a:off x="7807234" y="1652915"/>
            <a:ext cx="3902162" cy="50643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954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Block Diagram Terminals</a:t>
            </a:r>
          </a:p>
        </p:txBody>
      </p:sp>
      <p:pic>
        <p:nvPicPr>
          <p:cNvPr id="10" name="Picture 4" descr="TriangularAreaF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759" y="2007824"/>
            <a:ext cx="4953000" cy="292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7" descr="TriangularAreaB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4811" y="2197530"/>
            <a:ext cx="4913313" cy="2541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454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Block Diagram Terminals - Boolean</a:t>
            </a:r>
          </a:p>
        </p:txBody>
      </p:sp>
      <p:sp>
        <p:nvSpPr>
          <p:cNvPr id="8" name="Rectangle 7"/>
          <p:cNvSpPr txBox="1">
            <a:spLocks noChangeArrowheads="1"/>
          </p:cNvSpPr>
          <p:nvPr/>
        </p:nvSpPr>
        <p:spPr>
          <a:xfrm>
            <a:off x="495759" y="2602523"/>
            <a:ext cx="6488723" cy="29754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Behavior of Boolean controls is specified by the mechanical action</a:t>
            </a:r>
          </a:p>
          <a:p>
            <a:endParaRPr lang="en-US" altLang="pt-PT" dirty="0"/>
          </a:p>
          <a:p>
            <a:r>
              <a:rPr lang="en-US" altLang="pt-PT" dirty="0"/>
              <a:t>In LabVIEW, the Boolean</a:t>
            </a:r>
          </a:p>
          <a:p>
            <a:pPr marL="0" indent="0">
              <a:buNone/>
            </a:pPr>
            <a:r>
              <a:rPr lang="en-US" altLang="pt-PT" dirty="0"/>
              <a:t>data type is represented </a:t>
            </a:r>
          </a:p>
          <a:p>
            <a:pPr marL="0" indent="0">
              <a:buNone/>
            </a:pPr>
            <a:r>
              <a:rPr lang="en-US" altLang="pt-PT" dirty="0"/>
              <a:t>with the color</a:t>
            </a:r>
            <a:r>
              <a:rPr lang="en-US" altLang="pt-PT" dirty="0">
                <a:solidFill>
                  <a:srgbClr val="006600"/>
                </a:solidFill>
              </a:rPr>
              <a:t> green</a:t>
            </a:r>
          </a:p>
        </p:txBody>
      </p:sp>
      <p:pic>
        <p:nvPicPr>
          <p:cNvPr id="12" name="Picture 8" descr="Mech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238" y="2602523"/>
            <a:ext cx="4348162" cy="392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4678493" y="3650448"/>
            <a:ext cx="3128741" cy="3053801"/>
          </a:xfrm>
          <a:prstGeom prst="rect">
            <a:avLst/>
          </a:prstGeom>
        </p:spPr>
      </p:pic>
      <p:pic>
        <p:nvPicPr>
          <p:cNvPr id="10"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985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Block Diagram Terminals - String</a:t>
            </a:r>
          </a:p>
        </p:txBody>
      </p:sp>
      <p:sp>
        <p:nvSpPr>
          <p:cNvPr id="10" name="Rectangle 5"/>
          <p:cNvSpPr txBox="1">
            <a:spLocks noChangeArrowheads="1"/>
          </p:cNvSpPr>
          <p:nvPr/>
        </p:nvSpPr>
        <p:spPr>
          <a:xfrm>
            <a:off x="369277" y="2104524"/>
            <a:ext cx="6605954"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400" dirty="0"/>
              <a:t>A sequence of displayable or non-displayable ASCII characters</a:t>
            </a:r>
          </a:p>
          <a:p>
            <a:r>
              <a:rPr lang="en-US" altLang="pt-PT" sz="2400" dirty="0"/>
              <a:t>On the front panel, strings appear as tables, text entry boxes, and labels</a:t>
            </a:r>
          </a:p>
          <a:p>
            <a:r>
              <a:rPr lang="en-US" altLang="pt-PT" sz="2400" dirty="0"/>
              <a:t>Change the display type from the short-cut menu: Normal, ‘/’ Codes, Hex and Password</a:t>
            </a:r>
          </a:p>
          <a:p>
            <a:r>
              <a:rPr lang="en-US" altLang="pt-PT" sz="2400" dirty="0"/>
              <a:t>Edit and manipulate strings with the String functions on the block diagram</a:t>
            </a:r>
          </a:p>
          <a:p>
            <a:r>
              <a:rPr lang="en-US" altLang="pt-PT" sz="2400" dirty="0"/>
              <a:t>In LabVIEW, the string data type is represented with the color </a:t>
            </a:r>
            <a:r>
              <a:rPr lang="en-US" altLang="pt-PT" sz="2400" dirty="0">
                <a:solidFill>
                  <a:srgbClr val="FF3399"/>
                </a:solidFill>
              </a:rPr>
              <a:t>pink</a:t>
            </a:r>
          </a:p>
        </p:txBody>
      </p:sp>
      <p:pic>
        <p:nvPicPr>
          <p:cNvPr id="3" name="Picture 2"/>
          <p:cNvPicPr>
            <a:picLocks noChangeAspect="1"/>
          </p:cNvPicPr>
          <p:nvPr/>
        </p:nvPicPr>
        <p:blipFill>
          <a:blip r:embed="rId3"/>
          <a:stretch>
            <a:fillRect/>
          </a:stretch>
        </p:blipFill>
        <p:spPr>
          <a:xfrm>
            <a:off x="6975231" y="1776046"/>
            <a:ext cx="4772025" cy="4648200"/>
          </a:xfrm>
          <a:prstGeom prst="rect">
            <a:avLst/>
          </a:prstGeom>
        </p:spPr>
      </p:pic>
      <p:pic>
        <p:nvPicPr>
          <p:cNvPr id="8"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52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Block Diagram Terminals - </a:t>
            </a:r>
            <a:r>
              <a:rPr lang="en-US" altLang="pt-PT" b="1" dirty="0" err="1"/>
              <a:t>Enum</a:t>
            </a:r>
            <a:endParaRPr lang="en-US" altLang="pt-PT" b="1" dirty="0"/>
          </a:p>
        </p:txBody>
      </p:sp>
      <p:sp>
        <p:nvSpPr>
          <p:cNvPr id="8" name="Rectangle 8"/>
          <p:cNvSpPr txBox="1">
            <a:spLocks noChangeArrowheads="1"/>
          </p:cNvSpPr>
          <p:nvPr/>
        </p:nvSpPr>
        <p:spPr>
          <a:xfrm>
            <a:off x="228176" y="1652915"/>
            <a:ext cx="11729362" cy="9473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An </a:t>
            </a:r>
            <a:r>
              <a:rPr lang="en-US" altLang="pt-PT" dirty="0" err="1"/>
              <a:t>enum</a:t>
            </a:r>
            <a:r>
              <a:rPr lang="en-US" altLang="pt-PT" dirty="0"/>
              <a:t> represents a pair of values, a string and a numeric, where the </a:t>
            </a:r>
            <a:r>
              <a:rPr lang="en-US" altLang="pt-PT" dirty="0" err="1"/>
              <a:t>enum</a:t>
            </a:r>
            <a:r>
              <a:rPr lang="en-US" altLang="pt-PT" dirty="0"/>
              <a:t> can be one of a defined list of values</a:t>
            </a:r>
          </a:p>
          <a:p>
            <a:endParaRPr lang="en-US" altLang="pt-PT" dirty="0"/>
          </a:p>
          <a:p>
            <a:r>
              <a:rPr lang="en-US" altLang="pt-PT" dirty="0" err="1"/>
              <a:t>Enums</a:t>
            </a:r>
            <a:r>
              <a:rPr lang="en-US" altLang="pt-PT" dirty="0"/>
              <a:t> are useful because it is easier to</a:t>
            </a:r>
          </a:p>
          <a:p>
            <a:pPr marL="0" indent="0">
              <a:buNone/>
            </a:pPr>
            <a:r>
              <a:rPr lang="en-US" altLang="pt-PT" dirty="0"/>
              <a:t>manipulate numbers than strings </a:t>
            </a:r>
          </a:p>
          <a:p>
            <a:pPr marL="0" indent="0">
              <a:buNone/>
            </a:pPr>
            <a:r>
              <a:rPr lang="en-US" altLang="pt-PT" dirty="0"/>
              <a:t>on the block diagram</a:t>
            </a:r>
          </a:p>
          <a:p>
            <a:pPr marL="0" indent="0">
              <a:buNone/>
            </a:pPr>
            <a:endParaRPr lang="en-US" altLang="pt-PT" dirty="0"/>
          </a:p>
        </p:txBody>
      </p:sp>
      <p:pic>
        <p:nvPicPr>
          <p:cNvPr id="11" name="Picture 6" descr="enum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4007" y="2349338"/>
            <a:ext cx="3516923" cy="3460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enums"/>
          <p:cNvPicPr>
            <a:picLocks noChangeAspect="1" noChangeArrowheads="1"/>
          </p:cNvPicPr>
          <p:nvPr/>
        </p:nvPicPr>
        <p:blipFill>
          <a:blip r:embed="rId4">
            <a:extLst>
              <a:ext uri="{28A0092B-C50C-407E-A947-70E740481C1C}">
                <a14:useLocalDpi xmlns:a14="http://schemas.microsoft.com/office/drawing/2010/main" val="0"/>
              </a:ext>
            </a:extLst>
          </a:blip>
          <a:srcRect l="1334" t="8333" r="9334"/>
          <a:stretch>
            <a:fillRect/>
          </a:stretch>
        </p:blipFill>
        <p:spPr bwMode="auto">
          <a:xfrm>
            <a:off x="3810000" y="4098319"/>
            <a:ext cx="3884752" cy="25511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69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Documenting Code</a:t>
            </a:r>
          </a:p>
        </p:txBody>
      </p:sp>
      <p:sp>
        <p:nvSpPr>
          <p:cNvPr id="10" name="Rectangle 3"/>
          <p:cNvSpPr txBox="1">
            <a:spLocks noChangeArrowheads="1"/>
          </p:cNvSpPr>
          <p:nvPr/>
        </p:nvSpPr>
        <p:spPr>
          <a:xfrm>
            <a:off x="310661" y="1819276"/>
            <a:ext cx="11541370" cy="19555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Document the block diagram thoroughly with comments to make it easier to modify code in the future</a:t>
            </a:r>
          </a:p>
          <a:p>
            <a:r>
              <a:rPr lang="en-US" altLang="pt-PT" dirty="0"/>
              <a:t>Describe the purpose of the VI and the front panel objects</a:t>
            </a:r>
          </a:p>
          <a:p>
            <a:pPr lvl="1"/>
            <a:r>
              <a:rPr lang="en-US" altLang="pt-PT" dirty="0"/>
              <a:t>Use tip strips, descriptions, VI Properties, and good design to document front panels </a:t>
            </a:r>
          </a:p>
        </p:txBody>
      </p:sp>
      <p:pic>
        <p:nvPicPr>
          <p:cNvPr id="2" name="Picture 1"/>
          <p:cNvPicPr>
            <a:picLocks noChangeAspect="1"/>
          </p:cNvPicPr>
          <p:nvPr/>
        </p:nvPicPr>
        <p:blipFill>
          <a:blip r:embed="rId3"/>
          <a:stretch>
            <a:fillRect/>
          </a:stretch>
        </p:blipFill>
        <p:spPr>
          <a:xfrm>
            <a:off x="3525189" y="3970093"/>
            <a:ext cx="5429250" cy="2505075"/>
          </a:xfrm>
          <a:prstGeom prst="rect">
            <a:avLst/>
          </a:prstGeom>
        </p:spPr>
      </p:pic>
      <p:pic>
        <p:nvPicPr>
          <p:cNvPr id="8"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672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Documenting Code – Naming</a:t>
            </a:r>
          </a:p>
        </p:txBody>
      </p:sp>
      <p:sp>
        <p:nvSpPr>
          <p:cNvPr id="8" name="Rectangle 3"/>
          <p:cNvSpPr txBox="1">
            <a:spLocks noChangeArrowheads="1"/>
          </p:cNvSpPr>
          <p:nvPr/>
        </p:nvSpPr>
        <p:spPr>
          <a:xfrm>
            <a:off x="149134" y="2110115"/>
            <a:ext cx="11738066" cy="2743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r>
              <a:rPr lang="en-US" altLang="pt-PT" dirty="0"/>
              <a:t>Giving controls and indicators logical and descriptive names adds usability to front panels</a:t>
            </a:r>
          </a:p>
          <a:p>
            <a:pPr marL="609600" indent="-609600"/>
            <a:endParaRPr lang="en-US" altLang="pt-PT" dirty="0"/>
          </a:p>
          <a:p>
            <a:pPr marL="609600" indent="-609600"/>
            <a:r>
              <a:rPr lang="en-US" altLang="pt-PT" dirty="0"/>
              <a:t>For example:</a:t>
            </a:r>
          </a:p>
          <a:p>
            <a:pPr marL="609600" indent="-609600"/>
            <a:endParaRPr lang="en-US" altLang="pt-PT" dirty="0"/>
          </a:p>
          <a:p>
            <a:pPr marL="766763" lvl="1" indent="-533400"/>
            <a:r>
              <a:rPr lang="en-US" altLang="pt-PT" dirty="0"/>
              <a:t>if you name a control </a:t>
            </a:r>
            <a:r>
              <a:rPr lang="en-US" altLang="pt-PT" b="1" dirty="0"/>
              <a:t>Temperature</a:t>
            </a:r>
            <a:r>
              <a:rPr lang="en-US" altLang="pt-PT" dirty="0"/>
              <a:t>, a user may not know which units to use</a:t>
            </a:r>
          </a:p>
          <a:p>
            <a:pPr marL="766763" lvl="1" indent="-533400"/>
            <a:endParaRPr lang="en-US" altLang="pt-PT" dirty="0"/>
          </a:p>
          <a:p>
            <a:pPr marL="766763" lvl="1" indent="-533400"/>
            <a:r>
              <a:rPr lang="en-US" altLang="pt-PT" dirty="0"/>
              <a:t>If you name a control </a:t>
            </a:r>
            <a:r>
              <a:rPr lang="en-US" altLang="pt-PT" b="1" dirty="0"/>
              <a:t>Temperature °C</a:t>
            </a:r>
            <a:r>
              <a:rPr lang="en-US" altLang="pt-PT" dirty="0"/>
              <a:t>, the user knows to enter temperature values in metric units</a:t>
            </a:r>
          </a:p>
        </p:txBody>
      </p:sp>
      <p:pic>
        <p:nvPicPr>
          <p:cNvPr id="6"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85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While Loops</a:t>
            </a:r>
          </a:p>
        </p:txBody>
      </p:sp>
      <p:sp>
        <p:nvSpPr>
          <p:cNvPr id="6" name="Rectangle 6"/>
          <p:cNvSpPr>
            <a:spLocks noChangeArrowheads="1"/>
          </p:cNvSpPr>
          <p:nvPr/>
        </p:nvSpPr>
        <p:spPr bwMode="auto">
          <a:xfrm>
            <a:off x="2712984" y="2625122"/>
            <a:ext cx="8229600" cy="34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928" tIns="45964" rIns="91928" bIns="45964">
            <a:spAutoFit/>
          </a:bodyPr>
          <a:lstStyle>
            <a:lvl1pPr algn="l" defTabSz="912813">
              <a:defRPr>
                <a:solidFill>
                  <a:schemeClr val="tx1"/>
                </a:solidFill>
                <a:latin typeface="Arial" panose="020B0604020202020204" pitchFamily="34" charset="0"/>
              </a:defRPr>
            </a:lvl1pPr>
            <a:lvl2pPr algn="l" defTabSz="912813">
              <a:defRPr>
                <a:solidFill>
                  <a:schemeClr val="tx1"/>
                </a:solidFill>
                <a:latin typeface="Arial" panose="020B0604020202020204" pitchFamily="34" charset="0"/>
              </a:defRPr>
            </a:lvl2pPr>
            <a:lvl3pPr marL="912813" algn="l" defTabSz="912813">
              <a:defRPr>
                <a:solidFill>
                  <a:schemeClr val="tx1"/>
                </a:solidFill>
                <a:latin typeface="Arial" panose="020B0604020202020204" pitchFamily="34" charset="0"/>
              </a:defRPr>
            </a:lvl3pPr>
            <a:lvl4pPr marL="1370013" algn="l" defTabSz="912813">
              <a:defRPr>
                <a:solidFill>
                  <a:schemeClr val="tx1"/>
                </a:solidFill>
                <a:latin typeface="Arial" panose="020B0604020202020204" pitchFamily="34" charset="0"/>
              </a:defRPr>
            </a:lvl4pPr>
            <a:lvl5pPr marL="1825625" algn="l" defTabSz="912813">
              <a:defRPr>
                <a:solidFill>
                  <a:schemeClr val="tx1"/>
                </a:solidFill>
                <a:latin typeface="Arial" panose="020B0604020202020204" pitchFamily="34" charset="0"/>
              </a:defRPr>
            </a:lvl5pPr>
            <a:lvl6pPr marL="2282825" defTabSz="912813" fontAlgn="base">
              <a:spcBef>
                <a:spcPct val="0"/>
              </a:spcBef>
              <a:spcAft>
                <a:spcPct val="0"/>
              </a:spcAft>
              <a:defRPr>
                <a:solidFill>
                  <a:schemeClr val="tx1"/>
                </a:solidFill>
                <a:latin typeface="Arial" panose="020B0604020202020204" pitchFamily="34" charset="0"/>
              </a:defRPr>
            </a:lvl6pPr>
            <a:lvl7pPr marL="2740025" defTabSz="912813" fontAlgn="base">
              <a:spcBef>
                <a:spcPct val="0"/>
              </a:spcBef>
              <a:spcAft>
                <a:spcPct val="0"/>
              </a:spcAft>
              <a:defRPr>
                <a:solidFill>
                  <a:schemeClr val="tx1"/>
                </a:solidFill>
                <a:latin typeface="Arial" panose="020B0604020202020204" pitchFamily="34" charset="0"/>
              </a:defRPr>
            </a:lvl7pPr>
            <a:lvl8pPr marL="3197225" defTabSz="912813" fontAlgn="base">
              <a:spcBef>
                <a:spcPct val="0"/>
              </a:spcBef>
              <a:spcAft>
                <a:spcPct val="0"/>
              </a:spcAft>
              <a:defRPr>
                <a:solidFill>
                  <a:schemeClr val="tx1"/>
                </a:solidFill>
                <a:latin typeface="Arial" panose="020B0604020202020204" pitchFamily="34" charset="0"/>
              </a:defRPr>
            </a:lvl8pPr>
            <a:lvl9pPr marL="3654425" defTabSz="912813" fontAlgn="base">
              <a:spcBef>
                <a:spcPct val="0"/>
              </a:spcBef>
              <a:spcAft>
                <a:spcPct val="0"/>
              </a:spcAft>
              <a:defRPr>
                <a:solidFill>
                  <a:schemeClr val="tx1"/>
                </a:solidFill>
                <a:latin typeface="Arial" panose="020B0604020202020204" pitchFamily="34" charset="0"/>
              </a:defRPr>
            </a:lvl9pPr>
          </a:lstStyle>
          <a:p>
            <a:pPr>
              <a:lnSpc>
                <a:spcPct val="90000"/>
              </a:lnSpc>
            </a:pPr>
            <a:r>
              <a:rPr lang="en-US" altLang="pt-PT" dirty="0">
                <a:latin typeface="Arial Narrow" panose="020B0606020202030204" pitchFamily="34" charset="0"/>
              </a:rPr>
              <a:t>LabVIEW While Loop	                          Flowchart	                 Pseudo Code</a:t>
            </a:r>
          </a:p>
        </p:txBody>
      </p:sp>
      <p:sp>
        <p:nvSpPr>
          <p:cNvPr id="10" name="Text Box 9"/>
          <p:cNvSpPr txBox="1">
            <a:spLocks noChangeArrowheads="1"/>
          </p:cNvSpPr>
          <p:nvPr/>
        </p:nvSpPr>
        <p:spPr bwMode="auto">
          <a:xfrm>
            <a:off x="8199384" y="3403723"/>
            <a:ext cx="2743200" cy="143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l">
              <a:spcBef>
                <a:spcPct val="50000"/>
              </a:spcBef>
            </a:pPr>
            <a:r>
              <a:rPr lang="en-US" altLang="pt-PT" sz="1600" b="1" dirty="0">
                <a:solidFill>
                  <a:schemeClr val="tx1"/>
                </a:solidFill>
                <a:latin typeface="Courier New" panose="02070309020205020404" pitchFamily="49" charset="0"/>
              </a:rPr>
              <a:t>Repeat (code);</a:t>
            </a:r>
          </a:p>
          <a:p>
            <a:pPr algn="l">
              <a:spcBef>
                <a:spcPct val="50000"/>
              </a:spcBef>
            </a:pPr>
            <a:r>
              <a:rPr lang="en-US" altLang="pt-PT" sz="1600" b="1" dirty="0">
                <a:solidFill>
                  <a:schemeClr val="tx1"/>
                </a:solidFill>
                <a:latin typeface="Courier New" panose="02070309020205020404" pitchFamily="49" charset="0"/>
              </a:rPr>
              <a:t>Until Condition met;</a:t>
            </a:r>
          </a:p>
          <a:p>
            <a:pPr algn="l">
              <a:spcBef>
                <a:spcPct val="50000"/>
              </a:spcBef>
            </a:pPr>
            <a:r>
              <a:rPr lang="en-US" altLang="pt-PT" sz="1600" b="1" dirty="0">
                <a:solidFill>
                  <a:schemeClr val="tx1"/>
                </a:solidFill>
                <a:latin typeface="Courier New" panose="02070309020205020404" pitchFamily="49" charset="0"/>
              </a:rPr>
              <a:t>End;</a:t>
            </a:r>
          </a:p>
          <a:p>
            <a:pPr algn="l">
              <a:spcBef>
                <a:spcPct val="50000"/>
              </a:spcBef>
            </a:pPr>
            <a:endParaRPr lang="en-US" altLang="pt-PT" sz="1600" b="1" dirty="0">
              <a:solidFill>
                <a:schemeClr val="tx1"/>
              </a:solidFill>
              <a:latin typeface="Courier New" panose="02070309020205020404" pitchFamily="49" charset="0"/>
            </a:endParaRPr>
          </a:p>
        </p:txBody>
      </p:sp>
      <p:pic>
        <p:nvPicPr>
          <p:cNvPr id="11" name="Picture 10" descr="whilelooptheory"/>
          <p:cNvPicPr>
            <a:picLocks noChangeAspect="1" noChangeArrowheads="1"/>
          </p:cNvPicPr>
          <p:nvPr/>
        </p:nvPicPr>
        <p:blipFill>
          <a:blip r:embed="rId3">
            <a:extLst>
              <a:ext uri="{28A0092B-C50C-407E-A947-70E740481C1C}">
                <a14:useLocalDpi xmlns:a14="http://schemas.microsoft.com/office/drawing/2010/main" val="0"/>
              </a:ext>
            </a:extLst>
          </a:blip>
          <a:srcRect r="32564"/>
          <a:stretch>
            <a:fillRect/>
          </a:stretch>
        </p:blipFill>
        <p:spPr bwMode="auto">
          <a:xfrm>
            <a:off x="2255784" y="2928421"/>
            <a:ext cx="5562600" cy="20970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076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While Loops</a:t>
            </a:r>
          </a:p>
        </p:txBody>
      </p:sp>
      <p:sp>
        <p:nvSpPr>
          <p:cNvPr id="8" name="Rectangle 14"/>
          <p:cNvSpPr txBox="1">
            <a:spLocks noChangeArrowheads="1"/>
          </p:cNvSpPr>
          <p:nvPr/>
        </p:nvSpPr>
        <p:spPr>
          <a:xfrm>
            <a:off x="325562" y="1772382"/>
            <a:ext cx="11555564" cy="2518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Iteration terminal: returns number of times loop has executed; zero indexed</a:t>
            </a:r>
          </a:p>
          <a:p>
            <a:r>
              <a:rPr lang="en-US" altLang="pt-PT" dirty="0"/>
              <a:t>Conditional terminal: defines when the loop stops</a:t>
            </a:r>
          </a:p>
        </p:txBody>
      </p:sp>
      <p:pic>
        <p:nvPicPr>
          <p:cNvPr id="1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392173"/>
            <a:ext cx="2971800" cy="24018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3392173"/>
            <a:ext cx="2986087" cy="23891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781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While Loops - tunnels</a:t>
            </a:r>
          </a:p>
        </p:txBody>
      </p:sp>
      <p:sp>
        <p:nvSpPr>
          <p:cNvPr id="10" name="Rectangle 12"/>
          <p:cNvSpPr txBox="1">
            <a:spLocks noChangeArrowheads="1"/>
          </p:cNvSpPr>
          <p:nvPr/>
        </p:nvSpPr>
        <p:spPr>
          <a:xfrm>
            <a:off x="274044" y="1737214"/>
            <a:ext cx="11658600" cy="25065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Tunnels transfer data into and out of structures</a:t>
            </a:r>
          </a:p>
          <a:p>
            <a:r>
              <a:rPr lang="en-US" altLang="pt-PT" dirty="0"/>
              <a:t>The tunnel adopts the color of the data type wired to the tunnel</a:t>
            </a:r>
          </a:p>
          <a:p>
            <a:r>
              <a:rPr lang="en-US" altLang="pt-PT" dirty="0"/>
              <a:t>Data pass out of a loop after the loop terminates</a:t>
            </a:r>
          </a:p>
          <a:p>
            <a:r>
              <a:rPr lang="en-US" altLang="pt-PT" dirty="0"/>
              <a:t>When a tunnel passes data into a loop, the loop executes only after data arrive at the tunnel</a:t>
            </a:r>
          </a:p>
        </p:txBody>
      </p:sp>
      <p:pic>
        <p:nvPicPr>
          <p:cNvPr id="11" name="Picture 10" descr="tunnel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786" y="3904518"/>
            <a:ext cx="5900737" cy="27622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953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021816" y="1198057"/>
            <a:ext cx="3559238" cy="2744328"/>
          </a:xfrm>
          <a:prstGeom prst="rect">
            <a:avLst/>
          </a:prstGeom>
        </p:spPr>
      </p:pic>
      <p:pic>
        <p:nvPicPr>
          <p:cNvPr id="3" name="Picture 2"/>
          <p:cNvPicPr>
            <a:picLocks noChangeAspect="1"/>
          </p:cNvPicPr>
          <p:nvPr/>
        </p:nvPicPr>
        <p:blipFill>
          <a:blip r:embed="rId4"/>
          <a:stretch>
            <a:fillRect/>
          </a:stretch>
        </p:blipFill>
        <p:spPr>
          <a:xfrm>
            <a:off x="5559960" y="1198057"/>
            <a:ext cx="5562600" cy="4257675"/>
          </a:xfrm>
          <a:prstGeom prst="rect">
            <a:avLst/>
          </a:prstGeom>
        </p:spPr>
      </p:pic>
    </p:spTree>
    <p:extLst>
      <p:ext uri="{BB962C8B-B14F-4D97-AF65-F5344CB8AC3E}">
        <p14:creationId xmlns:p14="http://schemas.microsoft.com/office/powerpoint/2010/main" val="13710854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For Loops</a:t>
            </a:r>
          </a:p>
        </p:txBody>
      </p:sp>
      <p:sp>
        <p:nvSpPr>
          <p:cNvPr id="8" name="Rectangle 5"/>
          <p:cNvSpPr>
            <a:spLocks noChangeArrowheads="1"/>
          </p:cNvSpPr>
          <p:nvPr/>
        </p:nvSpPr>
        <p:spPr bwMode="auto">
          <a:xfrm>
            <a:off x="7947338" y="3100754"/>
            <a:ext cx="2819400" cy="1524000"/>
          </a:xfrm>
          <a:prstGeom prst="rect">
            <a:avLst/>
          </a:prstGeom>
          <a:solidFill>
            <a:schemeClr val="bg1"/>
          </a:solidFill>
          <a:ln>
            <a:noFill/>
          </a:ln>
          <a:effectLst/>
          <a:extLs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12" name="Rectangle 4"/>
          <p:cNvSpPr>
            <a:spLocks noChangeArrowheads="1"/>
          </p:cNvSpPr>
          <p:nvPr/>
        </p:nvSpPr>
        <p:spPr bwMode="auto">
          <a:xfrm>
            <a:off x="2642646" y="1798764"/>
            <a:ext cx="8229600" cy="34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928" tIns="45964" rIns="91928" bIns="45964">
            <a:spAutoFit/>
          </a:bodyPr>
          <a:lstStyle>
            <a:lvl1pPr algn="l" defTabSz="912813">
              <a:defRPr>
                <a:solidFill>
                  <a:schemeClr val="tx1"/>
                </a:solidFill>
                <a:latin typeface="Arial" panose="020B0604020202020204" pitchFamily="34" charset="0"/>
              </a:defRPr>
            </a:lvl1pPr>
            <a:lvl2pPr algn="l" defTabSz="912813">
              <a:defRPr>
                <a:solidFill>
                  <a:schemeClr val="tx1"/>
                </a:solidFill>
                <a:latin typeface="Arial" panose="020B0604020202020204" pitchFamily="34" charset="0"/>
              </a:defRPr>
            </a:lvl2pPr>
            <a:lvl3pPr marL="912813" algn="l" defTabSz="912813">
              <a:defRPr>
                <a:solidFill>
                  <a:schemeClr val="tx1"/>
                </a:solidFill>
                <a:latin typeface="Arial" panose="020B0604020202020204" pitchFamily="34" charset="0"/>
              </a:defRPr>
            </a:lvl3pPr>
            <a:lvl4pPr marL="1370013" algn="l" defTabSz="912813">
              <a:defRPr>
                <a:solidFill>
                  <a:schemeClr val="tx1"/>
                </a:solidFill>
                <a:latin typeface="Arial" panose="020B0604020202020204" pitchFamily="34" charset="0"/>
              </a:defRPr>
            </a:lvl4pPr>
            <a:lvl5pPr marL="1825625" algn="l" defTabSz="912813">
              <a:defRPr>
                <a:solidFill>
                  <a:schemeClr val="tx1"/>
                </a:solidFill>
                <a:latin typeface="Arial" panose="020B0604020202020204" pitchFamily="34" charset="0"/>
              </a:defRPr>
            </a:lvl5pPr>
            <a:lvl6pPr marL="2282825" defTabSz="912813" fontAlgn="base">
              <a:spcBef>
                <a:spcPct val="0"/>
              </a:spcBef>
              <a:spcAft>
                <a:spcPct val="0"/>
              </a:spcAft>
              <a:defRPr>
                <a:solidFill>
                  <a:schemeClr val="tx1"/>
                </a:solidFill>
                <a:latin typeface="Arial" panose="020B0604020202020204" pitchFamily="34" charset="0"/>
              </a:defRPr>
            </a:lvl6pPr>
            <a:lvl7pPr marL="2740025" defTabSz="912813" fontAlgn="base">
              <a:spcBef>
                <a:spcPct val="0"/>
              </a:spcBef>
              <a:spcAft>
                <a:spcPct val="0"/>
              </a:spcAft>
              <a:defRPr>
                <a:solidFill>
                  <a:schemeClr val="tx1"/>
                </a:solidFill>
                <a:latin typeface="Arial" panose="020B0604020202020204" pitchFamily="34" charset="0"/>
              </a:defRPr>
            </a:lvl7pPr>
            <a:lvl8pPr marL="3197225" defTabSz="912813" fontAlgn="base">
              <a:spcBef>
                <a:spcPct val="0"/>
              </a:spcBef>
              <a:spcAft>
                <a:spcPct val="0"/>
              </a:spcAft>
              <a:defRPr>
                <a:solidFill>
                  <a:schemeClr val="tx1"/>
                </a:solidFill>
                <a:latin typeface="Arial" panose="020B0604020202020204" pitchFamily="34" charset="0"/>
              </a:defRPr>
            </a:lvl8pPr>
            <a:lvl9pPr marL="3654425" defTabSz="912813" fontAlgn="base">
              <a:spcBef>
                <a:spcPct val="0"/>
              </a:spcBef>
              <a:spcAft>
                <a:spcPct val="0"/>
              </a:spcAft>
              <a:defRPr>
                <a:solidFill>
                  <a:schemeClr val="tx1"/>
                </a:solidFill>
                <a:latin typeface="Arial" panose="020B0604020202020204" pitchFamily="34" charset="0"/>
              </a:defRPr>
            </a:lvl9pPr>
          </a:lstStyle>
          <a:p>
            <a:pPr>
              <a:lnSpc>
                <a:spcPct val="90000"/>
              </a:lnSpc>
            </a:pPr>
            <a:r>
              <a:rPr lang="en-US" altLang="pt-PT" dirty="0">
                <a:latin typeface="Arial Narrow" panose="020B0606020202030204" pitchFamily="34" charset="0"/>
              </a:rPr>
              <a:t>LabVIEW For Loop	                   Flowchart	                             Pseudo Code</a:t>
            </a:r>
          </a:p>
        </p:txBody>
      </p:sp>
      <p:pic>
        <p:nvPicPr>
          <p:cNvPr id="13" name="Picture 6" descr="forlooptheory"/>
          <p:cNvPicPr>
            <a:picLocks noChangeAspect="1" noChangeArrowheads="1"/>
          </p:cNvPicPr>
          <p:nvPr/>
        </p:nvPicPr>
        <p:blipFill>
          <a:blip r:embed="rId3">
            <a:extLst>
              <a:ext uri="{28A0092B-C50C-407E-A947-70E740481C1C}">
                <a14:useLocalDpi xmlns:a14="http://schemas.microsoft.com/office/drawing/2010/main" val="0"/>
              </a:ext>
            </a:extLst>
          </a:blip>
          <a:srcRect r="38889"/>
          <a:stretch>
            <a:fillRect/>
          </a:stretch>
        </p:blipFill>
        <p:spPr bwMode="auto">
          <a:xfrm>
            <a:off x="2003738" y="2326054"/>
            <a:ext cx="5562600" cy="2549525"/>
          </a:xfrm>
          <a:prstGeom prst="rect">
            <a:avLst/>
          </a:prstGeom>
          <a:noFill/>
          <a:extLst>
            <a:ext uri="{909E8E84-426E-40DD-AFC4-6F175D3DCCD1}">
              <a14:hiddenFill xmlns:a14="http://schemas.microsoft.com/office/drawing/2010/main">
                <a:solidFill>
                  <a:srgbClr val="FFFFFF"/>
                </a:solidFill>
              </a14:hiddenFill>
            </a:ext>
          </a:extLst>
        </p:spPr>
      </p:pic>
      <p:sp>
        <p:nvSpPr>
          <p:cNvPr id="14" name="Line 7"/>
          <p:cNvSpPr>
            <a:spLocks noChangeShapeType="1"/>
          </p:cNvSpPr>
          <p:nvPr/>
        </p:nvSpPr>
        <p:spPr bwMode="auto">
          <a:xfrm>
            <a:off x="2245038" y="2795954"/>
            <a:ext cx="152400" cy="0"/>
          </a:xfrm>
          <a:prstGeom prst="line">
            <a:avLst/>
          </a:prstGeom>
          <a:noFill/>
          <a:ln w="1905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15" name="Text Box 8"/>
          <p:cNvSpPr txBox="1">
            <a:spLocks noChangeArrowheads="1"/>
          </p:cNvSpPr>
          <p:nvPr/>
        </p:nvSpPr>
        <p:spPr bwMode="auto">
          <a:xfrm>
            <a:off x="7794938" y="2821354"/>
            <a:ext cx="28956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lgn="l">
              <a:tabLst>
                <a:tab pos="234950" algn="l"/>
              </a:tabLst>
              <a:defRPr>
                <a:solidFill>
                  <a:schemeClr val="tx1"/>
                </a:solidFill>
                <a:latin typeface="Arial" panose="020B0604020202020204" pitchFamily="34" charset="0"/>
              </a:defRPr>
            </a:lvl1pPr>
            <a:lvl2pPr algn="l">
              <a:tabLst>
                <a:tab pos="234950" algn="l"/>
              </a:tabLst>
              <a:defRPr>
                <a:solidFill>
                  <a:schemeClr val="tx1"/>
                </a:solidFill>
                <a:latin typeface="Arial" panose="020B0604020202020204" pitchFamily="34" charset="0"/>
              </a:defRPr>
            </a:lvl2pPr>
            <a:lvl3pPr algn="l">
              <a:tabLst>
                <a:tab pos="234950" algn="l"/>
              </a:tabLst>
              <a:defRPr>
                <a:solidFill>
                  <a:schemeClr val="tx1"/>
                </a:solidFill>
                <a:latin typeface="Arial" panose="020B0604020202020204" pitchFamily="34" charset="0"/>
              </a:defRPr>
            </a:lvl3pPr>
            <a:lvl4pPr algn="l">
              <a:tabLst>
                <a:tab pos="234950" algn="l"/>
              </a:tabLst>
              <a:defRPr>
                <a:solidFill>
                  <a:schemeClr val="tx1"/>
                </a:solidFill>
                <a:latin typeface="Arial" panose="020B0604020202020204" pitchFamily="34" charset="0"/>
              </a:defRPr>
            </a:lvl4pPr>
            <a:lvl5pPr algn="l">
              <a:tabLst>
                <a:tab pos="234950" algn="l"/>
              </a:tabLst>
              <a:defRPr>
                <a:solidFill>
                  <a:schemeClr val="tx1"/>
                </a:solidFill>
                <a:latin typeface="Arial" panose="020B0604020202020204" pitchFamily="34" charset="0"/>
              </a:defRPr>
            </a:lvl5pPr>
            <a:lvl6pPr fontAlgn="base">
              <a:spcBef>
                <a:spcPct val="0"/>
              </a:spcBef>
              <a:spcAft>
                <a:spcPct val="0"/>
              </a:spcAft>
              <a:tabLst>
                <a:tab pos="234950" algn="l"/>
              </a:tabLst>
              <a:defRPr>
                <a:solidFill>
                  <a:schemeClr val="tx1"/>
                </a:solidFill>
                <a:latin typeface="Arial" panose="020B0604020202020204" pitchFamily="34" charset="0"/>
              </a:defRPr>
            </a:lvl6pPr>
            <a:lvl7pPr fontAlgn="base">
              <a:spcBef>
                <a:spcPct val="0"/>
              </a:spcBef>
              <a:spcAft>
                <a:spcPct val="0"/>
              </a:spcAft>
              <a:tabLst>
                <a:tab pos="234950" algn="l"/>
              </a:tabLst>
              <a:defRPr>
                <a:solidFill>
                  <a:schemeClr val="tx1"/>
                </a:solidFill>
                <a:latin typeface="Arial" panose="020B0604020202020204" pitchFamily="34" charset="0"/>
              </a:defRPr>
            </a:lvl7pPr>
            <a:lvl8pPr fontAlgn="base">
              <a:spcBef>
                <a:spcPct val="0"/>
              </a:spcBef>
              <a:spcAft>
                <a:spcPct val="0"/>
              </a:spcAft>
              <a:tabLst>
                <a:tab pos="234950" algn="l"/>
              </a:tabLst>
              <a:defRPr>
                <a:solidFill>
                  <a:schemeClr val="tx1"/>
                </a:solidFill>
                <a:latin typeface="Arial" panose="020B0604020202020204" pitchFamily="34" charset="0"/>
              </a:defRPr>
            </a:lvl8pPr>
            <a:lvl9pPr fontAlgn="base">
              <a:spcBef>
                <a:spcPct val="0"/>
              </a:spcBef>
              <a:spcAft>
                <a:spcPct val="0"/>
              </a:spcAft>
              <a:tabLst>
                <a:tab pos="234950" algn="l"/>
              </a:tabLst>
              <a:defRPr>
                <a:solidFill>
                  <a:schemeClr val="tx1"/>
                </a:solidFill>
                <a:latin typeface="Arial" panose="020B0604020202020204" pitchFamily="34" charset="0"/>
              </a:defRPr>
            </a:lvl9pPr>
          </a:lstStyle>
          <a:p>
            <a:pPr>
              <a:spcBef>
                <a:spcPct val="50000"/>
              </a:spcBef>
            </a:pPr>
            <a:r>
              <a:rPr lang="en-US" altLang="pt-PT" sz="1600" b="1" dirty="0">
                <a:latin typeface="Courier New" panose="02070309020205020404" pitchFamily="49" charset="0"/>
              </a:rPr>
              <a:t>N=100;</a:t>
            </a:r>
          </a:p>
          <a:p>
            <a:pPr>
              <a:spcBef>
                <a:spcPct val="50000"/>
              </a:spcBef>
            </a:pPr>
            <a:r>
              <a:rPr lang="en-US" altLang="pt-PT" sz="1600" b="1" dirty="0" err="1">
                <a:latin typeface="Courier New" panose="02070309020205020404" pitchFamily="49" charset="0"/>
              </a:rPr>
              <a:t>i</a:t>
            </a:r>
            <a:r>
              <a:rPr lang="en-US" altLang="pt-PT" sz="1600" b="1" dirty="0">
                <a:latin typeface="Courier New" panose="02070309020205020404" pitchFamily="49" charset="0"/>
              </a:rPr>
              <a:t>=0;</a:t>
            </a:r>
          </a:p>
          <a:p>
            <a:pPr>
              <a:spcBef>
                <a:spcPct val="50000"/>
              </a:spcBef>
            </a:pPr>
            <a:r>
              <a:rPr lang="en-US" altLang="pt-PT" sz="1600" b="1" dirty="0">
                <a:latin typeface="Courier New" panose="02070309020205020404" pitchFamily="49" charset="0"/>
              </a:rPr>
              <a:t>Until </a:t>
            </a:r>
            <a:r>
              <a:rPr lang="en-US" altLang="pt-PT" sz="1600" b="1" dirty="0" err="1">
                <a:latin typeface="Courier New" panose="02070309020205020404" pitchFamily="49" charset="0"/>
              </a:rPr>
              <a:t>i</a:t>
            </a:r>
            <a:r>
              <a:rPr lang="en-US" altLang="pt-PT" sz="1600" b="1" dirty="0">
                <a:latin typeface="Courier New" panose="02070309020205020404" pitchFamily="49" charset="0"/>
              </a:rPr>
              <a:t>=N:</a:t>
            </a:r>
          </a:p>
          <a:p>
            <a:pPr>
              <a:spcBef>
                <a:spcPct val="50000"/>
              </a:spcBef>
            </a:pPr>
            <a:r>
              <a:rPr lang="en-US" altLang="pt-PT" sz="1600" b="1" dirty="0">
                <a:latin typeface="Courier New" panose="02070309020205020404" pitchFamily="49" charset="0"/>
              </a:rPr>
              <a:t>	Repeat (</a:t>
            </a:r>
            <a:r>
              <a:rPr lang="en-US" altLang="pt-PT" sz="1600" b="1" dirty="0" err="1">
                <a:latin typeface="Courier New" panose="02070309020205020404" pitchFamily="49" charset="0"/>
              </a:rPr>
              <a:t>code;i</a:t>
            </a:r>
            <a:r>
              <a:rPr lang="en-US" altLang="pt-PT" sz="1600" b="1" dirty="0">
                <a:latin typeface="Courier New" panose="02070309020205020404" pitchFamily="49" charset="0"/>
              </a:rPr>
              <a:t>=i+1);</a:t>
            </a:r>
          </a:p>
          <a:p>
            <a:pPr>
              <a:spcBef>
                <a:spcPct val="50000"/>
              </a:spcBef>
            </a:pPr>
            <a:r>
              <a:rPr lang="en-US" altLang="pt-PT" sz="1600" b="1" dirty="0">
                <a:latin typeface="Courier New" panose="02070309020205020404" pitchFamily="49" charset="0"/>
              </a:rPr>
              <a:t>End;</a:t>
            </a:r>
          </a:p>
        </p:txBody>
      </p:sp>
      <p:pic>
        <p:nvPicPr>
          <p:cNvPr id="10"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183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For Loops</a:t>
            </a:r>
          </a:p>
        </p:txBody>
      </p:sp>
      <p:sp>
        <p:nvSpPr>
          <p:cNvPr id="10" name="Rectangle 10"/>
          <p:cNvSpPr txBox="1">
            <a:spLocks noChangeArrowheads="1"/>
          </p:cNvSpPr>
          <p:nvPr/>
        </p:nvSpPr>
        <p:spPr>
          <a:xfrm>
            <a:off x="495759" y="1652915"/>
            <a:ext cx="11377246"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Create a For Loop the same way you create a While Loop</a:t>
            </a:r>
          </a:p>
          <a:p>
            <a:endParaRPr lang="en-US" altLang="pt-PT" dirty="0"/>
          </a:p>
          <a:p>
            <a:r>
              <a:rPr lang="en-US" altLang="pt-PT" dirty="0"/>
              <a:t>If you need to replace an existing While Loop with a For Loop, right-click the border of the While Loop, and select </a:t>
            </a:r>
            <a:r>
              <a:rPr lang="en-US" altLang="pt-PT" b="1" dirty="0"/>
              <a:t>Replace with For Loop</a:t>
            </a:r>
            <a:r>
              <a:rPr lang="en-US" altLang="pt-PT" dirty="0"/>
              <a:t> from the shortcut menu</a:t>
            </a:r>
          </a:p>
          <a:p>
            <a:endParaRPr lang="en-US" altLang="pt-PT" dirty="0"/>
          </a:p>
          <a:p>
            <a:r>
              <a:rPr lang="en-US" altLang="pt-PT" dirty="0"/>
              <a:t>The value in the count terminal (an input terminal) indicates how many times to repeat the </a:t>
            </a:r>
            <a:r>
              <a:rPr lang="en-US" altLang="pt-PT" dirty="0" err="1"/>
              <a:t>subdiagram</a:t>
            </a:r>
            <a:endParaRPr lang="en-US" altLang="pt-PT" dirty="0"/>
          </a:p>
        </p:txBody>
      </p:sp>
      <p:pic>
        <p:nvPicPr>
          <p:cNvPr id="11" name="Picture 8" descr="cou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9230" y="5087816"/>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446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For Loops vs While Loop</a:t>
            </a:r>
          </a:p>
        </p:txBody>
      </p:sp>
      <p:sp>
        <p:nvSpPr>
          <p:cNvPr id="8" name="Rectangle 7"/>
          <p:cNvSpPr txBox="1">
            <a:spLocks noChangeArrowheads="1"/>
          </p:cNvSpPr>
          <p:nvPr/>
        </p:nvSpPr>
        <p:spPr>
          <a:xfrm>
            <a:off x="2116016" y="1652915"/>
            <a:ext cx="3962400"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pt-PT" sz="2400" b="1"/>
              <a:t>For Loop</a:t>
            </a:r>
          </a:p>
          <a:p>
            <a:endParaRPr lang="en-US" altLang="pt-PT" sz="2400"/>
          </a:p>
          <a:p>
            <a:endParaRPr lang="en-US" altLang="pt-PT" sz="2400"/>
          </a:p>
          <a:p>
            <a:endParaRPr lang="en-US" altLang="pt-PT" sz="2400"/>
          </a:p>
          <a:p>
            <a:endParaRPr lang="en-US" altLang="pt-PT" sz="2400"/>
          </a:p>
          <a:p>
            <a:r>
              <a:rPr lang="en-US" altLang="pt-PT" sz="2400"/>
              <a:t>Executes a set number of times</a:t>
            </a:r>
          </a:p>
          <a:p>
            <a:r>
              <a:rPr lang="en-US" altLang="pt-PT" sz="2400"/>
              <a:t>Can execute zero times</a:t>
            </a:r>
          </a:p>
          <a:p>
            <a:r>
              <a:rPr lang="en-US" altLang="pt-PT" sz="2400"/>
              <a:t>Tunnels automatically output an array of data</a:t>
            </a:r>
            <a:endParaRPr lang="en-US" altLang="pt-PT" sz="2400" dirty="0"/>
          </a:p>
        </p:txBody>
      </p:sp>
      <p:sp>
        <p:nvSpPr>
          <p:cNvPr id="12" name="Rectangle 8"/>
          <p:cNvSpPr txBox="1">
            <a:spLocks noChangeArrowheads="1"/>
          </p:cNvSpPr>
          <p:nvPr/>
        </p:nvSpPr>
        <p:spPr>
          <a:xfrm>
            <a:off x="6230816" y="1652915"/>
            <a:ext cx="3962400"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pt-PT" sz="2400" b="1"/>
              <a:t>While Loop</a:t>
            </a:r>
          </a:p>
          <a:p>
            <a:endParaRPr lang="en-US" altLang="pt-PT" sz="2400"/>
          </a:p>
          <a:p>
            <a:endParaRPr lang="en-US" altLang="pt-PT" sz="2400"/>
          </a:p>
          <a:p>
            <a:endParaRPr lang="en-US" altLang="pt-PT" sz="2400"/>
          </a:p>
          <a:p>
            <a:endParaRPr lang="en-US" altLang="pt-PT" sz="2400"/>
          </a:p>
          <a:p>
            <a:r>
              <a:rPr lang="en-US" altLang="pt-PT" sz="2400"/>
              <a:t>Stops executing only if the value at the conditional terminal meets the condition</a:t>
            </a:r>
          </a:p>
          <a:p>
            <a:r>
              <a:rPr lang="en-US" altLang="pt-PT" sz="2400"/>
              <a:t>Must execute at least once</a:t>
            </a:r>
          </a:p>
          <a:p>
            <a:r>
              <a:rPr lang="en-US" altLang="pt-PT" sz="2400"/>
              <a:t>Tunnels automatically output the last value</a:t>
            </a:r>
          </a:p>
        </p:txBody>
      </p:sp>
      <p:pic>
        <p:nvPicPr>
          <p:cNvPr id="13" name="Picture 9" descr="forlooptheory"/>
          <p:cNvPicPr>
            <a:picLocks noChangeAspect="1" noChangeArrowheads="1"/>
          </p:cNvPicPr>
          <p:nvPr/>
        </p:nvPicPr>
        <p:blipFill>
          <a:blip r:embed="rId3">
            <a:extLst>
              <a:ext uri="{28A0092B-C50C-407E-A947-70E740481C1C}">
                <a14:useLocalDpi xmlns:a14="http://schemas.microsoft.com/office/drawing/2010/main" val="0"/>
              </a:ext>
            </a:extLst>
          </a:blip>
          <a:srcRect t="13138" r="69862"/>
          <a:stretch>
            <a:fillRect/>
          </a:stretch>
        </p:blipFill>
        <p:spPr bwMode="auto">
          <a:xfrm>
            <a:off x="3411416" y="1738640"/>
            <a:ext cx="2743200" cy="22145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whilelooptheory"/>
          <p:cNvPicPr>
            <a:picLocks noChangeAspect="1" noChangeArrowheads="1"/>
          </p:cNvPicPr>
          <p:nvPr/>
        </p:nvPicPr>
        <p:blipFill>
          <a:blip r:embed="rId4">
            <a:extLst>
              <a:ext uri="{28A0092B-C50C-407E-A947-70E740481C1C}">
                <a14:useLocalDpi xmlns:a14="http://schemas.microsoft.com/office/drawing/2010/main" val="0"/>
              </a:ext>
            </a:extLst>
          </a:blip>
          <a:srcRect r="63049"/>
          <a:stretch>
            <a:fillRect/>
          </a:stretch>
        </p:blipFill>
        <p:spPr bwMode="auto">
          <a:xfrm>
            <a:off x="7754816" y="1738640"/>
            <a:ext cx="2743200" cy="18875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736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For Loops – Numeric Conversion</a:t>
            </a:r>
          </a:p>
        </p:txBody>
      </p:sp>
      <p:sp>
        <p:nvSpPr>
          <p:cNvPr id="10" name="Rectangle 7"/>
          <p:cNvSpPr txBox="1">
            <a:spLocks noChangeArrowheads="1"/>
          </p:cNvSpPr>
          <p:nvPr/>
        </p:nvSpPr>
        <p:spPr>
          <a:xfrm>
            <a:off x="149134" y="1652915"/>
            <a:ext cx="11869615" cy="16178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a:t>If you wire a double-precision, floating-point numeric value to the count terminal, LabVIEW converts the larger numeric value to a 32-bit signed integer</a:t>
            </a:r>
          </a:p>
          <a:p>
            <a:r>
              <a:rPr lang="en-US" altLang="pt-PT"/>
              <a:t>A For Loop can only execute an integer number of times</a:t>
            </a:r>
            <a:endParaRPr lang="en-US" altLang="pt-PT" dirty="0"/>
          </a:p>
        </p:txBody>
      </p:sp>
      <p:pic>
        <p:nvPicPr>
          <p:cNvPr id="11" name="Picture 4" descr="Coer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278" y="3660252"/>
            <a:ext cx="3994179" cy="152753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p:cNvSpPr txBox="1">
            <a:spLocks noChangeArrowheads="1"/>
          </p:cNvSpPr>
          <p:nvPr/>
        </p:nvSpPr>
        <p:spPr>
          <a:xfrm>
            <a:off x="4882661" y="3270738"/>
            <a:ext cx="7136088" cy="27058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400" dirty="0"/>
              <a:t>Normally, when you wire different representation types to the inputs of a function, the function returns an output in the larger </a:t>
            </a:r>
            <a:br>
              <a:rPr lang="en-US" altLang="pt-PT" sz="2400" dirty="0"/>
            </a:br>
            <a:r>
              <a:rPr lang="en-US" altLang="pt-PT" sz="2400" dirty="0"/>
              <a:t>or wider format </a:t>
            </a:r>
          </a:p>
          <a:p>
            <a:r>
              <a:rPr lang="en-US" altLang="pt-PT" sz="2400" dirty="0"/>
              <a:t>LabVIEW chooses the </a:t>
            </a:r>
            <a:br>
              <a:rPr lang="en-US" altLang="pt-PT" sz="2400" dirty="0"/>
            </a:br>
            <a:r>
              <a:rPr lang="en-US" altLang="pt-PT" sz="2400" dirty="0"/>
              <a:t>representation that </a:t>
            </a:r>
            <a:br>
              <a:rPr lang="en-US" altLang="pt-PT" sz="2400" dirty="0"/>
            </a:br>
            <a:r>
              <a:rPr lang="en-US" altLang="pt-PT" sz="2400" dirty="0"/>
              <a:t>uses more bits</a:t>
            </a:r>
          </a:p>
        </p:txBody>
      </p:sp>
      <p:pic>
        <p:nvPicPr>
          <p:cNvPr id="1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3103" y="4446627"/>
            <a:ext cx="2787927" cy="2111010"/>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8"/>
          <p:cNvSpPr txBox="1">
            <a:spLocks noChangeArrowheads="1"/>
          </p:cNvSpPr>
          <p:nvPr/>
        </p:nvSpPr>
        <p:spPr bwMode="auto">
          <a:xfrm>
            <a:off x="9161775" y="4245426"/>
            <a:ext cx="1400175" cy="3571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spAutoFit/>
          </a:bodyPr>
          <a:lstStyle>
            <a:lvl1pPr algn="l" defTabSz="912813">
              <a:defRPr>
                <a:solidFill>
                  <a:schemeClr val="tx1"/>
                </a:solidFill>
                <a:latin typeface="Arial" panose="020B0604020202020204" pitchFamily="34" charset="0"/>
              </a:defRPr>
            </a:lvl1pPr>
            <a:lvl2pPr algn="l" defTabSz="912813">
              <a:defRPr>
                <a:solidFill>
                  <a:schemeClr val="tx1"/>
                </a:solidFill>
                <a:latin typeface="Arial" panose="020B0604020202020204" pitchFamily="34" charset="0"/>
              </a:defRPr>
            </a:lvl2pPr>
            <a:lvl3pPr marL="912813" algn="l" defTabSz="912813">
              <a:defRPr>
                <a:solidFill>
                  <a:schemeClr val="tx1"/>
                </a:solidFill>
                <a:latin typeface="Arial" panose="020B0604020202020204" pitchFamily="34" charset="0"/>
              </a:defRPr>
            </a:lvl3pPr>
            <a:lvl4pPr marL="1370013" algn="l" defTabSz="912813">
              <a:defRPr>
                <a:solidFill>
                  <a:schemeClr val="tx1"/>
                </a:solidFill>
                <a:latin typeface="Arial" panose="020B0604020202020204" pitchFamily="34" charset="0"/>
              </a:defRPr>
            </a:lvl4pPr>
            <a:lvl5pPr marL="1825625" algn="l" defTabSz="912813">
              <a:defRPr>
                <a:solidFill>
                  <a:schemeClr val="tx1"/>
                </a:solidFill>
                <a:latin typeface="Arial" panose="020B0604020202020204" pitchFamily="34" charset="0"/>
              </a:defRPr>
            </a:lvl5pPr>
            <a:lvl6pPr marL="2282825" defTabSz="912813" fontAlgn="base">
              <a:spcBef>
                <a:spcPct val="0"/>
              </a:spcBef>
              <a:spcAft>
                <a:spcPct val="0"/>
              </a:spcAft>
              <a:defRPr>
                <a:solidFill>
                  <a:schemeClr val="tx1"/>
                </a:solidFill>
                <a:latin typeface="Arial" panose="020B0604020202020204" pitchFamily="34" charset="0"/>
              </a:defRPr>
            </a:lvl6pPr>
            <a:lvl7pPr marL="2740025" defTabSz="912813" fontAlgn="base">
              <a:spcBef>
                <a:spcPct val="0"/>
              </a:spcBef>
              <a:spcAft>
                <a:spcPct val="0"/>
              </a:spcAft>
              <a:defRPr>
                <a:solidFill>
                  <a:schemeClr val="tx1"/>
                </a:solidFill>
                <a:latin typeface="Arial" panose="020B0604020202020204" pitchFamily="34" charset="0"/>
              </a:defRPr>
            </a:lvl7pPr>
            <a:lvl8pPr marL="3197225" defTabSz="912813" fontAlgn="base">
              <a:spcBef>
                <a:spcPct val="0"/>
              </a:spcBef>
              <a:spcAft>
                <a:spcPct val="0"/>
              </a:spcAft>
              <a:defRPr>
                <a:solidFill>
                  <a:schemeClr val="tx1"/>
                </a:solidFill>
                <a:latin typeface="Arial" panose="020B0604020202020204" pitchFamily="34" charset="0"/>
              </a:defRPr>
            </a:lvl8pPr>
            <a:lvl9pPr marL="3654425" defTabSz="912813" fontAlgn="base">
              <a:spcBef>
                <a:spcPct val="0"/>
              </a:spcBef>
              <a:spcAft>
                <a:spcPct val="0"/>
              </a:spcAft>
              <a:defRPr>
                <a:solidFill>
                  <a:schemeClr val="tx1"/>
                </a:solidFill>
                <a:latin typeface="Arial" panose="020B0604020202020204" pitchFamily="34" charset="0"/>
              </a:defRPr>
            </a:lvl9pPr>
          </a:lstStyle>
          <a:p>
            <a:pPr eaLnBrk="1" hangingPunct="1">
              <a:lnSpc>
                <a:spcPct val="87000"/>
              </a:lnSpc>
            </a:pPr>
            <a:r>
              <a:rPr lang="en-US" altLang="pt-PT" sz="2000" dirty="0">
                <a:latin typeface="Arial Narrow" panose="020B0606020202030204" pitchFamily="34" charset="0"/>
              </a:rPr>
              <a:t>Coercion Dot</a:t>
            </a:r>
          </a:p>
        </p:txBody>
      </p:sp>
      <p:sp>
        <p:nvSpPr>
          <p:cNvPr id="18" name="Line 9"/>
          <p:cNvSpPr>
            <a:spLocks noChangeShapeType="1"/>
          </p:cNvSpPr>
          <p:nvPr/>
        </p:nvSpPr>
        <p:spPr bwMode="auto">
          <a:xfrm>
            <a:off x="9800491" y="4602613"/>
            <a:ext cx="328071" cy="391321"/>
          </a:xfrm>
          <a:prstGeom prst="line">
            <a:avLst/>
          </a:prstGeom>
          <a:noFill/>
          <a:ln w="19050">
            <a:solidFill>
              <a:srgbClr val="F4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pic>
        <p:nvPicPr>
          <p:cNvPr id="12"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3531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Timing a VI</a:t>
            </a:r>
          </a:p>
        </p:txBody>
      </p:sp>
      <p:sp>
        <p:nvSpPr>
          <p:cNvPr id="12" name="Rectangle 7"/>
          <p:cNvSpPr txBox="1">
            <a:spLocks noChangeArrowheads="1"/>
          </p:cNvSpPr>
          <p:nvPr/>
        </p:nvSpPr>
        <p:spPr>
          <a:xfrm>
            <a:off x="149134" y="2335091"/>
            <a:ext cx="12042866" cy="20962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pt-PT" dirty="0"/>
              <a:t>Why do you need timing in a VI?</a:t>
            </a:r>
          </a:p>
          <a:p>
            <a:pPr>
              <a:buFontTx/>
              <a:buNone/>
            </a:pPr>
            <a:endParaRPr lang="en-US" altLang="pt-PT" dirty="0"/>
          </a:p>
          <a:p>
            <a:r>
              <a:rPr lang="en-US" altLang="pt-PT" dirty="0"/>
              <a:t>Control the frequency at which a loop executes</a:t>
            </a:r>
          </a:p>
          <a:p>
            <a:endParaRPr lang="en-US" altLang="pt-PT" dirty="0"/>
          </a:p>
          <a:p>
            <a:r>
              <a:rPr lang="en-US" altLang="pt-PT" dirty="0"/>
              <a:t>Provide the processor with time to complete other tasks, such as processing the user interface</a:t>
            </a:r>
          </a:p>
        </p:txBody>
      </p:sp>
      <p:pic>
        <p:nvPicPr>
          <p:cNvPr id="6"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754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Timing a VI – Wait Functions</a:t>
            </a:r>
          </a:p>
        </p:txBody>
      </p:sp>
      <p:sp>
        <p:nvSpPr>
          <p:cNvPr id="6" name="Rectangle 3"/>
          <p:cNvSpPr txBox="1">
            <a:spLocks noChangeArrowheads="1"/>
          </p:cNvSpPr>
          <p:nvPr/>
        </p:nvSpPr>
        <p:spPr>
          <a:xfrm>
            <a:off x="391275" y="1748936"/>
            <a:ext cx="11424138" cy="17562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a:t>A wait function inside a loop allows the VI to sleep for a set amount of time</a:t>
            </a:r>
          </a:p>
          <a:p>
            <a:r>
              <a:rPr lang="en-US" altLang="pt-PT"/>
              <a:t>Allows the processor to address other tasks during the wait time</a:t>
            </a:r>
          </a:p>
          <a:p>
            <a:r>
              <a:rPr lang="en-US" altLang="pt-PT"/>
              <a:t>Uses the operating system millisecond clock</a:t>
            </a:r>
          </a:p>
        </p:txBody>
      </p:sp>
      <p:pic>
        <p:nvPicPr>
          <p:cNvPr id="8" name="Picture 4" descr="wait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221" y="4177811"/>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wa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1621" y="4182574"/>
            <a:ext cx="809625" cy="83343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7046" y="3796811"/>
            <a:ext cx="1909763" cy="2157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sultado de imagem para labview logo"/>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46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Timing a VI – Elapsed Time Express VI</a:t>
            </a:r>
          </a:p>
        </p:txBody>
      </p:sp>
      <p:sp>
        <p:nvSpPr>
          <p:cNvPr id="12" name="Rectangle 3"/>
          <p:cNvSpPr txBox="1">
            <a:spLocks noChangeArrowheads="1"/>
          </p:cNvSpPr>
          <p:nvPr/>
        </p:nvSpPr>
        <p:spPr>
          <a:xfrm>
            <a:off x="367828" y="1784105"/>
            <a:ext cx="11471031" cy="22017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a:t>Determines how much time elapses after some point in your VI</a:t>
            </a:r>
          </a:p>
          <a:p>
            <a:r>
              <a:rPr lang="en-US" altLang="pt-PT"/>
              <a:t>Keep track of time while the VI continues to execute</a:t>
            </a:r>
          </a:p>
          <a:p>
            <a:r>
              <a:rPr lang="en-US" altLang="pt-PT"/>
              <a:t>Does not provide the processor with </a:t>
            </a:r>
            <a:br>
              <a:rPr lang="en-US" altLang="pt-PT"/>
            </a:br>
            <a:r>
              <a:rPr lang="en-US" altLang="pt-PT"/>
              <a:t>time to complete other tasks</a:t>
            </a:r>
          </a:p>
        </p:txBody>
      </p:sp>
      <p:pic>
        <p:nvPicPr>
          <p:cNvPr id="13" name="Picture 7" descr="final project BD analyze"/>
          <p:cNvPicPr>
            <a:picLocks noChangeAspect="1" noChangeArrowheads="1"/>
          </p:cNvPicPr>
          <p:nvPr/>
        </p:nvPicPr>
        <p:blipFill>
          <a:blip r:embed="rId3">
            <a:extLst>
              <a:ext uri="{28A0092B-C50C-407E-A947-70E740481C1C}">
                <a14:useLocalDpi xmlns:a14="http://schemas.microsoft.com/office/drawing/2010/main" val="0"/>
              </a:ext>
            </a:extLst>
          </a:blip>
          <a:srcRect l="22537" t="59735" r="67513" b="11061"/>
          <a:stretch>
            <a:fillRect/>
          </a:stretch>
        </p:blipFill>
        <p:spPr bwMode="auto">
          <a:xfrm>
            <a:off x="7948246" y="3387969"/>
            <a:ext cx="19050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4329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Iterative Data Transfer – Shift Registers</a:t>
            </a:r>
          </a:p>
        </p:txBody>
      </p:sp>
      <p:sp>
        <p:nvSpPr>
          <p:cNvPr id="8" name="Rectangle 6"/>
          <p:cNvSpPr txBox="1">
            <a:spLocks noChangeArrowheads="1"/>
          </p:cNvSpPr>
          <p:nvPr/>
        </p:nvSpPr>
        <p:spPr>
          <a:xfrm>
            <a:off x="495759" y="1986657"/>
            <a:ext cx="11342077" cy="1875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Right-click the border and select </a:t>
            </a:r>
            <a:r>
              <a:rPr lang="en-US" altLang="pt-PT" b="1" dirty="0"/>
              <a:t>Add Shift Register</a:t>
            </a:r>
            <a:r>
              <a:rPr lang="en-US" altLang="pt-PT" dirty="0"/>
              <a:t> from the shortcut menu</a:t>
            </a:r>
          </a:p>
          <a:p>
            <a:r>
              <a:rPr lang="en-US" altLang="pt-PT" dirty="0"/>
              <a:t>Right shift register stores data on completion of an iteration</a:t>
            </a:r>
          </a:p>
          <a:p>
            <a:r>
              <a:rPr lang="en-US" altLang="pt-PT" dirty="0"/>
              <a:t>Left shift register provides stored data at beginning of the next iteration</a:t>
            </a:r>
          </a:p>
        </p:txBody>
      </p:sp>
      <p:pic>
        <p:nvPicPr>
          <p:cNvPr id="10" name="Picture 4" descr="shiftreg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0181" y="3862388"/>
            <a:ext cx="4886325" cy="25384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5677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Iterative Data Transfer – Shift Registers</a:t>
            </a:r>
          </a:p>
        </p:txBody>
      </p:sp>
      <p:pic>
        <p:nvPicPr>
          <p:cNvPr id="11"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616" y="1892178"/>
            <a:ext cx="3519488" cy="18002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129" y="4863978"/>
            <a:ext cx="3463925" cy="1747837"/>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6"/>
          <p:cNvSpPr>
            <a:spLocks noChangeArrowheads="1"/>
          </p:cNvSpPr>
          <p:nvPr/>
        </p:nvSpPr>
        <p:spPr bwMode="auto">
          <a:xfrm>
            <a:off x="5011616" y="4025778"/>
            <a:ext cx="1981200" cy="533400"/>
          </a:xfrm>
          <a:prstGeom prst="roundRect">
            <a:avLst>
              <a:gd name="adj" fmla="val 16667"/>
            </a:avLst>
          </a:prstGeom>
          <a:solidFill>
            <a:schemeClr val="accent1"/>
          </a:solidFill>
          <a:ln w="19050" algn="ctr">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pt-PT" sz="2000" b="1" dirty="0"/>
              <a:t>VI stops </a:t>
            </a:r>
            <a:r>
              <a:rPr lang="en-US" altLang="pt-PT" b="1" dirty="0"/>
              <a:t>execution</a:t>
            </a:r>
            <a:endParaRPr lang="en-US" altLang="pt-PT" sz="2000" b="1" dirty="0"/>
          </a:p>
        </p:txBody>
      </p:sp>
      <p:sp>
        <p:nvSpPr>
          <p:cNvPr id="14" name="AutoShape 7"/>
          <p:cNvSpPr>
            <a:spLocks noChangeArrowheads="1"/>
          </p:cNvSpPr>
          <p:nvPr/>
        </p:nvSpPr>
        <p:spPr bwMode="auto">
          <a:xfrm>
            <a:off x="7656391" y="4025778"/>
            <a:ext cx="1524000" cy="533400"/>
          </a:xfrm>
          <a:prstGeom prst="roundRect">
            <a:avLst>
              <a:gd name="adj" fmla="val 16667"/>
            </a:avLst>
          </a:prstGeom>
          <a:solidFill>
            <a:schemeClr val="accent1"/>
          </a:solidFill>
          <a:ln w="19050" algn="ctr">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pt-PT" sz="2000" b="1"/>
              <a:t>Run again</a:t>
            </a:r>
          </a:p>
        </p:txBody>
      </p:sp>
      <p:sp>
        <p:nvSpPr>
          <p:cNvPr id="15" name="AutoShape 8"/>
          <p:cNvSpPr>
            <a:spLocks noChangeArrowheads="1"/>
          </p:cNvSpPr>
          <p:nvPr/>
        </p:nvSpPr>
        <p:spPr bwMode="auto">
          <a:xfrm>
            <a:off x="2638304" y="4025778"/>
            <a:ext cx="1524000" cy="533400"/>
          </a:xfrm>
          <a:prstGeom prst="roundRect">
            <a:avLst>
              <a:gd name="adj" fmla="val 16667"/>
            </a:avLst>
          </a:prstGeom>
          <a:solidFill>
            <a:schemeClr val="accent1"/>
          </a:solidFill>
          <a:ln w="19050" algn="ctr">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pt-PT" sz="2000" b="1"/>
              <a:t>Run once</a:t>
            </a:r>
          </a:p>
        </p:txBody>
      </p:sp>
      <p:pic>
        <p:nvPicPr>
          <p:cNvPr id="1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929" y="1892178"/>
            <a:ext cx="3519487" cy="18002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2"/>
          <p:cNvSpPr>
            <a:spLocks noChangeArrowheads="1"/>
          </p:cNvSpPr>
          <p:nvPr/>
        </p:nvSpPr>
        <p:spPr bwMode="auto">
          <a:xfrm>
            <a:off x="9545516" y="2847853"/>
            <a:ext cx="10683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928" tIns="45964" rIns="91928" bIns="45964">
            <a:spAutoFit/>
          </a:bodyPr>
          <a:lstStyle>
            <a:lvl1pPr algn="l" defTabSz="912813">
              <a:defRPr>
                <a:solidFill>
                  <a:schemeClr val="tx1"/>
                </a:solidFill>
                <a:latin typeface="Arial" panose="020B0604020202020204" pitchFamily="34" charset="0"/>
              </a:defRPr>
            </a:lvl1pPr>
            <a:lvl2pPr algn="l" defTabSz="912813">
              <a:defRPr>
                <a:solidFill>
                  <a:schemeClr val="tx1"/>
                </a:solidFill>
                <a:latin typeface="Arial" panose="020B0604020202020204" pitchFamily="34" charset="0"/>
              </a:defRPr>
            </a:lvl2pPr>
            <a:lvl3pPr marL="912813" algn="l" defTabSz="912813">
              <a:defRPr>
                <a:solidFill>
                  <a:schemeClr val="tx1"/>
                </a:solidFill>
                <a:latin typeface="Arial" panose="020B0604020202020204" pitchFamily="34" charset="0"/>
              </a:defRPr>
            </a:lvl3pPr>
            <a:lvl4pPr marL="1370013" algn="l" defTabSz="912813">
              <a:defRPr>
                <a:solidFill>
                  <a:schemeClr val="tx1"/>
                </a:solidFill>
                <a:latin typeface="Arial" panose="020B0604020202020204" pitchFamily="34" charset="0"/>
              </a:defRPr>
            </a:lvl4pPr>
            <a:lvl5pPr marL="1825625" algn="l" defTabSz="912813">
              <a:defRPr>
                <a:solidFill>
                  <a:schemeClr val="tx1"/>
                </a:solidFill>
                <a:latin typeface="Arial" panose="020B0604020202020204" pitchFamily="34" charset="0"/>
              </a:defRPr>
            </a:lvl5pPr>
            <a:lvl6pPr marL="2282825" defTabSz="912813" fontAlgn="base">
              <a:spcBef>
                <a:spcPct val="0"/>
              </a:spcBef>
              <a:spcAft>
                <a:spcPct val="0"/>
              </a:spcAft>
              <a:defRPr>
                <a:solidFill>
                  <a:schemeClr val="tx1"/>
                </a:solidFill>
                <a:latin typeface="Arial" panose="020B0604020202020204" pitchFamily="34" charset="0"/>
              </a:defRPr>
            </a:lvl6pPr>
            <a:lvl7pPr marL="2740025" defTabSz="912813" fontAlgn="base">
              <a:spcBef>
                <a:spcPct val="0"/>
              </a:spcBef>
              <a:spcAft>
                <a:spcPct val="0"/>
              </a:spcAft>
              <a:defRPr>
                <a:solidFill>
                  <a:schemeClr val="tx1"/>
                </a:solidFill>
                <a:latin typeface="Arial" panose="020B0604020202020204" pitchFamily="34" charset="0"/>
              </a:defRPr>
            </a:lvl7pPr>
            <a:lvl8pPr marL="3197225" defTabSz="912813" fontAlgn="base">
              <a:spcBef>
                <a:spcPct val="0"/>
              </a:spcBef>
              <a:spcAft>
                <a:spcPct val="0"/>
              </a:spcAft>
              <a:defRPr>
                <a:solidFill>
                  <a:schemeClr val="tx1"/>
                </a:solidFill>
                <a:latin typeface="Arial" panose="020B0604020202020204" pitchFamily="34" charset="0"/>
              </a:defRPr>
            </a:lvl8pPr>
            <a:lvl9pPr marL="3654425" defTabSz="912813" fontAlgn="base">
              <a:spcBef>
                <a:spcPct val="0"/>
              </a:spcBef>
              <a:spcAft>
                <a:spcPct val="0"/>
              </a:spcAft>
              <a:defRPr>
                <a:solidFill>
                  <a:schemeClr val="tx1"/>
                </a:solidFill>
                <a:latin typeface="Arial" panose="020B0604020202020204" pitchFamily="34" charset="0"/>
              </a:defRPr>
            </a:lvl9pPr>
          </a:lstStyle>
          <a:p>
            <a:pPr>
              <a:lnSpc>
                <a:spcPct val="90000"/>
              </a:lnSpc>
            </a:pPr>
            <a:r>
              <a:rPr lang="en-US" altLang="pt-PT" sz="1800">
                <a:solidFill>
                  <a:srgbClr val="000000"/>
                </a:solidFill>
                <a:latin typeface="Arial Narrow" panose="020B0606020202030204" pitchFamily="34" charset="0"/>
              </a:rPr>
              <a:t>Output = 5</a:t>
            </a:r>
          </a:p>
        </p:txBody>
      </p:sp>
      <p:sp>
        <p:nvSpPr>
          <p:cNvPr id="18" name="Rectangle 13"/>
          <p:cNvSpPr>
            <a:spLocks noChangeArrowheads="1"/>
          </p:cNvSpPr>
          <p:nvPr/>
        </p:nvSpPr>
        <p:spPr bwMode="auto">
          <a:xfrm>
            <a:off x="4751266" y="2871665"/>
            <a:ext cx="10683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928" tIns="45964" rIns="91928" bIns="45964">
            <a:spAutoFit/>
          </a:bodyPr>
          <a:lstStyle>
            <a:lvl1pPr algn="l" defTabSz="912813">
              <a:defRPr>
                <a:solidFill>
                  <a:schemeClr val="tx1"/>
                </a:solidFill>
                <a:latin typeface="Arial" panose="020B0604020202020204" pitchFamily="34" charset="0"/>
              </a:defRPr>
            </a:lvl1pPr>
            <a:lvl2pPr algn="l" defTabSz="912813">
              <a:defRPr>
                <a:solidFill>
                  <a:schemeClr val="tx1"/>
                </a:solidFill>
                <a:latin typeface="Arial" panose="020B0604020202020204" pitchFamily="34" charset="0"/>
              </a:defRPr>
            </a:lvl2pPr>
            <a:lvl3pPr marL="912813" algn="l" defTabSz="912813">
              <a:defRPr>
                <a:solidFill>
                  <a:schemeClr val="tx1"/>
                </a:solidFill>
                <a:latin typeface="Arial" panose="020B0604020202020204" pitchFamily="34" charset="0"/>
              </a:defRPr>
            </a:lvl3pPr>
            <a:lvl4pPr marL="1370013" algn="l" defTabSz="912813">
              <a:defRPr>
                <a:solidFill>
                  <a:schemeClr val="tx1"/>
                </a:solidFill>
                <a:latin typeface="Arial" panose="020B0604020202020204" pitchFamily="34" charset="0"/>
              </a:defRPr>
            </a:lvl4pPr>
            <a:lvl5pPr marL="1825625" algn="l" defTabSz="912813">
              <a:defRPr>
                <a:solidFill>
                  <a:schemeClr val="tx1"/>
                </a:solidFill>
                <a:latin typeface="Arial" panose="020B0604020202020204" pitchFamily="34" charset="0"/>
              </a:defRPr>
            </a:lvl5pPr>
            <a:lvl6pPr marL="2282825" defTabSz="912813" fontAlgn="base">
              <a:spcBef>
                <a:spcPct val="0"/>
              </a:spcBef>
              <a:spcAft>
                <a:spcPct val="0"/>
              </a:spcAft>
              <a:defRPr>
                <a:solidFill>
                  <a:schemeClr val="tx1"/>
                </a:solidFill>
                <a:latin typeface="Arial" panose="020B0604020202020204" pitchFamily="34" charset="0"/>
              </a:defRPr>
            </a:lvl6pPr>
            <a:lvl7pPr marL="2740025" defTabSz="912813" fontAlgn="base">
              <a:spcBef>
                <a:spcPct val="0"/>
              </a:spcBef>
              <a:spcAft>
                <a:spcPct val="0"/>
              </a:spcAft>
              <a:defRPr>
                <a:solidFill>
                  <a:schemeClr val="tx1"/>
                </a:solidFill>
                <a:latin typeface="Arial" panose="020B0604020202020204" pitchFamily="34" charset="0"/>
              </a:defRPr>
            </a:lvl7pPr>
            <a:lvl8pPr marL="3197225" defTabSz="912813" fontAlgn="base">
              <a:spcBef>
                <a:spcPct val="0"/>
              </a:spcBef>
              <a:spcAft>
                <a:spcPct val="0"/>
              </a:spcAft>
              <a:defRPr>
                <a:solidFill>
                  <a:schemeClr val="tx1"/>
                </a:solidFill>
                <a:latin typeface="Arial" panose="020B0604020202020204" pitchFamily="34" charset="0"/>
              </a:defRPr>
            </a:lvl8pPr>
            <a:lvl9pPr marL="3654425" defTabSz="912813" fontAlgn="base">
              <a:spcBef>
                <a:spcPct val="0"/>
              </a:spcBef>
              <a:spcAft>
                <a:spcPct val="0"/>
              </a:spcAft>
              <a:defRPr>
                <a:solidFill>
                  <a:schemeClr val="tx1"/>
                </a:solidFill>
                <a:latin typeface="Arial" panose="020B0604020202020204" pitchFamily="34" charset="0"/>
              </a:defRPr>
            </a:lvl9pPr>
          </a:lstStyle>
          <a:p>
            <a:pPr>
              <a:lnSpc>
                <a:spcPct val="90000"/>
              </a:lnSpc>
            </a:pPr>
            <a:r>
              <a:rPr lang="en-US" altLang="pt-PT" sz="1800">
                <a:solidFill>
                  <a:srgbClr val="000000"/>
                </a:solidFill>
                <a:latin typeface="Arial Narrow" panose="020B0606020202030204" pitchFamily="34" charset="0"/>
              </a:rPr>
              <a:t>Output = 5</a:t>
            </a:r>
          </a:p>
        </p:txBody>
      </p:sp>
      <p:cxnSp>
        <p:nvCxnSpPr>
          <p:cNvPr id="19" name="AutoShape 14"/>
          <p:cNvCxnSpPr>
            <a:cxnSpLocks noChangeShapeType="1"/>
            <a:stCxn id="15" idx="3"/>
            <a:endCxn id="13" idx="1"/>
          </p:cNvCxnSpPr>
          <p:nvPr/>
        </p:nvCxnSpPr>
        <p:spPr bwMode="auto">
          <a:xfrm>
            <a:off x="4171829" y="4292478"/>
            <a:ext cx="830262" cy="0"/>
          </a:xfrm>
          <a:prstGeom prst="straightConnector1">
            <a:avLst/>
          </a:prstGeom>
          <a:noFill/>
          <a:ln w="28575">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5"/>
          <p:cNvCxnSpPr>
            <a:cxnSpLocks noChangeShapeType="1"/>
            <a:stCxn id="13" idx="3"/>
            <a:endCxn id="14" idx="1"/>
          </p:cNvCxnSpPr>
          <p:nvPr/>
        </p:nvCxnSpPr>
        <p:spPr bwMode="auto">
          <a:xfrm>
            <a:off x="7002341" y="4292478"/>
            <a:ext cx="644525" cy="0"/>
          </a:xfrm>
          <a:prstGeom prst="straightConnector1">
            <a:avLst/>
          </a:prstGeom>
          <a:noFill/>
          <a:ln w="28575">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4216" y="4863978"/>
            <a:ext cx="3463925" cy="174783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19"/>
          <p:cNvSpPr>
            <a:spLocks noChangeArrowheads="1"/>
          </p:cNvSpPr>
          <p:nvPr/>
        </p:nvSpPr>
        <p:spPr bwMode="auto">
          <a:xfrm>
            <a:off x="9545516" y="5738690"/>
            <a:ext cx="10683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928" tIns="45964" rIns="91928" bIns="45964">
            <a:spAutoFit/>
          </a:bodyPr>
          <a:lstStyle>
            <a:lvl1pPr algn="l" defTabSz="912813">
              <a:defRPr>
                <a:solidFill>
                  <a:schemeClr val="tx1"/>
                </a:solidFill>
                <a:latin typeface="Arial" panose="020B0604020202020204" pitchFamily="34" charset="0"/>
              </a:defRPr>
            </a:lvl1pPr>
            <a:lvl2pPr algn="l" defTabSz="912813">
              <a:defRPr>
                <a:solidFill>
                  <a:schemeClr val="tx1"/>
                </a:solidFill>
                <a:latin typeface="Arial" panose="020B0604020202020204" pitchFamily="34" charset="0"/>
              </a:defRPr>
            </a:lvl2pPr>
            <a:lvl3pPr marL="912813" algn="l" defTabSz="912813">
              <a:defRPr>
                <a:solidFill>
                  <a:schemeClr val="tx1"/>
                </a:solidFill>
                <a:latin typeface="Arial" panose="020B0604020202020204" pitchFamily="34" charset="0"/>
              </a:defRPr>
            </a:lvl3pPr>
            <a:lvl4pPr marL="1370013" algn="l" defTabSz="912813">
              <a:defRPr>
                <a:solidFill>
                  <a:schemeClr val="tx1"/>
                </a:solidFill>
                <a:latin typeface="Arial" panose="020B0604020202020204" pitchFamily="34" charset="0"/>
              </a:defRPr>
            </a:lvl4pPr>
            <a:lvl5pPr marL="1825625" algn="l" defTabSz="912813">
              <a:defRPr>
                <a:solidFill>
                  <a:schemeClr val="tx1"/>
                </a:solidFill>
                <a:latin typeface="Arial" panose="020B0604020202020204" pitchFamily="34" charset="0"/>
              </a:defRPr>
            </a:lvl5pPr>
            <a:lvl6pPr marL="2282825" defTabSz="912813" fontAlgn="base">
              <a:spcBef>
                <a:spcPct val="0"/>
              </a:spcBef>
              <a:spcAft>
                <a:spcPct val="0"/>
              </a:spcAft>
              <a:defRPr>
                <a:solidFill>
                  <a:schemeClr val="tx1"/>
                </a:solidFill>
                <a:latin typeface="Arial" panose="020B0604020202020204" pitchFamily="34" charset="0"/>
              </a:defRPr>
            </a:lvl6pPr>
            <a:lvl7pPr marL="2740025" defTabSz="912813" fontAlgn="base">
              <a:spcBef>
                <a:spcPct val="0"/>
              </a:spcBef>
              <a:spcAft>
                <a:spcPct val="0"/>
              </a:spcAft>
              <a:defRPr>
                <a:solidFill>
                  <a:schemeClr val="tx1"/>
                </a:solidFill>
                <a:latin typeface="Arial" panose="020B0604020202020204" pitchFamily="34" charset="0"/>
              </a:defRPr>
            </a:lvl7pPr>
            <a:lvl8pPr marL="3197225" defTabSz="912813" fontAlgn="base">
              <a:spcBef>
                <a:spcPct val="0"/>
              </a:spcBef>
              <a:spcAft>
                <a:spcPct val="0"/>
              </a:spcAft>
              <a:defRPr>
                <a:solidFill>
                  <a:schemeClr val="tx1"/>
                </a:solidFill>
                <a:latin typeface="Arial" panose="020B0604020202020204" pitchFamily="34" charset="0"/>
              </a:defRPr>
            </a:lvl8pPr>
            <a:lvl9pPr marL="3654425" defTabSz="912813" fontAlgn="base">
              <a:spcBef>
                <a:spcPct val="0"/>
              </a:spcBef>
              <a:spcAft>
                <a:spcPct val="0"/>
              </a:spcAft>
              <a:defRPr>
                <a:solidFill>
                  <a:schemeClr val="tx1"/>
                </a:solidFill>
                <a:latin typeface="Arial" panose="020B0604020202020204" pitchFamily="34" charset="0"/>
              </a:defRPr>
            </a:lvl9pPr>
          </a:lstStyle>
          <a:p>
            <a:pPr>
              <a:lnSpc>
                <a:spcPct val="90000"/>
              </a:lnSpc>
            </a:pPr>
            <a:r>
              <a:rPr lang="en-US" altLang="pt-PT" sz="1800" dirty="0">
                <a:solidFill>
                  <a:srgbClr val="000000"/>
                </a:solidFill>
                <a:latin typeface="Arial Narrow" panose="020B0606020202030204" pitchFamily="34" charset="0"/>
              </a:rPr>
              <a:t>Output = 8</a:t>
            </a:r>
          </a:p>
        </p:txBody>
      </p:sp>
      <p:sp>
        <p:nvSpPr>
          <p:cNvPr id="23" name="Rectangle 20"/>
          <p:cNvSpPr>
            <a:spLocks noChangeArrowheads="1"/>
          </p:cNvSpPr>
          <p:nvPr/>
        </p:nvSpPr>
        <p:spPr bwMode="auto">
          <a:xfrm>
            <a:off x="4812630" y="5730753"/>
            <a:ext cx="10683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928" tIns="45964" rIns="91928" bIns="45964">
            <a:spAutoFit/>
          </a:bodyPr>
          <a:lstStyle>
            <a:lvl1pPr algn="l" defTabSz="912813">
              <a:defRPr>
                <a:solidFill>
                  <a:schemeClr val="tx1"/>
                </a:solidFill>
                <a:latin typeface="Arial" panose="020B0604020202020204" pitchFamily="34" charset="0"/>
              </a:defRPr>
            </a:lvl1pPr>
            <a:lvl2pPr algn="l" defTabSz="912813">
              <a:defRPr>
                <a:solidFill>
                  <a:schemeClr val="tx1"/>
                </a:solidFill>
                <a:latin typeface="Arial" panose="020B0604020202020204" pitchFamily="34" charset="0"/>
              </a:defRPr>
            </a:lvl2pPr>
            <a:lvl3pPr marL="912813" algn="l" defTabSz="912813">
              <a:defRPr>
                <a:solidFill>
                  <a:schemeClr val="tx1"/>
                </a:solidFill>
                <a:latin typeface="Arial" panose="020B0604020202020204" pitchFamily="34" charset="0"/>
              </a:defRPr>
            </a:lvl3pPr>
            <a:lvl4pPr marL="1370013" algn="l" defTabSz="912813">
              <a:defRPr>
                <a:solidFill>
                  <a:schemeClr val="tx1"/>
                </a:solidFill>
                <a:latin typeface="Arial" panose="020B0604020202020204" pitchFamily="34" charset="0"/>
              </a:defRPr>
            </a:lvl4pPr>
            <a:lvl5pPr marL="1825625" algn="l" defTabSz="912813">
              <a:defRPr>
                <a:solidFill>
                  <a:schemeClr val="tx1"/>
                </a:solidFill>
                <a:latin typeface="Arial" panose="020B0604020202020204" pitchFamily="34" charset="0"/>
              </a:defRPr>
            </a:lvl5pPr>
            <a:lvl6pPr marL="2282825" defTabSz="912813" fontAlgn="base">
              <a:spcBef>
                <a:spcPct val="0"/>
              </a:spcBef>
              <a:spcAft>
                <a:spcPct val="0"/>
              </a:spcAft>
              <a:defRPr>
                <a:solidFill>
                  <a:schemeClr val="tx1"/>
                </a:solidFill>
                <a:latin typeface="Arial" panose="020B0604020202020204" pitchFamily="34" charset="0"/>
              </a:defRPr>
            </a:lvl6pPr>
            <a:lvl7pPr marL="2740025" defTabSz="912813" fontAlgn="base">
              <a:spcBef>
                <a:spcPct val="0"/>
              </a:spcBef>
              <a:spcAft>
                <a:spcPct val="0"/>
              </a:spcAft>
              <a:defRPr>
                <a:solidFill>
                  <a:schemeClr val="tx1"/>
                </a:solidFill>
                <a:latin typeface="Arial" panose="020B0604020202020204" pitchFamily="34" charset="0"/>
              </a:defRPr>
            </a:lvl7pPr>
            <a:lvl8pPr marL="3197225" defTabSz="912813" fontAlgn="base">
              <a:spcBef>
                <a:spcPct val="0"/>
              </a:spcBef>
              <a:spcAft>
                <a:spcPct val="0"/>
              </a:spcAft>
              <a:defRPr>
                <a:solidFill>
                  <a:schemeClr val="tx1"/>
                </a:solidFill>
                <a:latin typeface="Arial" panose="020B0604020202020204" pitchFamily="34" charset="0"/>
              </a:defRPr>
            </a:lvl8pPr>
            <a:lvl9pPr marL="3654425" defTabSz="912813" fontAlgn="base">
              <a:spcBef>
                <a:spcPct val="0"/>
              </a:spcBef>
              <a:spcAft>
                <a:spcPct val="0"/>
              </a:spcAft>
              <a:defRPr>
                <a:solidFill>
                  <a:schemeClr val="tx1"/>
                </a:solidFill>
                <a:latin typeface="Arial" panose="020B0604020202020204" pitchFamily="34" charset="0"/>
              </a:defRPr>
            </a:lvl9pPr>
          </a:lstStyle>
          <a:p>
            <a:pPr>
              <a:lnSpc>
                <a:spcPct val="90000"/>
              </a:lnSpc>
            </a:pPr>
            <a:r>
              <a:rPr lang="en-US" altLang="pt-PT" sz="1800" dirty="0">
                <a:solidFill>
                  <a:srgbClr val="000000"/>
                </a:solidFill>
                <a:latin typeface="Arial Narrow" panose="020B0606020202030204" pitchFamily="34" charset="0"/>
              </a:rPr>
              <a:t>Output = 4</a:t>
            </a:r>
          </a:p>
        </p:txBody>
      </p:sp>
      <p:pic>
        <p:nvPicPr>
          <p:cNvPr id="24"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7734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Plotting Data – Waveform Chart</a:t>
            </a:r>
          </a:p>
        </p:txBody>
      </p:sp>
      <p:sp>
        <p:nvSpPr>
          <p:cNvPr id="37" name="Rectangle 16"/>
          <p:cNvSpPr txBox="1">
            <a:spLocks noChangeArrowheads="1"/>
          </p:cNvSpPr>
          <p:nvPr/>
        </p:nvSpPr>
        <p:spPr>
          <a:xfrm>
            <a:off x="0" y="1854444"/>
            <a:ext cx="12458241"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Special type of numeric indicator that displays one or more plots of data, typically acquired at a constant rate</a:t>
            </a:r>
          </a:p>
          <a:p>
            <a:r>
              <a:rPr lang="en-US" altLang="pt-PT" dirty="0"/>
              <a:t>Displays single or multiple plots</a:t>
            </a:r>
          </a:p>
        </p:txBody>
      </p:sp>
      <p:pic>
        <p:nvPicPr>
          <p:cNvPr id="3" name="Picture 2"/>
          <p:cNvPicPr>
            <a:picLocks noChangeAspect="1"/>
          </p:cNvPicPr>
          <p:nvPr/>
        </p:nvPicPr>
        <p:blipFill>
          <a:blip r:embed="rId3"/>
          <a:stretch>
            <a:fillRect/>
          </a:stretch>
        </p:blipFill>
        <p:spPr>
          <a:xfrm>
            <a:off x="372207" y="3540003"/>
            <a:ext cx="6477000" cy="2333625"/>
          </a:xfrm>
          <a:prstGeom prst="rect">
            <a:avLst/>
          </a:prstGeom>
        </p:spPr>
      </p:pic>
      <p:pic>
        <p:nvPicPr>
          <p:cNvPr id="4" name="Picture 3"/>
          <p:cNvPicPr>
            <a:picLocks noChangeAspect="1"/>
          </p:cNvPicPr>
          <p:nvPr/>
        </p:nvPicPr>
        <p:blipFill>
          <a:blip r:embed="rId4"/>
          <a:stretch>
            <a:fillRect/>
          </a:stretch>
        </p:blipFill>
        <p:spPr>
          <a:xfrm>
            <a:off x="6701515" y="4487625"/>
            <a:ext cx="5211330" cy="1256683"/>
          </a:xfrm>
          <a:prstGeom prst="rect">
            <a:avLst/>
          </a:prstGeom>
        </p:spPr>
      </p:pic>
      <p:pic>
        <p:nvPicPr>
          <p:cNvPr id="6" name="Picture 5"/>
          <p:cNvPicPr>
            <a:picLocks noChangeAspect="1"/>
          </p:cNvPicPr>
          <p:nvPr/>
        </p:nvPicPr>
        <p:blipFill>
          <a:blip r:embed="rId5"/>
          <a:stretch>
            <a:fillRect/>
          </a:stretch>
        </p:blipFill>
        <p:spPr>
          <a:xfrm>
            <a:off x="6701516" y="2940354"/>
            <a:ext cx="5211330" cy="1221184"/>
          </a:xfrm>
          <a:prstGeom prst="rect">
            <a:avLst/>
          </a:prstGeom>
        </p:spPr>
      </p:pic>
      <p:pic>
        <p:nvPicPr>
          <p:cNvPr id="10" name="Picture 2" descr="Resultado de imagem para labview logo"/>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81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332" y="1946495"/>
            <a:ext cx="6435348" cy="2574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989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Plotting Data – Chart Update Modes</a:t>
            </a:r>
          </a:p>
        </p:txBody>
      </p:sp>
      <p:sp>
        <p:nvSpPr>
          <p:cNvPr id="10" name="Rectangle 7"/>
          <p:cNvSpPr txBox="1">
            <a:spLocks noChangeArrowheads="1"/>
          </p:cNvSpPr>
          <p:nvPr/>
        </p:nvSpPr>
        <p:spPr>
          <a:xfrm>
            <a:off x="149134" y="1652915"/>
            <a:ext cx="11913912" cy="24853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Right-click the chart and select </a:t>
            </a:r>
            <a:r>
              <a:rPr lang="en-US" altLang="pt-PT" b="1" dirty="0" err="1"/>
              <a:t>Advanced»Update</a:t>
            </a:r>
            <a:r>
              <a:rPr lang="en-US" altLang="pt-PT" b="1" dirty="0"/>
              <a:t> Mode </a:t>
            </a:r>
            <a:r>
              <a:rPr lang="en-US" altLang="pt-PT" dirty="0"/>
              <a:t>from the shortcut menu</a:t>
            </a:r>
          </a:p>
          <a:p>
            <a:r>
              <a:rPr lang="en-US" altLang="pt-PT" dirty="0"/>
              <a:t>Strip chart is the default update mode</a:t>
            </a:r>
          </a:p>
          <a:p>
            <a:r>
              <a:rPr lang="en-US" altLang="pt-PT" dirty="0"/>
              <a:t>Scope chart and Sweep chart modes display plots significantly faster than the strip chart mode</a:t>
            </a:r>
          </a:p>
        </p:txBody>
      </p:sp>
      <p:pic>
        <p:nvPicPr>
          <p:cNvPr id="11" name="Picture 5" descr="chartmo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714" y="4138246"/>
            <a:ext cx="8458200" cy="2320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9385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Plotting Data – XY Graph</a:t>
            </a:r>
          </a:p>
        </p:txBody>
      </p:sp>
      <p:sp>
        <p:nvSpPr>
          <p:cNvPr id="8" name="Rectangle 10"/>
          <p:cNvSpPr txBox="1">
            <a:spLocks noChangeArrowheads="1"/>
          </p:cNvSpPr>
          <p:nvPr/>
        </p:nvSpPr>
        <p:spPr>
          <a:xfrm>
            <a:off x="592014" y="1807552"/>
            <a:ext cx="10732477" cy="13342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a:t>XY graphs display any set of points, evenly sampled or not</a:t>
            </a:r>
            <a:endParaRPr lang="en-US" altLang="pt-PT" dirty="0"/>
          </a:p>
        </p:txBody>
      </p:sp>
      <p:pic>
        <p:nvPicPr>
          <p:cNvPr id="2" name="Picture 1"/>
          <p:cNvPicPr>
            <a:picLocks noChangeAspect="1"/>
          </p:cNvPicPr>
          <p:nvPr/>
        </p:nvPicPr>
        <p:blipFill>
          <a:blip r:embed="rId3"/>
          <a:stretch>
            <a:fillRect/>
          </a:stretch>
        </p:blipFill>
        <p:spPr>
          <a:xfrm>
            <a:off x="1693269" y="2330077"/>
            <a:ext cx="8820150" cy="2286000"/>
          </a:xfrm>
          <a:prstGeom prst="rect">
            <a:avLst/>
          </a:prstGeom>
        </p:spPr>
      </p:pic>
      <p:pic>
        <p:nvPicPr>
          <p:cNvPr id="3" name="Picture 2"/>
          <p:cNvPicPr>
            <a:picLocks noChangeAspect="1"/>
          </p:cNvPicPr>
          <p:nvPr/>
        </p:nvPicPr>
        <p:blipFill>
          <a:blip r:embed="rId4"/>
          <a:stretch>
            <a:fillRect/>
          </a:stretch>
        </p:blipFill>
        <p:spPr>
          <a:xfrm>
            <a:off x="304801" y="4724400"/>
            <a:ext cx="5366692" cy="2018933"/>
          </a:xfrm>
          <a:prstGeom prst="rect">
            <a:avLst/>
          </a:prstGeom>
        </p:spPr>
      </p:pic>
      <p:pic>
        <p:nvPicPr>
          <p:cNvPr id="4" name="Picture 3"/>
          <p:cNvPicPr>
            <a:picLocks noChangeAspect="1"/>
          </p:cNvPicPr>
          <p:nvPr/>
        </p:nvPicPr>
        <p:blipFill>
          <a:blip r:embed="rId5"/>
          <a:stretch>
            <a:fillRect/>
          </a:stretch>
        </p:blipFill>
        <p:spPr>
          <a:xfrm>
            <a:off x="6037385" y="4689879"/>
            <a:ext cx="5528529" cy="2053454"/>
          </a:xfrm>
          <a:prstGeom prst="rect">
            <a:avLst/>
          </a:prstGeom>
        </p:spPr>
      </p:pic>
      <p:pic>
        <p:nvPicPr>
          <p:cNvPr id="10" name="Picture 2" descr="Resultado de imagem para labview logo"/>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0645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Case Structures</a:t>
            </a:r>
          </a:p>
        </p:txBody>
      </p:sp>
      <p:sp>
        <p:nvSpPr>
          <p:cNvPr id="10" name="Rectangle 7"/>
          <p:cNvSpPr txBox="1">
            <a:spLocks noChangeArrowheads="1"/>
          </p:cNvSpPr>
          <p:nvPr/>
        </p:nvSpPr>
        <p:spPr>
          <a:xfrm>
            <a:off x="495759" y="1652915"/>
            <a:ext cx="11506200" cy="30926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a:t>Has two or more subdiagrams or cases</a:t>
            </a:r>
          </a:p>
          <a:p>
            <a:r>
              <a:rPr lang="en-US" altLang="pt-PT"/>
              <a:t>Displays only one subdiagram at a time</a:t>
            </a:r>
          </a:p>
          <a:p>
            <a:r>
              <a:rPr lang="en-US" altLang="pt-PT"/>
              <a:t>Executes only one case at a time</a:t>
            </a:r>
          </a:p>
          <a:p>
            <a:r>
              <a:rPr lang="en-US" altLang="pt-PT"/>
              <a:t>An input value determines which subdiagram to execute</a:t>
            </a:r>
          </a:p>
          <a:p>
            <a:r>
              <a:rPr lang="en-US" altLang="pt-PT"/>
              <a:t>Similar to case statements or if...then...else statements in text-based programming languages</a:t>
            </a:r>
            <a:endParaRPr lang="en-US" altLang="pt-PT" dirty="0"/>
          </a:p>
        </p:txBody>
      </p:sp>
      <p:pic>
        <p:nvPicPr>
          <p:cNvPr id="11" name="Picture 5" descr="Case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9139" y="1486093"/>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thermocasechoo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0416" y="4800761"/>
            <a:ext cx="5972908" cy="18048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3680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Case Structures</a:t>
            </a:r>
          </a:p>
        </p:txBody>
      </p:sp>
      <p:sp>
        <p:nvSpPr>
          <p:cNvPr id="8" name="Rectangle 6"/>
          <p:cNvSpPr txBox="1">
            <a:spLocks noChangeArrowheads="1"/>
          </p:cNvSpPr>
          <p:nvPr/>
        </p:nvSpPr>
        <p:spPr>
          <a:xfrm>
            <a:off x="181284" y="1945992"/>
            <a:ext cx="11529646" cy="2588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400" dirty="0"/>
              <a:t>You can specify a default case for the Case structure</a:t>
            </a:r>
          </a:p>
          <a:p>
            <a:r>
              <a:rPr lang="en-US" altLang="pt-PT" sz="2400" dirty="0"/>
              <a:t>If you specified cases for 1, 2, and 3, but you get an input of 4, the Case structure executes the default case</a:t>
            </a:r>
          </a:p>
          <a:p>
            <a:r>
              <a:rPr lang="en-US" altLang="pt-PT" sz="2400" dirty="0"/>
              <a:t>Right-click the Case structure border to add, duplicate, remove, or rearrange cases and to select a default case</a:t>
            </a:r>
          </a:p>
          <a:p>
            <a:r>
              <a:rPr lang="en-US" altLang="pt-PT" sz="2400" dirty="0"/>
              <a:t>You can create multiple input and output tunnels</a:t>
            </a:r>
          </a:p>
          <a:p>
            <a:pPr lvl="1"/>
            <a:r>
              <a:rPr lang="en-US" altLang="pt-PT" sz="2000" dirty="0"/>
              <a:t>Inputs are available to all cases if needed</a:t>
            </a:r>
          </a:p>
          <a:p>
            <a:pPr lvl="1"/>
            <a:r>
              <a:rPr lang="en-US" altLang="pt-PT" sz="2000" dirty="0"/>
              <a:t>You must define each output tunnel for each case</a:t>
            </a:r>
          </a:p>
          <a:p>
            <a:r>
              <a:rPr lang="en-US" altLang="pt-PT" sz="2400" dirty="0"/>
              <a:t>LabVIEW indicates that at least one output tunnel has not been wired by leaving the center of the tunnel white</a:t>
            </a:r>
          </a:p>
          <a:p>
            <a:r>
              <a:rPr lang="en-US" altLang="pt-PT" sz="2400" dirty="0"/>
              <a:t>When an output tunnel is properly wired in all cases, the output tunnel is a solid color</a:t>
            </a:r>
          </a:p>
          <a:p>
            <a:endParaRPr lang="en-US" altLang="pt-PT" sz="2400" dirty="0"/>
          </a:p>
        </p:txBody>
      </p:sp>
      <p:pic>
        <p:nvPicPr>
          <p:cNvPr id="6"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478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Case Structures</a:t>
            </a:r>
          </a:p>
        </p:txBody>
      </p:sp>
      <p:sp>
        <p:nvSpPr>
          <p:cNvPr id="6" name="Rectangle 27"/>
          <p:cNvSpPr txBox="1">
            <a:spLocks noChangeArrowheads="1"/>
          </p:cNvSpPr>
          <p:nvPr/>
        </p:nvSpPr>
        <p:spPr>
          <a:xfrm>
            <a:off x="495759" y="1652915"/>
            <a:ext cx="5471287" cy="3048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000" dirty="0"/>
              <a:t>Boolean input creates two cases: True and False</a:t>
            </a:r>
          </a:p>
        </p:txBody>
      </p:sp>
      <p:pic>
        <p:nvPicPr>
          <p:cNvPr id="10" name="Picture 25" descr="boolc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931" y="2066430"/>
            <a:ext cx="1956432" cy="160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7"/>
          <p:cNvSpPr txBox="1">
            <a:spLocks noChangeArrowheads="1"/>
          </p:cNvSpPr>
          <p:nvPr/>
        </p:nvSpPr>
        <p:spPr>
          <a:xfrm>
            <a:off x="2419206" y="1390649"/>
            <a:ext cx="1180641" cy="3048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pt-PT" sz="2000" b="1" dirty="0"/>
              <a:t>Boolean</a:t>
            </a:r>
          </a:p>
        </p:txBody>
      </p:sp>
      <p:sp>
        <p:nvSpPr>
          <p:cNvPr id="12" name="Rectangle 27"/>
          <p:cNvSpPr txBox="1">
            <a:spLocks noChangeArrowheads="1"/>
          </p:cNvSpPr>
          <p:nvPr/>
        </p:nvSpPr>
        <p:spPr>
          <a:xfrm>
            <a:off x="2366911" y="3773321"/>
            <a:ext cx="1180641" cy="3048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pt-PT" sz="2000" b="1" dirty="0"/>
              <a:t>Integer</a:t>
            </a:r>
          </a:p>
        </p:txBody>
      </p:sp>
      <p:sp>
        <p:nvSpPr>
          <p:cNvPr id="13" name="Rectangle 9"/>
          <p:cNvSpPr txBox="1">
            <a:spLocks noChangeArrowheads="1"/>
          </p:cNvSpPr>
          <p:nvPr/>
        </p:nvSpPr>
        <p:spPr>
          <a:xfrm>
            <a:off x="495759" y="4078160"/>
            <a:ext cx="6960118" cy="7361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000" dirty="0"/>
              <a:t>Add a case for each integer as necessary</a:t>
            </a:r>
          </a:p>
          <a:p>
            <a:r>
              <a:rPr lang="en-US" altLang="pt-PT" sz="2000" dirty="0"/>
              <a:t>Integers without a defined case use the default case</a:t>
            </a:r>
          </a:p>
        </p:txBody>
      </p:sp>
      <p:pic>
        <p:nvPicPr>
          <p:cNvPr id="14" name="Picture 7" descr="intc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931" y="4957351"/>
            <a:ext cx="2107190" cy="177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7"/>
          <p:cNvSpPr txBox="1">
            <a:spLocks noChangeArrowheads="1"/>
          </p:cNvSpPr>
          <p:nvPr/>
        </p:nvSpPr>
        <p:spPr>
          <a:xfrm>
            <a:off x="8583999" y="1390649"/>
            <a:ext cx="1180641" cy="3048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pt-PT" sz="2000" b="1" dirty="0"/>
              <a:t>String</a:t>
            </a:r>
          </a:p>
        </p:txBody>
      </p:sp>
      <p:sp>
        <p:nvSpPr>
          <p:cNvPr id="16" name="Rectangle 7"/>
          <p:cNvSpPr txBox="1">
            <a:spLocks noChangeArrowheads="1"/>
          </p:cNvSpPr>
          <p:nvPr/>
        </p:nvSpPr>
        <p:spPr>
          <a:xfrm>
            <a:off x="6482424" y="1652915"/>
            <a:ext cx="5709576" cy="8675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000" dirty="0"/>
              <a:t>Add a case for each string as necessary</a:t>
            </a:r>
          </a:p>
          <a:p>
            <a:r>
              <a:rPr lang="en-US" altLang="pt-PT" sz="2000" dirty="0"/>
              <a:t>Strings without a defined case use the default case</a:t>
            </a:r>
          </a:p>
        </p:txBody>
      </p:sp>
      <p:pic>
        <p:nvPicPr>
          <p:cNvPr id="17" name="Picture 4" descr="stringca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6766" y="2427570"/>
            <a:ext cx="1969172" cy="1650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7"/>
          <p:cNvSpPr txBox="1">
            <a:spLocks noChangeArrowheads="1"/>
          </p:cNvSpPr>
          <p:nvPr/>
        </p:nvSpPr>
        <p:spPr>
          <a:xfrm>
            <a:off x="8746891" y="4024188"/>
            <a:ext cx="1180641" cy="3048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pt-PT" sz="2000" b="1" dirty="0" err="1"/>
              <a:t>Enum</a:t>
            </a:r>
            <a:endParaRPr lang="en-US" altLang="pt-PT" sz="2000" b="1" dirty="0"/>
          </a:p>
        </p:txBody>
      </p:sp>
      <p:sp>
        <p:nvSpPr>
          <p:cNvPr id="19" name="Rectangle 8"/>
          <p:cNvSpPr txBox="1">
            <a:spLocks noChangeArrowheads="1"/>
          </p:cNvSpPr>
          <p:nvPr/>
        </p:nvSpPr>
        <p:spPr>
          <a:xfrm>
            <a:off x="6494147" y="4264135"/>
            <a:ext cx="5686129" cy="12310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000" dirty="0"/>
              <a:t>Gives users a list of items from which to select</a:t>
            </a:r>
          </a:p>
          <a:p>
            <a:r>
              <a:rPr lang="en-US" altLang="pt-PT" sz="2000" dirty="0"/>
              <a:t>The case selector displays a case for each item in the enumerated type control </a:t>
            </a:r>
          </a:p>
        </p:txBody>
      </p:sp>
      <p:pic>
        <p:nvPicPr>
          <p:cNvPr id="20" name="Picture 5" descr="enumca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4164" y="5214194"/>
            <a:ext cx="1925590" cy="160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descr="Resultado de imagem para labview logo"/>
          <p:cNvPicPr>
            <a:picLocks noChangeAspect="1" noChangeArrowheads="1"/>
          </p:cNvPicPr>
          <p:nvPr/>
        </p:nvPicPr>
        <p:blipFill rotWithShape="1">
          <a:blip r:embed="rId7"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8896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Formula Node</a:t>
            </a:r>
          </a:p>
        </p:txBody>
      </p:sp>
      <p:sp>
        <p:nvSpPr>
          <p:cNvPr id="21" name="Rectangle 5"/>
          <p:cNvSpPr txBox="1">
            <a:spLocks noChangeArrowheads="1"/>
          </p:cNvSpPr>
          <p:nvPr/>
        </p:nvSpPr>
        <p:spPr>
          <a:xfrm>
            <a:off x="533400" y="1514475"/>
            <a:ext cx="11353800" cy="28230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Text-based node for performing mathematical operations on the block diagram</a:t>
            </a:r>
          </a:p>
          <a:p>
            <a:r>
              <a:rPr lang="en-US" altLang="pt-PT" dirty="0"/>
              <a:t>Accepts text-based versions of if statements, while loops, for loops, and do loops, which are familiar to C programmers</a:t>
            </a:r>
          </a:p>
          <a:p>
            <a:r>
              <a:rPr lang="en-US" altLang="pt-PT" dirty="0"/>
              <a:t>Allows you to develop complicated equations in a familiar, mathematical environment and then integrate the equations into LabVIEW</a:t>
            </a:r>
          </a:p>
        </p:txBody>
      </p:sp>
      <p:sp>
        <p:nvSpPr>
          <p:cNvPr id="22" name="Rectangle 7"/>
          <p:cNvSpPr txBox="1">
            <a:spLocks noChangeArrowheads="1"/>
          </p:cNvSpPr>
          <p:nvPr/>
        </p:nvSpPr>
        <p:spPr>
          <a:xfrm>
            <a:off x="533400" y="4278922"/>
            <a:ext cx="11353800" cy="2482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1800" dirty="0"/>
              <a:t>Right-click the border of the Formula Node and Select </a:t>
            </a:r>
            <a:r>
              <a:rPr lang="en-US" altLang="pt-PT" sz="1800" b="1" dirty="0"/>
              <a:t>Add Input</a:t>
            </a:r>
            <a:r>
              <a:rPr lang="en-US" altLang="pt-PT" sz="1800" dirty="0"/>
              <a:t> or </a:t>
            </a:r>
            <a:r>
              <a:rPr lang="en-US" altLang="pt-PT" sz="1800" b="1" dirty="0"/>
              <a:t>Add Output</a:t>
            </a:r>
            <a:r>
              <a:rPr lang="en-US" altLang="pt-PT" sz="1800" dirty="0"/>
              <a:t> from the shortcut menu to create input and output terminals</a:t>
            </a:r>
          </a:p>
          <a:p>
            <a:r>
              <a:rPr lang="en-US" altLang="pt-PT" sz="1800" dirty="0"/>
              <a:t>Enter the variable for the input or output</a:t>
            </a:r>
          </a:p>
          <a:p>
            <a:r>
              <a:rPr lang="en-US" altLang="pt-PT" sz="1800" dirty="0"/>
              <a:t>Enter the equation in the structure</a:t>
            </a:r>
          </a:p>
          <a:p>
            <a:r>
              <a:rPr lang="en-US" altLang="pt-PT" sz="1800" dirty="0"/>
              <a:t>Terminate each statement with a semicolon (;)</a:t>
            </a:r>
          </a:p>
          <a:p>
            <a:endParaRPr lang="en-US" altLang="pt-PT" sz="1800" dirty="0"/>
          </a:p>
        </p:txBody>
      </p:sp>
      <p:pic>
        <p:nvPicPr>
          <p:cNvPr id="23" name="Picture 5" descr="formnode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7403" y="4641492"/>
            <a:ext cx="3453938" cy="21196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079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Arrays</a:t>
            </a:r>
          </a:p>
        </p:txBody>
      </p:sp>
      <p:sp>
        <p:nvSpPr>
          <p:cNvPr id="8" name="Rectangle 12"/>
          <p:cNvSpPr txBox="1">
            <a:spLocks noChangeArrowheads="1"/>
          </p:cNvSpPr>
          <p:nvPr/>
        </p:nvSpPr>
        <p:spPr>
          <a:xfrm>
            <a:off x="495759" y="1652915"/>
            <a:ext cx="11562030" cy="32567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An array consists of elements and dimensions</a:t>
            </a:r>
          </a:p>
          <a:p>
            <a:pPr lvl="1"/>
            <a:r>
              <a:rPr lang="en-US" altLang="pt-PT" dirty="0"/>
              <a:t>Elements: data that make up the array</a:t>
            </a:r>
          </a:p>
          <a:p>
            <a:pPr lvl="1"/>
            <a:r>
              <a:rPr lang="en-US" altLang="pt-PT" dirty="0"/>
              <a:t>Dimension: the length, height, or depth of an array</a:t>
            </a:r>
          </a:p>
          <a:p>
            <a:pPr lvl="1"/>
            <a:r>
              <a:rPr lang="en-US" altLang="pt-PT" dirty="0"/>
              <a:t>An array can have one or more dimensions and as many as (2</a:t>
            </a:r>
            <a:r>
              <a:rPr lang="en-US" altLang="pt-PT" baseline="30000" dirty="0"/>
              <a:t>31</a:t>
            </a:r>
            <a:r>
              <a:rPr lang="en-US" altLang="pt-PT" dirty="0"/>
              <a:t>)–1 elements per dimension, memory permitting</a:t>
            </a:r>
          </a:p>
          <a:p>
            <a:r>
              <a:rPr lang="en-US" altLang="pt-PT" dirty="0"/>
              <a:t>Consider using arrays when you work with a collection of similar data and when you perform repetitive computations</a:t>
            </a:r>
          </a:p>
        </p:txBody>
      </p:sp>
      <p:pic>
        <p:nvPicPr>
          <p:cNvPr id="2" name="Picture 1"/>
          <p:cNvPicPr>
            <a:picLocks noChangeAspect="1"/>
          </p:cNvPicPr>
          <p:nvPr/>
        </p:nvPicPr>
        <p:blipFill>
          <a:blip r:embed="rId3"/>
          <a:stretch>
            <a:fillRect/>
          </a:stretch>
        </p:blipFill>
        <p:spPr>
          <a:xfrm>
            <a:off x="716167" y="4800521"/>
            <a:ext cx="1181100" cy="571500"/>
          </a:xfrm>
          <a:prstGeom prst="rect">
            <a:avLst/>
          </a:prstGeom>
        </p:spPr>
      </p:pic>
      <p:pic>
        <p:nvPicPr>
          <p:cNvPr id="3" name="Picture 2"/>
          <p:cNvPicPr>
            <a:picLocks noChangeAspect="1"/>
          </p:cNvPicPr>
          <p:nvPr/>
        </p:nvPicPr>
        <p:blipFill>
          <a:blip r:embed="rId4"/>
          <a:stretch>
            <a:fillRect/>
          </a:stretch>
        </p:blipFill>
        <p:spPr>
          <a:xfrm>
            <a:off x="2082769" y="4895771"/>
            <a:ext cx="485775" cy="381000"/>
          </a:xfrm>
          <a:prstGeom prst="rect">
            <a:avLst/>
          </a:prstGeom>
        </p:spPr>
      </p:pic>
      <p:pic>
        <p:nvPicPr>
          <p:cNvPr id="4" name="Picture 3"/>
          <p:cNvPicPr>
            <a:picLocks noChangeAspect="1"/>
          </p:cNvPicPr>
          <p:nvPr/>
        </p:nvPicPr>
        <p:blipFill>
          <a:blip r:embed="rId5"/>
          <a:stretch>
            <a:fillRect/>
          </a:stretch>
        </p:blipFill>
        <p:spPr>
          <a:xfrm>
            <a:off x="431500" y="5543356"/>
            <a:ext cx="2257425" cy="647700"/>
          </a:xfrm>
          <a:prstGeom prst="rect">
            <a:avLst/>
          </a:prstGeom>
        </p:spPr>
      </p:pic>
      <p:pic>
        <p:nvPicPr>
          <p:cNvPr id="6" name="Picture 5"/>
          <p:cNvPicPr>
            <a:picLocks noChangeAspect="1"/>
          </p:cNvPicPr>
          <p:nvPr/>
        </p:nvPicPr>
        <p:blipFill>
          <a:blip r:embed="rId6"/>
          <a:stretch>
            <a:fillRect/>
          </a:stretch>
        </p:blipFill>
        <p:spPr>
          <a:xfrm>
            <a:off x="3950694" y="4660555"/>
            <a:ext cx="2152650" cy="1038225"/>
          </a:xfrm>
          <a:prstGeom prst="rect">
            <a:avLst/>
          </a:prstGeom>
        </p:spPr>
      </p:pic>
      <p:pic>
        <p:nvPicPr>
          <p:cNvPr id="10" name="Picture 9"/>
          <p:cNvPicPr>
            <a:picLocks noChangeAspect="1"/>
          </p:cNvPicPr>
          <p:nvPr/>
        </p:nvPicPr>
        <p:blipFill>
          <a:blip r:embed="rId7"/>
          <a:stretch>
            <a:fillRect/>
          </a:stretch>
        </p:blipFill>
        <p:spPr>
          <a:xfrm>
            <a:off x="6239814" y="4872003"/>
            <a:ext cx="533400" cy="419100"/>
          </a:xfrm>
          <a:prstGeom prst="rect">
            <a:avLst/>
          </a:prstGeom>
        </p:spPr>
      </p:pic>
      <p:pic>
        <p:nvPicPr>
          <p:cNvPr id="11" name="Picture 10"/>
          <p:cNvPicPr>
            <a:picLocks noChangeAspect="1"/>
          </p:cNvPicPr>
          <p:nvPr/>
        </p:nvPicPr>
        <p:blipFill>
          <a:blip r:embed="rId8"/>
          <a:stretch>
            <a:fillRect/>
          </a:stretch>
        </p:blipFill>
        <p:spPr>
          <a:xfrm>
            <a:off x="4537129" y="5795883"/>
            <a:ext cx="1209675" cy="1123950"/>
          </a:xfrm>
          <a:prstGeom prst="rect">
            <a:avLst/>
          </a:prstGeom>
        </p:spPr>
      </p:pic>
      <p:pic>
        <p:nvPicPr>
          <p:cNvPr id="12" name="Picture 11"/>
          <p:cNvPicPr>
            <a:picLocks noChangeAspect="1"/>
          </p:cNvPicPr>
          <p:nvPr/>
        </p:nvPicPr>
        <p:blipFill>
          <a:blip r:embed="rId9"/>
          <a:stretch>
            <a:fillRect/>
          </a:stretch>
        </p:blipFill>
        <p:spPr>
          <a:xfrm>
            <a:off x="8474043" y="4067853"/>
            <a:ext cx="2949425" cy="2608335"/>
          </a:xfrm>
          <a:prstGeom prst="rect">
            <a:avLst/>
          </a:prstGeom>
        </p:spPr>
      </p:pic>
      <p:pic>
        <p:nvPicPr>
          <p:cNvPr id="13" name="Picture 2" descr="Resultado de imagem para labview logo"/>
          <p:cNvPicPr>
            <a:picLocks noChangeAspect="1" noChangeArrowheads="1"/>
          </p:cNvPicPr>
          <p:nvPr/>
        </p:nvPicPr>
        <p:blipFill rotWithShape="1">
          <a:blip r:embed="rId10"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5844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Arrays - Auto-indexing</a:t>
            </a:r>
          </a:p>
        </p:txBody>
      </p:sp>
      <p:sp>
        <p:nvSpPr>
          <p:cNvPr id="13" name="Rectangle 3"/>
          <p:cNvSpPr txBox="1">
            <a:spLocks noChangeArrowheads="1"/>
          </p:cNvSpPr>
          <p:nvPr/>
        </p:nvSpPr>
        <p:spPr>
          <a:xfrm>
            <a:off x="308749" y="2304764"/>
            <a:ext cx="11589190" cy="31500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If you wire an array to or from a For Loop or While Loop, you can link each iteration of the loop to an element in that array by enabling auto-indexing on tunnel</a:t>
            </a:r>
          </a:p>
          <a:p>
            <a:r>
              <a:rPr lang="en-US" altLang="pt-PT" dirty="0"/>
              <a:t>The tunnel changes from a solid square to the image shown above to indicate auto-indexing </a:t>
            </a:r>
          </a:p>
          <a:p>
            <a:r>
              <a:rPr lang="en-US" altLang="pt-PT" dirty="0"/>
              <a:t>Right-click the tunnel and select </a:t>
            </a:r>
            <a:r>
              <a:rPr lang="en-US" altLang="pt-PT" b="1" dirty="0"/>
              <a:t>Enable Indexing</a:t>
            </a:r>
            <a:r>
              <a:rPr lang="en-US" altLang="pt-PT" dirty="0"/>
              <a:t> or </a:t>
            </a:r>
            <a:r>
              <a:rPr lang="en-US" altLang="pt-PT" b="1" dirty="0"/>
              <a:t>Disable Indexing</a:t>
            </a:r>
            <a:r>
              <a:rPr lang="en-US" altLang="pt-PT" dirty="0"/>
              <a:t> from the shortcut menu to toggle the state of the tunnel</a:t>
            </a:r>
          </a:p>
        </p:txBody>
      </p:sp>
      <p:pic>
        <p:nvPicPr>
          <p:cNvPr id="6"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8079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Arrays - Auto-indexing</a:t>
            </a:r>
          </a:p>
        </p:txBody>
      </p:sp>
      <p:sp>
        <p:nvSpPr>
          <p:cNvPr id="6" name="Rectangle 3"/>
          <p:cNvSpPr txBox="1">
            <a:spLocks noChangeArrowheads="1"/>
          </p:cNvSpPr>
          <p:nvPr/>
        </p:nvSpPr>
        <p:spPr>
          <a:xfrm>
            <a:off x="316117" y="1652915"/>
            <a:ext cx="2952184" cy="24935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en-US" altLang="pt-PT" sz="1800" dirty="0"/>
              <a:t>For Loop executes a number of times equal to the number of elements in the array</a:t>
            </a:r>
          </a:p>
        </p:txBody>
      </p:sp>
      <p:pic>
        <p:nvPicPr>
          <p:cNvPr id="8"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18202" t="33602" r="25651" b="14394"/>
          <a:stretch/>
        </p:blipFill>
        <p:spPr bwMode="auto">
          <a:xfrm>
            <a:off x="588701" y="2433850"/>
            <a:ext cx="2248378" cy="153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7"/>
          <p:cNvSpPr txBox="1">
            <a:spLocks noChangeArrowheads="1"/>
          </p:cNvSpPr>
          <p:nvPr/>
        </p:nvSpPr>
        <p:spPr>
          <a:xfrm>
            <a:off x="3484830" y="1652916"/>
            <a:ext cx="3097039" cy="1678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1800" dirty="0"/>
              <a:t>When you auto-index an array output tunnel, the output array receives a new element from every iteration of the loop</a:t>
            </a:r>
          </a:p>
          <a:p>
            <a:r>
              <a:rPr lang="en-US" altLang="pt-PT" sz="1800" dirty="0"/>
              <a:t>Therefore, auto-indexed output arrays are always equal in size to the number of iterations</a:t>
            </a:r>
          </a:p>
        </p:txBody>
      </p:sp>
      <p:pic>
        <p:nvPicPr>
          <p:cNvPr id="11" name="Picture 8" descr="autoindex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9349" y="4146487"/>
            <a:ext cx="3056650" cy="147761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7"/>
          <p:cNvSpPr txBox="1">
            <a:spLocks noChangeArrowheads="1"/>
          </p:cNvSpPr>
          <p:nvPr/>
        </p:nvSpPr>
        <p:spPr>
          <a:xfrm>
            <a:off x="7542950" y="1652915"/>
            <a:ext cx="4104606" cy="208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1800"/>
              <a:t>You can use two For Loops, one inside the other, to create a 2D array</a:t>
            </a:r>
          </a:p>
          <a:p>
            <a:r>
              <a:rPr lang="en-US" altLang="pt-PT" sz="1800"/>
              <a:t>The outer For Loop creates the row elements</a:t>
            </a:r>
          </a:p>
          <a:p>
            <a:r>
              <a:rPr lang="en-US" altLang="pt-PT" sz="1800"/>
              <a:t>The inner For Loop creates the column elements</a:t>
            </a:r>
            <a:endParaRPr lang="en-US" altLang="pt-PT" sz="1800" dirty="0"/>
          </a:p>
        </p:txBody>
      </p:sp>
      <p:pic>
        <p:nvPicPr>
          <p:cNvPr id="14" name="Picture 8" descr="2darrayforlo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4126" y="3736419"/>
            <a:ext cx="2985725" cy="16759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Resultado de imagem para labview logo"/>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1723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Clusters</a:t>
            </a:r>
          </a:p>
        </p:txBody>
      </p:sp>
      <p:sp>
        <p:nvSpPr>
          <p:cNvPr id="13" name="Rectangle 8"/>
          <p:cNvSpPr txBox="1">
            <a:spLocks noChangeArrowheads="1"/>
          </p:cNvSpPr>
          <p:nvPr/>
        </p:nvSpPr>
        <p:spPr>
          <a:xfrm>
            <a:off x="406650" y="1958095"/>
            <a:ext cx="11480549" cy="11291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Clusters group data elements of mixed types</a:t>
            </a:r>
          </a:p>
          <a:p>
            <a:r>
              <a:rPr lang="en-US" altLang="pt-PT" dirty="0"/>
              <a:t>Similar to a record or a </a:t>
            </a:r>
            <a:r>
              <a:rPr lang="en-US" altLang="pt-PT" dirty="0" err="1"/>
              <a:t>struct</a:t>
            </a:r>
            <a:r>
              <a:rPr lang="en-US" altLang="pt-PT" dirty="0"/>
              <a:t> in text-based programming languages</a:t>
            </a:r>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385" y="3195874"/>
            <a:ext cx="2141898" cy="1443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descr="clust ex"/>
          <p:cNvPicPr>
            <a:picLocks noChangeAspect="1" noChangeArrowheads="1"/>
          </p:cNvPicPr>
          <p:nvPr/>
        </p:nvPicPr>
        <p:blipFill>
          <a:blip r:embed="rId4">
            <a:extLst>
              <a:ext uri="{28A0092B-C50C-407E-A947-70E740481C1C}">
                <a14:useLocalDpi xmlns:a14="http://schemas.microsoft.com/office/drawing/2010/main" val="0"/>
              </a:ext>
            </a:extLst>
          </a:blip>
          <a:srcRect l="1888"/>
          <a:stretch>
            <a:fillRect/>
          </a:stretch>
        </p:blipFill>
        <p:spPr bwMode="auto">
          <a:xfrm>
            <a:off x="5788183" y="3195874"/>
            <a:ext cx="3029892" cy="139112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5"/>
          <p:cNvSpPr txBox="1">
            <a:spLocks noChangeArrowheads="1"/>
          </p:cNvSpPr>
          <p:nvPr/>
        </p:nvSpPr>
        <p:spPr>
          <a:xfrm>
            <a:off x="406650" y="4961299"/>
            <a:ext cx="11543924" cy="20460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a:t>Clusters differ from arrays in that they are a fixed size</a:t>
            </a:r>
          </a:p>
          <a:p>
            <a:r>
              <a:rPr lang="en-US" altLang="pt-PT"/>
              <a:t>Like an array, a cluster is either a control or an indicator and therefore cannot contain a mixture of controls and indicators</a:t>
            </a:r>
            <a:endParaRPr lang="en-US" altLang="pt-PT" dirty="0"/>
          </a:p>
        </p:txBody>
      </p:sp>
      <p:pic>
        <p:nvPicPr>
          <p:cNvPr id="10"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31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Software Development Method</a:t>
            </a:r>
          </a:p>
        </p:txBody>
      </p:sp>
      <p:sp>
        <p:nvSpPr>
          <p:cNvPr id="9" name="Rectangle 3"/>
          <p:cNvSpPr txBox="1">
            <a:spLocks noChangeArrowheads="1"/>
          </p:cNvSpPr>
          <p:nvPr/>
        </p:nvSpPr>
        <p:spPr>
          <a:xfrm>
            <a:off x="2900429" y="2497159"/>
            <a:ext cx="7026499" cy="2628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FontTx/>
              <a:buAutoNum type="arabicPeriod"/>
            </a:pPr>
            <a:r>
              <a:rPr lang="en-US" altLang="pt-PT" dirty="0"/>
              <a:t>Define the problem (Scenario)</a:t>
            </a:r>
          </a:p>
          <a:p>
            <a:pPr marL="609600" indent="-609600">
              <a:buFontTx/>
              <a:buAutoNum type="arabicPeriod"/>
            </a:pPr>
            <a:r>
              <a:rPr lang="en-US" altLang="pt-PT" dirty="0"/>
              <a:t>Design an algorithm or flowchart</a:t>
            </a:r>
          </a:p>
          <a:p>
            <a:pPr marL="609600" indent="-609600">
              <a:buFontTx/>
              <a:buAutoNum type="arabicPeriod"/>
            </a:pPr>
            <a:r>
              <a:rPr lang="en-US" altLang="pt-PT" dirty="0"/>
              <a:t>Implement the design</a:t>
            </a:r>
          </a:p>
          <a:p>
            <a:pPr marL="609600" indent="-609600">
              <a:buFontTx/>
              <a:buAutoNum type="arabicPeriod"/>
            </a:pPr>
            <a:r>
              <a:rPr lang="en-US" altLang="pt-PT" dirty="0"/>
              <a:t>Test and verify the implementation</a:t>
            </a:r>
          </a:p>
          <a:p>
            <a:pPr marL="609600" indent="-609600">
              <a:buFontTx/>
              <a:buAutoNum type="arabicPeriod"/>
            </a:pPr>
            <a:r>
              <a:rPr lang="en-US" altLang="pt-PT" dirty="0"/>
              <a:t>Maintain and update the implementation</a:t>
            </a:r>
          </a:p>
          <a:p>
            <a:pPr marL="609600" indent="-609600"/>
            <a:endParaRPr lang="en-US" altLang="pt-PT" dirty="0"/>
          </a:p>
        </p:txBody>
      </p:sp>
      <p:pic>
        <p:nvPicPr>
          <p:cNvPr id="6146"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0338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Clusters</a:t>
            </a:r>
          </a:p>
        </p:txBody>
      </p:sp>
      <p:sp>
        <p:nvSpPr>
          <p:cNvPr id="10" name="Rectangle 6"/>
          <p:cNvSpPr txBox="1">
            <a:spLocks noChangeArrowheads="1"/>
          </p:cNvSpPr>
          <p:nvPr/>
        </p:nvSpPr>
        <p:spPr>
          <a:xfrm>
            <a:off x="415704" y="1390649"/>
            <a:ext cx="3368645" cy="18236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1800" dirty="0"/>
              <a:t>You can view and modify the </a:t>
            </a:r>
            <a:br>
              <a:rPr lang="en-US" altLang="pt-PT" sz="1800" dirty="0"/>
            </a:br>
            <a:r>
              <a:rPr lang="en-US" altLang="pt-PT" sz="1800" dirty="0"/>
              <a:t>cluster order by right-clicking </a:t>
            </a:r>
            <a:br>
              <a:rPr lang="en-US" altLang="pt-PT" sz="1800" dirty="0"/>
            </a:br>
            <a:r>
              <a:rPr lang="en-US" altLang="pt-PT" sz="1800" dirty="0"/>
              <a:t>the cluster border and </a:t>
            </a:r>
            <a:br>
              <a:rPr lang="en-US" altLang="pt-PT" sz="1800" dirty="0"/>
            </a:br>
            <a:r>
              <a:rPr lang="en-US" altLang="pt-PT" sz="1800" dirty="0"/>
              <a:t>selecting </a:t>
            </a:r>
            <a:r>
              <a:rPr lang="en-US" altLang="pt-PT" sz="1800" b="1" dirty="0"/>
              <a:t>Reorder Controls </a:t>
            </a:r>
            <a:br>
              <a:rPr lang="en-US" altLang="pt-PT" sz="1800" b="1" dirty="0"/>
            </a:br>
            <a:r>
              <a:rPr lang="en-US" altLang="pt-PT" sz="1800" b="1" dirty="0"/>
              <a:t>In Cluster</a:t>
            </a:r>
            <a:r>
              <a:rPr lang="en-US" altLang="pt-PT" sz="1800" dirty="0"/>
              <a:t> from </a:t>
            </a:r>
            <a:br>
              <a:rPr lang="en-US" altLang="pt-PT" sz="1800" dirty="0"/>
            </a:br>
            <a:r>
              <a:rPr lang="en-US" altLang="pt-PT" sz="1800" dirty="0"/>
              <a:t>the shortcut menu</a:t>
            </a:r>
          </a:p>
        </p:txBody>
      </p:sp>
      <p:pic>
        <p:nvPicPr>
          <p:cNvPr id="11" name="Picture 7" descr="clusterreor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698" y="3101714"/>
            <a:ext cx="2354655" cy="243933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2"/>
          <p:cNvSpPr txBox="1">
            <a:spLocks noChangeArrowheads="1"/>
          </p:cNvSpPr>
          <p:nvPr/>
        </p:nvSpPr>
        <p:spPr>
          <a:xfrm>
            <a:off x="4236830" y="1390649"/>
            <a:ext cx="3259439" cy="7848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1800"/>
              <a:t>Use the Bundle function to assemble a new cluster</a:t>
            </a:r>
          </a:p>
        </p:txBody>
      </p:sp>
      <p:pic>
        <p:nvPicPr>
          <p:cNvPr id="14" name="Picture 10" descr="assembleClus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7677" y="2148312"/>
            <a:ext cx="2708652" cy="136471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6"/>
          <p:cNvSpPr txBox="1">
            <a:spLocks noChangeArrowheads="1"/>
          </p:cNvSpPr>
          <p:nvPr/>
        </p:nvSpPr>
        <p:spPr>
          <a:xfrm>
            <a:off x="4236829" y="3687955"/>
            <a:ext cx="3159851" cy="9658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1800" dirty="0"/>
              <a:t>Use the Bundle By Name or the Bundle function to modify an existing cluster</a:t>
            </a:r>
          </a:p>
        </p:txBody>
      </p:sp>
      <p:pic>
        <p:nvPicPr>
          <p:cNvPr id="19" name="Picture 4" descr="bundby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7677" y="4475563"/>
            <a:ext cx="3019003" cy="139550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7"/>
          <p:cNvSpPr txBox="1">
            <a:spLocks noChangeArrowheads="1"/>
          </p:cNvSpPr>
          <p:nvPr/>
        </p:nvSpPr>
        <p:spPr>
          <a:xfrm>
            <a:off x="8356155" y="1390649"/>
            <a:ext cx="3585365" cy="11717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1800"/>
              <a:t>Use the Unbundle By Name or Unbundle function to use individual items in a cluster</a:t>
            </a:r>
            <a:endParaRPr lang="en-US" altLang="pt-PT" sz="1800" dirty="0"/>
          </a:p>
        </p:txBody>
      </p:sp>
      <p:pic>
        <p:nvPicPr>
          <p:cNvPr id="21" name="Picture 3" descr="unbundleby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5972" y="2212437"/>
            <a:ext cx="4606028" cy="1711423"/>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5"/>
          <p:cNvSpPr txBox="1">
            <a:spLocks noChangeArrowheads="1"/>
          </p:cNvSpPr>
          <p:nvPr/>
        </p:nvSpPr>
        <p:spPr>
          <a:xfrm>
            <a:off x="8175279" y="4029429"/>
            <a:ext cx="3766241" cy="18465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1800" dirty="0"/>
              <a:t>LabVIEW uses error clusters to pass error information</a:t>
            </a:r>
          </a:p>
          <a:p>
            <a:r>
              <a:rPr lang="en-US" altLang="pt-PT" sz="1000" dirty="0"/>
              <a:t>Contains the following elements: </a:t>
            </a:r>
          </a:p>
          <a:p>
            <a:pPr lvl="1"/>
            <a:r>
              <a:rPr lang="en-US" altLang="pt-PT" sz="1000" b="1" dirty="0"/>
              <a:t>status</a:t>
            </a:r>
            <a:r>
              <a:rPr lang="en-US" altLang="pt-PT" sz="1000" dirty="0"/>
              <a:t>: Boolean value that reports True if an error occurs</a:t>
            </a:r>
          </a:p>
          <a:p>
            <a:pPr lvl="1"/>
            <a:r>
              <a:rPr lang="en-US" altLang="pt-PT" sz="1000" b="1" dirty="0"/>
              <a:t>code</a:t>
            </a:r>
            <a:r>
              <a:rPr lang="en-US" altLang="pt-PT" sz="1000" dirty="0"/>
              <a:t>: 32-bit signed integer that identifies the error </a:t>
            </a:r>
          </a:p>
          <a:p>
            <a:pPr lvl="1"/>
            <a:r>
              <a:rPr lang="en-US" altLang="pt-PT" sz="1000" b="1" dirty="0"/>
              <a:t>source</a:t>
            </a:r>
            <a:r>
              <a:rPr lang="en-US" altLang="pt-PT" sz="1000" dirty="0"/>
              <a:t>: String that identifies where the error occurred</a:t>
            </a:r>
          </a:p>
          <a:p>
            <a:endParaRPr lang="en-US" altLang="pt-PT" sz="2000" dirty="0"/>
          </a:p>
        </p:txBody>
      </p:sp>
      <p:pic>
        <p:nvPicPr>
          <p:cNvPr id="23" name="Picture 6" descr="errorclust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3049" y="5656778"/>
            <a:ext cx="3970699" cy="110218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sultado de imagem para labview logo"/>
          <p:cNvPicPr>
            <a:picLocks noChangeAspect="1" noChangeArrowheads="1"/>
          </p:cNvPicPr>
          <p:nvPr/>
        </p:nvPicPr>
        <p:blipFill rotWithShape="1">
          <a:blip r:embed="rId8"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847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Type Definitions</a:t>
            </a:r>
          </a:p>
        </p:txBody>
      </p:sp>
      <p:sp>
        <p:nvSpPr>
          <p:cNvPr id="16" name="Rectangle 3"/>
          <p:cNvSpPr txBox="1">
            <a:spLocks noChangeArrowheads="1"/>
          </p:cNvSpPr>
          <p:nvPr/>
        </p:nvSpPr>
        <p:spPr>
          <a:xfrm>
            <a:off x="288956" y="2196116"/>
            <a:ext cx="11552976" cy="21948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altLang="pt-PT" dirty="0"/>
              <a:t>Use custom controls and indicators to extend the available set of front panel objects</a:t>
            </a:r>
          </a:p>
          <a:p>
            <a:pPr marL="457200" indent="-457200"/>
            <a:r>
              <a:rPr lang="en-US" altLang="pt-PT" dirty="0"/>
              <a:t>Save a custom control or indicator in a directory or LLB</a:t>
            </a:r>
          </a:p>
          <a:p>
            <a:pPr marL="457200" indent="-457200"/>
            <a:r>
              <a:rPr lang="en-US" altLang="pt-PT" dirty="0"/>
              <a:t>Use the custom control or indicator on other front panels</a:t>
            </a:r>
          </a:p>
        </p:txBody>
      </p:sp>
      <p:sp>
        <p:nvSpPr>
          <p:cNvPr id="17" name="Rectangle 3"/>
          <p:cNvSpPr txBox="1">
            <a:spLocks noChangeArrowheads="1"/>
          </p:cNvSpPr>
          <p:nvPr/>
        </p:nvSpPr>
        <p:spPr>
          <a:xfrm>
            <a:off x="288956" y="4560871"/>
            <a:ext cx="11552976" cy="17925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altLang="pt-PT" sz="2000" dirty="0"/>
              <a:t>Use the Control Editor window to customize controls and indicators</a:t>
            </a:r>
          </a:p>
          <a:p>
            <a:pPr marL="457200" indent="-457200"/>
            <a:r>
              <a:rPr lang="en-US" altLang="pt-PT" sz="2000" dirty="0"/>
              <a:t>To display the Control Editor window:</a:t>
            </a:r>
          </a:p>
          <a:p>
            <a:pPr marL="735013" lvl="1"/>
            <a:r>
              <a:rPr lang="en-US" altLang="pt-PT" sz="1800" dirty="0"/>
              <a:t>Right-click a control or indicator on the front panel and select </a:t>
            </a:r>
            <a:r>
              <a:rPr lang="en-US" altLang="pt-PT" sz="1800" b="1" dirty="0" err="1"/>
              <a:t>Advanced»Customize</a:t>
            </a:r>
            <a:r>
              <a:rPr lang="en-US" altLang="pt-PT" sz="1800" dirty="0"/>
              <a:t> from the shortcut menu,</a:t>
            </a:r>
          </a:p>
          <a:p>
            <a:pPr marL="735013" lvl="1"/>
            <a:r>
              <a:rPr lang="en-US" altLang="pt-PT" sz="1800" dirty="0"/>
              <a:t>Use the Positioning tool to select a control or indicator and select </a:t>
            </a:r>
            <a:r>
              <a:rPr lang="en-US" altLang="pt-PT" sz="1800" b="1" dirty="0" err="1"/>
              <a:t>Edit»Customize</a:t>
            </a:r>
            <a:r>
              <a:rPr lang="en-US" altLang="pt-PT" sz="1800" b="1" dirty="0"/>
              <a:t>  Control</a:t>
            </a:r>
            <a:endParaRPr lang="en-US" altLang="pt-PT" sz="1800" dirty="0"/>
          </a:p>
          <a:p>
            <a:pPr marL="735013" lvl="1"/>
            <a:r>
              <a:rPr lang="en-US" altLang="pt-PT" sz="1800" dirty="0"/>
              <a:t>Use the </a:t>
            </a:r>
            <a:r>
              <a:rPr lang="en-US" altLang="pt-PT" sz="1800" b="1" dirty="0"/>
              <a:t>New</a:t>
            </a:r>
            <a:r>
              <a:rPr lang="en-US" altLang="pt-PT" sz="1800" dirty="0"/>
              <a:t> dialog box</a:t>
            </a:r>
            <a:endParaRPr lang="en-US" altLang="pt-PT" dirty="0"/>
          </a:p>
        </p:txBody>
      </p:sp>
      <p:pic>
        <p:nvPicPr>
          <p:cNvPr id="8"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1126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Implementing a VI</a:t>
            </a:r>
          </a:p>
        </p:txBody>
      </p:sp>
      <p:sp>
        <p:nvSpPr>
          <p:cNvPr id="9" name="Rectangle 2"/>
          <p:cNvSpPr txBox="1">
            <a:spLocks noChangeArrowheads="1"/>
          </p:cNvSpPr>
          <p:nvPr/>
        </p:nvSpPr>
        <p:spPr>
          <a:xfrm>
            <a:off x="495759" y="871980"/>
            <a:ext cx="11215171" cy="604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Type Definitions</a:t>
            </a:r>
          </a:p>
        </p:txBody>
      </p:sp>
      <p:sp>
        <p:nvSpPr>
          <p:cNvPr id="8" name="Rectangle 5"/>
          <p:cNvSpPr txBox="1">
            <a:spLocks noChangeArrowheads="1"/>
          </p:cNvSpPr>
          <p:nvPr/>
        </p:nvSpPr>
        <p:spPr>
          <a:xfrm>
            <a:off x="495758" y="2220641"/>
            <a:ext cx="11491029" cy="35735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You can save a custom control as a control, a type definition, or a strict type definition</a:t>
            </a:r>
          </a:p>
          <a:p>
            <a:r>
              <a:rPr lang="en-US" altLang="pt-PT" dirty="0"/>
              <a:t>Type definitions are frequently used to define custom arrays, clusters and enumerated data types</a:t>
            </a:r>
          </a:p>
          <a:p>
            <a:r>
              <a:rPr lang="en-US" altLang="pt-PT" dirty="0"/>
              <a:t>Type definitions and strict type definitions link all the instances of a custom control or indicator to a saved custom control or indicator file</a:t>
            </a:r>
          </a:p>
          <a:p>
            <a:r>
              <a:rPr lang="en-US" altLang="pt-PT" dirty="0"/>
              <a:t>You can make changes to all instances of the custom control or indicator by editing only the saved custom control or indicator file</a:t>
            </a:r>
          </a:p>
        </p:txBody>
      </p:sp>
      <p:pic>
        <p:nvPicPr>
          <p:cNvPr id="6"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1889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Correcting Broken VIs</a:t>
            </a:r>
          </a:p>
        </p:txBody>
      </p:sp>
      <p:pic>
        <p:nvPicPr>
          <p:cNvPr id="6" name="Picture 13" descr="brokru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039" y="1168839"/>
            <a:ext cx="609600" cy="5810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348" y="2766435"/>
            <a:ext cx="3321113" cy="2747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txBox="1">
            <a:spLocks noChangeArrowheads="1"/>
          </p:cNvSpPr>
          <p:nvPr/>
        </p:nvSpPr>
        <p:spPr>
          <a:xfrm>
            <a:off x="4287089" y="2238754"/>
            <a:ext cx="7781180" cy="41077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pt-PT" dirty="0"/>
              <a:t>Common Issues:</a:t>
            </a:r>
          </a:p>
          <a:p>
            <a:r>
              <a:rPr lang="en-US" altLang="pt-PT" dirty="0"/>
              <a:t>The block diagram contains a broken wire </a:t>
            </a:r>
          </a:p>
          <a:p>
            <a:pPr lvl="1"/>
            <a:r>
              <a:rPr lang="en-US" altLang="pt-PT" dirty="0"/>
              <a:t>You wired a Boolean control to a String indicator</a:t>
            </a:r>
          </a:p>
          <a:p>
            <a:pPr lvl="1"/>
            <a:r>
              <a:rPr lang="en-US" altLang="pt-PT" dirty="0"/>
              <a:t>You wired a Numeric control to a Numeric control</a:t>
            </a:r>
          </a:p>
          <a:p>
            <a:r>
              <a:rPr lang="en-US" altLang="pt-PT" dirty="0"/>
              <a:t>A required block diagram terminal is unwired</a:t>
            </a:r>
          </a:p>
          <a:p>
            <a:r>
              <a:rPr lang="en-US" altLang="pt-PT" dirty="0"/>
              <a:t>A </a:t>
            </a:r>
            <a:r>
              <a:rPr lang="en-US" altLang="pt-PT" dirty="0" err="1"/>
              <a:t>subVI</a:t>
            </a:r>
            <a:r>
              <a:rPr lang="en-US" altLang="pt-PT" dirty="0"/>
              <a:t> is broken or you edited its connector pane after you placed its icon on the block diagram of the VI</a:t>
            </a:r>
          </a:p>
        </p:txBody>
      </p:sp>
      <p:pic>
        <p:nvPicPr>
          <p:cNvPr id="8"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950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Debugging Techniques</a:t>
            </a:r>
          </a:p>
        </p:txBody>
      </p:sp>
      <p:sp>
        <p:nvSpPr>
          <p:cNvPr id="8"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Execution Highlighting</a:t>
            </a:r>
          </a:p>
        </p:txBody>
      </p:sp>
      <p:sp>
        <p:nvSpPr>
          <p:cNvPr id="12" name="Rectangle 14"/>
          <p:cNvSpPr txBox="1">
            <a:spLocks noChangeArrowheads="1"/>
          </p:cNvSpPr>
          <p:nvPr/>
        </p:nvSpPr>
        <p:spPr>
          <a:xfrm>
            <a:off x="149134" y="2111264"/>
            <a:ext cx="11965864" cy="15101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Use execution highlighting to watch the data flow through the block diagram</a:t>
            </a:r>
          </a:p>
          <a:p>
            <a:r>
              <a:rPr lang="en-US" altLang="pt-PT" dirty="0"/>
              <a:t>If the VI runs more slowly than expected, confirm that you turned off execution highlighting in </a:t>
            </a:r>
            <a:r>
              <a:rPr lang="en-US" altLang="pt-PT" dirty="0" err="1"/>
              <a:t>subVIs</a:t>
            </a:r>
            <a:endParaRPr lang="en-US" altLang="pt-PT" dirty="0"/>
          </a:p>
        </p:txBody>
      </p:sp>
      <p:pic>
        <p:nvPicPr>
          <p:cNvPr id="13"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770" y="3541706"/>
            <a:ext cx="5923148" cy="292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6" descr="exehil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92" y="984711"/>
            <a:ext cx="5238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5350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Debugging Techniques</a:t>
            </a:r>
          </a:p>
        </p:txBody>
      </p:sp>
      <p:sp>
        <p:nvSpPr>
          <p:cNvPr id="8"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Single Stepping</a:t>
            </a:r>
          </a:p>
        </p:txBody>
      </p:sp>
      <p:sp>
        <p:nvSpPr>
          <p:cNvPr id="11" name="Rectangle 15"/>
          <p:cNvSpPr txBox="1">
            <a:spLocks noChangeArrowheads="1"/>
          </p:cNvSpPr>
          <p:nvPr/>
        </p:nvSpPr>
        <p:spPr>
          <a:xfrm>
            <a:off x="149134" y="3135045"/>
            <a:ext cx="11674692" cy="2957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Single-step through the VI to view each action of the VI on the block diagram</a:t>
            </a:r>
          </a:p>
          <a:p>
            <a:r>
              <a:rPr lang="en-US" altLang="pt-PT" dirty="0"/>
              <a:t>Suspend the execution of a </a:t>
            </a:r>
            <a:r>
              <a:rPr lang="en-US" altLang="pt-PT" dirty="0" err="1"/>
              <a:t>subVI</a:t>
            </a:r>
            <a:r>
              <a:rPr lang="en-US" altLang="pt-PT" dirty="0"/>
              <a:t> to edit values of controls and indicators, to control the number of times it runs, or to go back to the beginning of the execution of the </a:t>
            </a:r>
            <a:r>
              <a:rPr lang="en-US" altLang="pt-PT" dirty="0" err="1"/>
              <a:t>subVI</a:t>
            </a:r>
            <a:endParaRPr lang="en-US" altLang="pt-PT" dirty="0"/>
          </a:p>
          <a:p>
            <a:pPr lvl="1"/>
            <a:r>
              <a:rPr lang="en-US" altLang="pt-PT" dirty="0"/>
              <a:t>Open </a:t>
            </a:r>
            <a:r>
              <a:rPr lang="en-US" altLang="pt-PT" dirty="0" err="1"/>
              <a:t>subVI</a:t>
            </a:r>
            <a:r>
              <a:rPr lang="en-US" altLang="pt-PT" dirty="0"/>
              <a:t> and select </a:t>
            </a:r>
            <a:r>
              <a:rPr lang="en-US" altLang="pt-PT" b="1" dirty="0" err="1"/>
              <a:t>Operate»Suspend</a:t>
            </a:r>
            <a:r>
              <a:rPr lang="en-US" altLang="pt-PT" b="1" dirty="0"/>
              <a:t> When Called</a:t>
            </a:r>
            <a:r>
              <a:rPr lang="en-US" altLang="pt-PT" dirty="0"/>
              <a:t> from the shortcut menu</a:t>
            </a:r>
          </a:p>
        </p:txBody>
      </p:sp>
      <p:pic>
        <p:nvPicPr>
          <p:cNvPr id="15" name="Picture 4" descr="step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8254" y="2032034"/>
            <a:ext cx="52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descr="stepin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7654" y="2032034"/>
            <a:ext cx="52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1" descr="stepou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8854" y="2032034"/>
            <a:ext cx="52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3" descr="pau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0854" y="2032034"/>
            <a:ext cx="52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Resultado de imagem para labview logo"/>
          <p:cNvPicPr>
            <a:picLocks noChangeAspect="1" noChangeArrowheads="1"/>
          </p:cNvPicPr>
          <p:nvPr/>
        </p:nvPicPr>
        <p:blipFill rotWithShape="1">
          <a:blip r:embed="rId7"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9740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Debugging Techniques</a:t>
            </a:r>
          </a:p>
        </p:txBody>
      </p:sp>
      <p:sp>
        <p:nvSpPr>
          <p:cNvPr id="8"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Probes</a:t>
            </a:r>
          </a:p>
        </p:txBody>
      </p:sp>
      <p:sp>
        <p:nvSpPr>
          <p:cNvPr id="10" name="Rectangle 13"/>
          <p:cNvSpPr txBox="1">
            <a:spLocks noChangeArrowheads="1"/>
          </p:cNvSpPr>
          <p:nvPr/>
        </p:nvSpPr>
        <p:spPr>
          <a:xfrm>
            <a:off x="495759" y="2075790"/>
            <a:ext cx="11346174" cy="28402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Use the Probe tool to observe intermediate data values and to check the error output of VIs and functions, especially those performing I/O</a:t>
            </a:r>
          </a:p>
          <a:p>
            <a:endParaRPr lang="en-US" altLang="pt-PT" dirty="0"/>
          </a:p>
          <a:p>
            <a:endParaRPr lang="en-US" altLang="pt-PT" dirty="0"/>
          </a:p>
          <a:p>
            <a:r>
              <a:rPr lang="en-US" altLang="pt-PT" dirty="0"/>
              <a:t>Retain the values in the wires so that you can probe wires for data after execution has finished</a:t>
            </a:r>
          </a:p>
        </p:txBody>
      </p:sp>
      <p:pic>
        <p:nvPicPr>
          <p:cNvPr id="12" name="Picture 7" descr="pro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7594" y="3159659"/>
            <a:ext cx="5715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RetainWi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7594" y="4916032"/>
            <a:ext cx="5715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8659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Debugging Techniques</a:t>
            </a:r>
          </a:p>
        </p:txBody>
      </p:sp>
      <p:sp>
        <p:nvSpPr>
          <p:cNvPr id="8"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Breakpoints</a:t>
            </a:r>
          </a:p>
        </p:txBody>
      </p:sp>
      <p:sp>
        <p:nvSpPr>
          <p:cNvPr id="11" name="Rectangle 8"/>
          <p:cNvSpPr txBox="1">
            <a:spLocks noChangeArrowheads="1"/>
          </p:cNvSpPr>
          <p:nvPr/>
        </p:nvSpPr>
        <p:spPr>
          <a:xfrm>
            <a:off x="407407" y="2365501"/>
            <a:ext cx="11543168"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When you reach a breakpoint during execution, the VI pauses and the </a:t>
            </a:r>
            <a:r>
              <a:rPr lang="en-US" altLang="pt-PT" b="1" dirty="0"/>
              <a:t>Pause</a:t>
            </a:r>
            <a:r>
              <a:rPr lang="en-US" altLang="pt-PT" dirty="0"/>
              <a:t> button appears red</a:t>
            </a:r>
          </a:p>
          <a:p>
            <a:r>
              <a:rPr lang="en-US" altLang="pt-PT" dirty="0"/>
              <a:t>You can take the following actions at a breakpoint:</a:t>
            </a:r>
          </a:p>
          <a:p>
            <a:pPr lvl="1"/>
            <a:r>
              <a:rPr lang="en-US" altLang="pt-PT" dirty="0"/>
              <a:t>Single-step through execution using the single-stepping buttons</a:t>
            </a:r>
          </a:p>
          <a:p>
            <a:pPr lvl="1"/>
            <a:r>
              <a:rPr lang="en-US" altLang="pt-PT" dirty="0"/>
              <a:t>Probe wires to check intermediate values</a:t>
            </a:r>
          </a:p>
          <a:p>
            <a:pPr lvl="1"/>
            <a:r>
              <a:rPr lang="en-US" altLang="pt-PT" dirty="0"/>
              <a:t>Change values of front panel controls </a:t>
            </a:r>
          </a:p>
          <a:p>
            <a:pPr lvl="1"/>
            <a:r>
              <a:rPr lang="en-US" altLang="pt-PT" dirty="0"/>
              <a:t>Click the </a:t>
            </a:r>
            <a:r>
              <a:rPr lang="en-US" altLang="pt-PT" b="1" dirty="0"/>
              <a:t>Pause</a:t>
            </a:r>
            <a:r>
              <a:rPr lang="en-US" altLang="pt-PT" dirty="0"/>
              <a:t> button to continue running to the next breakpoint or until the VI finishes running</a:t>
            </a:r>
          </a:p>
        </p:txBody>
      </p:sp>
      <p:pic>
        <p:nvPicPr>
          <p:cNvPr id="14" name="Picture 6" descr="brk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7594" y="1624142"/>
            <a:ext cx="5715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789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Undefined or Unexpected Data</a:t>
            </a:r>
          </a:p>
        </p:txBody>
      </p:sp>
      <p:sp>
        <p:nvSpPr>
          <p:cNvPr id="10" name="Rectangle 9"/>
          <p:cNvSpPr txBox="1">
            <a:spLocks noChangeArrowheads="1"/>
          </p:cNvSpPr>
          <p:nvPr/>
        </p:nvSpPr>
        <p:spPr>
          <a:xfrm>
            <a:off x="307818" y="1514475"/>
            <a:ext cx="11543168" cy="21793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400" dirty="0"/>
              <a:t>Undefined data: </a:t>
            </a:r>
          </a:p>
          <a:p>
            <a:pPr lvl="1"/>
            <a:r>
              <a:rPr lang="en-US" altLang="pt-PT" sz="2000" dirty="0" err="1"/>
              <a:t>NaN</a:t>
            </a:r>
            <a:r>
              <a:rPr lang="en-US" altLang="pt-PT" sz="2000" dirty="0"/>
              <a:t> (not a number) represents a floating-point value that invalid operations produce, such as taking the square root of a negative number</a:t>
            </a:r>
          </a:p>
          <a:p>
            <a:pPr lvl="1"/>
            <a:r>
              <a:rPr lang="en-US" altLang="pt-PT" sz="2000" dirty="0" err="1"/>
              <a:t>Inf</a:t>
            </a:r>
            <a:r>
              <a:rPr lang="en-US" altLang="pt-PT" sz="2000" dirty="0"/>
              <a:t> (infinity) represents a floating-point value that operations produce, such as dividing a number by zero</a:t>
            </a:r>
          </a:p>
        </p:txBody>
      </p:sp>
      <p:sp>
        <p:nvSpPr>
          <p:cNvPr id="13" name="Rectangle 7"/>
          <p:cNvSpPr txBox="1">
            <a:spLocks noChangeArrowheads="1"/>
          </p:cNvSpPr>
          <p:nvPr/>
        </p:nvSpPr>
        <p:spPr>
          <a:xfrm>
            <a:off x="235390" y="3567065"/>
            <a:ext cx="11823826" cy="31234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2400" dirty="0"/>
              <a:t>Floating-point operations propagate </a:t>
            </a:r>
            <a:r>
              <a:rPr lang="en-US" altLang="pt-PT" sz="2400" dirty="0" err="1"/>
              <a:t>NaN</a:t>
            </a:r>
            <a:r>
              <a:rPr lang="en-US" altLang="pt-PT" sz="2400" dirty="0"/>
              <a:t> and </a:t>
            </a:r>
            <a:r>
              <a:rPr lang="en-US" altLang="pt-PT" sz="2400" dirty="0" err="1"/>
              <a:t>Inf</a:t>
            </a:r>
            <a:r>
              <a:rPr lang="en-US" altLang="pt-PT" sz="2400" dirty="0"/>
              <a:t> reliably</a:t>
            </a:r>
          </a:p>
          <a:p>
            <a:r>
              <a:rPr lang="en-US" altLang="pt-PT" sz="2400" dirty="0"/>
              <a:t>If </a:t>
            </a:r>
            <a:r>
              <a:rPr lang="en-US" altLang="pt-PT" sz="2400" dirty="0" err="1"/>
              <a:t>NaN</a:t>
            </a:r>
            <a:r>
              <a:rPr lang="en-US" altLang="pt-PT" sz="2400" dirty="0"/>
              <a:t> or </a:t>
            </a:r>
            <a:r>
              <a:rPr lang="en-US" altLang="pt-PT" sz="2400" dirty="0" err="1"/>
              <a:t>Inf</a:t>
            </a:r>
            <a:r>
              <a:rPr lang="en-US" altLang="pt-PT" sz="2400" dirty="0"/>
              <a:t> is converted to an integer or Boolean value, the value becomes meaningless </a:t>
            </a:r>
          </a:p>
          <a:p>
            <a:pPr lvl="1"/>
            <a:r>
              <a:rPr lang="en-US" altLang="pt-PT" sz="2000" dirty="0"/>
              <a:t>Dividing 1 by zero produces </a:t>
            </a:r>
            <a:r>
              <a:rPr lang="en-US" altLang="pt-PT" sz="2000" dirty="0" err="1"/>
              <a:t>Inf</a:t>
            </a:r>
            <a:endParaRPr lang="en-US" altLang="pt-PT" sz="2000" dirty="0"/>
          </a:p>
          <a:p>
            <a:pPr lvl="1"/>
            <a:r>
              <a:rPr lang="en-US" altLang="pt-PT" sz="2000" dirty="0"/>
              <a:t>Converting </a:t>
            </a:r>
            <a:r>
              <a:rPr lang="en-US" altLang="pt-PT" sz="2000" dirty="0" err="1"/>
              <a:t>Inf</a:t>
            </a:r>
            <a:r>
              <a:rPr lang="en-US" altLang="pt-PT" sz="2000" dirty="0"/>
              <a:t> to a 16-bit integer produces the value 32,767, which appears to be a normal value </a:t>
            </a:r>
          </a:p>
          <a:p>
            <a:r>
              <a:rPr lang="en-US" altLang="pt-PT" sz="2400" dirty="0"/>
              <a:t>Check for </a:t>
            </a:r>
            <a:r>
              <a:rPr lang="en-US" altLang="pt-PT" sz="2400" dirty="0" err="1"/>
              <a:t>NaN</a:t>
            </a:r>
            <a:r>
              <a:rPr lang="en-US" altLang="pt-PT" sz="2400" dirty="0"/>
              <a:t> by wiring the Comparison function Not A Number/Path/</a:t>
            </a:r>
            <a:r>
              <a:rPr lang="en-US" altLang="pt-PT" sz="2400" dirty="0" err="1"/>
              <a:t>Refnum</a:t>
            </a:r>
            <a:r>
              <a:rPr lang="en-US" altLang="pt-PT" sz="2400" dirty="0"/>
              <a:t>? to the value you suspect is invalid</a:t>
            </a:r>
          </a:p>
        </p:txBody>
      </p:sp>
      <p:pic>
        <p:nvPicPr>
          <p:cNvPr id="6"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6637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Error Checking and Error Handling</a:t>
            </a:r>
          </a:p>
        </p:txBody>
      </p:sp>
      <p:sp>
        <p:nvSpPr>
          <p:cNvPr id="6" name="Rectangle 5"/>
          <p:cNvSpPr txBox="1">
            <a:spLocks noChangeArrowheads="1"/>
          </p:cNvSpPr>
          <p:nvPr/>
        </p:nvSpPr>
        <p:spPr>
          <a:xfrm>
            <a:off x="295169" y="2060260"/>
            <a:ext cx="11761206" cy="37249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No matter how confident you are in the VI you create, you cannot predict every problem a user can encounter</a:t>
            </a:r>
          </a:p>
          <a:p>
            <a:endParaRPr lang="en-US" altLang="pt-PT" dirty="0"/>
          </a:p>
          <a:p>
            <a:r>
              <a:rPr lang="en-US" altLang="pt-PT" dirty="0"/>
              <a:t>Without a mechanism to check for errors, you know only that the VI does not work properly</a:t>
            </a:r>
          </a:p>
          <a:p>
            <a:endParaRPr lang="en-US" altLang="pt-PT" dirty="0"/>
          </a:p>
          <a:p>
            <a:r>
              <a:rPr lang="en-US" altLang="pt-PT" dirty="0"/>
              <a:t>Error checking tells you why and where errors occur</a:t>
            </a:r>
          </a:p>
          <a:p>
            <a:endParaRPr lang="en-US" altLang="pt-PT" dirty="0"/>
          </a:p>
        </p:txBody>
      </p:sp>
      <p:pic>
        <p:nvPicPr>
          <p:cNvPr id="5"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35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Starting a VI</a:t>
            </a:r>
          </a:p>
        </p:txBody>
      </p:sp>
      <p:pic>
        <p:nvPicPr>
          <p:cNvPr id="2" name="Picture 1"/>
          <p:cNvPicPr>
            <a:picLocks noChangeAspect="1"/>
          </p:cNvPicPr>
          <p:nvPr/>
        </p:nvPicPr>
        <p:blipFill>
          <a:blip r:embed="rId2"/>
          <a:stretch>
            <a:fillRect/>
          </a:stretch>
        </p:blipFill>
        <p:spPr>
          <a:xfrm>
            <a:off x="358684" y="1390649"/>
            <a:ext cx="7448550" cy="5181600"/>
          </a:xfrm>
          <a:prstGeom prst="rect">
            <a:avLst/>
          </a:prstGeom>
        </p:spPr>
      </p:pic>
      <p:sp>
        <p:nvSpPr>
          <p:cNvPr id="10" name="Rectangle 3"/>
          <p:cNvSpPr txBox="1">
            <a:spLocks noChangeArrowheads="1"/>
          </p:cNvSpPr>
          <p:nvPr/>
        </p:nvSpPr>
        <p:spPr>
          <a:xfrm>
            <a:off x="7807234" y="2776605"/>
            <a:ext cx="4077238" cy="2864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1800"/>
              <a:t>Select </a:t>
            </a:r>
            <a:r>
              <a:rPr lang="en-US" altLang="pt-PT" sz="1800" b="1"/>
              <a:t>File»New</a:t>
            </a:r>
            <a:r>
              <a:rPr lang="en-US" altLang="pt-PT" sz="1800"/>
              <a:t> to display the </a:t>
            </a:r>
            <a:r>
              <a:rPr lang="en-US" altLang="pt-PT" sz="1800" b="1"/>
              <a:t>New</a:t>
            </a:r>
            <a:r>
              <a:rPr lang="en-US" altLang="pt-PT" sz="1800"/>
              <a:t> dialog box, which lists the built-in template VIs</a:t>
            </a:r>
          </a:p>
          <a:p>
            <a:r>
              <a:rPr lang="en-US" altLang="pt-PT" sz="1800"/>
              <a:t>You also can display the </a:t>
            </a:r>
            <a:r>
              <a:rPr lang="en-US" altLang="pt-PT" sz="1800" b="1"/>
              <a:t>New </a:t>
            </a:r>
            <a:r>
              <a:rPr lang="en-US" altLang="pt-PT" sz="1800"/>
              <a:t>dialog box by selecting the </a:t>
            </a:r>
            <a:r>
              <a:rPr lang="en-US" altLang="pt-PT" sz="1800" b="1"/>
              <a:t>New, VI or Project from Template</a:t>
            </a:r>
            <a:r>
              <a:rPr lang="en-US" altLang="pt-PT" sz="1800"/>
              <a:t>, or </a:t>
            </a:r>
            <a:r>
              <a:rPr lang="en-US" altLang="pt-PT" sz="1800" b="1"/>
              <a:t>More options</a:t>
            </a:r>
            <a:r>
              <a:rPr lang="en-US" altLang="pt-PT" sz="1800"/>
              <a:t> on the </a:t>
            </a:r>
            <a:r>
              <a:rPr lang="en-US" altLang="pt-PT" sz="1800" b="1"/>
              <a:t>Getting Started</a:t>
            </a:r>
            <a:r>
              <a:rPr lang="en-US" altLang="pt-PT" sz="1800"/>
              <a:t> window</a:t>
            </a:r>
          </a:p>
        </p:txBody>
      </p:sp>
      <p:pic>
        <p:nvPicPr>
          <p:cNvPr id="6"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971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Error Checking and Error Handling</a:t>
            </a:r>
          </a:p>
        </p:txBody>
      </p:sp>
      <p:sp>
        <p:nvSpPr>
          <p:cNvPr id="5"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Error Clusters</a:t>
            </a:r>
          </a:p>
        </p:txBody>
      </p:sp>
      <p:sp>
        <p:nvSpPr>
          <p:cNvPr id="8" name="Rectangle 3"/>
          <p:cNvSpPr txBox="1">
            <a:spLocks noChangeArrowheads="1"/>
          </p:cNvSpPr>
          <p:nvPr/>
        </p:nvSpPr>
        <p:spPr>
          <a:xfrm>
            <a:off x="99587" y="1976196"/>
            <a:ext cx="11977735" cy="31118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Use the error cluster controls and indicators to create error inputs and outputs in </a:t>
            </a:r>
            <a:r>
              <a:rPr lang="en-US" altLang="pt-PT" dirty="0" err="1"/>
              <a:t>subVIs</a:t>
            </a:r>
            <a:endParaRPr lang="en-US" altLang="pt-PT" b="1" dirty="0"/>
          </a:p>
          <a:p>
            <a:r>
              <a:rPr lang="en-US" altLang="pt-PT" dirty="0"/>
              <a:t>The </a:t>
            </a:r>
            <a:r>
              <a:rPr lang="en-US" altLang="pt-PT" b="1" dirty="0"/>
              <a:t>error in</a:t>
            </a:r>
            <a:r>
              <a:rPr lang="en-US" altLang="pt-PT" dirty="0"/>
              <a:t> and </a:t>
            </a:r>
            <a:r>
              <a:rPr lang="en-US" altLang="pt-PT" b="1" dirty="0"/>
              <a:t>error out</a:t>
            </a:r>
            <a:r>
              <a:rPr lang="en-US" altLang="pt-PT" dirty="0"/>
              <a:t> clusters include the following components of information:</a:t>
            </a:r>
            <a:endParaRPr lang="en-US" altLang="pt-PT" b="1" dirty="0"/>
          </a:p>
          <a:p>
            <a:pPr lvl="1"/>
            <a:r>
              <a:rPr lang="en-US" altLang="pt-PT" dirty="0"/>
              <a:t>Status </a:t>
            </a:r>
          </a:p>
          <a:p>
            <a:pPr lvl="1"/>
            <a:r>
              <a:rPr lang="en-US" altLang="pt-PT" dirty="0"/>
              <a:t>Code </a:t>
            </a:r>
          </a:p>
          <a:p>
            <a:pPr lvl="1"/>
            <a:r>
              <a:rPr lang="en-US" altLang="pt-PT" dirty="0"/>
              <a:t>Source</a:t>
            </a:r>
          </a:p>
        </p:txBody>
      </p:sp>
      <p:pic>
        <p:nvPicPr>
          <p:cNvPr id="2" name="Picture 1"/>
          <p:cNvPicPr>
            <a:picLocks noChangeAspect="1"/>
          </p:cNvPicPr>
          <p:nvPr/>
        </p:nvPicPr>
        <p:blipFill>
          <a:blip r:embed="rId3"/>
          <a:stretch>
            <a:fillRect/>
          </a:stretch>
        </p:blipFill>
        <p:spPr>
          <a:xfrm>
            <a:off x="3641521" y="4500029"/>
            <a:ext cx="1685925" cy="1504950"/>
          </a:xfrm>
          <a:prstGeom prst="rect">
            <a:avLst/>
          </a:prstGeom>
        </p:spPr>
      </p:pic>
      <p:pic>
        <p:nvPicPr>
          <p:cNvPr id="3" name="Picture 2"/>
          <p:cNvPicPr>
            <a:picLocks noChangeAspect="1"/>
          </p:cNvPicPr>
          <p:nvPr/>
        </p:nvPicPr>
        <p:blipFill>
          <a:blip r:embed="rId4"/>
          <a:stretch>
            <a:fillRect/>
          </a:stretch>
        </p:blipFill>
        <p:spPr>
          <a:xfrm>
            <a:off x="6803395" y="4759900"/>
            <a:ext cx="1516739" cy="923832"/>
          </a:xfrm>
          <a:prstGeom prst="rect">
            <a:avLst/>
          </a:prstGeom>
        </p:spPr>
      </p:pic>
      <p:pic>
        <p:nvPicPr>
          <p:cNvPr id="10"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4136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Error Checking and Error Handling</a:t>
            </a:r>
          </a:p>
        </p:txBody>
      </p:sp>
      <p:sp>
        <p:nvSpPr>
          <p:cNvPr id="5"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Error Clusters</a:t>
            </a:r>
          </a:p>
        </p:txBody>
      </p:sp>
      <p:sp>
        <p:nvSpPr>
          <p:cNvPr id="10" name="Rectangle 9"/>
          <p:cNvSpPr txBox="1">
            <a:spLocks noChangeArrowheads="1"/>
          </p:cNvSpPr>
          <p:nvPr/>
        </p:nvSpPr>
        <p:spPr>
          <a:xfrm>
            <a:off x="263812" y="1822749"/>
            <a:ext cx="11928188" cy="9886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Use Case structures inside VIs you build to execute the code if no error, or skip the code if there is an error</a:t>
            </a: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896" y="2747990"/>
            <a:ext cx="3570084" cy="165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881" y="2724200"/>
            <a:ext cx="3610573" cy="168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8"/>
          <p:cNvSpPr txBox="1">
            <a:spLocks noChangeArrowheads="1"/>
          </p:cNvSpPr>
          <p:nvPr/>
        </p:nvSpPr>
        <p:spPr>
          <a:xfrm>
            <a:off x="330203" y="4499913"/>
            <a:ext cx="11611317" cy="5519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a:t>Use an error cluster in a While Loop to stop the While Loop if an error occurs</a:t>
            </a:r>
            <a:endParaRPr lang="en-US" altLang="pt-PT" dirty="0"/>
          </a:p>
        </p:txBody>
      </p:sp>
      <p:pic>
        <p:nvPicPr>
          <p:cNvPr id="14" name="Picture 6" descr="counter b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3684" y="4870673"/>
            <a:ext cx="3318142" cy="19873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sultado de imagem para labview logo"/>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7092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Modularity</a:t>
            </a:r>
          </a:p>
        </p:txBody>
      </p:sp>
      <p:sp>
        <p:nvSpPr>
          <p:cNvPr id="5"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err="1"/>
              <a:t>SubVis</a:t>
            </a:r>
            <a:endParaRPr lang="en-US" altLang="pt-PT" sz="3200" b="1" dirty="0"/>
          </a:p>
        </p:txBody>
      </p:sp>
      <p:sp>
        <p:nvSpPr>
          <p:cNvPr id="15" name="Rectangle 12"/>
          <p:cNvSpPr txBox="1">
            <a:spLocks noChangeArrowheads="1"/>
          </p:cNvSpPr>
          <p:nvPr/>
        </p:nvSpPr>
        <p:spPr>
          <a:xfrm>
            <a:off x="390560" y="1484774"/>
            <a:ext cx="11801440" cy="25505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Modularity defines the degree to which your VI is composed of discrete components such that a change to one component has minimal impact on other components</a:t>
            </a:r>
          </a:p>
          <a:p>
            <a:r>
              <a:rPr lang="en-US" altLang="pt-PT" dirty="0"/>
              <a:t>These components are called modules or </a:t>
            </a:r>
            <a:r>
              <a:rPr lang="en-US" altLang="pt-PT" dirty="0" err="1"/>
              <a:t>subVIs</a:t>
            </a:r>
            <a:endParaRPr lang="en-US" altLang="pt-PT" dirty="0"/>
          </a:p>
          <a:p>
            <a:r>
              <a:rPr lang="en-US" altLang="pt-PT" dirty="0"/>
              <a:t>Modularity increases the readability and reusability of your VIs</a:t>
            </a:r>
          </a:p>
        </p:txBody>
      </p:sp>
      <p:pic>
        <p:nvPicPr>
          <p:cNvPr id="16" name="Picture 5" descr="SubVI Ex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01" y="4232211"/>
            <a:ext cx="5126443" cy="2144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SubVI Ex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7234" y="4453887"/>
            <a:ext cx="3543349" cy="170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ight Arrow 1"/>
          <p:cNvSpPr/>
          <p:nvPr/>
        </p:nvSpPr>
        <p:spPr>
          <a:xfrm>
            <a:off x="6524253" y="4742844"/>
            <a:ext cx="1089563" cy="805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0"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4212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Icon and Connector Pane</a:t>
            </a:r>
          </a:p>
        </p:txBody>
      </p:sp>
      <p:pic>
        <p:nvPicPr>
          <p:cNvPr id="3" name="Picture 2"/>
          <p:cNvPicPr>
            <a:picLocks noChangeAspect="1"/>
          </p:cNvPicPr>
          <p:nvPr/>
        </p:nvPicPr>
        <p:blipFill>
          <a:blip r:embed="rId3"/>
          <a:stretch>
            <a:fillRect/>
          </a:stretch>
        </p:blipFill>
        <p:spPr>
          <a:xfrm>
            <a:off x="8393317" y="2039091"/>
            <a:ext cx="3095443" cy="1476931"/>
          </a:xfrm>
          <a:prstGeom prst="rect">
            <a:avLst/>
          </a:prstGeom>
        </p:spPr>
      </p:pic>
      <p:pic>
        <p:nvPicPr>
          <p:cNvPr id="4" name="Picture 3"/>
          <p:cNvPicPr>
            <a:picLocks noChangeAspect="1"/>
          </p:cNvPicPr>
          <p:nvPr/>
        </p:nvPicPr>
        <p:blipFill>
          <a:blip r:embed="rId4"/>
          <a:stretch>
            <a:fillRect/>
          </a:stretch>
        </p:blipFill>
        <p:spPr>
          <a:xfrm>
            <a:off x="8393317" y="1033541"/>
            <a:ext cx="3095443" cy="954542"/>
          </a:xfrm>
          <a:prstGeom prst="rect">
            <a:avLst/>
          </a:prstGeom>
        </p:spPr>
      </p:pic>
      <p:sp>
        <p:nvSpPr>
          <p:cNvPr id="12" name="Rectangle 9"/>
          <p:cNvSpPr txBox="1">
            <a:spLocks noChangeArrowheads="1"/>
          </p:cNvSpPr>
          <p:nvPr/>
        </p:nvSpPr>
        <p:spPr>
          <a:xfrm>
            <a:off x="149134" y="1962365"/>
            <a:ext cx="8474798" cy="21493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Use this connector pane layout as a standard</a:t>
            </a:r>
          </a:p>
          <a:p>
            <a:r>
              <a:rPr lang="en-US" altLang="pt-PT" dirty="0"/>
              <a:t>Top terminals are usually reserved for references, such as a file reference</a:t>
            </a:r>
          </a:p>
          <a:p>
            <a:r>
              <a:rPr lang="en-US" altLang="pt-PT" dirty="0"/>
              <a:t>Bottom terminals are usually reserved for error clusters</a:t>
            </a:r>
          </a:p>
        </p:txBody>
      </p:sp>
      <p:pic>
        <p:nvPicPr>
          <p:cNvPr id="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983" y="1129812"/>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8" descr="vi_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4563" y="1129812"/>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termlayou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463" y="4182269"/>
            <a:ext cx="3886200" cy="224948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2"/>
          <p:cNvSpPr txBox="1">
            <a:spLocks noChangeArrowheads="1"/>
          </p:cNvSpPr>
          <p:nvPr/>
        </p:nvSpPr>
        <p:spPr>
          <a:xfrm>
            <a:off x="2559949" y="3924247"/>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Terminal Setting</a:t>
            </a:r>
          </a:p>
        </p:txBody>
      </p:sp>
      <p:sp>
        <p:nvSpPr>
          <p:cNvPr id="20" name="Rectangle 3"/>
          <p:cNvSpPr txBox="1">
            <a:spLocks noChangeArrowheads="1"/>
          </p:cNvSpPr>
          <p:nvPr/>
        </p:nvSpPr>
        <p:spPr>
          <a:xfrm>
            <a:off x="5078239" y="4625067"/>
            <a:ext cx="2943131" cy="11600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sz="1400" b="1" dirty="0"/>
              <a:t>Bold</a:t>
            </a:r>
            <a:r>
              <a:rPr lang="en-US" altLang="pt-PT" sz="1400" dirty="0"/>
              <a:t>: Required terminal</a:t>
            </a:r>
          </a:p>
          <a:p>
            <a:r>
              <a:rPr lang="en-US" altLang="pt-PT" sz="1400" dirty="0"/>
              <a:t>Plain: Recommended terminals</a:t>
            </a:r>
          </a:p>
          <a:p>
            <a:r>
              <a:rPr lang="en-US" altLang="pt-PT" sz="1400" dirty="0">
                <a:solidFill>
                  <a:schemeClr val="bg2"/>
                </a:solidFill>
              </a:rPr>
              <a:t>Dimmed</a:t>
            </a:r>
            <a:r>
              <a:rPr lang="en-US" altLang="pt-PT" sz="1400" dirty="0"/>
              <a:t>: Optional terminals</a:t>
            </a:r>
          </a:p>
        </p:txBody>
      </p:sp>
      <p:pic>
        <p:nvPicPr>
          <p:cNvPr id="21" name="Picture 4" descr="terminal options hel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21370" y="4519941"/>
            <a:ext cx="3642429" cy="19508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sultado de imagem para labview logo"/>
          <p:cNvPicPr>
            <a:picLocks noChangeAspect="1" noChangeArrowheads="1"/>
          </p:cNvPicPr>
          <p:nvPr/>
        </p:nvPicPr>
        <p:blipFill rotWithShape="1">
          <a:blip r:embed="rId9"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6448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Selection to </a:t>
            </a:r>
            <a:r>
              <a:rPr lang="en-US" altLang="pt-PT" b="1" dirty="0" err="1"/>
              <a:t>SubVI</a:t>
            </a:r>
            <a:endParaRPr lang="en-US" altLang="pt-PT" b="1" dirty="0"/>
          </a:p>
        </p:txBody>
      </p:sp>
      <p:sp>
        <p:nvSpPr>
          <p:cNvPr id="15" name="Rectangle 7"/>
          <p:cNvSpPr txBox="1">
            <a:spLocks noChangeArrowheads="1"/>
          </p:cNvSpPr>
          <p:nvPr/>
        </p:nvSpPr>
        <p:spPr>
          <a:xfrm>
            <a:off x="307063" y="1426519"/>
            <a:ext cx="11326640" cy="12106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a:t>Convert a section of a VI into a subVI by using the Positioning tool to select the section of the block diagram you want to reuse and selecting </a:t>
            </a:r>
            <a:r>
              <a:rPr lang="en-US" altLang="pt-PT" b="1"/>
              <a:t>Edit»Create SubVI</a:t>
            </a:r>
            <a:endParaRPr lang="en-US" altLang="pt-PT" b="1" dirty="0"/>
          </a:p>
        </p:txBody>
      </p:sp>
      <p:pic>
        <p:nvPicPr>
          <p:cNvPr id="16" name="Picture 5" descr="slopesubv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825" y="3227560"/>
            <a:ext cx="6777038" cy="2616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5731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Write Data to File</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178" y="2627863"/>
            <a:ext cx="8569325" cy="3216275"/>
          </a:xfrm>
          <a:prstGeom prst="rect">
            <a:avLst/>
          </a:prstGeom>
          <a:noFill/>
          <a:ln w="9525"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047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Common Design Techniques</a:t>
            </a:r>
          </a:p>
        </p:txBody>
      </p:sp>
      <p:sp>
        <p:nvSpPr>
          <p:cNvPr id="5" name="Rectangle 5"/>
          <p:cNvSpPr txBox="1">
            <a:spLocks noChangeArrowheads="1"/>
          </p:cNvSpPr>
          <p:nvPr/>
        </p:nvSpPr>
        <p:spPr>
          <a:xfrm>
            <a:off x="2179044" y="2034766"/>
            <a:ext cx="7848600" cy="4456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pt-PT" sz="3600" dirty="0"/>
              <a:t>Sequential Programming</a:t>
            </a:r>
          </a:p>
          <a:p>
            <a:pPr algn="ctr"/>
            <a:endParaRPr lang="en-US" altLang="pt-PT" sz="3600" dirty="0"/>
          </a:p>
          <a:p>
            <a:pPr marL="0" indent="0" algn="ctr">
              <a:buNone/>
            </a:pPr>
            <a:r>
              <a:rPr lang="en-US" altLang="pt-PT" sz="3600" dirty="0"/>
              <a:t>State Programming</a:t>
            </a:r>
          </a:p>
          <a:p>
            <a:pPr algn="ctr"/>
            <a:endParaRPr lang="en-US" altLang="pt-PT" sz="3600" dirty="0"/>
          </a:p>
          <a:p>
            <a:pPr marL="0" indent="0" algn="ctr">
              <a:buNone/>
            </a:pPr>
            <a:r>
              <a:rPr lang="en-US" altLang="pt-PT" sz="3600" dirty="0"/>
              <a:t>State Machines</a:t>
            </a:r>
          </a:p>
          <a:p>
            <a:pPr algn="ctr"/>
            <a:endParaRPr lang="en-US" altLang="pt-PT" sz="3600" dirty="0"/>
          </a:p>
          <a:p>
            <a:pPr marL="0" indent="0" algn="ctr">
              <a:buNone/>
            </a:pPr>
            <a:r>
              <a:rPr lang="en-US" altLang="pt-PT" sz="3600" dirty="0"/>
              <a:t>Parallelism</a:t>
            </a:r>
          </a:p>
        </p:txBody>
      </p:sp>
      <p:pic>
        <p:nvPicPr>
          <p:cNvPr id="6"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5601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Common Design Techniques</a:t>
            </a:r>
          </a:p>
        </p:txBody>
      </p:sp>
      <p:sp>
        <p:nvSpPr>
          <p:cNvPr id="6"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Sequential Programming</a:t>
            </a:r>
          </a:p>
        </p:txBody>
      </p:sp>
      <p:pic>
        <p:nvPicPr>
          <p:cNvPr id="1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64" y="2526891"/>
            <a:ext cx="4242114" cy="156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2"/>
          <p:cNvSpPr txBox="1">
            <a:spLocks noChangeArrowheads="1"/>
          </p:cNvSpPr>
          <p:nvPr/>
        </p:nvSpPr>
        <p:spPr>
          <a:xfrm>
            <a:off x="149134" y="4393265"/>
            <a:ext cx="5419065" cy="11472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en-US" altLang="pt-PT" sz="2000" dirty="0"/>
              <a:t>There is nothing in this block diagram to force the execution order of these tasks - any one of these tasks could happen first</a:t>
            </a:r>
          </a:p>
        </p:txBody>
      </p:sp>
      <p:pic>
        <p:nvPicPr>
          <p:cNvPr id="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3344" y="2285284"/>
            <a:ext cx="4891882" cy="204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3"/>
          <p:cNvSpPr txBox="1">
            <a:spLocks noChangeArrowheads="1"/>
          </p:cNvSpPr>
          <p:nvPr/>
        </p:nvSpPr>
        <p:spPr>
          <a:xfrm>
            <a:off x="5568199" y="4393265"/>
            <a:ext cx="6509124" cy="17364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en-US" altLang="pt-PT" sz="2000" dirty="0"/>
              <a:t>To force execution order, use a Sequence structure</a:t>
            </a:r>
          </a:p>
          <a:p>
            <a:pPr lvl="1">
              <a:spcBef>
                <a:spcPts val="1200"/>
              </a:spcBef>
            </a:pPr>
            <a:r>
              <a:rPr lang="en-US" altLang="pt-PT" sz="1800" dirty="0"/>
              <a:t>A structure with frames, where each frame executes in order</a:t>
            </a:r>
          </a:p>
          <a:p>
            <a:pPr lvl="1">
              <a:spcBef>
                <a:spcPts val="1200"/>
              </a:spcBef>
            </a:pPr>
            <a:r>
              <a:rPr lang="en-US" altLang="pt-PT" sz="1800" dirty="0"/>
              <a:t>The second frame cannot begin execution until everything in the first frame completes execution</a:t>
            </a:r>
          </a:p>
        </p:txBody>
      </p:sp>
      <p:pic>
        <p:nvPicPr>
          <p:cNvPr id="14"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9571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Common Design Techniques</a:t>
            </a:r>
          </a:p>
        </p:txBody>
      </p:sp>
      <p:sp>
        <p:nvSpPr>
          <p:cNvPr id="6"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Sequential Programming</a:t>
            </a:r>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64" y="2572991"/>
            <a:ext cx="4938914" cy="1720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3"/>
          <p:cNvSpPr txBox="1">
            <a:spLocks noChangeArrowheads="1"/>
          </p:cNvSpPr>
          <p:nvPr/>
        </p:nvSpPr>
        <p:spPr>
          <a:xfrm>
            <a:off x="497187" y="4566713"/>
            <a:ext cx="5025428" cy="14176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en-US" altLang="pt-PT" sz="2000" dirty="0"/>
              <a:t>Avoid overusing Sequence structures </a:t>
            </a:r>
          </a:p>
          <a:p>
            <a:pPr>
              <a:spcBef>
                <a:spcPts val="1200"/>
              </a:spcBef>
            </a:pPr>
            <a:r>
              <a:rPr lang="en-US" altLang="pt-PT" sz="2000" dirty="0"/>
              <a:t>You cannot stop the execution part way through a sequence</a:t>
            </a:r>
          </a:p>
        </p:txBody>
      </p:sp>
      <p:pic>
        <p:nvPicPr>
          <p:cNvPr id="1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126" y="2572990"/>
            <a:ext cx="5902736" cy="182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3"/>
          <p:cNvSpPr txBox="1">
            <a:spLocks noChangeArrowheads="1"/>
          </p:cNvSpPr>
          <p:nvPr/>
        </p:nvSpPr>
        <p:spPr>
          <a:xfrm>
            <a:off x="5948126" y="4671030"/>
            <a:ext cx="5971034" cy="15215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en-US" altLang="pt-PT" sz="2000" dirty="0"/>
              <a:t>The best way to write this VI is to enclose the dialog boxes in Case structures, wiring the error cluster to the case selectors</a:t>
            </a:r>
          </a:p>
        </p:txBody>
      </p:sp>
      <p:pic>
        <p:nvPicPr>
          <p:cNvPr id="10" name="Picture 2" descr="Resultado de imagem para labview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6179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Common Design Techniques</a:t>
            </a:r>
          </a:p>
        </p:txBody>
      </p:sp>
      <p:sp>
        <p:nvSpPr>
          <p:cNvPr id="6"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State Programming</a:t>
            </a:r>
          </a:p>
        </p:txBody>
      </p:sp>
      <p:sp>
        <p:nvSpPr>
          <p:cNvPr id="10" name="Rectangle 5"/>
          <p:cNvSpPr txBox="1">
            <a:spLocks noChangeArrowheads="1"/>
          </p:cNvSpPr>
          <p:nvPr/>
        </p:nvSpPr>
        <p:spPr>
          <a:xfrm>
            <a:off x="149135" y="1994308"/>
            <a:ext cx="11882920" cy="43702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Although a Sequence structure or sequentially wired </a:t>
            </a:r>
            <a:r>
              <a:rPr lang="en-US" altLang="pt-PT" dirty="0" err="1"/>
              <a:t>subVIs</a:t>
            </a:r>
            <a:r>
              <a:rPr lang="en-US" altLang="pt-PT" dirty="0"/>
              <a:t> accomplish the purpose, it is not always the best choice:</a:t>
            </a:r>
          </a:p>
          <a:p>
            <a:endParaRPr lang="en-US" altLang="pt-PT" dirty="0"/>
          </a:p>
          <a:p>
            <a:pPr lvl="1"/>
            <a:r>
              <a:rPr lang="en-US" altLang="pt-PT" dirty="0"/>
              <a:t>What if you need to change the order of the sequence? </a:t>
            </a:r>
          </a:p>
          <a:p>
            <a:pPr lvl="1"/>
            <a:endParaRPr lang="en-US" altLang="pt-PT" dirty="0"/>
          </a:p>
          <a:p>
            <a:pPr lvl="1"/>
            <a:r>
              <a:rPr lang="en-US" altLang="pt-PT" dirty="0"/>
              <a:t>What if you need to repeat one item in the sequence more often than the other items? </a:t>
            </a:r>
          </a:p>
          <a:p>
            <a:pPr lvl="1"/>
            <a:endParaRPr lang="en-US" altLang="pt-PT" dirty="0"/>
          </a:p>
          <a:p>
            <a:pPr lvl="1"/>
            <a:r>
              <a:rPr lang="en-US" altLang="pt-PT" dirty="0"/>
              <a:t>What if some items in the sequence execute only when certain conditions are met? </a:t>
            </a:r>
          </a:p>
          <a:p>
            <a:pPr lvl="1"/>
            <a:endParaRPr lang="en-US" altLang="pt-PT" dirty="0"/>
          </a:p>
          <a:p>
            <a:pPr lvl="1"/>
            <a:r>
              <a:rPr lang="en-US" altLang="pt-PT" dirty="0"/>
              <a:t>What if you need to stop the program immediately, rather than waiting until the end of the sequence?</a:t>
            </a:r>
          </a:p>
        </p:txBody>
      </p:sp>
      <p:pic>
        <p:nvPicPr>
          <p:cNvPr id="8"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08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712890" y="366846"/>
            <a:ext cx="9053848" cy="656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dirty="0"/>
              <a:t>Parts of a VI</a:t>
            </a:r>
          </a:p>
        </p:txBody>
      </p:sp>
      <p:sp>
        <p:nvSpPr>
          <p:cNvPr id="4" name="Rectangle 3"/>
          <p:cNvSpPr txBox="1">
            <a:spLocks noChangeArrowheads="1"/>
          </p:cNvSpPr>
          <p:nvPr/>
        </p:nvSpPr>
        <p:spPr>
          <a:xfrm>
            <a:off x="2279561" y="1957319"/>
            <a:ext cx="8109398" cy="37351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Tx/>
              <a:buNone/>
            </a:pPr>
            <a:r>
              <a:rPr lang="en-US" altLang="pt-PT" sz="3200" dirty="0"/>
              <a:t>LabVIEW VIs contain three main components</a:t>
            </a:r>
          </a:p>
          <a:p>
            <a:pPr algn="ctr">
              <a:buFontTx/>
              <a:buNone/>
            </a:pPr>
            <a:endParaRPr lang="en-US" altLang="pt-PT" sz="3200" dirty="0"/>
          </a:p>
          <a:p>
            <a:pPr algn="ctr"/>
            <a:r>
              <a:rPr lang="en-US" altLang="pt-PT" sz="3200" dirty="0"/>
              <a:t>front panel</a:t>
            </a:r>
          </a:p>
          <a:p>
            <a:pPr algn="ctr"/>
            <a:endParaRPr lang="en-US" altLang="pt-PT" sz="3200" dirty="0"/>
          </a:p>
          <a:p>
            <a:pPr algn="ctr"/>
            <a:r>
              <a:rPr lang="en-US" altLang="pt-PT" sz="3200" dirty="0"/>
              <a:t>block diagram</a:t>
            </a:r>
          </a:p>
          <a:p>
            <a:pPr algn="ctr"/>
            <a:endParaRPr lang="en-US" altLang="pt-PT" sz="3200" dirty="0"/>
          </a:p>
          <a:p>
            <a:pPr algn="ctr"/>
            <a:r>
              <a:rPr lang="en-US" altLang="pt-PT" sz="3200" dirty="0"/>
              <a:t>icon/connector pane</a:t>
            </a:r>
          </a:p>
        </p:txBody>
      </p:sp>
      <p:pic>
        <p:nvPicPr>
          <p:cNvPr id="5" name="Picture 2" descr="Resultado de imagem para labview logo"/>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2744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Common Design Techniques</a:t>
            </a:r>
          </a:p>
        </p:txBody>
      </p:sp>
      <p:sp>
        <p:nvSpPr>
          <p:cNvPr id="6"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State Machines</a:t>
            </a:r>
          </a:p>
        </p:txBody>
      </p:sp>
      <p:sp>
        <p:nvSpPr>
          <p:cNvPr id="8" name="Rectangle 7"/>
          <p:cNvSpPr txBox="1">
            <a:spLocks noChangeArrowheads="1"/>
          </p:cNvSpPr>
          <p:nvPr/>
        </p:nvSpPr>
        <p:spPr>
          <a:xfrm>
            <a:off x="495759" y="2102950"/>
            <a:ext cx="11518190" cy="4286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You can use the state machine design pattern to implement an algorithm that you can explicitly described with a state diagram or flowchart</a:t>
            </a:r>
          </a:p>
          <a:p>
            <a:endParaRPr lang="en-US" altLang="pt-PT" dirty="0"/>
          </a:p>
          <a:p>
            <a:r>
              <a:rPr lang="en-US" altLang="pt-PT" dirty="0"/>
              <a:t>A state machine consists of a set of states and a transition function that maps to the next state</a:t>
            </a:r>
          </a:p>
          <a:p>
            <a:endParaRPr lang="en-US" altLang="pt-PT" dirty="0"/>
          </a:p>
          <a:p>
            <a:r>
              <a:rPr lang="en-US" altLang="pt-PT" dirty="0"/>
              <a:t>Each state can lead to one or multiple states or end the process flow</a:t>
            </a:r>
          </a:p>
        </p:txBody>
      </p:sp>
      <p:pic>
        <p:nvPicPr>
          <p:cNvPr id="10" name="Picture 2" descr="Resultado de imagem para labview logo"/>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403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Common Design Techniques</a:t>
            </a:r>
          </a:p>
        </p:txBody>
      </p:sp>
      <p:sp>
        <p:nvSpPr>
          <p:cNvPr id="6"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State Machines</a:t>
            </a:r>
          </a:p>
        </p:txBody>
      </p:sp>
      <p:sp>
        <p:nvSpPr>
          <p:cNvPr id="10" name="Rectangle 6"/>
          <p:cNvSpPr txBox="1">
            <a:spLocks noChangeArrowheads="1"/>
          </p:cNvSpPr>
          <p:nvPr/>
        </p:nvSpPr>
        <p:spPr>
          <a:xfrm>
            <a:off x="202948" y="875530"/>
            <a:ext cx="1760063" cy="11019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pt-PT" sz="1600" dirty="0"/>
              <a:t>1 - While Loop</a:t>
            </a:r>
          </a:p>
          <a:p>
            <a:pPr marL="0" indent="0">
              <a:buNone/>
            </a:pPr>
            <a:r>
              <a:rPr lang="en-US" altLang="pt-PT" sz="1600" dirty="0"/>
              <a:t>2 - Shift Register</a:t>
            </a:r>
          </a:p>
          <a:p>
            <a:pPr marL="0" indent="0">
              <a:buNone/>
            </a:pPr>
            <a:r>
              <a:rPr lang="en-US" altLang="pt-PT" sz="1600" dirty="0"/>
              <a:t>3 - Case Structure</a:t>
            </a:r>
          </a:p>
          <a:p>
            <a:endParaRPr lang="en-US" altLang="pt-PT" sz="1600" dirty="0"/>
          </a:p>
        </p:txBody>
      </p:sp>
      <p:pic>
        <p:nvPicPr>
          <p:cNvPr id="11" name="Picture 4" descr="simpleState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33" y="1977507"/>
            <a:ext cx="3939767" cy="19500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faultSta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1240" y="1952541"/>
            <a:ext cx="3794748" cy="195004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2"/>
          <p:cNvSpPr txBox="1">
            <a:spLocks noChangeArrowheads="1"/>
          </p:cNvSpPr>
          <p:nvPr/>
        </p:nvSpPr>
        <p:spPr>
          <a:xfrm>
            <a:off x="592653" y="3902581"/>
            <a:ext cx="2996414" cy="3591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1800" b="1" dirty="0"/>
              <a:t>Components</a:t>
            </a:r>
          </a:p>
        </p:txBody>
      </p:sp>
      <p:sp>
        <p:nvSpPr>
          <p:cNvPr id="14" name="Rectangle 2"/>
          <p:cNvSpPr txBox="1">
            <a:spLocks noChangeArrowheads="1"/>
          </p:cNvSpPr>
          <p:nvPr/>
        </p:nvSpPr>
        <p:spPr>
          <a:xfrm>
            <a:off x="4834612" y="3902581"/>
            <a:ext cx="2996414" cy="3591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1800" b="1" dirty="0"/>
              <a:t>Default Transition</a:t>
            </a:r>
          </a:p>
        </p:txBody>
      </p:sp>
      <p:pic>
        <p:nvPicPr>
          <p:cNvPr id="15" name="Picture 5" descr="selectStateMach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0950" y="1977507"/>
            <a:ext cx="3763225" cy="1925074"/>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
          <p:cNvSpPr txBox="1">
            <a:spLocks noChangeArrowheads="1"/>
          </p:cNvSpPr>
          <p:nvPr/>
        </p:nvSpPr>
        <p:spPr>
          <a:xfrm>
            <a:off x="8831700" y="3902581"/>
            <a:ext cx="2996414" cy="3591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1800" b="1" dirty="0"/>
              <a:t>Transition Between Two States</a:t>
            </a:r>
          </a:p>
        </p:txBody>
      </p:sp>
      <p:pic>
        <p:nvPicPr>
          <p:cNvPr id="17" name="Picture 3" descr="Case Structure Transition Co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037" y="4370348"/>
            <a:ext cx="3933863" cy="201181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
          <p:cNvSpPr txBox="1">
            <a:spLocks noChangeArrowheads="1"/>
          </p:cNvSpPr>
          <p:nvPr/>
        </p:nvSpPr>
        <p:spPr>
          <a:xfrm>
            <a:off x="620809" y="6382160"/>
            <a:ext cx="2996414" cy="3591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1800" b="1" dirty="0"/>
              <a:t>Case Structure Transition</a:t>
            </a:r>
          </a:p>
        </p:txBody>
      </p:sp>
      <p:pic>
        <p:nvPicPr>
          <p:cNvPr id="19" name="Picture 4" descr="Transition Array Transition Cod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8133" y="4288824"/>
            <a:ext cx="4641626" cy="209333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2"/>
          <p:cNvSpPr txBox="1">
            <a:spLocks noChangeArrowheads="1"/>
          </p:cNvSpPr>
          <p:nvPr/>
        </p:nvSpPr>
        <p:spPr>
          <a:xfrm>
            <a:off x="6332819" y="6371120"/>
            <a:ext cx="2996414" cy="3591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1800" b="1" dirty="0"/>
              <a:t>Transition Array</a:t>
            </a:r>
          </a:p>
        </p:txBody>
      </p:sp>
      <p:pic>
        <p:nvPicPr>
          <p:cNvPr id="21" name="Picture 2" descr="Resultado de imagem para labview logo"/>
          <p:cNvPicPr>
            <a:picLocks noChangeAspect="1" noChangeArrowheads="1"/>
          </p:cNvPicPr>
          <p:nvPr/>
        </p:nvPicPr>
        <p:blipFill rotWithShape="1">
          <a:blip r:embed="rId8"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5769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Common Design Techniques</a:t>
            </a:r>
          </a:p>
        </p:txBody>
      </p:sp>
      <p:sp>
        <p:nvSpPr>
          <p:cNvPr id="6"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Parallelism</a:t>
            </a:r>
          </a:p>
        </p:txBody>
      </p:sp>
      <p:sp>
        <p:nvSpPr>
          <p:cNvPr id="21" name="Rectangle 3"/>
          <p:cNvSpPr txBox="1">
            <a:spLocks noChangeArrowheads="1"/>
          </p:cNvSpPr>
          <p:nvPr/>
        </p:nvSpPr>
        <p:spPr>
          <a:xfrm>
            <a:off x="2140944" y="1847428"/>
            <a:ext cx="7924800" cy="1228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Passing data among parallel loops is a challenge</a:t>
            </a:r>
          </a:p>
          <a:p>
            <a:r>
              <a:rPr lang="en-US" altLang="pt-PT" dirty="0"/>
              <a:t>How do the loops stop in this example?</a:t>
            </a:r>
          </a:p>
        </p:txBody>
      </p:sp>
      <p:pic>
        <p:nvPicPr>
          <p:cNvPr id="22" name="Picture 6" descr="localvariableex 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0531" y="3438807"/>
            <a:ext cx="6905625" cy="30575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9115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Common Design Techniques</a:t>
            </a:r>
          </a:p>
        </p:txBody>
      </p:sp>
      <p:sp>
        <p:nvSpPr>
          <p:cNvPr id="6"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Parallelism</a:t>
            </a:r>
          </a:p>
        </p:txBody>
      </p:sp>
      <p:sp>
        <p:nvSpPr>
          <p:cNvPr id="8" name="Rectangle 3"/>
          <p:cNvSpPr txBox="1">
            <a:spLocks noChangeArrowheads="1"/>
          </p:cNvSpPr>
          <p:nvPr/>
        </p:nvSpPr>
        <p:spPr>
          <a:xfrm>
            <a:off x="3196427" y="1858507"/>
            <a:ext cx="8077200" cy="6953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a:t>How do the loops stop in this example?</a:t>
            </a:r>
            <a:endParaRPr lang="en-US" altLang="pt-PT" dirty="0"/>
          </a:p>
        </p:txBody>
      </p:sp>
      <p:pic>
        <p:nvPicPr>
          <p:cNvPr id="10" name="Picture 6" descr="localvariableex b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144" y="2927565"/>
            <a:ext cx="7010400" cy="28336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8633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Multiple Loop Architectures</a:t>
            </a:r>
          </a:p>
        </p:txBody>
      </p:sp>
      <p:pic>
        <p:nvPicPr>
          <p:cNvPr id="1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715" y="1722705"/>
            <a:ext cx="6362700"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8"/>
          <p:cNvSpPr txBox="1">
            <a:spLocks noChangeArrowheads="1"/>
          </p:cNvSpPr>
          <p:nvPr/>
        </p:nvSpPr>
        <p:spPr>
          <a:xfrm>
            <a:off x="495759" y="1722705"/>
            <a:ext cx="2571939" cy="6583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a:t>Parallel Loop</a:t>
            </a:r>
            <a:endParaRPr lang="en-US" altLang="pt-PT" dirty="0"/>
          </a:p>
        </p:txBody>
      </p:sp>
      <p:pic>
        <p:nvPicPr>
          <p:cNvPr id="6"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0417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Multiple Loop Architectures</a:t>
            </a:r>
          </a:p>
        </p:txBody>
      </p:sp>
      <p:sp>
        <p:nvSpPr>
          <p:cNvPr id="13" name="Rectangle 8"/>
          <p:cNvSpPr txBox="1">
            <a:spLocks noChangeArrowheads="1"/>
          </p:cNvSpPr>
          <p:nvPr/>
        </p:nvSpPr>
        <p:spPr>
          <a:xfrm>
            <a:off x="495759" y="1722705"/>
            <a:ext cx="2571939" cy="6583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Master/Slave</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7644" y="2565149"/>
            <a:ext cx="7391400" cy="299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7240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181" y="1722706"/>
            <a:ext cx="7387326" cy="474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Multiple Loop Architectures</a:t>
            </a:r>
          </a:p>
        </p:txBody>
      </p:sp>
      <p:sp>
        <p:nvSpPr>
          <p:cNvPr id="13" name="Rectangle 8"/>
          <p:cNvSpPr txBox="1">
            <a:spLocks noChangeArrowheads="1"/>
          </p:cNvSpPr>
          <p:nvPr/>
        </p:nvSpPr>
        <p:spPr>
          <a:xfrm>
            <a:off x="495759" y="1722706"/>
            <a:ext cx="3542087" cy="4785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Producer / Consumer</a:t>
            </a:r>
          </a:p>
        </p:txBody>
      </p:sp>
      <p:pic>
        <p:nvPicPr>
          <p:cNvPr id="6"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2126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Timing a Design Pattern</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398" y="1317877"/>
            <a:ext cx="8334375" cy="543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8"/>
          <p:cNvSpPr txBox="1">
            <a:spLocks noChangeArrowheads="1"/>
          </p:cNvSpPr>
          <p:nvPr/>
        </p:nvSpPr>
        <p:spPr bwMode="auto">
          <a:xfrm>
            <a:off x="1132437" y="5091066"/>
            <a:ext cx="2239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n-US" altLang="pt-PT" dirty="0">
                <a:solidFill>
                  <a:schemeClr val="tx1"/>
                </a:solidFill>
              </a:rPr>
              <a:t>Waiting for Event</a:t>
            </a:r>
          </a:p>
        </p:txBody>
      </p:sp>
      <p:sp>
        <p:nvSpPr>
          <p:cNvPr id="11" name="Text Box 9"/>
          <p:cNvSpPr txBox="1">
            <a:spLocks noChangeArrowheads="1"/>
          </p:cNvSpPr>
          <p:nvPr/>
        </p:nvSpPr>
        <p:spPr bwMode="auto">
          <a:xfrm>
            <a:off x="9048939" y="1176193"/>
            <a:ext cx="196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n-US" altLang="pt-PT" dirty="0">
                <a:solidFill>
                  <a:schemeClr val="tx1"/>
                </a:solidFill>
              </a:rPr>
              <a:t>Explicit Timing</a:t>
            </a:r>
          </a:p>
        </p:txBody>
      </p:sp>
      <p:cxnSp>
        <p:nvCxnSpPr>
          <p:cNvPr id="3" name="Straight Arrow Connector 2"/>
          <p:cNvCxnSpPr/>
          <p:nvPr/>
        </p:nvCxnSpPr>
        <p:spPr>
          <a:xfrm flipH="1">
            <a:off x="8546471" y="1530036"/>
            <a:ext cx="1122630" cy="220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2906162" y="4861711"/>
            <a:ext cx="769545" cy="380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9137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Communicating Between Multiple Loops</a:t>
            </a:r>
          </a:p>
        </p:txBody>
      </p:sp>
      <p:sp>
        <p:nvSpPr>
          <p:cNvPr id="12"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Local Variables</a:t>
            </a:r>
          </a:p>
        </p:txBody>
      </p:sp>
      <p:sp>
        <p:nvSpPr>
          <p:cNvPr id="13" name="Rectangle 4"/>
          <p:cNvSpPr txBox="1">
            <a:spLocks noChangeArrowheads="1"/>
          </p:cNvSpPr>
          <p:nvPr/>
        </p:nvSpPr>
        <p:spPr>
          <a:xfrm>
            <a:off x="343278" y="1958095"/>
            <a:ext cx="8239408" cy="6221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Use local variables to pass data within a single VI</a:t>
            </a:r>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044" y="2747544"/>
            <a:ext cx="7848600" cy="300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Resultado de imagem para labview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7181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95759" y="367260"/>
            <a:ext cx="11215171" cy="691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b="1" dirty="0"/>
              <a:t>Communicating Between Multiple Loops</a:t>
            </a:r>
          </a:p>
        </p:txBody>
      </p:sp>
      <p:sp>
        <p:nvSpPr>
          <p:cNvPr id="12" name="Rectangle 2"/>
          <p:cNvSpPr txBox="1">
            <a:spLocks noChangeArrowheads="1"/>
          </p:cNvSpPr>
          <p:nvPr/>
        </p:nvSpPr>
        <p:spPr>
          <a:xfrm>
            <a:off x="495759" y="968730"/>
            <a:ext cx="11215171" cy="5160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pt-PT" sz="3200" b="1" dirty="0"/>
              <a:t>Global Variables</a:t>
            </a:r>
          </a:p>
        </p:txBody>
      </p:sp>
      <p:pic>
        <p:nvPicPr>
          <p:cNvPr id="2" name="Picture 1"/>
          <p:cNvPicPr>
            <a:picLocks noChangeAspect="1"/>
          </p:cNvPicPr>
          <p:nvPr/>
        </p:nvPicPr>
        <p:blipFill>
          <a:blip r:embed="rId3"/>
          <a:stretch>
            <a:fillRect/>
          </a:stretch>
        </p:blipFill>
        <p:spPr>
          <a:xfrm>
            <a:off x="495759" y="3632246"/>
            <a:ext cx="1707334" cy="2179097"/>
          </a:xfrm>
          <a:prstGeom prst="rect">
            <a:avLst/>
          </a:prstGeom>
        </p:spPr>
      </p:pic>
      <p:pic>
        <p:nvPicPr>
          <p:cNvPr id="5" name="Picture 4"/>
          <p:cNvPicPr>
            <a:picLocks noChangeAspect="1"/>
          </p:cNvPicPr>
          <p:nvPr/>
        </p:nvPicPr>
        <p:blipFill>
          <a:blip r:embed="rId4"/>
          <a:stretch>
            <a:fillRect/>
          </a:stretch>
        </p:blipFill>
        <p:spPr>
          <a:xfrm>
            <a:off x="2876266" y="3169219"/>
            <a:ext cx="3524250" cy="3105150"/>
          </a:xfrm>
          <a:prstGeom prst="rect">
            <a:avLst/>
          </a:prstGeom>
        </p:spPr>
      </p:pic>
      <p:pic>
        <p:nvPicPr>
          <p:cNvPr id="6" name="Picture 5"/>
          <p:cNvPicPr>
            <a:picLocks noChangeAspect="1"/>
          </p:cNvPicPr>
          <p:nvPr/>
        </p:nvPicPr>
        <p:blipFill>
          <a:blip r:embed="rId5"/>
          <a:stretch>
            <a:fillRect/>
          </a:stretch>
        </p:blipFill>
        <p:spPr>
          <a:xfrm>
            <a:off x="7318218" y="3016819"/>
            <a:ext cx="3657600" cy="3409950"/>
          </a:xfrm>
          <a:prstGeom prst="rect">
            <a:avLst/>
          </a:prstGeom>
        </p:spPr>
      </p:pic>
      <p:sp>
        <p:nvSpPr>
          <p:cNvPr id="15" name="Rectangle 4"/>
          <p:cNvSpPr txBox="1">
            <a:spLocks noChangeArrowheads="1"/>
          </p:cNvSpPr>
          <p:nvPr/>
        </p:nvSpPr>
        <p:spPr>
          <a:xfrm>
            <a:off x="343278" y="1958095"/>
            <a:ext cx="8239408" cy="6221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pt-PT" dirty="0"/>
              <a:t>Use global variables to pass data within multiple vi</a:t>
            </a:r>
          </a:p>
        </p:txBody>
      </p:sp>
      <p:pic>
        <p:nvPicPr>
          <p:cNvPr id="10" name="Picture 2" descr="Resultado de imagem para labview logo"/>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31005" t="13498" r="32395" b="20258"/>
          <a:stretch/>
        </p:blipFill>
        <p:spPr bwMode="auto">
          <a:xfrm>
            <a:off x="11434528" y="22813"/>
            <a:ext cx="679010" cy="92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56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8857</Words>
  <Application>Microsoft Office PowerPoint</Application>
  <PresentationFormat>Widescreen</PresentationFormat>
  <Paragraphs>1436</Paragraphs>
  <Slides>147</Slides>
  <Notes>75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147</vt:i4>
      </vt:variant>
    </vt:vector>
  </HeadingPairs>
  <TitlesOfParts>
    <vt:vector size="158" baseType="lpstr">
      <vt:lpstr>Arial</vt:lpstr>
      <vt:lpstr>Arial Narrow</vt:lpstr>
      <vt:lpstr>Arial Unicode MS</vt:lpstr>
      <vt:lpstr>Calibri</vt:lpstr>
      <vt:lpstr>Calibri Light</vt:lpstr>
      <vt:lpstr>Courier New</vt:lpstr>
      <vt:lpstr>Monaco</vt:lpstr>
      <vt:lpstr>Typonine Sans Light</vt:lpstr>
      <vt:lpstr>Typonine Sans Regular</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Caboz, Eduardo</dc:creator>
  <cp:lastModifiedBy>Caboz, Eduardo (E.)</cp:lastModifiedBy>
  <cp:revision>89</cp:revision>
  <dcterms:created xsi:type="dcterms:W3CDTF">2018-06-27T09:27:10Z</dcterms:created>
  <dcterms:modified xsi:type="dcterms:W3CDTF">2022-02-17T12:49:42Z</dcterms:modified>
</cp:coreProperties>
</file>