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6" r:id="rId2"/>
    <p:sldId id="288" r:id="rId3"/>
    <p:sldId id="289" r:id="rId4"/>
    <p:sldId id="291" r:id="rId5"/>
    <p:sldId id="293" r:id="rId6"/>
    <p:sldId id="282" r:id="rId7"/>
    <p:sldId id="298" r:id="rId8"/>
    <p:sldId id="264" r:id="rId9"/>
    <p:sldId id="268" r:id="rId10"/>
    <p:sldId id="295" r:id="rId11"/>
    <p:sldId id="266" r:id="rId12"/>
    <p:sldId id="300" r:id="rId13"/>
    <p:sldId id="267" r:id="rId14"/>
    <p:sldId id="271" r:id="rId15"/>
    <p:sldId id="304" r:id="rId16"/>
    <p:sldId id="275" r:id="rId17"/>
    <p:sldId id="274" r:id="rId18"/>
    <p:sldId id="306" r:id="rId19"/>
    <p:sldId id="305" r:id="rId20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106" autoAdjust="0"/>
  </p:normalViewPr>
  <p:slideViewPr>
    <p:cSldViewPr snapToGrid="0">
      <p:cViewPr varScale="1">
        <p:scale>
          <a:sx n="90" d="100"/>
          <a:sy n="90" d="100"/>
        </p:scale>
        <p:origin x="100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3DA11-C30A-4441-A62B-67EAF8CE2027}" type="datetimeFigureOut">
              <a:rPr lang="hu-HU" smtClean="0"/>
              <a:pPr/>
              <a:t>2020. 04. 25.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68AC1-8CD1-43AA-A54B-810EE8B82776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0694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7FEE3-B25E-4393-8A55-60213D023659}" type="datetime1">
              <a:rPr lang="hu-HU" smtClean="0"/>
              <a:pPr/>
              <a:t>2020. 04. 25.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0DBA-7D00-48F1-81A4-C972E570ED70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9D4B-A672-4203-A343-FC73884D83E3}" type="datetime1">
              <a:rPr lang="hu-HU" smtClean="0"/>
              <a:pPr/>
              <a:t>2020. 04. 25.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0DBA-7D00-48F1-81A4-C972E570ED70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100A-F4E7-4D0E-AE72-A00997A7CAEA}" type="datetime1">
              <a:rPr lang="hu-HU" smtClean="0"/>
              <a:pPr/>
              <a:t>2020. 04. 25.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0DBA-7D00-48F1-81A4-C972E570ED70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6269-1E0C-4AED-9AA1-5DB49BA9D392}" type="datetime1">
              <a:rPr lang="hu-HU" smtClean="0"/>
              <a:pPr/>
              <a:t>2020. 04. 25.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0DBA-7D00-48F1-81A4-C972E570ED70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4883-5FE6-4F4D-BB5A-4D85DC4CFAB7}" type="datetime1">
              <a:rPr lang="hu-HU" smtClean="0"/>
              <a:pPr/>
              <a:t>2020. 04. 25.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0DBA-7D00-48F1-81A4-C972E570ED70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64DD-D572-4132-B1D6-94FF7342F7A0}" type="datetime1">
              <a:rPr lang="hu-HU" smtClean="0"/>
              <a:pPr/>
              <a:t>2020. 04. 25.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0DBA-7D00-48F1-81A4-C972E570ED70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839E-EE6D-45DD-A3D2-43282F0F3472}" type="datetime1">
              <a:rPr lang="hu-HU" smtClean="0"/>
              <a:pPr/>
              <a:t>2020. 04. 25.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0DBA-7D00-48F1-81A4-C972E570ED70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A121-4CC8-414D-9976-F50921F8B14C}" type="datetime1">
              <a:rPr lang="hu-HU" smtClean="0"/>
              <a:pPr/>
              <a:t>2020. 04. 25.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0DBA-7D00-48F1-81A4-C972E570ED70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29CEF-787C-4C39-AA6E-273FC4C7AB77}" type="datetime1">
              <a:rPr lang="hu-HU" smtClean="0"/>
              <a:pPr/>
              <a:t>2020. 04. 25.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0DBA-7D00-48F1-81A4-C972E570ED70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E004-DF1F-4386-B325-DC1043CF63C6}" type="datetime1">
              <a:rPr lang="hu-HU" smtClean="0"/>
              <a:pPr/>
              <a:t>2020. 04. 25.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0DBA-7D00-48F1-81A4-C972E570ED70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C695-2F49-40F4-9341-2ADEFA523482}" type="datetime1">
              <a:rPr lang="hu-HU" smtClean="0"/>
              <a:pPr/>
              <a:t>2020. 04. 25.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0DBA-7D00-48F1-81A4-C972E570ED70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A42CC-630A-42D9-9A6D-541345D1AFC7}" type="datetime1">
              <a:rPr lang="hu-HU" smtClean="0"/>
              <a:pPr/>
              <a:t>2020. 04. 25.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F0DBA-7D00-48F1-81A4-C972E570ED70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ony.hu/wp-content/uploads/2011/10/INF-501a.pdf?fbclid=IwAR1HT8bJz6r-qVbRUUSiUgcNoo00URyIce0e7RLiSVi7GuLrEQG-z5Uqe6Y" TargetMode="External"/><Relationship Id="rId2" Type="http://schemas.openxmlformats.org/officeDocument/2006/relationships/hyperlink" Target="http://kaczursandor.hu/SZKI/2019-2020-1/E-Gyakorlas.zi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arraylist-removeif-method-in-java/" TargetMode="External"/><Relationship Id="rId5" Type="http://schemas.openxmlformats.org/officeDocument/2006/relationships/hyperlink" Target="https://stackoverflow.com/questions/23308193/break-or-return-from-java-8-stream-foreach/40490130" TargetMode="External"/><Relationship Id="rId4" Type="http://schemas.openxmlformats.org/officeDocument/2006/relationships/hyperlink" Target="https://www.mosthallottam.hu/hasznos_info/idealis-testsuly-kalkulator-szamitas-tablazat-bmi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131"/>
            <a:ext cx="7772400" cy="1369481"/>
          </a:xfrm>
        </p:spPr>
        <p:txBody>
          <a:bodyPr/>
          <a:lstStyle/>
          <a:p>
            <a:r>
              <a:rPr lang="hu-HU" dirty="0" err="1"/>
              <a:t>Sheldon</a:t>
            </a:r>
            <a:r>
              <a:rPr lang="hu-HU" dirty="0"/>
              <a:t> szólánc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6017" y="1643050"/>
            <a:ext cx="7911966" cy="4470910"/>
          </a:xfrm>
        </p:spPr>
        <p:txBody>
          <a:bodyPr>
            <a:normAutofit fontScale="92500" lnSpcReduction="20000"/>
          </a:bodyPr>
          <a:lstStyle/>
          <a:p>
            <a:endParaRPr lang="hu-HU" dirty="0">
              <a:solidFill>
                <a:schemeClr val="tx1"/>
              </a:solidFill>
            </a:endParaRPr>
          </a:p>
          <a:p>
            <a:endParaRPr lang="hu-HU" dirty="0">
              <a:solidFill>
                <a:schemeClr val="tx1"/>
              </a:solidFill>
            </a:endParaRPr>
          </a:p>
          <a:p>
            <a:endParaRPr lang="hu-HU" dirty="0">
              <a:solidFill>
                <a:schemeClr val="tx1"/>
              </a:solidFill>
            </a:endParaRPr>
          </a:p>
          <a:p>
            <a:endParaRPr lang="hu-HU" dirty="0">
              <a:solidFill>
                <a:schemeClr val="tx1"/>
              </a:solidFill>
            </a:endParaRPr>
          </a:p>
          <a:p>
            <a:endParaRPr lang="hu-HU" dirty="0">
              <a:solidFill>
                <a:schemeClr val="tx1"/>
              </a:solidFill>
            </a:endParaRPr>
          </a:p>
          <a:p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Zágonyi</a:t>
            </a:r>
            <a:r>
              <a:rPr lang="hu-HU" dirty="0">
                <a:solidFill>
                  <a:schemeClr val="tx1"/>
                </a:solidFill>
              </a:rPr>
              <a:t> Péter</a:t>
            </a:r>
          </a:p>
          <a:p>
            <a:endParaRPr lang="hu-HU" dirty="0">
              <a:solidFill>
                <a:schemeClr val="tx1"/>
              </a:solidFill>
            </a:endParaRPr>
          </a:p>
          <a:p>
            <a:r>
              <a:rPr lang="hu-HU" sz="2600" dirty="0">
                <a:solidFill>
                  <a:schemeClr val="tx1"/>
                </a:solidFill>
              </a:rPr>
              <a:t>Programozás I.</a:t>
            </a:r>
          </a:p>
          <a:p>
            <a:r>
              <a:rPr lang="hu-HU" sz="2600" dirty="0">
                <a:solidFill>
                  <a:schemeClr val="tx1"/>
                </a:solidFill>
              </a:rPr>
              <a:t>Szoftverfejlesztő  Esti 1.</a:t>
            </a:r>
          </a:p>
          <a:p>
            <a:r>
              <a:rPr lang="hu-HU" sz="2600" dirty="0">
                <a:solidFill>
                  <a:schemeClr val="tx1"/>
                </a:solidFill>
              </a:rPr>
              <a:t>3. csoport(?)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/>
          <a:srcRect l="17254" t="6875" r="11204" b="11873"/>
          <a:stretch/>
        </p:blipFill>
        <p:spPr bwMode="auto">
          <a:xfrm>
            <a:off x="3842157" y="2066401"/>
            <a:ext cx="1459685" cy="162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32724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3662456"/>
            <a:ext cx="8229600" cy="2539819"/>
          </a:xfrm>
        </p:spPr>
        <p:txBody>
          <a:bodyPr>
            <a:noAutofit/>
          </a:bodyPr>
          <a:lstStyle/>
          <a:p>
            <a:pPr algn="just"/>
            <a:r>
              <a:rPr lang="hu-HU" sz="2500" dirty="0"/>
              <a:t>A </a:t>
            </a:r>
            <a:r>
              <a:rPr lang="hu-HU" sz="2500" i="1" dirty="0" err="1"/>
              <a:t>jatekKezdes</a:t>
            </a:r>
            <a:r>
              <a:rPr lang="hu-HU" sz="2500" i="1" dirty="0"/>
              <a:t>() m</a:t>
            </a:r>
            <a:r>
              <a:rPr lang="hu-HU" sz="2500" dirty="0"/>
              <a:t>etódus kiírattatja az összes eltárolt elem nevét, majd feltölti a </a:t>
            </a:r>
            <a:r>
              <a:rPr lang="hu-HU" sz="2500" i="1" dirty="0" err="1"/>
              <a:t>kontrollLista</a:t>
            </a:r>
            <a:r>
              <a:rPr lang="hu-HU" sz="2500" dirty="0"/>
              <a:t>-t és meghívja a </a:t>
            </a:r>
            <a:r>
              <a:rPr lang="hu-HU" sz="2500" i="1" dirty="0" err="1"/>
              <a:t>jatek</a:t>
            </a:r>
            <a:r>
              <a:rPr lang="hu-HU" sz="2500" i="1" dirty="0"/>
              <a:t>() </a:t>
            </a:r>
            <a:r>
              <a:rPr lang="hu-HU" sz="2500" dirty="0"/>
              <a:t>metódust.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3275856" y="6463636"/>
            <a:ext cx="2895600" cy="3229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</a:t>
            </a:r>
          </a:p>
        </p:txBody>
      </p:sp>
      <p:sp>
        <p:nvSpPr>
          <p:cNvPr id="7" name="Téglalap 7">
            <a:extLst>
              <a:ext uri="{FF2B5EF4-FFF2-40B4-BE49-F238E27FC236}">
                <a16:creationId xmlns:a16="http://schemas.microsoft.com/office/drawing/2014/main" id="{E6D4A2D8-6650-4F82-8EB9-38C331207D1F}"/>
              </a:ext>
            </a:extLst>
          </p:cNvPr>
          <p:cNvSpPr/>
          <p:nvPr/>
        </p:nvSpPr>
        <p:spPr>
          <a:xfrm>
            <a:off x="0" y="71414"/>
            <a:ext cx="9144000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4300" dirty="0">
                <a:latin typeface="+mj-lt"/>
                <a:ea typeface="+mj-ea"/>
                <a:cs typeface="+mj-cs"/>
              </a:rPr>
              <a:t>Implementálás(Kódolás)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D7E774DA-20A1-4686-B206-4F5274E2C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59" y="1086828"/>
            <a:ext cx="8480468" cy="231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0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 txBox="1">
            <a:spLocks/>
          </p:cNvSpPr>
          <p:nvPr/>
        </p:nvSpPr>
        <p:spPr>
          <a:xfrm>
            <a:off x="3275856" y="6429396"/>
            <a:ext cx="2895600" cy="3651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2400" dirty="0">
                <a:solidFill>
                  <a:schemeClr val="tx1"/>
                </a:solidFill>
              </a:rPr>
              <a:t>10</a:t>
            </a:r>
            <a:endParaRPr kumimoji="0" lang="hu-H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églalap 7">
            <a:extLst>
              <a:ext uri="{FF2B5EF4-FFF2-40B4-BE49-F238E27FC236}">
                <a16:creationId xmlns:a16="http://schemas.microsoft.com/office/drawing/2014/main" id="{E6D4A2D8-6650-4F82-8EB9-38C331207D1F}"/>
              </a:ext>
            </a:extLst>
          </p:cNvPr>
          <p:cNvSpPr/>
          <p:nvPr/>
        </p:nvSpPr>
        <p:spPr>
          <a:xfrm>
            <a:off x="0" y="71414"/>
            <a:ext cx="9144000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4300" dirty="0">
                <a:latin typeface="+mj-lt"/>
                <a:ea typeface="+mj-ea"/>
                <a:cs typeface="+mj-cs"/>
              </a:rPr>
              <a:t>Implementálás (Kódolás)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B897C040-5AF9-4510-863C-A6CF49237D31}"/>
              </a:ext>
            </a:extLst>
          </p:cNvPr>
          <p:cNvSpPr txBox="1"/>
          <p:nvPr/>
        </p:nvSpPr>
        <p:spPr>
          <a:xfrm>
            <a:off x="346624" y="4684146"/>
            <a:ext cx="87542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</a:t>
            </a:r>
            <a:r>
              <a:rPr lang="hu-HU" i="1" dirty="0" err="1"/>
              <a:t>jatek</a:t>
            </a:r>
            <a:r>
              <a:rPr lang="hu-HU" i="1" dirty="0"/>
              <a:t>() </a:t>
            </a:r>
            <a:r>
              <a:rPr lang="hu-HU" dirty="0"/>
              <a:t>metódusban kiírattatjuk a feladatot, majd létrehozzuk a szükséges változókat.</a:t>
            </a:r>
          </a:p>
          <a:p>
            <a:r>
              <a:rPr lang="hu-HU" dirty="0"/>
              <a:t>A </a:t>
            </a:r>
            <a:r>
              <a:rPr lang="hu-HU" i="1" dirty="0" err="1"/>
              <a:t>taroltElem</a:t>
            </a:r>
            <a:r>
              <a:rPr lang="hu-HU" dirty="0"/>
              <a:t> funkciója, hogy a később bevitt elemet a saját ciklusán kívül is vizsgálni tudjuk, </a:t>
            </a:r>
          </a:p>
          <a:p>
            <a:r>
              <a:rPr lang="hu-HU" dirty="0"/>
              <a:t>Ez a bevitt elem nevét fogja megkapni Az első </a:t>
            </a:r>
            <a:r>
              <a:rPr lang="hu-HU" dirty="0" err="1"/>
              <a:t>do</a:t>
            </a:r>
            <a:r>
              <a:rPr lang="hu-HU" dirty="0"/>
              <a:t> ciklus </a:t>
            </a:r>
          </a:p>
          <a:p>
            <a:r>
              <a:rPr lang="hu-HU" dirty="0"/>
              <a:t>addig futtatja újra és újra a játékot amíg van új válaszható szó.</a:t>
            </a:r>
          </a:p>
          <a:p>
            <a:endParaRPr lang="hu-HU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043AAB13-370A-4347-BFFD-1D197BBBCBA3}"/>
              </a:ext>
            </a:extLst>
          </p:cNvPr>
          <p:cNvSpPr txBox="1"/>
          <p:nvPr/>
        </p:nvSpPr>
        <p:spPr>
          <a:xfrm>
            <a:off x="1142576" y="41882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…}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22577895-7F9A-4977-BEA2-194C370E8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5" y="1423769"/>
            <a:ext cx="8096250" cy="25431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 txBox="1">
            <a:spLocks/>
          </p:cNvSpPr>
          <p:nvPr/>
        </p:nvSpPr>
        <p:spPr>
          <a:xfrm>
            <a:off x="3275856" y="6461295"/>
            <a:ext cx="2895600" cy="3651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2400" dirty="0">
                <a:solidFill>
                  <a:schemeClr val="tx1"/>
                </a:solidFill>
              </a:rPr>
              <a:t>11</a:t>
            </a:r>
            <a:endParaRPr kumimoji="0" lang="hu-H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églalap 7">
            <a:extLst>
              <a:ext uri="{FF2B5EF4-FFF2-40B4-BE49-F238E27FC236}">
                <a16:creationId xmlns:a16="http://schemas.microsoft.com/office/drawing/2014/main" id="{E6D4A2D8-6650-4F82-8EB9-38C331207D1F}"/>
              </a:ext>
            </a:extLst>
          </p:cNvPr>
          <p:cNvSpPr/>
          <p:nvPr/>
        </p:nvSpPr>
        <p:spPr>
          <a:xfrm>
            <a:off x="0" y="50148"/>
            <a:ext cx="9144000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4300" dirty="0">
                <a:latin typeface="+mj-lt"/>
                <a:ea typeface="+mj-ea"/>
                <a:cs typeface="+mj-cs"/>
              </a:rPr>
              <a:t>Implementálás (Kódolás)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AFE2533-66DB-4DD0-AF50-80BB4B8987E8}"/>
              </a:ext>
            </a:extLst>
          </p:cNvPr>
          <p:cNvSpPr txBox="1"/>
          <p:nvPr/>
        </p:nvSpPr>
        <p:spPr>
          <a:xfrm>
            <a:off x="587591" y="3378909"/>
            <a:ext cx="82721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Bevisszük egy </a:t>
            </a:r>
            <a:r>
              <a:rPr lang="hu-HU" dirty="0" err="1"/>
              <a:t>Scanner</a:t>
            </a:r>
            <a:r>
              <a:rPr lang="hu-HU" dirty="0"/>
              <a:t>() segítségével a kiválasztott elemet kisbetűs szöveggé kényszerítve. Ezt egy </a:t>
            </a:r>
            <a:r>
              <a:rPr lang="hu-HU" dirty="0" err="1"/>
              <a:t>do-while</a:t>
            </a:r>
            <a:r>
              <a:rPr lang="hu-HU" dirty="0"/>
              <a:t> ciklus fogja közre, amit további két </a:t>
            </a:r>
            <a:r>
              <a:rPr lang="hu-HU" dirty="0" err="1"/>
              <a:t>for</a:t>
            </a:r>
            <a:r>
              <a:rPr lang="hu-HU" dirty="0"/>
              <a:t> ciklus egészít ki, hogy elkerüljük a helytelen beviteleket. </a:t>
            </a:r>
            <a:br>
              <a:rPr lang="hu-HU" dirty="0"/>
            </a:br>
            <a:r>
              <a:rPr lang="hu-HU" dirty="0"/>
              <a:t>A bevitt adat ellenőrzésében és a további lehetséges szavak vizsgálatában a </a:t>
            </a:r>
          </a:p>
          <a:p>
            <a:r>
              <a:rPr lang="hu-HU" dirty="0"/>
              <a:t>.</a:t>
            </a:r>
            <a:r>
              <a:rPr lang="hu-HU" dirty="0" err="1"/>
              <a:t>stream</a:t>
            </a:r>
            <a:r>
              <a:rPr lang="hu-HU" dirty="0"/>
              <a:t>().</a:t>
            </a:r>
            <a:r>
              <a:rPr lang="hu-HU" dirty="0" err="1"/>
              <a:t>anyMatch</a:t>
            </a:r>
            <a:r>
              <a:rPr lang="hu-HU" dirty="0"/>
              <a:t>() függvény segít, ami biztosítja, hogyha bárhol talál egy egyezést a program a bevitt érték és a vizsgált feltétel között, akkor ne fusson tovább a keresés mint pl. egy </a:t>
            </a:r>
            <a:r>
              <a:rPr lang="hu-HU" dirty="0" err="1"/>
              <a:t>foreach</a:t>
            </a:r>
            <a:r>
              <a:rPr lang="hu-HU" dirty="0"/>
              <a:t> ciklus esetében, hanem egy </a:t>
            </a:r>
            <a:r>
              <a:rPr lang="hu-HU" dirty="0" err="1"/>
              <a:t>boolean</a:t>
            </a:r>
            <a:r>
              <a:rPr lang="hu-HU" dirty="0"/>
              <a:t> értékkel egyszerűen csak mutassa ki ezek meglétét vagy hiányát.</a:t>
            </a:r>
          </a:p>
          <a:p>
            <a:r>
              <a:rPr lang="hu-HU" dirty="0"/>
              <a:t> Továbbá jó válasz megadása esetén kitöröljük a választott elemet a választékok közül.</a:t>
            </a:r>
          </a:p>
          <a:p>
            <a:r>
              <a:rPr lang="hu-HU" dirty="0"/>
              <a:t>Ezt a részt szintén egy </a:t>
            </a:r>
            <a:r>
              <a:rPr lang="hu-HU" dirty="0" err="1"/>
              <a:t>do-while</a:t>
            </a:r>
            <a:r>
              <a:rPr lang="hu-HU" dirty="0"/>
              <a:t> ciklus fogja közre, hogy csak megfelelő adatokkal léphessen tovább a program.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2F148C5-1DA2-4E7D-906F-3487B917A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8" y="743358"/>
            <a:ext cx="8736194" cy="2550024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223FDBCC-F5AB-45D2-9829-389E76388E97}"/>
              </a:ext>
            </a:extLst>
          </p:cNvPr>
          <p:cNvSpPr txBox="1"/>
          <p:nvPr/>
        </p:nvSpPr>
        <p:spPr>
          <a:xfrm>
            <a:off x="1142576" y="325255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…}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B4AD2BF-B068-4796-B9F6-400A89336926}"/>
              </a:ext>
            </a:extLst>
          </p:cNvPr>
          <p:cNvSpPr txBox="1"/>
          <p:nvPr/>
        </p:nvSpPr>
        <p:spPr>
          <a:xfrm>
            <a:off x="8790945" y="188449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… ;</a:t>
            </a:r>
          </a:p>
        </p:txBody>
      </p:sp>
    </p:spTree>
    <p:extLst>
      <p:ext uri="{BB962C8B-B14F-4D97-AF65-F5344CB8AC3E}">
        <p14:creationId xmlns:p14="http://schemas.microsoft.com/office/powerpoint/2010/main" val="4131832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48341" y="4076534"/>
            <a:ext cx="8647318" cy="2131680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hu-HU" sz="2200" dirty="0"/>
              <a:t>Amennyiben helyes elemet adtunk meg, úgy a program tovább halad, ha pedig vannak még felsorolható elemek is, úgy ezeket hozzáadja a </a:t>
            </a:r>
            <a:r>
              <a:rPr lang="hu-HU" sz="2200" i="1" dirty="0" err="1"/>
              <a:t>kontrollLista</a:t>
            </a:r>
            <a:r>
              <a:rPr lang="hu-HU" sz="2200" dirty="0"/>
              <a:t>-hoz majd egyből ki is írja a </a:t>
            </a:r>
            <a:r>
              <a:rPr lang="hu-HU" sz="2200" dirty="0" err="1"/>
              <a:t>consolra</a:t>
            </a:r>
            <a:r>
              <a:rPr lang="hu-HU" sz="2200" dirty="0"/>
              <a:t> a következő játékosnak</a:t>
            </a:r>
            <a:br>
              <a:rPr lang="hu-HU" sz="2200" dirty="0"/>
            </a:br>
            <a:r>
              <a:rPr lang="hu-HU" sz="2200" dirty="0"/>
              <a:t>felajánlva a lehetőségeket. Ez után növeljük egyel a lépésszámlálót, majd amennyiben van még új válaszható szó, elölről kezdünk egy új kört, ellenkező esetben kihirdetjük a győztest.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3275856" y="6429396"/>
            <a:ext cx="2895600" cy="3651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2400" dirty="0">
                <a:solidFill>
                  <a:schemeClr val="tx1"/>
                </a:solidFill>
              </a:rPr>
              <a:t>12</a:t>
            </a:r>
            <a:endParaRPr kumimoji="0" lang="hu-H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églalap 7">
            <a:extLst>
              <a:ext uri="{FF2B5EF4-FFF2-40B4-BE49-F238E27FC236}">
                <a16:creationId xmlns:a16="http://schemas.microsoft.com/office/drawing/2014/main" id="{E6D4A2D8-6650-4F82-8EB9-38C331207D1F}"/>
              </a:ext>
            </a:extLst>
          </p:cNvPr>
          <p:cNvSpPr/>
          <p:nvPr/>
        </p:nvSpPr>
        <p:spPr>
          <a:xfrm>
            <a:off x="0" y="71414"/>
            <a:ext cx="9144000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4300" dirty="0">
                <a:latin typeface="+mj-lt"/>
                <a:ea typeface="+mj-ea"/>
                <a:cs typeface="+mj-cs"/>
              </a:rPr>
              <a:t>Implementálás(Kódolás)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23D8592-90B4-4050-AFDE-195CBC39F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3" y="1041267"/>
            <a:ext cx="8817397" cy="244832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 txBox="1">
            <a:spLocks/>
          </p:cNvSpPr>
          <p:nvPr/>
        </p:nvSpPr>
        <p:spPr>
          <a:xfrm>
            <a:off x="3275856" y="6429396"/>
            <a:ext cx="2895600" cy="3651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2400" dirty="0">
                <a:solidFill>
                  <a:schemeClr val="tx1"/>
                </a:solidFill>
              </a:rPr>
              <a:t>13</a:t>
            </a:r>
            <a:endParaRPr kumimoji="0" lang="hu-H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églalap 7">
            <a:extLst>
              <a:ext uri="{FF2B5EF4-FFF2-40B4-BE49-F238E27FC236}">
                <a16:creationId xmlns:a16="http://schemas.microsoft.com/office/drawing/2014/main" id="{E6D4A2D8-6650-4F82-8EB9-38C331207D1F}"/>
              </a:ext>
            </a:extLst>
          </p:cNvPr>
          <p:cNvSpPr/>
          <p:nvPr/>
        </p:nvSpPr>
        <p:spPr>
          <a:xfrm>
            <a:off x="32" y="-24"/>
            <a:ext cx="9144000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4300" dirty="0">
                <a:latin typeface="+mj-lt"/>
                <a:ea typeface="+mj-ea"/>
                <a:cs typeface="+mj-cs"/>
              </a:rPr>
              <a:t>Tesztelés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AE781043-DAE3-4790-AAC0-3DC06A798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9" y="1257300"/>
            <a:ext cx="5153025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 txBox="1">
            <a:spLocks/>
          </p:cNvSpPr>
          <p:nvPr/>
        </p:nvSpPr>
        <p:spPr>
          <a:xfrm>
            <a:off x="3275856" y="6429396"/>
            <a:ext cx="2895600" cy="3651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2400" dirty="0">
                <a:solidFill>
                  <a:schemeClr val="tx1"/>
                </a:solidFill>
              </a:rPr>
              <a:t>14</a:t>
            </a:r>
            <a:endParaRPr kumimoji="0" lang="hu-H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églalap 7">
            <a:extLst>
              <a:ext uri="{FF2B5EF4-FFF2-40B4-BE49-F238E27FC236}">
                <a16:creationId xmlns:a16="http://schemas.microsoft.com/office/drawing/2014/main" id="{E6D4A2D8-6650-4F82-8EB9-38C331207D1F}"/>
              </a:ext>
            </a:extLst>
          </p:cNvPr>
          <p:cNvSpPr/>
          <p:nvPr/>
        </p:nvSpPr>
        <p:spPr>
          <a:xfrm>
            <a:off x="32" y="-24"/>
            <a:ext cx="9144000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4300" dirty="0">
                <a:latin typeface="+mj-lt"/>
                <a:ea typeface="+mj-ea"/>
                <a:cs typeface="+mj-cs"/>
              </a:rPr>
              <a:t>Tesztelés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2418E36-C334-4EBA-AD8A-BDF1E215F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0346"/>
            <a:ext cx="9115425" cy="219075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B822A770-7986-4CD6-A16A-AEF9D56FD5FF}"/>
              </a:ext>
            </a:extLst>
          </p:cNvPr>
          <p:cNvSpPr txBox="1"/>
          <p:nvPr/>
        </p:nvSpPr>
        <p:spPr>
          <a:xfrm>
            <a:off x="390085" y="139944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…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EABFAFA-4558-417C-B080-F45FD92CB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575" y="1247775"/>
            <a:ext cx="4038600" cy="1971675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0F0B0E84-CF49-41B2-A7B4-FC4CC3246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6709" y="1780444"/>
            <a:ext cx="5114925" cy="2905125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BD86A5E4-1010-4A75-95E1-D922611E7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7776" y="1310912"/>
            <a:ext cx="4038601" cy="364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91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8186766" cy="4625989"/>
          </a:xfrm>
        </p:spPr>
        <p:txBody>
          <a:bodyPr>
            <a:normAutofit/>
          </a:bodyPr>
          <a:lstStyle/>
          <a:p>
            <a:r>
              <a:rPr lang="hu-HU" dirty="0"/>
              <a:t>A játékosok is lehetnének objektumok, így beírhatnának maguknak nevet és eltárolhatnánk különböző értékeket (pl. az elég gyakori név elgépeléseket, gondolkozási időt stb.)</a:t>
            </a:r>
          </a:p>
          <a:p>
            <a:pPr marL="0" indent="0">
              <a:buNone/>
            </a:pPr>
            <a:br>
              <a:rPr lang="hu-HU" dirty="0"/>
            </a:br>
            <a:endParaRPr lang="hu-HU" dirty="0"/>
          </a:p>
          <a:p>
            <a:endParaRPr lang="hu-HU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3275856" y="6429396"/>
            <a:ext cx="2895600" cy="3651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2400" noProof="0" dirty="0">
                <a:solidFill>
                  <a:schemeClr val="tx1"/>
                </a:solidFill>
              </a:rPr>
              <a:t>15</a:t>
            </a:r>
            <a:endParaRPr kumimoji="0" lang="hu-H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églalap 7">
            <a:extLst>
              <a:ext uri="{FF2B5EF4-FFF2-40B4-BE49-F238E27FC236}">
                <a16:creationId xmlns:a16="http://schemas.microsoft.com/office/drawing/2014/main" id="{E6D4A2D8-6650-4F82-8EB9-38C331207D1F}"/>
              </a:ext>
            </a:extLst>
          </p:cNvPr>
          <p:cNvSpPr/>
          <p:nvPr/>
        </p:nvSpPr>
        <p:spPr>
          <a:xfrm>
            <a:off x="0" y="71414"/>
            <a:ext cx="9144000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4300" dirty="0">
                <a:latin typeface="+mj-lt"/>
                <a:ea typeface="+mj-ea"/>
                <a:cs typeface="+mj-cs"/>
              </a:rPr>
              <a:t>Fejlesztési lehetőségek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725470"/>
          </a:xfrm>
        </p:spPr>
        <p:txBody>
          <a:bodyPr>
            <a:normAutofit fontScale="90000"/>
          </a:bodyPr>
          <a:lstStyle/>
          <a:p>
            <a:r>
              <a:rPr lang="hu-HU" dirty="0"/>
              <a:t>Források: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930" y="1706077"/>
            <a:ext cx="8186766" cy="3445845"/>
          </a:xfrm>
        </p:spPr>
        <p:txBody>
          <a:bodyPr>
            <a:normAutofit fontScale="4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hu-HU" sz="2500" dirty="0"/>
              <a:t>Iskolai gyakorlatok: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hu-HU" sz="2200" dirty="0"/>
              <a:t>	</a:t>
            </a:r>
            <a:r>
              <a:rPr lang="hu-HU" dirty="0">
                <a:hlinkClick r:id="rId2"/>
              </a:rPr>
              <a:t>http://kaczursandor.hu/SZKI/2019-2020-1/E-Gyakorlas.zip</a:t>
            </a:r>
            <a:endParaRPr lang="hu-HU" dirty="0"/>
          </a:p>
          <a:p>
            <a:pPr marL="0" indent="0" algn="just">
              <a:lnSpc>
                <a:spcPct val="170000"/>
              </a:lnSpc>
              <a:buNone/>
            </a:pPr>
            <a:endParaRPr lang="hu-HU" sz="800" u="sng" dirty="0"/>
          </a:p>
          <a:p>
            <a:pPr algn="just">
              <a:lnSpc>
                <a:spcPct val="170000"/>
              </a:lnSpc>
            </a:pPr>
            <a:r>
              <a:rPr lang="hu-HU" sz="2500" dirty="0"/>
              <a:t>Folyamatábra: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hu-HU" sz="2200" dirty="0"/>
              <a:t>	</a:t>
            </a:r>
            <a:r>
              <a:rPr lang="hu-HU" dirty="0">
                <a:hlinkClick r:id="rId3"/>
              </a:rPr>
              <a:t>http://www.adony.hu/wp-content/uploads/2011/10/INF-501a.pdf?</a:t>
            </a:r>
            <a:endParaRPr lang="hu-HU" u="sng" dirty="0">
              <a:hlinkClick r:id="rId4"/>
            </a:endParaRPr>
          </a:p>
          <a:p>
            <a:pPr marL="0" indent="0" algn="just">
              <a:lnSpc>
                <a:spcPct val="170000"/>
              </a:lnSpc>
              <a:buNone/>
            </a:pPr>
            <a:endParaRPr lang="en-US" u="sng" dirty="0">
              <a:hlinkClick r:id="rId4"/>
            </a:endParaRPr>
          </a:p>
          <a:p>
            <a:r>
              <a:rPr lang="hu-HU" sz="2500" dirty="0" err="1"/>
              <a:t>Stream.anyMatch</a:t>
            </a:r>
            <a:r>
              <a:rPr lang="hu-HU" sz="2500" dirty="0"/>
              <a:t>() metódus:</a:t>
            </a:r>
            <a:br>
              <a:rPr lang="hu-HU" sz="2500" dirty="0"/>
            </a:br>
            <a:br>
              <a:rPr lang="hu-HU" sz="2500" dirty="0"/>
            </a:br>
            <a:r>
              <a:rPr lang="hu-HU" sz="2500" dirty="0"/>
              <a:t>	</a:t>
            </a:r>
            <a:r>
              <a:rPr lang="hu-HU" sz="2800" dirty="0">
                <a:hlinkClick r:id="rId5"/>
              </a:rPr>
              <a:t>https://stackoverflow.com/questions/23308193/break-or-return-from-java-8-stream-foreach/40490130</a:t>
            </a:r>
            <a:br>
              <a:rPr lang="hu-HU" sz="2800" dirty="0"/>
            </a:br>
            <a:endParaRPr lang="hu-HU" sz="2800" dirty="0"/>
          </a:p>
          <a:p>
            <a:r>
              <a:rPr lang="hu-HU" sz="2800" dirty="0" err="1"/>
              <a:t>removeIf</a:t>
            </a:r>
            <a:r>
              <a:rPr lang="hu-HU" sz="2800" dirty="0"/>
              <a:t>() metódus:</a:t>
            </a:r>
            <a:br>
              <a:rPr lang="hu-HU" sz="2800" dirty="0"/>
            </a:br>
            <a:br>
              <a:rPr lang="hu-HU" sz="2800" dirty="0"/>
            </a:br>
            <a:r>
              <a:rPr lang="hu-HU" sz="2800" dirty="0"/>
              <a:t>	</a:t>
            </a:r>
            <a:r>
              <a:rPr lang="hu-HU" sz="2800" dirty="0">
                <a:hlinkClick r:id="rId6"/>
              </a:rPr>
              <a:t>https://www.geeksforgeeks.org/arraylist-removeif-method-in-java/</a:t>
            </a:r>
            <a:br>
              <a:rPr lang="hu-HU" sz="2800" dirty="0"/>
            </a:br>
            <a:br>
              <a:rPr lang="hu-HU" sz="2500" dirty="0"/>
            </a:br>
            <a:endParaRPr lang="hu-HU" sz="2500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3275856" y="6429396"/>
            <a:ext cx="2895600" cy="3651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2400" dirty="0">
                <a:solidFill>
                  <a:schemeClr val="tx1"/>
                </a:solidFill>
              </a:rPr>
              <a:t>16</a:t>
            </a:r>
            <a:endParaRPr kumimoji="0" lang="hu-H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725470"/>
          </a:xfrm>
        </p:spPr>
        <p:txBody>
          <a:bodyPr>
            <a:normAutofit fontScale="90000"/>
          </a:bodyPr>
          <a:lstStyle/>
          <a:p>
            <a:r>
              <a:rPr lang="hu-HU" dirty="0"/>
              <a:t>Videó: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6811" y="3130839"/>
            <a:ext cx="4965103" cy="90953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hu-HU" sz="2800" dirty="0"/>
              <a:t>https://youtu.be/0GDRK9B_HYA</a:t>
            </a:r>
            <a:endParaRPr lang="hu-HU" sz="2500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3275856" y="6429396"/>
            <a:ext cx="2895600" cy="3651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2400" dirty="0">
                <a:solidFill>
                  <a:schemeClr val="tx1"/>
                </a:solidFill>
              </a:rPr>
              <a:t>16</a:t>
            </a:r>
            <a:endParaRPr kumimoji="0" lang="hu-H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343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131"/>
            <a:ext cx="7772400" cy="1369481"/>
          </a:xfrm>
        </p:spPr>
        <p:txBody>
          <a:bodyPr/>
          <a:lstStyle/>
          <a:p>
            <a:r>
              <a:rPr lang="hu-HU" dirty="0" err="1"/>
              <a:t>Sheldon</a:t>
            </a:r>
            <a:r>
              <a:rPr lang="hu-HU" dirty="0"/>
              <a:t> szólánc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6017" y="1643050"/>
            <a:ext cx="7911966" cy="4470910"/>
          </a:xfrm>
        </p:spPr>
        <p:txBody>
          <a:bodyPr>
            <a:normAutofit fontScale="92500" lnSpcReduction="20000"/>
          </a:bodyPr>
          <a:lstStyle/>
          <a:p>
            <a:endParaRPr lang="hu-HU" dirty="0">
              <a:solidFill>
                <a:schemeClr val="tx1"/>
              </a:solidFill>
            </a:endParaRPr>
          </a:p>
          <a:p>
            <a:endParaRPr lang="hu-HU" dirty="0">
              <a:solidFill>
                <a:schemeClr val="tx1"/>
              </a:solidFill>
            </a:endParaRPr>
          </a:p>
          <a:p>
            <a:endParaRPr lang="hu-HU" dirty="0">
              <a:solidFill>
                <a:schemeClr val="tx1"/>
              </a:solidFill>
            </a:endParaRPr>
          </a:p>
          <a:p>
            <a:endParaRPr lang="hu-HU" dirty="0">
              <a:solidFill>
                <a:schemeClr val="tx1"/>
              </a:solidFill>
            </a:endParaRPr>
          </a:p>
          <a:p>
            <a:endParaRPr lang="hu-HU" dirty="0">
              <a:solidFill>
                <a:schemeClr val="tx1"/>
              </a:solidFill>
            </a:endParaRPr>
          </a:p>
          <a:p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Zágonyi</a:t>
            </a:r>
            <a:r>
              <a:rPr lang="hu-HU" dirty="0">
                <a:solidFill>
                  <a:schemeClr val="tx1"/>
                </a:solidFill>
              </a:rPr>
              <a:t> Péter</a:t>
            </a:r>
          </a:p>
          <a:p>
            <a:endParaRPr lang="hu-HU" dirty="0">
              <a:solidFill>
                <a:schemeClr val="tx1"/>
              </a:solidFill>
            </a:endParaRPr>
          </a:p>
          <a:p>
            <a:r>
              <a:rPr lang="hu-HU" sz="2600" dirty="0">
                <a:solidFill>
                  <a:schemeClr val="tx1"/>
                </a:solidFill>
              </a:rPr>
              <a:t>Programozás I.</a:t>
            </a:r>
          </a:p>
          <a:p>
            <a:r>
              <a:rPr lang="hu-HU" sz="2600" dirty="0">
                <a:solidFill>
                  <a:schemeClr val="tx1"/>
                </a:solidFill>
              </a:rPr>
              <a:t>Szoftverfejlesztő  Esti 1.</a:t>
            </a:r>
          </a:p>
          <a:p>
            <a:r>
              <a:rPr lang="hu-HU" sz="2600" dirty="0">
                <a:solidFill>
                  <a:schemeClr val="tx1"/>
                </a:solidFill>
              </a:rPr>
              <a:t>3. csoport(?)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/>
          <a:srcRect l="17254" t="6875" r="11204" b="11873"/>
          <a:stretch/>
        </p:blipFill>
        <p:spPr bwMode="auto">
          <a:xfrm>
            <a:off x="3842157" y="2066401"/>
            <a:ext cx="1459685" cy="162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4480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 Tartalomjegyzék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2143116"/>
            <a:ext cx="8229600" cy="3697295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Tervezés………………………………………………………….2.</a:t>
            </a:r>
          </a:p>
          <a:p>
            <a:r>
              <a:rPr lang="hu-HU" dirty="0"/>
              <a:t>Feladatspecifikáció…….......................................3.</a:t>
            </a:r>
          </a:p>
          <a:p>
            <a:r>
              <a:rPr lang="hu-HU" dirty="0"/>
              <a:t>Folyamatábra………………………………………………….5.</a:t>
            </a:r>
          </a:p>
          <a:p>
            <a:r>
              <a:rPr lang="hu-HU" dirty="0"/>
              <a:t>Implementálás…..……………………………………………7.</a:t>
            </a:r>
          </a:p>
          <a:p>
            <a:r>
              <a:rPr lang="hu-HU" dirty="0"/>
              <a:t>Tesztelés…………………………………………………….….13.</a:t>
            </a:r>
          </a:p>
          <a:p>
            <a:r>
              <a:rPr lang="hu-HU" dirty="0"/>
              <a:t>Fejlesztési lehetőségek.....................................16.</a:t>
            </a:r>
          </a:p>
          <a:p>
            <a:r>
              <a:rPr lang="hu-HU" dirty="0"/>
              <a:t>Források, hivatkozások…………………………………..17.</a:t>
            </a:r>
          </a:p>
          <a:p>
            <a:endParaRPr lang="hu-HU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3275856" y="6421461"/>
            <a:ext cx="2895600" cy="3651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0926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725470"/>
          </a:xfrm>
        </p:spPr>
        <p:txBody>
          <a:bodyPr>
            <a:normAutofit fontScale="90000"/>
          </a:bodyPr>
          <a:lstStyle/>
          <a:p>
            <a:r>
              <a:rPr lang="hu-HU" dirty="0"/>
              <a:t>Tervezés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193533"/>
            <a:ext cx="8186766" cy="5235863"/>
          </a:xfrm>
        </p:spPr>
        <p:txBody>
          <a:bodyPr>
            <a:normAutofit fontScale="850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hu-HU" sz="3900" dirty="0"/>
              <a:t>Feladat: </a:t>
            </a:r>
          </a:p>
          <a:p>
            <a:pPr algn="just"/>
            <a:r>
              <a:rPr lang="hu-HU" dirty="0"/>
              <a:t>A program legyen képes fájlból szöveget beolvasni, majd az elemek neveiből objektumokat gyártani.</a:t>
            </a:r>
          </a:p>
          <a:p>
            <a:pPr algn="just"/>
            <a:r>
              <a:rPr lang="hu-HU" dirty="0"/>
              <a:t>Bekérni valamelyik lehetséges elemet a felhasználótól.</a:t>
            </a:r>
          </a:p>
          <a:p>
            <a:pPr algn="just"/>
            <a:r>
              <a:rPr lang="hu-HU" dirty="0"/>
              <a:t>Kitörölni a lehetséges elemek közül a már kiválasztottakat, és felkínálni a választott elem utolsó betűjével kezdődő, még játékban lévő elemeket a következő játékos részére.</a:t>
            </a:r>
          </a:p>
          <a:p>
            <a:pPr algn="just"/>
            <a:r>
              <a:rPr lang="hu-HU" dirty="0"/>
              <a:t>Számolni kell a lejátszott fordulók számát.</a:t>
            </a:r>
          </a:p>
          <a:p>
            <a:pPr algn="just"/>
            <a:r>
              <a:rPr lang="hu-HU" dirty="0"/>
              <a:t>Amikor elfogytak a választható elemek, ki kell írattatni a győztest, és a lejátszott fordulók mennyiségét.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Platform: </a:t>
            </a:r>
            <a:r>
              <a:rPr lang="hu-HU" dirty="0" err="1"/>
              <a:t>NetBeans</a:t>
            </a:r>
            <a:r>
              <a:rPr lang="hu-HU" dirty="0"/>
              <a:t> IDE 8.2</a:t>
            </a:r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3275856" y="6429396"/>
            <a:ext cx="2895600" cy="3651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1342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725470"/>
          </a:xfrm>
        </p:spPr>
        <p:txBody>
          <a:bodyPr>
            <a:normAutofit fontScale="90000"/>
          </a:bodyPr>
          <a:lstStyle/>
          <a:p>
            <a:r>
              <a:rPr lang="hu-HU" dirty="0"/>
              <a:t>Feladatspecifikáció</a:t>
            </a:r>
            <a:br>
              <a:rPr lang="hu-HU" dirty="0"/>
            </a:br>
            <a:r>
              <a:rPr lang="hu-HU" sz="2700" dirty="0"/>
              <a:t>Analízis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617044"/>
            <a:ext cx="8186766" cy="4509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000" dirty="0"/>
              <a:t>Az alábbi metódusokra van szükségünk:</a:t>
            </a:r>
          </a:p>
          <a:p>
            <a:pPr algn="just"/>
            <a:r>
              <a:rPr lang="hu-HU" sz="2400" dirty="0"/>
              <a:t>Egy metódus, ami képes fájlból szöveget beolvasni, levágni a felesleges részeket és objektumokat gyártani a fennmaradó hasznos részből.</a:t>
            </a:r>
          </a:p>
          <a:p>
            <a:pPr algn="just"/>
            <a:r>
              <a:rPr lang="hu-HU" sz="2400" dirty="0"/>
              <a:t>Szükségünk van egy olyan metódusra, ami előkészíti a játékot a kezdésre (kiíratja a kezdeti, teljes listát, </a:t>
            </a:r>
            <a:r>
              <a:rPr lang="hu-HU" sz="2400" dirty="0" err="1"/>
              <a:t>létrehozzá</a:t>
            </a:r>
            <a:r>
              <a:rPr lang="hu-HU" sz="2400" dirty="0"/>
              <a:t> a </a:t>
            </a:r>
            <a:r>
              <a:rPr lang="hu-HU" sz="2400" i="1" dirty="0" err="1"/>
              <a:t>kontrollLista</a:t>
            </a:r>
            <a:r>
              <a:rPr lang="hu-HU" sz="2400" dirty="0"/>
              <a:t>-t és elindítja magát a játékot).</a:t>
            </a:r>
          </a:p>
          <a:p>
            <a:pPr algn="just"/>
            <a:r>
              <a:rPr lang="hu-HU" sz="2400" dirty="0"/>
              <a:t>Kell egy metódus ami levezényli magát a játékot.</a:t>
            </a:r>
          </a:p>
          <a:p>
            <a:pPr>
              <a:buNone/>
            </a:pPr>
            <a:endParaRPr lang="hu-HU" dirty="0"/>
          </a:p>
          <a:p>
            <a:endParaRPr lang="hu-HU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3275856" y="6429396"/>
            <a:ext cx="2895600" cy="3651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3131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725470"/>
          </a:xfrm>
        </p:spPr>
        <p:txBody>
          <a:bodyPr>
            <a:normAutofit fontScale="90000"/>
          </a:bodyPr>
          <a:lstStyle/>
          <a:p>
            <a:r>
              <a:rPr lang="hu-HU" dirty="0"/>
              <a:t>Feladatspecifikáció</a:t>
            </a:r>
            <a:br>
              <a:rPr lang="hu-HU" dirty="0"/>
            </a:br>
            <a:r>
              <a:rPr lang="hu-HU" sz="2700" dirty="0"/>
              <a:t>Analízis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40768"/>
            <a:ext cx="8186766" cy="4785395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hu-HU" sz="3000" dirty="0"/>
              <a:t>Szükséges</a:t>
            </a:r>
            <a:r>
              <a:rPr lang="hu-HU" sz="3000" dirty="0">
                <a:solidFill>
                  <a:srgbClr val="FF0000"/>
                </a:solidFill>
              </a:rPr>
              <a:t> </a:t>
            </a:r>
            <a:r>
              <a:rPr lang="hu-HU" sz="3000" dirty="0"/>
              <a:t>adatszerkezetek :</a:t>
            </a:r>
          </a:p>
          <a:p>
            <a:pPr algn="just">
              <a:spcBef>
                <a:spcPts val="600"/>
              </a:spcBef>
            </a:pPr>
            <a:r>
              <a:rPr lang="hu-HU" sz="2600" dirty="0"/>
              <a:t>Egy osztály amiben eltároljuk a beolvasott elemeket, azoknak fontosabb adatait (Magát az elem nevét, első- illetve utolsó betűjét).</a:t>
            </a:r>
          </a:p>
          <a:p>
            <a:pPr algn="just">
              <a:spcBef>
                <a:spcPts val="600"/>
              </a:spcBef>
            </a:pPr>
            <a:r>
              <a:rPr lang="hu-HU" sz="2600" dirty="0"/>
              <a:t>Egy lista amiben az összes még használható objektum szerepel.</a:t>
            </a:r>
          </a:p>
          <a:p>
            <a:pPr algn="just">
              <a:spcBef>
                <a:spcPts val="600"/>
              </a:spcBef>
            </a:pPr>
            <a:r>
              <a:rPr lang="hu-HU" sz="2600" dirty="0"/>
              <a:t>Egy másik lista amiben az éppen felhasználható elemek szerepelnek.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u-HU" sz="3000" dirty="0"/>
              <a:t>és változók:</a:t>
            </a:r>
            <a:endParaRPr lang="hu-HU" sz="2500" dirty="0"/>
          </a:p>
          <a:p>
            <a:pPr algn="just">
              <a:spcBef>
                <a:spcPts val="600"/>
              </a:spcBef>
            </a:pPr>
            <a:r>
              <a:rPr lang="hu-HU" sz="2600" dirty="0"/>
              <a:t>Kell egy int típusú változó, amin a fordulók számát tároljuk.</a:t>
            </a:r>
          </a:p>
          <a:p>
            <a:pPr algn="just">
              <a:spcBef>
                <a:spcPts val="600"/>
              </a:spcBef>
            </a:pPr>
            <a:r>
              <a:rPr lang="hu-HU" sz="2600" dirty="0"/>
              <a:t>Egy </a:t>
            </a:r>
            <a:r>
              <a:rPr lang="hu-HU" sz="2600" dirty="0" err="1"/>
              <a:t>String</a:t>
            </a:r>
            <a:r>
              <a:rPr lang="hu-HU" sz="2600" dirty="0"/>
              <a:t> illetve egy-egy </a:t>
            </a:r>
            <a:r>
              <a:rPr lang="hu-HU" sz="2600" dirty="0" err="1"/>
              <a:t>char</a:t>
            </a:r>
            <a:r>
              <a:rPr lang="hu-HU" sz="2600" dirty="0"/>
              <a:t> változó az objektumokon belül, a lényegi adatoknak(név, első-, utolsó betű.</a:t>
            </a:r>
          </a:p>
          <a:p>
            <a:pPr algn="just">
              <a:spcBef>
                <a:spcPts val="600"/>
              </a:spcBef>
            </a:pPr>
            <a:r>
              <a:rPr lang="hu-HU" sz="2600" dirty="0"/>
              <a:t>Egy int típusú változó a játékosokkal kapcsolatos kiírások egyszerűsítése érdekében(az aktuális játékos számát jelöli).</a:t>
            </a:r>
          </a:p>
          <a:p>
            <a:pPr algn="just">
              <a:spcBef>
                <a:spcPts val="600"/>
              </a:spcBef>
            </a:pPr>
            <a:r>
              <a:rPr lang="hu-HU" sz="2600" dirty="0"/>
              <a:t>Egy – egy </a:t>
            </a:r>
            <a:r>
              <a:rPr lang="hu-HU" sz="2600" dirty="0" err="1"/>
              <a:t>boolean</a:t>
            </a:r>
            <a:r>
              <a:rPr lang="hu-HU" sz="2600" dirty="0"/>
              <a:t> típusú változó a bevitt szó ellenőrzésére, illetve a játék végének meghatározására.</a:t>
            </a:r>
          </a:p>
          <a:p>
            <a:pPr algn="just">
              <a:spcBef>
                <a:spcPts val="600"/>
              </a:spcBef>
            </a:pPr>
            <a:r>
              <a:rPr lang="hu-HU" sz="2600" dirty="0"/>
              <a:t>Egy </a:t>
            </a:r>
            <a:r>
              <a:rPr lang="hu-HU" sz="2600" dirty="0" err="1"/>
              <a:t>String</a:t>
            </a:r>
            <a:r>
              <a:rPr lang="hu-HU" sz="2600" dirty="0"/>
              <a:t> típusú változó a bevitt elem hosszabb tárolása céljából, illetve későbbi vizsgálatokhoz (.</a:t>
            </a:r>
            <a:r>
              <a:rPr lang="hu-HU" sz="2600" dirty="0" err="1"/>
              <a:t>stream</a:t>
            </a:r>
            <a:r>
              <a:rPr lang="hu-HU" sz="2600" dirty="0"/>
              <a:t>() metódus miatt az eredeti beviteli </a:t>
            </a:r>
            <a:r>
              <a:rPr lang="hu-HU" sz="2600" dirty="0" err="1"/>
              <a:t>String</a:t>
            </a:r>
            <a:r>
              <a:rPr lang="hu-HU" sz="2600" dirty="0"/>
              <a:t> felhasználása korlátozott).</a:t>
            </a:r>
            <a:endParaRPr lang="hu-HU" dirty="0"/>
          </a:p>
          <a:p>
            <a:endParaRPr lang="hu-HU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3275856" y="6429396"/>
            <a:ext cx="2895600" cy="3651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2400" dirty="0">
                <a:solidFill>
                  <a:schemeClr val="tx1"/>
                </a:solidFill>
              </a:rPr>
              <a:t>4</a:t>
            </a:r>
            <a:endParaRPr kumimoji="0" lang="hu-H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634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ooter Placeholder 3"/>
          <p:cNvSpPr txBox="1">
            <a:spLocks/>
          </p:cNvSpPr>
          <p:nvPr/>
        </p:nvSpPr>
        <p:spPr>
          <a:xfrm>
            <a:off x="3173901" y="6429396"/>
            <a:ext cx="2895600" cy="3651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2400" dirty="0">
                <a:solidFill>
                  <a:schemeClr val="tx1"/>
                </a:solidFill>
              </a:rPr>
              <a:t>5</a:t>
            </a:r>
            <a:endParaRPr kumimoji="0" lang="hu-H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9" name="Title 1">
            <a:extLst>
              <a:ext uri="{FF2B5EF4-FFF2-40B4-BE49-F238E27FC236}">
                <a16:creationId xmlns:a16="http://schemas.microsoft.com/office/drawing/2014/main" id="{7AF48251-C754-4107-AA0C-D45A49D54E98}"/>
              </a:ext>
            </a:extLst>
          </p:cNvPr>
          <p:cNvSpPr txBox="1">
            <a:spLocks/>
          </p:cNvSpPr>
          <p:nvPr/>
        </p:nvSpPr>
        <p:spPr>
          <a:xfrm>
            <a:off x="243680" y="63479"/>
            <a:ext cx="8115328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Folyamatábra</a:t>
            </a:r>
          </a:p>
        </p:txBody>
      </p:sp>
      <p:pic>
        <p:nvPicPr>
          <p:cNvPr id="3" name="Ábra 2">
            <a:extLst>
              <a:ext uri="{FF2B5EF4-FFF2-40B4-BE49-F238E27FC236}">
                <a16:creationId xmlns:a16="http://schemas.microsoft.com/office/drawing/2014/main" id="{3A293C4A-5A2D-4E64-940C-3B6853018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2494" y="1176382"/>
            <a:ext cx="4457700" cy="80010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2BC64682-AD2F-42DB-BBCF-0D074C1B6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66" y="4444677"/>
            <a:ext cx="9105900" cy="151447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9852E13-BC01-4A5A-B256-D86C3FFB37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692569"/>
            <a:ext cx="9144000" cy="15366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ooter Placeholder 3"/>
          <p:cNvSpPr txBox="1">
            <a:spLocks/>
          </p:cNvSpPr>
          <p:nvPr/>
        </p:nvSpPr>
        <p:spPr>
          <a:xfrm>
            <a:off x="3275856" y="6471928"/>
            <a:ext cx="2895600" cy="3651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</a:p>
        </p:txBody>
      </p:sp>
      <p:sp>
        <p:nvSpPr>
          <p:cNvPr id="149" name="Title 1">
            <a:extLst>
              <a:ext uri="{FF2B5EF4-FFF2-40B4-BE49-F238E27FC236}">
                <a16:creationId xmlns:a16="http://schemas.microsoft.com/office/drawing/2014/main" id="{7AF48251-C754-4107-AA0C-D45A49D54E98}"/>
              </a:ext>
            </a:extLst>
          </p:cNvPr>
          <p:cNvSpPr txBox="1">
            <a:spLocks/>
          </p:cNvSpPr>
          <p:nvPr/>
        </p:nvSpPr>
        <p:spPr>
          <a:xfrm>
            <a:off x="1524116" y="74112"/>
            <a:ext cx="5652765" cy="555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Folyamatábra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E1ED014-8CF7-4B40-A134-B2EE15290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1167"/>
            <a:ext cx="9144000" cy="317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4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4437112"/>
            <a:ext cx="8229600" cy="1656184"/>
          </a:xfrm>
        </p:spPr>
        <p:txBody>
          <a:bodyPr>
            <a:noAutofit/>
          </a:bodyPr>
          <a:lstStyle/>
          <a:p>
            <a:r>
              <a:rPr lang="hu-HU" sz="1800" dirty="0"/>
              <a:t>A </a:t>
            </a:r>
            <a:r>
              <a:rPr lang="hu-HU" sz="1800" i="1" dirty="0" err="1"/>
              <a:t>jatekKezdes</a:t>
            </a:r>
            <a:r>
              <a:rPr lang="hu-HU" sz="1800" i="1" dirty="0"/>
              <a:t>()</a:t>
            </a:r>
            <a:r>
              <a:rPr lang="hu-HU" sz="1800" dirty="0"/>
              <a:t> metódus a </a:t>
            </a:r>
            <a:r>
              <a:rPr lang="hu-HU" sz="1800" i="1" dirty="0"/>
              <a:t>beolvas()</a:t>
            </a:r>
            <a:r>
              <a:rPr lang="hu-HU" sz="1800" dirty="0"/>
              <a:t> függvény által visszaadott értékkel paraméterezett.</a:t>
            </a:r>
            <a:br>
              <a:rPr lang="hu-HU" sz="1800" dirty="0"/>
            </a:br>
            <a:endParaRPr lang="hu-HU" sz="1800" dirty="0"/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3275856" y="6429396"/>
            <a:ext cx="2895600" cy="3651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2400" dirty="0">
                <a:solidFill>
                  <a:schemeClr val="tx1"/>
                </a:solidFill>
              </a:rPr>
              <a:t>7</a:t>
            </a:r>
            <a:endParaRPr kumimoji="0" lang="hu-H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églalap 7">
            <a:extLst>
              <a:ext uri="{FF2B5EF4-FFF2-40B4-BE49-F238E27FC236}">
                <a16:creationId xmlns:a16="http://schemas.microsoft.com/office/drawing/2014/main" id="{E6D4A2D8-6650-4F82-8EB9-38C331207D1F}"/>
              </a:ext>
            </a:extLst>
          </p:cNvPr>
          <p:cNvSpPr/>
          <p:nvPr/>
        </p:nvSpPr>
        <p:spPr>
          <a:xfrm>
            <a:off x="0" y="71414"/>
            <a:ext cx="9144000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4300" dirty="0">
                <a:latin typeface="+mj-lt"/>
                <a:ea typeface="+mj-ea"/>
                <a:cs typeface="+mj-cs"/>
              </a:rPr>
              <a:t>Implementálás (Kódolás)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11444409-0152-4138-BAF3-9A3EA4AD6D2A}"/>
              </a:ext>
            </a:extLst>
          </p:cNvPr>
          <p:cNvSpPr txBox="1"/>
          <p:nvPr/>
        </p:nvSpPr>
        <p:spPr>
          <a:xfrm>
            <a:off x="1329070" y="4101012"/>
            <a:ext cx="343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…</a:t>
            </a:r>
          </a:p>
          <a:p>
            <a:r>
              <a:rPr lang="hu-HU" dirty="0"/>
              <a:t>}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6FCEC71-C80B-491D-90C2-C0975FFC0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89877"/>
            <a:ext cx="7910752" cy="17970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3895944"/>
            <a:ext cx="8229600" cy="2386936"/>
          </a:xfrm>
        </p:spPr>
        <p:txBody>
          <a:bodyPr>
            <a:noAutofit/>
          </a:bodyPr>
          <a:lstStyle/>
          <a:p>
            <a:pPr algn="just"/>
            <a:r>
              <a:rPr lang="hu-HU" sz="2300" dirty="0"/>
              <a:t>A </a:t>
            </a:r>
            <a:r>
              <a:rPr lang="hu-HU" sz="2300" i="1" dirty="0"/>
              <a:t>beolvas() </a:t>
            </a:r>
            <a:r>
              <a:rPr lang="hu-HU" sz="2300" dirty="0"/>
              <a:t>metódus létrehoz egy listát, amibe később objektumokként kerülnek bele a kémiai elemek. Ezt egy fájlból beolvasva kapjuk meg, amit a tabulátorok mentén vágunk le, amíg meg nem kapjuk a hasznos adatokat. 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3275856" y="6463636"/>
            <a:ext cx="2895600" cy="3229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r>
          </a:p>
        </p:txBody>
      </p:sp>
      <p:sp>
        <p:nvSpPr>
          <p:cNvPr id="7" name="Téglalap 7">
            <a:extLst>
              <a:ext uri="{FF2B5EF4-FFF2-40B4-BE49-F238E27FC236}">
                <a16:creationId xmlns:a16="http://schemas.microsoft.com/office/drawing/2014/main" id="{E6D4A2D8-6650-4F82-8EB9-38C331207D1F}"/>
              </a:ext>
            </a:extLst>
          </p:cNvPr>
          <p:cNvSpPr/>
          <p:nvPr/>
        </p:nvSpPr>
        <p:spPr>
          <a:xfrm>
            <a:off x="0" y="71414"/>
            <a:ext cx="9144000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4300" dirty="0">
                <a:latin typeface="+mj-lt"/>
                <a:ea typeface="+mj-ea"/>
                <a:cs typeface="+mj-cs"/>
              </a:rPr>
              <a:t>Implementálás(Kódolás)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3D78AB8-D9D1-4B74-8F32-C35D448069AD}"/>
              </a:ext>
            </a:extLst>
          </p:cNvPr>
          <p:cNvSpPr txBox="1"/>
          <p:nvPr/>
        </p:nvSpPr>
        <p:spPr>
          <a:xfrm>
            <a:off x="1456660" y="3498111"/>
            <a:ext cx="5309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00" dirty="0"/>
              <a:t>      …</a:t>
            </a:r>
          </a:p>
          <a:p>
            <a:r>
              <a:rPr lang="hu-HU" sz="1300" dirty="0"/>
              <a:t>}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BB76DEF-CA55-4FF9-808E-D6D331D04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00" y="910531"/>
            <a:ext cx="8039100" cy="30956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3891</TotalTime>
  <Words>867</Words>
  <Application>Microsoft Office PowerPoint</Application>
  <PresentationFormat>Diavetítés a képernyőre (4:3 oldalarány)</PresentationFormat>
  <Paragraphs>116</Paragraphs>
  <Slides>19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Sheldon szólánc</vt:lpstr>
      <vt:lpstr> Tartalomjegyzék </vt:lpstr>
      <vt:lpstr>Tervezés</vt:lpstr>
      <vt:lpstr>Feladatspecifikáció Analízis</vt:lpstr>
      <vt:lpstr>Feladatspecifikáció Analízis</vt:lpstr>
      <vt:lpstr>PowerPoint-bemutató</vt:lpstr>
      <vt:lpstr>PowerPoint-bemutató</vt:lpstr>
      <vt:lpstr>A jatekKezdes() metódus a beolvas() függvény által visszaadott értékkel paraméterezett. </vt:lpstr>
      <vt:lpstr>A beolvas() metódus létrehoz egy listát, amibe később objektumokként kerülnek bele a kémiai elemek. Ezt egy fájlból beolvasva kapjuk meg, amit a tabulátorok mentén vágunk le, amíg meg nem kapjuk a hasznos adatokat. </vt:lpstr>
      <vt:lpstr>A jatekKezdes() metódus kiírattatja az összes eltárolt elem nevét, majd feltölti a kontrollLista-t és meghívja a jatek() metódust.</vt:lpstr>
      <vt:lpstr>PowerPoint-bemutató</vt:lpstr>
      <vt:lpstr>PowerPoint-bemutató</vt:lpstr>
      <vt:lpstr>Amennyiben helyes elemet adtunk meg, úgy a program tovább halad, ha pedig vannak még felsorolható elemek is, úgy ezeket hozzáadja a kontrollLista-hoz majd egyből ki is írja a consolra a következő játékosnak felajánlva a lehetőségeket. Ez után növeljük egyel a lépésszámlálót, majd amennyiben van még új válaszható szó, elölről kezdünk egy új kört, ellenkező esetben kihirdetjük a győztest.</vt:lpstr>
      <vt:lpstr>PowerPoint-bemutató</vt:lpstr>
      <vt:lpstr>PowerPoint-bemutató</vt:lpstr>
      <vt:lpstr>PowerPoint-bemutató</vt:lpstr>
      <vt:lpstr>Források:</vt:lpstr>
      <vt:lpstr>Videó:</vt:lpstr>
      <vt:lpstr>Sheldon szólánc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Csoportmunka</dc:title>
  <dc:creator>Ancrew</dc:creator>
  <cp:lastModifiedBy>peter.zagonyi@gmail.com</cp:lastModifiedBy>
  <cp:revision>193</cp:revision>
  <dcterms:created xsi:type="dcterms:W3CDTF">2019-10-21T12:21:15Z</dcterms:created>
  <dcterms:modified xsi:type="dcterms:W3CDTF">2020-04-25T07:52:49Z</dcterms:modified>
</cp:coreProperties>
</file>