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66" r:id="rId6"/>
    <p:sldId id="263" r:id="rId7"/>
    <p:sldId id="262" r:id="rId8"/>
    <p:sldId id="265" r:id="rId9"/>
    <p:sldId id="264" r:id="rId10"/>
    <p:sldId id="267" r:id="rId11"/>
    <p:sldId id="268" r:id="rId12"/>
    <p:sldId id="269" r:id="rId13"/>
    <p:sldId id="273" r:id="rId14"/>
    <p:sldId id="272" r:id="rId15"/>
    <p:sldId id="271" r:id="rId16"/>
    <p:sldId id="274" r:id="rId17"/>
    <p:sldId id="270" r:id="rId18"/>
    <p:sldId id="277" r:id="rId19"/>
    <p:sldId id="276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85" r:id="rId33"/>
    <p:sldId id="294" r:id="rId34"/>
    <p:sldId id="293" r:id="rId35"/>
    <p:sldId id="292" r:id="rId36"/>
    <p:sldId id="291" r:id="rId37"/>
    <p:sldId id="259" r:id="rId38"/>
    <p:sldId id="260" r:id="rId3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hu-HU" dirty="0" smtClean="0"/>
              <a:t>Mintaszöveg szerkesztése</a:t>
            </a:r>
          </a:p>
          <a:p>
            <a:pPr lvl="1" eaLnBrk="1" latinLnBrk="0" hangingPunct="1"/>
            <a:r>
              <a:rPr lang="hu-HU" dirty="0" smtClean="0"/>
              <a:t>Második szint</a:t>
            </a:r>
          </a:p>
          <a:p>
            <a:pPr lvl="2" eaLnBrk="1" latinLnBrk="0" hangingPunct="1"/>
            <a:r>
              <a:rPr lang="hu-HU" dirty="0" smtClean="0"/>
              <a:t>Harmadik szint</a:t>
            </a:r>
          </a:p>
          <a:p>
            <a:pPr lvl="3" eaLnBrk="1" latinLnBrk="0" hangingPunct="1"/>
            <a:r>
              <a:rPr lang="hu-HU" dirty="0" smtClean="0"/>
              <a:t>Negyedik szint</a:t>
            </a:r>
          </a:p>
          <a:p>
            <a:pPr lvl="4" eaLnBrk="1" latinLnBrk="0" hangingPunct="1"/>
            <a:r>
              <a:rPr lang="hu-HU" dirty="0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77D980-9BBC-452B-871C-633ADC4178A2}" type="datetimeFigureOut">
              <a:rPr lang="hu-HU" smtClean="0"/>
              <a:pPr/>
              <a:t>2014.11.07.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14496-3C18-4445-A047-C59AE2BBFE63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-2003_dokumentum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-2003_dokumentum2.d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-2003_dokumentum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-2003_dokumentum4.doc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Programozási alapok</a:t>
            </a:r>
            <a:br>
              <a:rPr lang="hu-HU" b="1" dirty="0" smtClean="0"/>
            </a:br>
            <a:r>
              <a:rPr lang="hu-HU" sz="3200" b="0" dirty="0" smtClean="0"/>
              <a:t>3/11. előadás</a:t>
            </a:r>
            <a:endParaRPr lang="hu-HU" sz="3200" b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620000" cy="2209800"/>
          </a:xfrm>
        </p:spPr>
        <p:txBody>
          <a:bodyPr>
            <a:normAutofit/>
          </a:bodyPr>
          <a:lstStyle/>
          <a:p>
            <a:r>
              <a:rPr lang="hu-HU" i="1" dirty="0" smtClean="0">
                <a:solidFill>
                  <a:schemeClr val="tx1"/>
                </a:solidFill>
              </a:rPr>
              <a:t>Összeállította: Berecz Antónia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pPr algn="l"/>
            <a:r>
              <a:rPr lang="hu-HU" dirty="0" smtClean="0">
                <a:solidFill>
                  <a:schemeClr val="tx1"/>
                </a:solidFill>
              </a:rPr>
              <a:t>Forrás: </a:t>
            </a:r>
            <a:r>
              <a:rPr lang="hu-HU" dirty="0" err="1" smtClean="0">
                <a:solidFill>
                  <a:schemeClr val="tx1"/>
                </a:solidFill>
              </a:rPr>
              <a:t>Kaczur</a:t>
            </a:r>
            <a:r>
              <a:rPr lang="hu-HU" dirty="0" smtClean="0">
                <a:solidFill>
                  <a:schemeClr val="tx1"/>
                </a:solidFill>
              </a:rPr>
              <a:t> Sándor: Programozási alapok, 2009., ISBN 978-963-06-8122-3</a:t>
            </a:r>
            <a:endParaRPr lang="hu-H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8975" indent="-688975"/>
            <a:r>
              <a:rPr lang="hu-HU" dirty="0" smtClean="0"/>
              <a:t>3.2. A Java programok alkotóelemei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b="1" dirty="0" smtClean="0"/>
              <a:t>Forráskód:</a:t>
            </a:r>
          </a:p>
          <a:p>
            <a:r>
              <a:rPr lang="hu-HU" dirty="0" err="1" smtClean="0"/>
              <a:t>Unikód</a:t>
            </a:r>
            <a:r>
              <a:rPr lang="hu-HU" dirty="0" smtClean="0"/>
              <a:t> karakterek: számjegyek, ábécé kis- és nagybetűi, speciális karakterek (pl. % és írásjelek).</a:t>
            </a:r>
          </a:p>
          <a:p>
            <a:r>
              <a:rPr lang="hu-HU" dirty="0" smtClean="0"/>
              <a:t>billentyűzeten nem található írásjelek bevitele:</a:t>
            </a:r>
          </a:p>
          <a:p>
            <a:pPr lvl="1"/>
            <a:r>
              <a:rPr lang="hu-HU" dirty="0" err="1" smtClean="0"/>
              <a:t>Unikódjukkal</a:t>
            </a:r>
            <a:r>
              <a:rPr lang="hu-HU" dirty="0" smtClean="0"/>
              <a:t> (pl. cirill </a:t>
            </a:r>
            <a:r>
              <a:rPr lang="hu-HU" dirty="0" err="1" smtClean="0"/>
              <a:t>Zs</a:t>
            </a:r>
            <a:r>
              <a:rPr lang="hu-HU" dirty="0" smtClean="0"/>
              <a:t>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\u0416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Escape</a:t>
            </a:r>
            <a:r>
              <a:rPr lang="hu-HU" dirty="0" smtClean="0"/>
              <a:t> szekvenciával (pl. soremelés: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hu-HU" dirty="0" smtClean="0"/>
              <a:t>)</a:t>
            </a:r>
          </a:p>
          <a:p>
            <a:r>
              <a:rPr lang="hu-HU" dirty="0" smtClean="0"/>
              <a:t>További alkotóelemek: fehér szóköz, megjegyzés, azonosító, kulcsszó, </a:t>
            </a:r>
            <a:r>
              <a:rPr lang="hu-HU" dirty="0" err="1" smtClean="0"/>
              <a:t>literál</a:t>
            </a:r>
            <a:r>
              <a:rPr lang="hu-HU" dirty="0" smtClean="0"/>
              <a:t>, szeparátor, operátor.</a:t>
            </a:r>
          </a:p>
          <a:p>
            <a:pPr>
              <a:buNone/>
            </a:pPr>
            <a:r>
              <a:rPr lang="hu-HU" b="1" dirty="0" smtClean="0"/>
              <a:t>Fehér szóköz: </a:t>
            </a:r>
            <a:r>
              <a:rPr lang="hu-HU" dirty="0" smtClean="0"/>
              <a:t>egyedi funkcióval  bíró, nem látható karakterek a szövegben</a:t>
            </a:r>
          </a:p>
          <a:p>
            <a:r>
              <a:rPr lang="hu-HU" dirty="0" smtClean="0"/>
              <a:t>program alapelemeit választja el,</a:t>
            </a:r>
          </a:p>
          <a:p>
            <a:r>
              <a:rPr lang="hu-HU" dirty="0" smtClean="0"/>
              <a:t>szóköz, sorvégjel, tabulátor,</a:t>
            </a:r>
          </a:p>
          <a:p>
            <a:r>
              <a:rPr lang="hu-HU" dirty="0" smtClean="0"/>
              <a:t>ahol egy kitehető, ott több is,</a:t>
            </a:r>
          </a:p>
          <a:p>
            <a:r>
              <a:rPr lang="hu-HU" dirty="0" smtClean="0"/>
              <a:t>fordító nem veszi figyelembe,</a:t>
            </a:r>
          </a:p>
          <a:p>
            <a:r>
              <a:rPr lang="hu-HU" dirty="0" smtClean="0"/>
              <a:t>megkönnyítheti a forráskód áttekintését,</a:t>
            </a:r>
          </a:p>
          <a:p>
            <a:r>
              <a:rPr lang="hu-HU" dirty="0" smtClean="0"/>
              <a:t>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HelloVilág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hu-HU" dirty="0" smtClean="0"/>
              <a:t>Kötelező legalább 1-1 szóköz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/>
              <a:t> elé-után, de kapcsos zárójel elé nem kötelező.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3.2. A Java programok alkotóelemei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Megjegyzés:</a:t>
            </a:r>
          </a:p>
          <a:p>
            <a:r>
              <a:rPr lang="hu-HU" dirty="0" smtClean="0"/>
              <a:t>// egysoros</a:t>
            </a:r>
          </a:p>
          <a:p>
            <a:r>
              <a:rPr lang="hu-HU" dirty="0" smtClean="0"/>
              <a:t>/* és */ többsoros megjegyzés eleje és vége</a:t>
            </a:r>
          </a:p>
          <a:p>
            <a:pPr>
              <a:buNone/>
            </a:pPr>
            <a:r>
              <a:rPr lang="hu-HU" b="1" dirty="0" smtClean="0"/>
              <a:t>Azonosító:</a:t>
            </a:r>
          </a:p>
          <a:p>
            <a:r>
              <a:rPr lang="hu-HU" dirty="0" smtClean="0"/>
              <a:t>névvel látja el a program egyes elemeit (csomag, osztály, objektum, változó, metódus),</a:t>
            </a:r>
          </a:p>
          <a:p>
            <a:r>
              <a:rPr lang="hu-HU" dirty="0" smtClean="0"/>
              <a:t>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HellóVilág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hu-HU" dirty="0" smtClean="0"/>
              <a:t> ,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/>
              <a:t>látókörön belül egyediek,</a:t>
            </a:r>
          </a:p>
          <a:p>
            <a:r>
              <a:rPr lang="hu-HU" dirty="0" smtClean="0"/>
              <a:t>kis-/nagybetű-érzékenyek,</a:t>
            </a:r>
          </a:p>
          <a:p>
            <a:r>
              <a:rPr lang="hu-HU" dirty="0" smtClean="0"/>
              <a:t>értelmes, beszédes azonosítókat használjunk (pl.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név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év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kor</a:t>
            </a:r>
            <a:r>
              <a:rPr lang="hu-HU" dirty="0" smtClean="0"/>
              <a:t>, nem jó 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aaa</a:t>
            </a:r>
            <a:r>
              <a:rPr lang="hu-HU" dirty="0" smtClean="0"/>
              <a:t>),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3.2. A Java programok alkotóelemei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b="1" dirty="0" err="1" smtClean="0"/>
              <a:t>Literál</a:t>
            </a:r>
            <a:r>
              <a:rPr lang="hu-HU" b="1" dirty="0" smtClean="0"/>
              <a:t>:</a:t>
            </a:r>
          </a:p>
          <a:p>
            <a:r>
              <a:rPr lang="hu-HU" dirty="0" smtClean="0"/>
              <a:t>olyan állandó érték, amely beépül a program kódjába, nem változtatható meg,</a:t>
            </a:r>
          </a:p>
          <a:p>
            <a:r>
              <a:rPr lang="hu-HU" dirty="0" smtClean="0"/>
              <a:t>egész szám: decimális szám (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-4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31</a:t>
            </a:r>
            <a:r>
              <a:rPr lang="hu-HU" dirty="0" smtClean="0"/>
              <a:t>),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0x</a:t>
            </a:r>
            <a:r>
              <a:rPr lang="hu-HU" dirty="0" smtClean="0"/>
              <a:t>-szel kezdődő hexadecimális szám (pl.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0xF</a:t>
            </a:r>
            <a:r>
              <a:rPr lang="hu-HU" dirty="0" smtClean="0"/>
              <a:t>, amely decimálisan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hu-HU" dirty="0" smtClean="0"/>
              <a:t>), nullával kezdődő oktális szám (pl.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021</a:t>
            </a:r>
            <a:r>
              <a:rPr lang="hu-HU" dirty="0" smtClean="0"/>
              <a:t>, amely decimálisan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17</a:t>
            </a:r>
            <a:r>
              <a:rPr lang="hu-HU" dirty="0" smtClean="0"/>
              <a:t>),</a:t>
            </a:r>
          </a:p>
          <a:p>
            <a:r>
              <a:rPr lang="hu-HU" dirty="0" smtClean="0"/>
              <a:t>valós szám: tizedesformában (pl.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3.14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-0.5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6.0</a:t>
            </a:r>
            <a:r>
              <a:rPr lang="hu-HU" dirty="0" smtClean="0"/>
              <a:t>) vagy lebegőpontos formában (pl.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25E2</a:t>
            </a:r>
            <a:r>
              <a:rPr lang="hu-HU" dirty="0" smtClean="0"/>
              <a:t>, amely decimálisan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2500</a:t>
            </a:r>
            <a:r>
              <a:rPr lang="hu-HU" dirty="0" smtClean="0"/>
              <a:t>) </a:t>
            </a:r>
            <a:r>
              <a:rPr lang="hu-HU" dirty="0" smtClean="0">
                <a:sym typeface="Symbol"/>
              </a:rPr>
              <a:t></a:t>
            </a:r>
            <a:r>
              <a:rPr lang="hu-HU" dirty="0" smtClean="0"/>
              <a:t> tizedespontot használunk,</a:t>
            </a:r>
          </a:p>
          <a:p>
            <a:r>
              <a:rPr lang="hu-HU" dirty="0" smtClean="0"/>
              <a:t>karakter: egy </a:t>
            </a:r>
            <a:r>
              <a:rPr lang="hu-HU" dirty="0" err="1" smtClean="0"/>
              <a:t>Unikód</a:t>
            </a:r>
            <a:r>
              <a:rPr lang="hu-HU" dirty="0" smtClean="0"/>
              <a:t> karakter, megadható karakterként (pl.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'J'</a:t>
            </a:r>
            <a:r>
              <a:rPr lang="hu-HU" dirty="0" smtClean="0"/>
              <a:t>), </a:t>
            </a:r>
            <a:r>
              <a:rPr lang="hu-HU" dirty="0" err="1" smtClean="0"/>
              <a:t>Unikóddal</a:t>
            </a:r>
            <a:r>
              <a:rPr lang="hu-HU" dirty="0" smtClean="0"/>
              <a:t> (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\u0070</a:t>
            </a:r>
            <a:r>
              <a:rPr lang="hu-HU" dirty="0" smtClean="0"/>
              <a:t>), </a:t>
            </a:r>
            <a:r>
              <a:rPr lang="hu-HU" dirty="0" err="1" smtClean="0"/>
              <a:t>Escape</a:t>
            </a:r>
            <a:r>
              <a:rPr lang="hu-HU" dirty="0" smtClean="0"/>
              <a:t> szekvenciával (pl.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'\t‘</a:t>
            </a:r>
            <a:r>
              <a:rPr lang="hu-HU" dirty="0" smtClean="0"/>
              <a:t> a horizontális tabulátor),</a:t>
            </a:r>
          </a:p>
          <a:p>
            <a:r>
              <a:rPr lang="hu-HU" dirty="0" smtClean="0"/>
              <a:t>szöveg: egynél hosszabb karakterfüzér, 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"Helló világ!"</a:t>
            </a:r>
          </a:p>
          <a:p>
            <a:r>
              <a:rPr lang="hu-HU" dirty="0" smtClean="0"/>
              <a:t>logikai érték: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dirty="0" smtClean="0"/>
              <a:t>,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3.2. A Java programok alkotóelemei</a:t>
            </a:r>
            <a:endParaRPr lang="hu-H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hu-HU" b="1" dirty="0" smtClean="0"/>
              <a:t>Szeparátorok:</a:t>
            </a:r>
          </a:p>
          <a:p>
            <a:r>
              <a:rPr lang="hu-HU" dirty="0" smtClean="0"/>
              <a:t>elválasztanak egymástól bizonyos dolgokat,</a:t>
            </a:r>
          </a:p>
          <a:p>
            <a:r>
              <a:rPr lang="hu-HU" dirty="0" smtClean="0"/>
              <a:t>egykarakteres szeparátorok: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. , ;</a:t>
            </a:r>
          </a:p>
          <a:p>
            <a:pPr lvl="1"/>
            <a:r>
              <a:rPr lang="hu-HU" dirty="0" smtClean="0"/>
              <a:t>pont: minősítésre használt, 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>
                <a:latin typeface="Courier New" pitchFamily="49" charset="0"/>
                <a:cs typeface="Courier New" pitchFamily="49" charset="0"/>
                <a:sym typeface="Symbol"/>
              </a:rPr>
              <a:t></a:t>
            </a:r>
            <a:r>
              <a:rPr lang="hu-HU" dirty="0" smtClean="0"/>
              <a:t> hangsúlyozzuk, hogy 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System </a:t>
            </a:r>
            <a:r>
              <a:rPr lang="hu-HU" dirty="0" smtClean="0"/>
              <a:t>osztálynak az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hu-HU" dirty="0" smtClean="0"/>
              <a:t>objektumának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metódusát hívjuk meg,</a:t>
            </a:r>
          </a:p>
          <a:p>
            <a:pPr lvl="1"/>
            <a:r>
              <a:rPr lang="hu-HU" dirty="0" smtClean="0"/>
              <a:t>vessző: elemek felsorolásakor,</a:t>
            </a:r>
          </a:p>
          <a:p>
            <a:pPr lvl="1"/>
            <a:r>
              <a:rPr lang="hu-HU" dirty="0" smtClean="0"/>
              <a:t>pontosvessző: utasítások többségének vége,</a:t>
            </a:r>
          </a:p>
          <a:p>
            <a:r>
              <a:rPr lang="hu-HU" dirty="0" smtClean="0"/>
              <a:t>párban álló szeparátorok: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[] {}</a:t>
            </a:r>
          </a:p>
          <a:p>
            <a:pPr lvl="1"/>
            <a:r>
              <a:rPr lang="hu-HU" dirty="0" smtClean="0"/>
              <a:t>gömbölyű zárójel: metódusokat jelöli, vagy azok paramétere(i)t tartalmazza, 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("Helló világ!"</a:t>
            </a:r>
            <a:r>
              <a:rPr lang="hu-HU" dirty="0" smtClean="0"/>
              <a:t>),</a:t>
            </a:r>
          </a:p>
          <a:p>
            <a:pPr lvl="1"/>
            <a:r>
              <a:rPr lang="hu-HU" dirty="0" smtClean="0"/>
              <a:t>szögletes zárójel: tömbképzéshez,</a:t>
            </a:r>
          </a:p>
          <a:p>
            <a:pPr lvl="1"/>
            <a:r>
              <a:rPr lang="hu-HU" dirty="0" smtClean="0"/>
              <a:t>kapcsos zárójel: blokk jele; a blokkok egymásba ágyazhatók.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3.2. A Java programok alkotóelemei</a:t>
            </a:r>
            <a:endParaRPr lang="hu-HU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Operátorok:</a:t>
            </a:r>
          </a:p>
          <a:p>
            <a:r>
              <a:rPr lang="hu-HU" dirty="0" smtClean="0"/>
              <a:t>műveleti jelek</a:t>
            </a:r>
          </a:p>
          <a:p>
            <a:r>
              <a:rPr lang="hu-HU" dirty="0" smtClean="0"/>
              <a:t>mindig kifejezésben szerepelnek</a:t>
            </a:r>
          </a:p>
          <a:p>
            <a:r>
              <a:rPr lang="hu-HU" dirty="0" smtClean="0"/>
              <a:t>+, -, *, /, %, &lt;, &lt;=, =, !=, &amp;&amp;, ||</a:t>
            </a:r>
          </a:p>
          <a:p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3.2. A Java programok alkotóelemei</a:t>
            </a:r>
            <a:endParaRPr lang="hu-HU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3.3. Változó, adattípus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Változó:</a:t>
            </a:r>
          </a:p>
          <a:p>
            <a:r>
              <a:rPr lang="hu-HU" dirty="0" smtClean="0"/>
              <a:t>egy névvel ellátott memóriaterület.</a:t>
            </a:r>
          </a:p>
          <a:p>
            <a:pPr>
              <a:buNone/>
            </a:pPr>
            <a:r>
              <a:rPr lang="hu-HU" b="1" dirty="0" smtClean="0"/>
              <a:t>Változó adattípusa meghatározza: </a:t>
            </a:r>
          </a:p>
          <a:p>
            <a:r>
              <a:rPr lang="hu-HU" dirty="0" smtClean="0"/>
              <a:t>mit tudunk benne tárolni,</a:t>
            </a:r>
          </a:p>
          <a:p>
            <a:r>
              <a:rPr lang="hu-HU" dirty="0" smtClean="0"/>
              <a:t>milyen műveleteket tudunk vele végezni.</a:t>
            </a:r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u-HU" sz="2800" b="1" dirty="0" smtClean="0"/>
              <a:t>Feladat: </a:t>
            </a:r>
            <a:r>
              <a:rPr lang="hu-HU" sz="2800" dirty="0" smtClean="0"/>
              <a:t>A program kérjen be a felhasználótól a konzolról egy egész számot, és írja ki a képernyőre annak a kétszeresét!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DuplaSzám1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("Szám kétszerese");       //1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int x;                                       //2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("Szám: ");         //3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xDupla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                                 //4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xDupla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= 2*x;                                //5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szám kétszerese: "+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xDupla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);//6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r>
              <a:rPr lang="hu-HU" dirty="0" smtClean="0"/>
              <a:t>Nézzük végig az utasításszekvenciát! </a:t>
            </a:r>
            <a:br>
              <a:rPr lang="hu-HU" dirty="0" smtClean="0"/>
            </a:br>
            <a:r>
              <a:rPr lang="hu-HU" dirty="0" smtClean="0"/>
              <a:t>Mit csinál 1-1 utasítás?</a:t>
            </a:r>
          </a:p>
          <a:p>
            <a:r>
              <a:rPr lang="hu-HU" dirty="0" smtClean="0"/>
              <a:t>Teszteljük a programot, adjuk meg pl. 62. 3.8, 1073741824, 5000000000!</a:t>
            </a:r>
          </a:p>
          <a:p>
            <a:r>
              <a:rPr lang="hu-HU" dirty="0" smtClean="0"/>
              <a:t>Elég információt kapott a felhasználó?</a:t>
            </a:r>
          </a:p>
          <a:p>
            <a:r>
              <a:rPr lang="hu-HU" dirty="0" smtClean="0"/>
              <a:t>Miért nem fogad el „nagy számot”?</a:t>
            </a:r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01000" cy="1143000"/>
          </a:xfrm>
        </p:spPr>
        <p:txBody>
          <a:bodyPr>
            <a:noAutofit/>
          </a:bodyPr>
          <a:lstStyle/>
          <a:p>
            <a:r>
              <a:rPr lang="hu-HU" dirty="0" smtClean="0"/>
              <a:t>3. Alapfogalmak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688975">
              <a:buNone/>
            </a:pPr>
            <a:r>
              <a:rPr lang="hu-HU" dirty="0" smtClean="0"/>
              <a:t>3.1. Első Java programunk</a:t>
            </a:r>
          </a:p>
          <a:p>
            <a:pPr marL="688975" indent="-688975">
              <a:buNone/>
            </a:pPr>
            <a:r>
              <a:rPr lang="hu-HU" dirty="0" smtClean="0"/>
              <a:t>3.2. A Java programok alkotóelemei</a:t>
            </a:r>
          </a:p>
          <a:p>
            <a:pPr marL="688975" indent="-688975">
              <a:buNone/>
            </a:pPr>
            <a:r>
              <a:rPr lang="hu-HU" dirty="0" smtClean="0"/>
              <a:t>3.3. Változó, adattípus</a:t>
            </a:r>
          </a:p>
          <a:p>
            <a:pPr marL="688975" indent="-688975">
              <a:buNone/>
            </a:pPr>
            <a:r>
              <a:rPr lang="hu-HU" dirty="0" smtClean="0"/>
              <a:t>3.4. Beolvasás a konzolról és kiírás a konzolra</a:t>
            </a:r>
          </a:p>
          <a:p>
            <a:pPr marL="688975" indent="-688975">
              <a:buNone/>
            </a:pPr>
            <a:r>
              <a:rPr lang="hu-HU" dirty="0" smtClean="0"/>
              <a:t>3.5. Gyakorló feladatok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hu-HU" dirty="0" smtClean="0"/>
              <a:t>Módosítsuk a programot!</a:t>
            </a:r>
          </a:p>
          <a:p>
            <a:r>
              <a:rPr lang="hu-HU" dirty="0" smtClean="0"/>
              <a:t>Vonjuk össze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u-HU" dirty="0" smtClean="0"/>
              <a:t> és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xDupla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deklarációját!</a:t>
            </a:r>
          </a:p>
          <a:p>
            <a:r>
              <a:rPr lang="hu-HU" dirty="0" smtClean="0"/>
              <a:t>Vonjuk össze egy-egy változó deklarációját és értékadását!</a:t>
            </a:r>
          </a:p>
          <a:p>
            <a:r>
              <a:rPr lang="hu-HU" dirty="0" smtClean="0"/>
              <a:t>Ne használjuk az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xDupla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változót, számoltassuk ki a kiíró utasításban az eredményt!</a:t>
            </a:r>
          </a:p>
          <a:p>
            <a:r>
              <a:rPr lang="hu-HU" dirty="0" smtClean="0"/>
              <a:t>Legyen dupla méretű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u-HU" dirty="0" smtClean="0"/>
              <a:t> memóriahelye: legyen </a:t>
            </a:r>
            <a:r>
              <a:rPr lang="hu-HU" dirty="0" err="1" smtClean="0"/>
              <a:t>long</a:t>
            </a:r>
            <a:r>
              <a:rPr lang="hu-HU" dirty="0" smtClean="0"/>
              <a:t> (hosszú egész)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u-HU" dirty="0" smtClean="0"/>
              <a:t> típusa, és az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utasítással olvassuk be!</a:t>
            </a:r>
          </a:p>
          <a:p>
            <a:r>
              <a:rPr lang="hu-HU" dirty="0" smtClean="0"/>
              <a:t>Teszteljük a programot, adjuk meg 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-15.2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1073741824, 52L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561F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10000000000000000000.</a:t>
            </a:r>
          </a:p>
          <a:p>
            <a:r>
              <a:rPr lang="hu-HU" dirty="0" smtClean="0"/>
              <a:t>Kezelje a program a valós számokat is: legyen </a:t>
            </a:r>
            <a:r>
              <a:rPr lang="hu-HU" dirty="0" err="1" smtClean="0"/>
              <a:t>double</a:t>
            </a:r>
            <a:r>
              <a:rPr lang="hu-HU" dirty="0" smtClean="0"/>
              <a:t> típusú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u-HU" dirty="0" smtClean="0"/>
              <a:t>, és az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utasítással olvassuk be!</a:t>
            </a:r>
          </a:p>
          <a:p>
            <a:r>
              <a:rPr lang="hu-HU" dirty="0" smtClean="0"/>
              <a:t>Teszteljük a programot, adjuk meg 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1E6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75.6.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Számok típusai: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hu-HU" dirty="0" smtClean="0"/>
              <a:t>: 1 bájtos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hu-HU" dirty="0" smtClean="0"/>
              <a:t>: 2 bájtos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hu-HU" dirty="0" smtClean="0"/>
              <a:t>: 4 bájtos, min. 2147483648 és </a:t>
            </a:r>
            <a:r>
              <a:rPr lang="hu-HU" dirty="0" err="1" smtClean="0"/>
              <a:t>max</a:t>
            </a:r>
            <a:r>
              <a:rPr lang="hu-HU" dirty="0" smtClean="0"/>
              <a:t>. 2147483647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/>
              <a:t>: 8 bájtos, min. -2^63 és </a:t>
            </a:r>
            <a:r>
              <a:rPr lang="hu-HU" dirty="0" err="1" smtClean="0"/>
              <a:t>max</a:t>
            </a:r>
            <a:r>
              <a:rPr lang="hu-HU" dirty="0" smtClean="0"/>
              <a:t>. 2^63-1</a:t>
            </a:r>
          </a:p>
          <a:p>
            <a:r>
              <a:rPr lang="hu-HU" dirty="0" smtClean="0"/>
              <a:t>Egész literálok alapértelmezésben int típusúak.</a:t>
            </a:r>
          </a:p>
          <a:p>
            <a:endParaRPr lang="hu-HU" dirty="0" smtClean="0"/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hu-HU" dirty="0" smtClean="0"/>
              <a:t>: 4 bájtos, pontossága 6-7 számjegy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/>
              <a:t>: 8 bájtos, min. 4.9E-324 és </a:t>
            </a:r>
            <a:r>
              <a:rPr lang="hu-HU" dirty="0" err="1" smtClean="0"/>
              <a:t>max</a:t>
            </a:r>
            <a:r>
              <a:rPr lang="hu-HU" dirty="0" smtClean="0"/>
              <a:t>. 1.7976931348623157E308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long</a:t>
            </a:r>
            <a:r>
              <a:rPr lang="hu-HU" dirty="0" smtClean="0"/>
              <a:t> típusú egész </a:t>
            </a:r>
            <a:r>
              <a:rPr lang="hu-HU" dirty="0" err="1" smtClean="0"/>
              <a:t>literál</a:t>
            </a:r>
            <a:r>
              <a:rPr lang="hu-HU" dirty="0" smtClean="0"/>
              <a:t> végére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hu-HU" dirty="0" smtClean="0"/>
              <a:t> betűt kell írni, 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12L</a:t>
            </a:r>
            <a:r>
              <a:rPr lang="hu-HU" dirty="0" smtClean="0"/>
              <a:t>.</a:t>
            </a:r>
          </a:p>
          <a:p>
            <a:r>
              <a:rPr lang="hu-HU" dirty="0" smtClean="0"/>
              <a:t>Valós literálok alapértelmezésben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/>
              <a:t> típusúak.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hu-HU" dirty="0" smtClean="0"/>
              <a:t> típus valós literálok végére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hu-HU" dirty="0" smtClean="0"/>
              <a:t> betűt kell írni, 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0.2F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hu-HU" b="1" dirty="0" smtClean="0"/>
              <a:t>Feladat: </a:t>
            </a:r>
            <a:r>
              <a:rPr lang="hu-HU" dirty="0" smtClean="0"/>
              <a:t>Írassuk ki a primitív adattípusok </a:t>
            </a:r>
            <a:r>
              <a:rPr lang="hu-HU" dirty="0" err="1" smtClean="0"/>
              <a:t>max</a:t>
            </a:r>
            <a:r>
              <a:rPr lang="hu-HU" dirty="0" smtClean="0"/>
              <a:t> és min értékeit!</a:t>
            </a:r>
          </a:p>
          <a:p>
            <a:pPr>
              <a:buNone/>
            </a:pP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MinMax</a:t>
            </a:r>
            <a:r>
              <a:rPr lang="hu-HU" dirty="0" smtClean="0"/>
              <a:t> {</a:t>
            </a:r>
          </a:p>
          <a:p>
            <a:pPr>
              <a:buNone/>
            </a:pPr>
            <a:r>
              <a:rPr lang="hu-HU" dirty="0" smtClean="0"/>
              <a:t> 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static</a:t>
            </a:r>
            <a:r>
              <a:rPr lang="hu-HU" dirty="0" smtClean="0"/>
              <a:t> </a:t>
            </a:r>
            <a:r>
              <a:rPr lang="hu-HU" dirty="0" err="1" smtClean="0"/>
              <a:t>void</a:t>
            </a:r>
            <a:r>
              <a:rPr lang="hu-HU" dirty="0" smtClean="0"/>
              <a:t> main(</a:t>
            </a:r>
            <a:r>
              <a:rPr lang="hu-HU" dirty="0" err="1" smtClean="0"/>
              <a:t>String</a:t>
            </a:r>
            <a:r>
              <a:rPr lang="hu-HU" dirty="0" smtClean="0"/>
              <a:t>[] </a:t>
            </a:r>
            <a:r>
              <a:rPr lang="hu-HU" dirty="0" err="1" smtClean="0"/>
              <a:t>args</a:t>
            </a:r>
            <a:r>
              <a:rPr lang="hu-HU" dirty="0" smtClean="0"/>
              <a:t>) {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("Minimális </a:t>
            </a:r>
            <a:r>
              <a:rPr lang="hu-HU" b="1" dirty="0" smtClean="0"/>
              <a:t>Byte</a:t>
            </a:r>
            <a:r>
              <a:rPr lang="hu-HU" dirty="0" smtClean="0"/>
              <a:t> érték: "+</a:t>
            </a:r>
            <a:r>
              <a:rPr lang="hu-HU" dirty="0" err="1" smtClean="0"/>
              <a:t>Byte.MIN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("Maximális Byte érték: "+</a:t>
            </a:r>
            <a:r>
              <a:rPr lang="hu-HU" dirty="0" err="1" smtClean="0"/>
              <a:t>Byte.MAX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("Minimális </a:t>
            </a:r>
            <a:r>
              <a:rPr lang="hu-HU" b="1" dirty="0" err="1" smtClean="0"/>
              <a:t>Short</a:t>
            </a:r>
            <a:r>
              <a:rPr lang="hu-HU" dirty="0" smtClean="0"/>
              <a:t> érték: "+</a:t>
            </a:r>
            <a:r>
              <a:rPr lang="hu-HU" dirty="0" err="1" smtClean="0"/>
              <a:t>Short.MIN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("Maximális </a:t>
            </a:r>
            <a:r>
              <a:rPr lang="hu-HU" dirty="0" err="1" smtClean="0"/>
              <a:t>Short</a:t>
            </a:r>
            <a:r>
              <a:rPr lang="hu-HU" dirty="0" smtClean="0"/>
              <a:t> érték: "+</a:t>
            </a:r>
            <a:r>
              <a:rPr lang="hu-HU" dirty="0" err="1" smtClean="0"/>
              <a:t>Short.MAX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("Minimális </a:t>
            </a:r>
            <a:r>
              <a:rPr lang="hu-HU" b="1" dirty="0" smtClean="0"/>
              <a:t>Integer</a:t>
            </a:r>
            <a:r>
              <a:rPr lang="hu-HU" dirty="0" smtClean="0"/>
              <a:t> érték: "+</a:t>
            </a:r>
            <a:r>
              <a:rPr lang="hu-HU" dirty="0" err="1" smtClean="0"/>
              <a:t>Integer.MIN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("Maximális Integer érték: "+</a:t>
            </a:r>
            <a:r>
              <a:rPr lang="hu-HU" dirty="0" err="1" smtClean="0"/>
              <a:t>Integer.MAX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("Minimális </a:t>
            </a:r>
            <a:r>
              <a:rPr lang="hu-HU" b="1" dirty="0" smtClean="0"/>
              <a:t>Long</a:t>
            </a:r>
            <a:r>
              <a:rPr lang="hu-HU" dirty="0" smtClean="0"/>
              <a:t> érték: "+</a:t>
            </a:r>
            <a:r>
              <a:rPr lang="hu-HU" dirty="0" err="1" smtClean="0"/>
              <a:t>Long.MIN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("Maximális Long érték: "+</a:t>
            </a:r>
            <a:r>
              <a:rPr lang="hu-HU" dirty="0" err="1" smtClean="0"/>
              <a:t>Long.MAX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("Minimális </a:t>
            </a:r>
            <a:r>
              <a:rPr lang="hu-HU" b="1" dirty="0" err="1" smtClean="0"/>
              <a:t>Double</a:t>
            </a:r>
            <a:r>
              <a:rPr lang="hu-HU" dirty="0" smtClean="0"/>
              <a:t> érték: "+</a:t>
            </a:r>
            <a:r>
              <a:rPr lang="hu-HU" dirty="0" err="1" smtClean="0"/>
              <a:t>Double.MIN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  </a:t>
            </a:r>
            <a:r>
              <a:rPr lang="hu-HU" dirty="0" err="1" smtClean="0"/>
              <a:t>System.out.println</a:t>
            </a:r>
            <a:r>
              <a:rPr lang="hu-HU" dirty="0" smtClean="0"/>
              <a:t>("Maximális </a:t>
            </a:r>
            <a:r>
              <a:rPr lang="hu-HU" dirty="0" err="1" smtClean="0"/>
              <a:t>Double</a:t>
            </a:r>
            <a:r>
              <a:rPr lang="hu-HU" dirty="0" smtClean="0"/>
              <a:t> érték: "+</a:t>
            </a:r>
            <a:r>
              <a:rPr lang="hu-HU" dirty="0" err="1" smtClean="0"/>
              <a:t>Double.MAX</a:t>
            </a:r>
            <a:r>
              <a:rPr lang="hu-HU" dirty="0" smtClean="0"/>
              <a:t>_VALUE);</a:t>
            </a:r>
          </a:p>
          <a:p>
            <a:pPr>
              <a:buNone/>
            </a:pPr>
            <a:r>
              <a:rPr lang="hu-HU" dirty="0" smtClean="0"/>
              <a:t>   }}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Feladat: </a:t>
            </a:r>
            <a:r>
              <a:rPr lang="hu-HU" dirty="0" smtClean="0"/>
              <a:t>A program kérjen be a felhasználótól a konzolról egy karaktert, és írja ki azt a képernyőre külön sorokban egymás után háromszor!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EgyKarakter1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k=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extra.Console.readChar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("Karakter: ");//1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beolvasott karakter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"háromszor:\n"+k+"\n"+k+"\n"+k);        //2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hu-HU" dirty="0" smtClean="0"/>
          </a:p>
          <a:p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r>
              <a:rPr lang="hu-HU" dirty="0" smtClean="0"/>
              <a:t>Elemezzük a feladatot sorról sorra!</a:t>
            </a:r>
          </a:p>
          <a:p>
            <a:r>
              <a:rPr lang="hu-HU" dirty="0" smtClean="0"/>
              <a:t>Adjuk meg pl. ezeket az értékeket: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wasd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123</a:t>
            </a:r>
            <a:r>
              <a:rPr lang="hu-HU" dirty="0" smtClean="0"/>
              <a:t>,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%.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hu-HU" dirty="0" smtClean="0"/>
              <a:t>logikai típusú változó,</a:t>
            </a:r>
          </a:p>
          <a:p>
            <a:r>
              <a:rPr lang="hu-HU" dirty="0" smtClean="0"/>
              <a:t>konzolról nem lehet közvetlenül beolvasni,</a:t>
            </a:r>
          </a:p>
          <a:p>
            <a:r>
              <a:rPr lang="hu-HU" dirty="0" smtClean="0"/>
              <a:t>értékadás: tárolja a logikai értékeket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dirty="0" smtClean="0"/>
              <a:t>), vagy egy logikai kifejezés értéke kerül bele.</a:t>
            </a:r>
          </a:p>
          <a:p>
            <a:pPr>
              <a:buNone/>
            </a:pPr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Feladat: </a:t>
            </a:r>
            <a:r>
              <a:rPr lang="hu-HU" dirty="0" smtClean="0"/>
              <a:t>A program adjon értéket egy logikai változónak, ezt írja ki a konzolra, majd a logikai változó értékét változtassa meg, és azt is írja ki a konzolra!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LogikaiÉrték1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szépAzIdő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           //1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("Szép az idő? "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szépAzIdő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      //2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szépAzIdő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;                  //3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("Szép az idő? "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  +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szépAzIdő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);     //4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Feladat: </a:t>
            </a:r>
            <a:r>
              <a:rPr lang="hu-HU" dirty="0" smtClean="0"/>
              <a:t>A program kérjen be egy valós számot a konzolról! Döntse el, hogy a beolvasott szám pozitív-e, majd a döntés eredményét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hu-HU" dirty="0" smtClean="0"/>
              <a:t> vagy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u-HU" dirty="0" smtClean="0"/>
              <a:t> értékként) írja ki a konzolra!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LogikaiÉrték2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("Pozitív-e a szám?");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szám=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pozitív_e = szám&gt;0;                 //1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("A szám pozitív?" </a:t>
            </a:r>
            <a:br>
              <a:rPr lang="hu-HU" dirty="0" smtClean="0">
                <a:latin typeface="Courier New" pitchFamily="49" charset="0"/>
                <a:cs typeface="Courier New" pitchFamily="49" charset="0"/>
              </a:rPr>
            </a:b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              +pozitív_e);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dirty="0" smtClean="0"/>
              <a:t>Primitív típusok</a:t>
            </a:r>
            <a:endParaRPr lang="hu-HU" sz="36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446" y="1993900"/>
            <a:ext cx="8995997" cy="3392488"/>
            <a:chOff x="16" y="1256"/>
            <a:chExt cx="6139" cy="2137"/>
          </a:xfrm>
        </p:grpSpPr>
        <p:sp>
          <p:nvSpPr>
            <p:cNvPr id="866308" name="Rectangle 4"/>
            <p:cNvSpPr>
              <a:spLocks noChangeArrowheads="1"/>
            </p:cNvSpPr>
            <p:nvPr/>
          </p:nvSpPr>
          <p:spPr bwMode="auto">
            <a:xfrm>
              <a:off x="1393" y="2176"/>
              <a:ext cx="1180" cy="2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09" name="Rectangle 5"/>
            <p:cNvSpPr>
              <a:spLocks noChangeArrowheads="1"/>
            </p:cNvSpPr>
            <p:nvPr/>
          </p:nvSpPr>
          <p:spPr bwMode="auto">
            <a:xfrm>
              <a:off x="27" y="3099"/>
              <a:ext cx="494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0" name="Rectangle 6"/>
            <p:cNvSpPr>
              <a:spLocks noChangeArrowheads="1"/>
            </p:cNvSpPr>
            <p:nvPr/>
          </p:nvSpPr>
          <p:spPr bwMode="auto">
            <a:xfrm>
              <a:off x="23" y="3103"/>
              <a:ext cx="502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1" name="Rectangle 7"/>
            <p:cNvSpPr>
              <a:spLocks noChangeArrowheads="1"/>
            </p:cNvSpPr>
            <p:nvPr/>
          </p:nvSpPr>
          <p:spPr bwMode="auto">
            <a:xfrm>
              <a:off x="19" y="3107"/>
              <a:ext cx="510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2" name="Rectangle 8"/>
            <p:cNvSpPr>
              <a:spLocks noChangeArrowheads="1"/>
            </p:cNvSpPr>
            <p:nvPr/>
          </p:nvSpPr>
          <p:spPr bwMode="auto">
            <a:xfrm>
              <a:off x="16" y="3111"/>
              <a:ext cx="517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3" name="Rectangle 9"/>
            <p:cNvSpPr>
              <a:spLocks noChangeArrowheads="1"/>
            </p:cNvSpPr>
            <p:nvPr/>
          </p:nvSpPr>
          <p:spPr bwMode="auto">
            <a:xfrm>
              <a:off x="638" y="3099"/>
              <a:ext cx="494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4" name="Rectangle 10"/>
            <p:cNvSpPr>
              <a:spLocks noChangeArrowheads="1"/>
            </p:cNvSpPr>
            <p:nvPr/>
          </p:nvSpPr>
          <p:spPr bwMode="auto">
            <a:xfrm>
              <a:off x="634" y="3103"/>
              <a:ext cx="502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5" name="Rectangle 11"/>
            <p:cNvSpPr>
              <a:spLocks noChangeArrowheads="1"/>
            </p:cNvSpPr>
            <p:nvPr/>
          </p:nvSpPr>
          <p:spPr bwMode="auto">
            <a:xfrm>
              <a:off x="630" y="3107"/>
              <a:ext cx="510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6" name="Rectangle 12"/>
            <p:cNvSpPr>
              <a:spLocks noChangeArrowheads="1"/>
            </p:cNvSpPr>
            <p:nvPr/>
          </p:nvSpPr>
          <p:spPr bwMode="auto">
            <a:xfrm>
              <a:off x="626" y="3111"/>
              <a:ext cx="518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7" name="Rectangle 13"/>
            <p:cNvSpPr>
              <a:spLocks noChangeArrowheads="1"/>
            </p:cNvSpPr>
            <p:nvPr/>
          </p:nvSpPr>
          <p:spPr bwMode="auto">
            <a:xfrm>
              <a:off x="1249" y="3099"/>
              <a:ext cx="494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8" name="Rectangle 14"/>
            <p:cNvSpPr>
              <a:spLocks noChangeArrowheads="1"/>
            </p:cNvSpPr>
            <p:nvPr/>
          </p:nvSpPr>
          <p:spPr bwMode="auto">
            <a:xfrm>
              <a:off x="1245" y="3103"/>
              <a:ext cx="502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19" name="Rectangle 15"/>
            <p:cNvSpPr>
              <a:spLocks noChangeArrowheads="1"/>
            </p:cNvSpPr>
            <p:nvPr/>
          </p:nvSpPr>
          <p:spPr bwMode="auto">
            <a:xfrm>
              <a:off x="1241" y="3107"/>
              <a:ext cx="510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0" name="Rectangle 16"/>
            <p:cNvSpPr>
              <a:spLocks noChangeArrowheads="1"/>
            </p:cNvSpPr>
            <p:nvPr/>
          </p:nvSpPr>
          <p:spPr bwMode="auto">
            <a:xfrm>
              <a:off x="1237" y="3111"/>
              <a:ext cx="518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1" name="Rectangle 17"/>
            <p:cNvSpPr>
              <a:spLocks noChangeArrowheads="1"/>
            </p:cNvSpPr>
            <p:nvPr/>
          </p:nvSpPr>
          <p:spPr bwMode="auto">
            <a:xfrm>
              <a:off x="1860" y="3099"/>
              <a:ext cx="494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2" name="Rectangle 18"/>
            <p:cNvSpPr>
              <a:spLocks noChangeArrowheads="1"/>
            </p:cNvSpPr>
            <p:nvPr/>
          </p:nvSpPr>
          <p:spPr bwMode="auto">
            <a:xfrm>
              <a:off x="1856" y="3103"/>
              <a:ext cx="502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3" name="Rectangle 19"/>
            <p:cNvSpPr>
              <a:spLocks noChangeArrowheads="1"/>
            </p:cNvSpPr>
            <p:nvPr/>
          </p:nvSpPr>
          <p:spPr bwMode="auto">
            <a:xfrm>
              <a:off x="1852" y="3107"/>
              <a:ext cx="510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4" name="Rectangle 20"/>
            <p:cNvSpPr>
              <a:spLocks noChangeArrowheads="1"/>
            </p:cNvSpPr>
            <p:nvPr/>
          </p:nvSpPr>
          <p:spPr bwMode="auto">
            <a:xfrm>
              <a:off x="1848" y="3111"/>
              <a:ext cx="518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5" name="Rectangle 21"/>
            <p:cNvSpPr>
              <a:spLocks noChangeArrowheads="1"/>
            </p:cNvSpPr>
            <p:nvPr/>
          </p:nvSpPr>
          <p:spPr bwMode="auto">
            <a:xfrm>
              <a:off x="2471" y="3099"/>
              <a:ext cx="494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6" name="Rectangle 22"/>
            <p:cNvSpPr>
              <a:spLocks noChangeArrowheads="1"/>
            </p:cNvSpPr>
            <p:nvPr/>
          </p:nvSpPr>
          <p:spPr bwMode="auto">
            <a:xfrm>
              <a:off x="2467" y="3103"/>
              <a:ext cx="502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7" name="Rectangle 23"/>
            <p:cNvSpPr>
              <a:spLocks noChangeArrowheads="1"/>
            </p:cNvSpPr>
            <p:nvPr/>
          </p:nvSpPr>
          <p:spPr bwMode="auto">
            <a:xfrm>
              <a:off x="2463" y="3107"/>
              <a:ext cx="510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8" name="Rectangle 24"/>
            <p:cNvSpPr>
              <a:spLocks noChangeArrowheads="1"/>
            </p:cNvSpPr>
            <p:nvPr/>
          </p:nvSpPr>
          <p:spPr bwMode="auto">
            <a:xfrm>
              <a:off x="2459" y="3111"/>
              <a:ext cx="518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29" name="Rectangle 25"/>
            <p:cNvSpPr>
              <a:spLocks noChangeArrowheads="1"/>
            </p:cNvSpPr>
            <p:nvPr/>
          </p:nvSpPr>
          <p:spPr bwMode="auto">
            <a:xfrm>
              <a:off x="3210" y="2639"/>
              <a:ext cx="786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0" name="Rectangle 26"/>
            <p:cNvSpPr>
              <a:spLocks noChangeArrowheads="1"/>
            </p:cNvSpPr>
            <p:nvPr/>
          </p:nvSpPr>
          <p:spPr bwMode="auto">
            <a:xfrm>
              <a:off x="3206" y="2643"/>
              <a:ext cx="794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1" name="Rectangle 27"/>
            <p:cNvSpPr>
              <a:spLocks noChangeArrowheads="1"/>
            </p:cNvSpPr>
            <p:nvPr/>
          </p:nvSpPr>
          <p:spPr bwMode="auto">
            <a:xfrm>
              <a:off x="3202" y="2647"/>
              <a:ext cx="802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2" name="Rectangle 28"/>
            <p:cNvSpPr>
              <a:spLocks noChangeArrowheads="1"/>
            </p:cNvSpPr>
            <p:nvPr/>
          </p:nvSpPr>
          <p:spPr bwMode="auto">
            <a:xfrm>
              <a:off x="3198" y="2651"/>
              <a:ext cx="810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3" name="Rectangle 29"/>
            <p:cNvSpPr>
              <a:spLocks noChangeArrowheads="1"/>
            </p:cNvSpPr>
            <p:nvPr/>
          </p:nvSpPr>
          <p:spPr bwMode="auto">
            <a:xfrm>
              <a:off x="4113" y="2639"/>
              <a:ext cx="786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4" name="Rectangle 30"/>
            <p:cNvSpPr>
              <a:spLocks noChangeArrowheads="1"/>
            </p:cNvSpPr>
            <p:nvPr/>
          </p:nvSpPr>
          <p:spPr bwMode="auto">
            <a:xfrm>
              <a:off x="4109" y="2643"/>
              <a:ext cx="794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5" name="Rectangle 31"/>
            <p:cNvSpPr>
              <a:spLocks noChangeArrowheads="1"/>
            </p:cNvSpPr>
            <p:nvPr/>
          </p:nvSpPr>
          <p:spPr bwMode="auto">
            <a:xfrm>
              <a:off x="4105" y="2647"/>
              <a:ext cx="801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6" name="Rectangle 32"/>
            <p:cNvSpPr>
              <a:spLocks noChangeArrowheads="1"/>
            </p:cNvSpPr>
            <p:nvPr/>
          </p:nvSpPr>
          <p:spPr bwMode="auto">
            <a:xfrm>
              <a:off x="4101" y="2651"/>
              <a:ext cx="809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7" name="Rectangle 33"/>
            <p:cNvSpPr>
              <a:spLocks noChangeArrowheads="1"/>
            </p:cNvSpPr>
            <p:nvPr/>
          </p:nvSpPr>
          <p:spPr bwMode="auto">
            <a:xfrm>
              <a:off x="5015" y="2180"/>
              <a:ext cx="1129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8" name="Rectangle 34"/>
            <p:cNvSpPr>
              <a:spLocks noChangeArrowheads="1"/>
            </p:cNvSpPr>
            <p:nvPr/>
          </p:nvSpPr>
          <p:spPr bwMode="auto">
            <a:xfrm>
              <a:off x="5012" y="2184"/>
              <a:ext cx="1136" cy="28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39" name="Rectangle 35"/>
            <p:cNvSpPr>
              <a:spLocks noChangeArrowheads="1"/>
            </p:cNvSpPr>
            <p:nvPr/>
          </p:nvSpPr>
          <p:spPr bwMode="auto">
            <a:xfrm>
              <a:off x="5008" y="2187"/>
              <a:ext cx="1144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0" name="Rectangle 36"/>
            <p:cNvSpPr>
              <a:spLocks noChangeArrowheads="1"/>
            </p:cNvSpPr>
            <p:nvPr/>
          </p:nvSpPr>
          <p:spPr bwMode="auto">
            <a:xfrm>
              <a:off x="5004" y="2191"/>
              <a:ext cx="1151" cy="28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1" name="Line 37"/>
            <p:cNvSpPr>
              <a:spLocks noChangeShapeType="1"/>
            </p:cNvSpPr>
            <p:nvPr/>
          </p:nvSpPr>
          <p:spPr bwMode="auto">
            <a:xfrm>
              <a:off x="3086" y="1538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2" name="Line 38"/>
            <p:cNvSpPr>
              <a:spLocks noChangeShapeType="1"/>
            </p:cNvSpPr>
            <p:nvPr/>
          </p:nvSpPr>
          <p:spPr bwMode="auto">
            <a:xfrm>
              <a:off x="3004" y="1627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3" name="Line 39"/>
            <p:cNvSpPr>
              <a:spLocks noChangeShapeType="1"/>
            </p:cNvSpPr>
            <p:nvPr/>
          </p:nvSpPr>
          <p:spPr bwMode="auto">
            <a:xfrm>
              <a:off x="5580" y="1627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4" name="Line 40"/>
            <p:cNvSpPr>
              <a:spLocks noChangeShapeType="1"/>
            </p:cNvSpPr>
            <p:nvPr/>
          </p:nvSpPr>
          <p:spPr bwMode="auto">
            <a:xfrm>
              <a:off x="3004" y="1627"/>
              <a:ext cx="8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5" name="Line 41"/>
            <p:cNvSpPr>
              <a:spLocks noChangeShapeType="1"/>
            </p:cNvSpPr>
            <p:nvPr/>
          </p:nvSpPr>
          <p:spPr bwMode="auto">
            <a:xfrm>
              <a:off x="3086" y="1627"/>
              <a:ext cx="249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6" name="Line 42"/>
            <p:cNvSpPr>
              <a:spLocks noChangeShapeType="1"/>
            </p:cNvSpPr>
            <p:nvPr/>
          </p:nvSpPr>
          <p:spPr bwMode="auto">
            <a:xfrm>
              <a:off x="3004" y="1998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7" name="Line 43"/>
            <p:cNvSpPr>
              <a:spLocks noChangeShapeType="1"/>
            </p:cNvSpPr>
            <p:nvPr/>
          </p:nvSpPr>
          <p:spPr bwMode="auto">
            <a:xfrm>
              <a:off x="1953" y="2087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8" name="Line 44"/>
            <p:cNvSpPr>
              <a:spLocks noChangeShapeType="1"/>
            </p:cNvSpPr>
            <p:nvPr/>
          </p:nvSpPr>
          <p:spPr bwMode="auto">
            <a:xfrm>
              <a:off x="4054" y="2087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49" name="Line 45"/>
            <p:cNvSpPr>
              <a:spLocks noChangeShapeType="1"/>
            </p:cNvSpPr>
            <p:nvPr/>
          </p:nvSpPr>
          <p:spPr bwMode="auto">
            <a:xfrm>
              <a:off x="1953" y="2087"/>
              <a:ext cx="10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0" name="Line 46"/>
            <p:cNvSpPr>
              <a:spLocks noChangeShapeType="1"/>
            </p:cNvSpPr>
            <p:nvPr/>
          </p:nvSpPr>
          <p:spPr bwMode="auto">
            <a:xfrm>
              <a:off x="3004" y="2087"/>
              <a:ext cx="105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1" name="Line 47"/>
            <p:cNvSpPr>
              <a:spLocks noChangeShapeType="1"/>
            </p:cNvSpPr>
            <p:nvPr/>
          </p:nvSpPr>
          <p:spPr bwMode="auto">
            <a:xfrm>
              <a:off x="1953" y="2458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2" name="Line 48"/>
            <p:cNvSpPr>
              <a:spLocks noChangeShapeType="1"/>
            </p:cNvSpPr>
            <p:nvPr/>
          </p:nvSpPr>
          <p:spPr bwMode="auto">
            <a:xfrm>
              <a:off x="1191" y="2547"/>
              <a:ext cx="1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3" name="Line 49"/>
            <p:cNvSpPr>
              <a:spLocks noChangeShapeType="1"/>
            </p:cNvSpPr>
            <p:nvPr/>
          </p:nvSpPr>
          <p:spPr bwMode="auto">
            <a:xfrm>
              <a:off x="2716" y="2547"/>
              <a:ext cx="1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4" name="Line 50"/>
            <p:cNvSpPr>
              <a:spLocks noChangeShapeType="1"/>
            </p:cNvSpPr>
            <p:nvPr/>
          </p:nvSpPr>
          <p:spPr bwMode="auto">
            <a:xfrm>
              <a:off x="1191" y="2547"/>
              <a:ext cx="7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5" name="Line 51"/>
            <p:cNvSpPr>
              <a:spLocks noChangeShapeType="1"/>
            </p:cNvSpPr>
            <p:nvPr/>
          </p:nvSpPr>
          <p:spPr bwMode="auto">
            <a:xfrm>
              <a:off x="1953" y="2547"/>
              <a:ext cx="76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6" name="Line 52"/>
            <p:cNvSpPr>
              <a:spLocks noChangeShapeType="1"/>
            </p:cNvSpPr>
            <p:nvPr/>
          </p:nvSpPr>
          <p:spPr bwMode="auto">
            <a:xfrm>
              <a:off x="1191" y="2917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7" name="Line 53"/>
            <p:cNvSpPr>
              <a:spLocks noChangeShapeType="1"/>
            </p:cNvSpPr>
            <p:nvPr/>
          </p:nvSpPr>
          <p:spPr bwMode="auto">
            <a:xfrm>
              <a:off x="272" y="3006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8" name="Line 54"/>
            <p:cNvSpPr>
              <a:spLocks noChangeShapeType="1"/>
            </p:cNvSpPr>
            <p:nvPr/>
          </p:nvSpPr>
          <p:spPr bwMode="auto">
            <a:xfrm>
              <a:off x="883" y="3006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59" name="Line 55"/>
            <p:cNvSpPr>
              <a:spLocks noChangeShapeType="1"/>
            </p:cNvSpPr>
            <p:nvPr/>
          </p:nvSpPr>
          <p:spPr bwMode="auto">
            <a:xfrm>
              <a:off x="1494" y="3006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60" name="Line 56"/>
            <p:cNvSpPr>
              <a:spLocks noChangeShapeType="1"/>
            </p:cNvSpPr>
            <p:nvPr/>
          </p:nvSpPr>
          <p:spPr bwMode="auto">
            <a:xfrm>
              <a:off x="2105" y="3006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61" name="Line 57"/>
            <p:cNvSpPr>
              <a:spLocks noChangeShapeType="1"/>
            </p:cNvSpPr>
            <p:nvPr/>
          </p:nvSpPr>
          <p:spPr bwMode="auto">
            <a:xfrm>
              <a:off x="272" y="3006"/>
              <a:ext cx="6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62" name="Line 58"/>
            <p:cNvSpPr>
              <a:spLocks noChangeShapeType="1"/>
            </p:cNvSpPr>
            <p:nvPr/>
          </p:nvSpPr>
          <p:spPr bwMode="auto">
            <a:xfrm>
              <a:off x="883" y="3006"/>
              <a:ext cx="3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63" name="Line 59"/>
            <p:cNvSpPr>
              <a:spLocks noChangeShapeType="1"/>
            </p:cNvSpPr>
            <p:nvPr/>
          </p:nvSpPr>
          <p:spPr bwMode="auto">
            <a:xfrm>
              <a:off x="1191" y="3006"/>
              <a:ext cx="30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64" name="Line 60"/>
            <p:cNvSpPr>
              <a:spLocks noChangeShapeType="1"/>
            </p:cNvSpPr>
            <p:nvPr/>
          </p:nvSpPr>
          <p:spPr bwMode="auto">
            <a:xfrm>
              <a:off x="1494" y="3006"/>
              <a:ext cx="61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65" name="Rectangle 61"/>
            <p:cNvSpPr>
              <a:spLocks noChangeArrowheads="1"/>
            </p:cNvSpPr>
            <p:nvPr/>
          </p:nvSpPr>
          <p:spPr bwMode="auto">
            <a:xfrm>
              <a:off x="31" y="3095"/>
              <a:ext cx="486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66" name="Rectangle 62"/>
            <p:cNvSpPr>
              <a:spLocks noChangeArrowheads="1"/>
            </p:cNvSpPr>
            <p:nvPr/>
          </p:nvSpPr>
          <p:spPr bwMode="auto">
            <a:xfrm>
              <a:off x="96" y="3122"/>
              <a:ext cx="37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byte</a:t>
              </a:r>
              <a:endParaRPr lang="hu-HU"/>
            </a:p>
          </p:txBody>
        </p:sp>
        <p:sp>
          <p:nvSpPr>
            <p:cNvPr id="866367" name="Rectangle 63"/>
            <p:cNvSpPr>
              <a:spLocks noChangeArrowheads="1"/>
            </p:cNvSpPr>
            <p:nvPr/>
          </p:nvSpPr>
          <p:spPr bwMode="auto">
            <a:xfrm>
              <a:off x="31" y="3095"/>
              <a:ext cx="486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68" name="Rectangle 64"/>
            <p:cNvSpPr>
              <a:spLocks noChangeArrowheads="1"/>
            </p:cNvSpPr>
            <p:nvPr/>
          </p:nvSpPr>
          <p:spPr bwMode="auto">
            <a:xfrm>
              <a:off x="642" y="3095"/>
              <a:ext cx="486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69" name="Rectangle 65"/>
            <p:cNvSpPr>
              <a:spLocks noChangeArrowheads="1"/>
            </p:cNvSpPr>
            <p:nvPr/>
          </p:nvSpPr>
          <p:spPr bwMode="auto">
            <a:xfrm>
              <a:off x="672" y="3122"/>
              <a:ext cx="45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short</a:t>
              </a:r>
              <a:endParaRPr lang="hu-HU"/>
            </a:p>
          </p:txBody>
        </p:sp>
        <p:sp>
          <p:nvSpPr>
            <p:cNvPr id="866370" name="Rectangle 66"/>
            <p:cNvSpPr>
              <a:spLocks noChangeArrowheads="1"/>
            </p:cNvSpPr>
            <p:nvPr/>
          </p:nvSpPr>
          <p:spPr bwMode="auto">
            <a:xfrm>
              <a:off x="642" y="3095"/>
              <a:ext cx="486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71" name="Rectangle 67"/>
            <p:cNvSpPr>
              <a:spLocks noChangeArrowheads="1"/>
            </p:cNvSpPr>
            <p:nvPr/>
          </p:nvSpPr>
          <p:spPr bwMode="auto">
            <a:xfrm>
              <a:off x="1253" y="3095"/>
              <a:ext cx="486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72" name="Rectangle 68"/>
            <p:cNvSpPr>
              <a:spLocks noChangeArrowheads="1"/>
            </p:cNvSpPr>
            <p:nvPr/>
          </p:nvSpPr>
          <p:spPr bwMode="auto">
            <a:xfrm>
              <a:off x="1392" y="3122"/>
              <a:ext cx="24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int</a:t>
              </a:r>
              <a:endParaRPr lang="hu-HU"/>
            </a:p>
          </p:txBody>
        </p:sp>
        <p:sp>
          <p:nvSpPr>
            <p:cNvPr id="866373" name="Rectangle 69"/>
            <p:cNvSpPr>
              <a:spLocks noChangeArrowheads="1"/>
            </p:cNvSpPr>
            <p:nvPr/>
          </p:nvSpPr>
          <p:spPr bwMode="auto">
            <a:xfrm>
              <a:off x="1253" y="3095"/>
              <a:ext cx="486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74" name="Rectangle 70"/>
            <p:cNvSpPr>
              <a:spLocks noChangeArrowheads="1"/>
            </p:cNvSpPr>
            <p:nvPr/>
          </p:nvSpPr>
          <p:spPr bwMode="auto">
            <a:xfrm>
              <a:off x="1864" y="3095"/>
              <a:ext cx="486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75" name="Rectangle 71"/>
            <p:cNvSpPr>
              <a:spLocks noChangeArrowheads="1"/>
            </p:cNvSpPr>
            <p:nvPr/>
          </p:nvSpPr>
          <p:spPr bwMode="auto">
            <a:xfrm>
              <a:off x="1920" y="3122"/>
              <a:ext cx="38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long</a:t>
              </a:r>
              <a:endParaRPr lang="hu-HU"/>
            </a:p>
          </p:txBody>
        </p:sp>
        <p:sp>
          <p:nvSpPr>
            <p:cNvPr id="866376" name="Rectangle 72"/>
            <p:cNvSpPr>
              <a:spLocks noChangeArrowheads="1"/>
            </p:cNvSpPr>
            <p:nvPr/>
          </p:nvSpPr>
          <p:spPr bwMode="auto">
            <a:xfrm>
              <a:off x="1864" y="3095"/>
              <a:ext cx="486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77" name="Rectangle 73"/>
            <p:cNvSpPr>
              <a:spLocks noChangeArrowheads="1"/>
            </p:cNvSpPr>
            <p:nvPr/>
          </p:nvSpPr>
          <p:spPr bwMode="auto">
            <a:xfrm>
              <a:off x="802" y="2635"/>
              <a:ext cx="778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78" name="Rectangle 74"/>
            <p:cNvSpPr>
              <a:spLocks noChangeArrowheads="1"/>
            </p:cNvSpPr>
            <p:nvPr/>
          </p:nvSpPr>
          <p:spPr bwMode="auto">
            <a:xfrm>
              <a:off x="930" y="2662"/>
              <a:ext cx="487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Egész</a:t>
              </a:r>
              <a:endParaRPr lang="hu-HU"/>
            </a:p>
          </p:txBody>
        </p:sp>
        <p:sp>
          <p:nvSpPr>
            <p:cNvPr id="866379" name="Rectangle 75"/>
            <p:cNvSpPr>
              <a:spLocks noChangeArrowheads="1"/>
            </p:cNvSpPr>
            <p:nvPr/>
          </p:nvSpPr>
          <p:spPr bwMode="auto">
            <a:xfrm>
              <a:off x="802" y="2635"/>
              <a:ext cx="778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80" name="Line 76"/>
            <p:cNvSpPr>
              <a:spLocks noChangeShapeType="1"/>
            </p:cNvSpPr>
            <p:nvPr/>
          </p:nvSpPr>
          <p:spPr bwMode="auto">
            <a:xfrm>
              <a:off x="2716" y="2917"/>
              <a:ext cx="1" cy="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81" name="Rectangle 77"/>
            <p:cNvSpPr>
              <a:spLocks noChangeArrowheads="1"/>
            </p:cNvSpPr>
            <p:nvPr/>
          </p:nvSpPr>
          <p:spPr bwMode="auto">
            <a:xfrm>
              <a:off x="2475" y="3095"/>
              <a:ext cx="486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82" name="Rectangle 78"/>
            <p:cNvSpPr>
              <a:spLocks noChangeArrowheads="1"/>
            </p:cNvSpPr>
            <p:nvPr/>
          </p:nvSpPr>
          <p:spPr bwMode="auto">
            <a:xfrm>
              <a:off x="2544" y="3122"/>
              <a:ext cx="38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char</a:t>
              </a:r>
              <a:endParaRPr lang="hu-HU"/>
            </a:p>
          </p:txBody>
        </p:sp>
        <p:sp>
          <p:nvSpPr>
            <p:cNvPr id="866383" name="Rectangle 79"/>
            <p:cNvSpPr>
              <a:spLocks noChangeArrowheads="1"/>
            </p:cNvSpPr>
            <p:nvPr/>
          </p:nvSpPr>
          <p:spPr bwMode="auto">
            <a:xfrm>
              <a:off x="2475" y="3095"/>
              <a:ext cx="486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84" name="Rectangle 80"/>
            <p:cNvSpPr>
              <a:spLocks noChangeArrowheads="1"/>
            </p:cNvSpPr>
            <p:nvPr/>
          </p:nvSpPr>
          <p:spPr bwMode="auto">
            <a:xfrm>
              <a:off x="2327" y="2635"/>
              <a:ext cx="778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85" name="Rectangle 81"/>
            <p:cNvSpPr>
              <a:spLocks noChangeArrowheads="1"/>
            </p:cNvSpPr>
            <p:nvPr/>
          </p:nvSpPr>
          <p:spPr bwMode="auto">
            <a:xfrm>
              <a:off x="2362" y="2662"/>
              <a:ext cx="74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Karakter</a:t>
              </a:r>
              <a:endParaRPr lang="hu-HU"/>
            </a:p>
          </p:txBody>
        </p:sp>
        <p:sp>
          <p:nvSpPr>
            <p:cNvPr id="866386" name="Rectangle 82"/>
            <p:cNvSpPr>
              <a:spLocks noChangeArrowheads="1"/>
            </p:cNvSpPr>
            <p:nvPr/>
          </p:nvSpPr>
          <p:spPr bwMode="auto">
            <a:xfrm>
              <a:off x="2327" y="2635"/>
              <a:ext cx="778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87" name="Rectangle 83"/>
            <p:cNvSpPr>
              <a:spLocks noChangeArrowheads="1"/>
            </p:cNvSpPr>
            <p:nvPr/>
          </p:nvSpPr>
          <p:spPr bwMode="auto">
            <a:xfrm>
              <a:off x="1421" y="2208"/>
              <a:ext cx="118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Sorszámozott</a:t>
              </a:r>
              <a:endParaRPr lang="hu-HU" sz="2300"/>
            </a:p>
          </p:txBody>
        </p:sp>
        <p:sp>
          <p:nvSpPr>
            <p:cNvPr id="866388" name="Line 84"/>
            <p:cNvSpPr>
              <a:spLocks noChangeShapeType="1"/>
            </p:cNvSpPr>
            <p:nvPr/>
          </p:nvSpPr>
          <p:spPr bwMode="auto">
            <a:xfrm>
              <a:off x="4054" y="2458"/>
              <a:ext cx="1" cy="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89" name="Line 85"/>
            <p:cNvSpPr>
              <a:spLocks noChangeShapeType="1"/>
            </p:cNvSpPr>
            <p:nvPr/>
          </p:nvSpPr>
          <p:spPr bwMode="auto">
            <a:xfrm>
              <a:off x="3603" y="2547"/>
              <a:ext cx="1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90" name="Line 86"/>
            <p:cNvSpPr>
              <a:spLocks noChangeShapeType="1"/>
            </p:cNvSpPr>
            <p:nvPr/>
          </p:nvSpPr>
          <p:spPr bwMode="auto">
            <a:xfrm>
              <a:off x="4506" y="2547"/>
              <a:ext cx="1" cy="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91" name="Line 87"/>
            <p:cNvSpPr>
              <a:spLocks noChangeShapeType="1"/>
            </p:cNvSpPr>
            <p:nvPr/>
          </p:nvSpPr>
          <p:spPr bwMode="auto">
            <a:xfrm>
              <a:off x="3603" y="2547"/>
              <a:ext cx="4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92" name="Line 88"/>
            <p:cNvSpPr>
              <a:spLocks noChangeShapeType="1"/>
            </p:cNvSpPr>
            <p:nvPr/>
          </p:nvSpPr>
          <p:spPr bwMode="auto">
            <a:xfrm>
              <a:off x="4054" y="2547"/>
              <a:ext cx="45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93" name="Rectangle 89"/>
            <p:cNvSpPr>
              <a:spLocks noChangeArrowheads="1"/>
            </p:cNvSpPr>
            <p:nvPr/>
          </p:nvSpPr>
          <p:spPr bwMode="auto">
            <a:xfrm>
              <a:off x="3214" y="2635"/>
              <a:ext cx="778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94" name="Rectangle 90"/>
            <p:cNvSpPr>
              <a:spLocks noChangeArrowheads="1"/>
            </p:cNvSpPr>
            <p:nvPr/>
          </p:nvSpPr>
          <p:spPr bwMode="auto">
            <a:xfrm>
              <a:off x="3456" y="2662"/>
              <a:ext cx="41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float</a:t>
              </a:r>
              <a:endParaRPr lang="hu-HU"/>
            </a:p>
          </p:txBody>
        </p:sp>
        <p:sp>
          <p:nvSpPr>
            <p:cNvPr id="866395" name="Rectangle 91"/>
            <p:cNvSpPr>
              <a:spLocks noChangeArrowheads="1"/>
            </p:cNvSpPr>
            <p:nvPr/>
          </p:nvSpPr>
          <p:spPr bwMode="auto">
            <a:xfrm>
              <a:off x="3214" y="2635"/>
              <a:ext cx="778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96" name="Rectangle 92"/>
            <p:cNvSpPr>
              <a:spLocks noChangeArrowheads="1"/>
            </p:cNvSpPr>
            <p:nvPr/>
          </p:nvSpPr>
          <p:spPr bwMode="auto">
            <a:xfrm>
              <a:off x="4117" y="2635"/>
              <a:ext cx="778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97" name="Rectangle 93"/>
            <p:cNvSpPr>
              <a:spLocks noChangeArrowheads="1"/>
            </p:cNvSpPr>
            <p:nvPr/>
          </p:nvSpPr>
          <p:spPr bwMode="auto">
            <a:xfrm>
              <a:off x="4224" y="2662"/>
              <a:ext cx="6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double</a:t>
              </a:r>
              <a:endParaRPr lang="hu-HU"/>
            </a:p>
          </p:txBody>
        </p:sp>
        <p:sp>
          <p:nvSpPr>
            <p:cNvPr id="866398" name="Rectangle 94"/>
            <p:cNvSpPr>
              <a:spLocks noChangeArrowheads="1"/>
            </p:cNvSpPr>
            <p:nvPr/>
          </p:nvSpPr>
          <p:spPr bwMode="auto">
            <a:xfrm>
              <a:off x="4117" y="2635"/>
              <a:ext cx="778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399" name="Rectangle 95"/>
            <p:cNvSpPr>
              <a:spLocks noChangeArrowheads="1"/>
            </p:cNvSpPr>
            <p:nvPr/>
          </p:nvSpPr>
          <p:spPr bwMode="auto">
            <a:xfrm>
              <a:off x="3494" y="2176"/>
              <a:ext cx="1121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00" name="Rectangle 96"/>
            <p:cNvSpPr>
              <a:spLocks noChangeArrowheads="1"/>
            </p:cNvSpPr>
            <p:nvPr/>
          </p:nvSpPr>
          <p:spPr bwMode="auto">
            <a:xfrm>
              <a:off x="3821" y="2203"/>
              <a:ext cx="46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Valós</a:t>
              </a:r>
              <a:endParaRPr lang="hu-HU"/>
            </a:p>
          </p:txBody>
        </p:sp>
        <p:sp>
          <p:nvSpPr>
            <p:cNvPr id="866401" name="Rectangle 97"/>
            <p:cNvSpPr>
              <a:spLocks noChangeArrowheads="1"/>
            </p:cNvSpPr>
            <p:nvPr/>
          </p:nvSpPr>
          <p:spPr bwMode="auto">
            <a:xfrm>
              <a:off x="3494" y="2176"/>
              <a:ext cx="1121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02" name="Rectangle 98"/>
            <p:cNvSpPr>
              <a:spLocks noChangeArrowheads="1"/>
            </p:cNvSpPr>
            <p:nvPr/>
          </p:nvSpPr>
          <p:spPr bwMode="auto">
            <a:xfrm>
              <a:off x="2443" y="1716"/>
              <a:ext cx="1121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03" name="Rectangle 99"/>
            <p:cNvSpPr>
              <a:spLocks noChangeArrowheads="1"/>
            </p:cNvSpPr>
            <p:nvPr/>
          </p:nvSpPr>
          <p:spPr bwMode="auto">
            <a:xfrm>
              <a:off x="2556" y="1743"/>
              <a:ext cx="97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Numerikus</a:t>
              </a:r>
              <a:endParaRPr lang="hu-HU"/>
            </a:p>
          </p:txBody>
        </p:sp>
        <p:sp>
          <p:nvSpPr>
            <p:cNvPr id="866404" name="Rectangle 100"/>
            <p:cNvSpPr>
              <a:spLocks noChangeArrowheads="1"/>
            </p:cNvSpPr>
            <p:nvPr/>
          </p:nvSpPr>
          <p:spPr bwMode="auto">
            <a:xfrm>
              <a:off x="2443" y="1716"/>
              <a:ext cx="1121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05" name="Line 101"/>
            <p:cNvSpPr>
              <a:spLocks noChangeShapeType="1"/>
            </p:cNvSpPr>
            <p:nvPr/>
          </p:nvSpPr>
          <p:spPr bwMode="auto">
            <a:xfrm>
              <a:off x="5580" y="1998"/>
              <a:ext cx="1" cy="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06" name="Rectangle 102"/>
            <p:cNvSpPr>
              <a:spLocks noChangeArrowheads="1"/>
            </p:cNvSpPr>
            <p:nvPr/>
          </p:nvSpPr>
          <p:spPr bwMode="auto">
            <a:xfrm>
              <a:off x="5019" y="2176"/>
              <a:ext cx="1121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07" name="Rectangle 103"/>
            <p:cNvSpPr>
              <a:spLocks noChangeArrowheads="1"/>
            </p:cNvSpPr>
            <p:nvPr/>
          </p:nvSpPr>
          <p:spPr bwMode="auto">
            <a:xfrm>
              <a:off x="5284" y="2203"/>
              <a:ext cx="69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boolean</a:t>
              </a:r>
              <a:endParaRPr lang="hu-HU"/>
            </a:p>
          </p:txBody>
        </p:sp>
        <p:sp>
          <p:nvSpPr>
            <p:cNvPr id="866408" name="Rectangle 104"/>
            <p:cNvSpPr>
              <a:spLocks noChangeArrowheads="1"/>
            </p:cNvSpPr>
            <p:nvPr/>
          </p:nvSpPr>
          <p:spPr bwMode="auto">
            <a:xfrm>
              <a:off x="5019" y="2176"/>
              <a:ext cx="1121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09" name="Rectangle 105"/>
            <p:cNvSpPr>
              <a:spLocks noChangeArrowheads="1"/>
            </p:cNvSpPr>
            <p:nvPr/>
          </p:nvSpPr>
          <p:spPr bwMode="auto">
            <a:xfrm>
              <a:off x="5019" y="1716"/>
              <a:ext cx="1121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10" name="Rectangle 106"/>
            <p:cNvSpPr>
              <a:spLocks noChangeArrowheads="1"/>
            </p:cNvSpPr>
            <p:nvPr/>
          </p:nvSpPr>
          <p:spPr bwMode="auto">
            <a:xfrm>
              <a:off x="5280" y="1743"/>
              <a:ext cx="64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>
                  <a:solidFill>
                    <a:srgbClr val="000000"/>
                  </a:solidFill>
                </a:rPr>
                <a:t>Logikai</a:t>
              </a:r>
              <a:endParaRPr lang="hu-HU"/>
            </a:p>
          </p:txBody>
        </p:sp>
        <p:sp>
          <p:nvSpPr>
            <p:cNvPr id="866411" name="Rectangle 107"/>
            <p:cNvSpPr>
              <a:spLocks noChangeArrowheads="1"/>
            </p:cNvSpPr>
            <p:nvPr/>
          </p:nvSpPr>
          <p:spPr bwMode="auto">
            <a:xfrm>
              <a:off x="5019" y="1716"/>
              <a:ext cx="1121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12" name="Rectangle 108"/>
            <p:cNvSpPr>
              <a:spLocks noChangeArrowheads="1"/>
            </p:cNvSpPr>
            <p:nvPr/>
          </p:nvSpPr>
          <p:spPr bwMode="auto">
            <a:xfrm>
              <a:off x="2525" y="1256"/>
              <a:ext cx="1121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866413" name="Rectangle 109"/>
            <p:cNvSpPr>
              <a:spLocks noChangeArrowheads="1"/>
            </p:cNvSpPr>
            <p:nvPr/>
          </p:nvSpPr>
          <p:spPr bwMode="auto">
            <a:xfrm>
              <a:off x="2774" y="1283"/>
              <a:ext cx="70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defTabSz="762000"/>
              <a:r>
                <a:rPr lang="hu-HU" sz="2300" dirty="0">
                  <a:solidFill>
                    <a:srgbClr val="000000"/>
                  </a:solidFill>
                </a:rPr>
                <a:t>Primitív</a:t>
              </a:r>
              <a:endParaRPr lang="hu-HU" dirty="0"/>
            </a:p>
          </p:txBody>
        </p:sp>
        <p:sp>
          <p:nvSpPr>
            <p:cNvPr id="866414" name="Rectangle 110"/>
            <p:cNvSpPr>
              <a:spLocks noChangeArrowheads="1"/>
            </p:cNvSpPr>
            <p:nvPr/>
          </p:nvSpPr>
          <p:spPr bwMode="auto">
            <a:xfrm>
              <a:off x="2525" y="1256"/>
              <a:ext cx="1121" cy="28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111" name="Cím 1"/>
          <p:cNvSpPr txBox="1">
            <a:spLocks/>
          </p:cNvSpPr>
          <p:nvPr/>
        </p:nvSpPr>
        <p:spPr>
          <a:xfrm>
            <a:off x="457200" y="6324600"/>
            <a:ext cx="8229600" cy="362712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3.3. Változó, adattípus</a:t>
            </a:r>
            <a:endParaRPr kumimoji="0" lang="hu-HU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81001" y="3048000"/>
            <a:ext cx="13490331" cy="3810000"/>
            <a:chOff x="-336" y="1968"/>
            <a:chExt cx="9282" cy="2448"/>
          </a:xfrm>
        </p:grpSpPr>
        <p:graphicFrame>
          <p:nvGraphicFramePr>
            <p:cNvPr id="867331" name="Object 3"/>
            <p:cNvGraphicFramePr>
              <a:graphicFrameLocks noChangeAspect="1"/>
            </p:cNvGraphicFramePr>
            <p:nvPr/>
          </p:nvGraphicFramePr>
          <p:xfrm>
            <a:off x="-336" y="2392"/>
            <a:ext cx="9282" cy="2024"/>
          </p:xfrm>
          <a:graphic>
            <a:graphicData uri="http://schemas.openxmlformats.org/presentationml/2006/ole">
              <p:oleObj spid="_x0000_s1027" name="Document" r:id="rId3" imgW="6065909" imgH="1322156" progId="Word.Document.8">
                <p:embed/>
              </p:oleObj>
            </a:graphicData>
          </a:graphic>
        </p:graphicFrame>
        <p:sp>
          <p:nvSpPr>
            <p:cNvPr id="867332" name="Rectangle 4"/>
            <p:cNvSpPr>
              <a:spLocks noChangeArrowheads="1"/>
            </p:cNvSpPr>
            <p:nvPr/>
          </p:nvSpPr>
          <p:spPr bwMode="auto">
            <a:xfrm>
              <a:off x="672" y="1968"/>
              <a:ext cx="489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defTabSz="762000">
                <a:spcBef>
                  <a:spcPct val="0"/>
                </a:spcBef>
              </a:pPr>
              <a:r>
                <a:rPr lang="hu-HU" sz="3600" b="1" dirty="0" smtClean="0"/>
                <a:t>Valós típusok</a:t>
              </a:r>
              <a:endParaRPr lang="hu-HU" sz="40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487974" y="-152164"/>
            <a:ext cx="13529897" cy="3276364"/>
            <a:chOff x="-333" y="-122"/>
            <a:chExt cx="9233" cy="2439"/>
          </a:xfrm>
        </p:grpSpPr>
        <p:graphicFrame>
          <p:nvGraphicFramePr>
            <p:cNvPr id="867334" name="Object 6"/>
            <p:cNvGraphicFramePr>
              <a:graphicFrameLocks noChangeAspect="1"/>
            </p:cNvGraphicFramePr>
            <p:nvPr/>
          </p:nvGraphicFramePr>
          <p:xfrm>
            <a:off x="-333" y="283"/>
            <a:ext cx="9233" cy="2034"/>
          </p:xfrm>
          <a:graphic>
            <a:graphicData uri="http://schemas.openxmlformats.org/presentationml/2006/ole">
              <p:oleObj spid="_x0000_s1026" name="Document" r:id="rId4" imgW="6065909" imgH="1335094" progId="Word.Document.8">
                <p:embed/>
              </p:oleObj>
            </a:graphicData>
          </a:graphic>
        </p:graphicFrame>
        <p:sp>
          <p:nvSpPr>
            <p:cNvPr id="867335" name="Rectangle 7"/>
            <p:cNvSpPr>
              <a:spLocks noChangeArrowheads="1"/>
            </p:cNvSpPr>
            <p:nvPr/>
          </p:nvSpPr>
          <p:spPr bwMode="auto">
            <a:xfrm>
              <a:off x="668" y="-122"/>
              <a:ext cx="489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defTabSz="762000">
                <a:spcBef>
                  <a:spcPct val="0"/>
                </a:spcBef>
              </a:pPr>
              <a:r>
                <a:rPr lang="hu-HU" sz="3600" b="1" dirty="0" smtClean="0"/>
                <a:t>Egész típusok</a:t>
              </a:r>
              <a:endParaRPr lang="hu-HU" sz="4000" b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8975" indent="-688975"/>
            <a:r>
              <a:rPr lang="hu-HU" dirty="0" smtClean="0"/>
              <a:t>3.1. Első Java programunk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/* Ez az első programunk.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Szöveget íratunk ki*/</a:t>
            </a:r>
          </a:p>
          <a:p>
            <a:pPr>
              <a:buNone/>
            </a:pP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HelloVilág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("Helló Világ!");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}//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}//main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2369" y="3175001"/>
            <a:ext cx="13973908" cy="2536825"/>
            <a:chOff x="-336" y="2000"/>
            <a:chExt cx="9536" cy="1598"/>
          </a:xfrm>
        </p:grpSpPr>
        <p:sp>
          <p:nvSpPr>
            <p:cNvPr id="868355" name="Rectangle 3"/>
            <p:cNvSpPr>
              <a:spLocks noChangeArrowheads="1"/>
            </p:cNvSpPr>
            <p:nvPr/>
          </p:nvSpPr>
          <p:spPr bwMode="auto">
            <a:xfrm>
              <a:off x="672" y="2000"/>
              <a:ext cx="489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defTabSz="762000">
                <a:spcBef>
                  <a:spcPct val="0"/>
                </a:spcBef>
              </a:pPr>
              <a:r>
                <a:rPr lang="hu-HU" sz="3200" b="1" dirty="0" smtClean="0"/>
                <a:t>Logikai típus</a:t>
              </a:r>
              <a:endParaRPr lang="hu-HU" sz="3400" b="1" dirty="0">
                <a:solidFill>
                  <a:srgbClr val="800000"/>
                </a:solidFill>
              </a:endParaRPr>
            </a:p>
          </p:txBody>
        </p:sp>
        <p:graphicFrame>
          <p:nvGraphicFramePr>
            <p:cNvPr id="868356" name="Object 4"/>
            <p:cNvGraphicFramePr>
              <a:graphicFrameLocks noChangeAspect="1"/>
            </p:cNvGraphicFramePr>
            <p:nvPr/>
          </p:nvGraphicFramePr>
          <p:xfrm>
            <a:off x="-336" y="2544"/>
            <a:ext cx="9536" cy="1054"/>
          </p:xfrm>
          <a:graphic>
            <a:graphicData uri="http://schemas.openxmlformats.org/presentationml/2006/ole">
              <p:oleObj spid="_x0000_s2051" name="Dokumentum" r:id="rId3" imgW="6071400" imgH="672480" progId="Word.Document.8">
                <p:embed/>
              </p:oleObj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854320" y="152400"/>
            <a:ext cx="9744809" cy="3181350"/>
            <a:chOff x="-583" y="96"/>
            <a:chExt cx="6650" cy="2004"/>
          </a:xfrm>
        </p:grpSpPr>
        <p:graphicFrame>
          <p:nvGraphicFramePr>
            <p:cNvPr id="868358" name="Object 6"/>
            <p:cNvGraphicFramePr>
              <a:graphicFrameLocks noChangeAspect="1"/>
            </p:cNvGraphicFramePr>
            <p:nvPr/>
          </p:nvGraphicFramePr>
          <p:xfrm>
            <a:off x="-583" y="717"/>
            <a:ext cx="6650" cy="1383"/>
          </p:xfrm>
          <a:graphic>
            <a:graphicData uri="http://schemas.openxmlformats.org/presentationml/2006/ole">
              <p:oleObj spid="_x0000_s2050" name="Dokumentum" r:id="rId4" imgW="4057560" imgH="847800" progId="Word.Document.8">
                <p:embed/>
              </p:oleObj>
            </a:graphicData>
          </a:graphic>
        </p:graphicFrame>
        <p:sp>
          <p:nvSpPr>
            <p:cNvPr id="868359" name="Rectangle 7"/>
            <p:cNvSpPr>
              <a:spLocks noChangeArrowheads="1"/>
            </p:cNvSpPr>
            <p:nvPr/>
          </p:nvSpPr>
          <p:spPr bwMode="auto">
            <a:xfrm>
              <a:off x="672" y="96"/>
              <a:ext cx="489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defTabSz="762000">
                <a:spcBef>
                  <a:spcPct val="0"/>
                </a:spcBef>
              </a:pPr>
              <a:r>
                <a:rPr lang="hu-HU" sz="3200" b="1" dirty="0" smtClean="0"/>
                <a:t>Karakter típus</a:t>
              </a:r>
              <a:endParaRPr lang="hu-HU" sz="3400" b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3.3. Változó, adattípus</a:t>
            </a:r>
            <a:endParaRPr lang="hu-H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3.4. Beolvasás a konzolról és kiírás a konzolra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extra csomag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hu-HU" b="1" dirty="0" smtClean="0"/>
              <a:t> osztálya:</a:t>
            </a:r>
          </a:p>
          <a:p>
            <a:r>
              <a:rPr lang="hu-HU" dirty="0" smtClean="0"/>
              <a:t>metódusai lehetővé teszik a konzolról beolvasást,</a:t>
            </a:r>
          </a:p>
          <a:p>
            <a:r>
              <a:rPr lang="hu-HU" dirty="0" smtClean="0"/>
              <a:t>primitív adattípusú változók beolvasásának metódusai: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readChar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,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readDouble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,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readLong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 ,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/>
              <a:t>kezdő szinten hasznos a csomag használata.</a:t>
            </a:r>
          </a:p>
          <a:p>
            <a:pPr>
              <a:buNone/>
            </a:pPr>
            <a:r>
              <a:rPr lang="hu-HU" b="1" dirty="0" smtClean="0"/>
              <a:t>Függvény:</a:t>
            </a:r>
          </a:p>
          <a:p>
            <a:r>
              <a:rPr lang="hu-HU" dirty="0" smtClean="0"/>
              <a:t>metódus, amelyeknek van visszatérési értéke,</a:t>
            </a:r>
          </a:p>
          <a:p>
            <a:r>
              <a:rPr lang="hu-HU" dirty="0" smtClean="0"/>
              <a:t>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int x=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extra.Console.readInt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("Szám: ");</a:t>
            </a:r>
            <a:endParaRPr lang="hu-HU" dirty="0" smtClean="0"/>
          </a:p>
          <a:p>
            <a:r>
              <a:rPr lang="hu-HU" dirty="0" smtClean="0"/>
              <a:t>magyarázat: az egész adattípusú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hu-HU" dirty="0" smtClean="0"/>
              <a:t> nevű változó vegye fel annak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readInt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err="1" smtClean="0"/>
              <a:t>fv.-nek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visszatérési értékét, amely az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extra</a:t>
            </a:r>
            <a:r>
              <a:rPr lang="hu-HU" dirty="0" smtClean="0"/>
              <a:t> csomag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hu-HU" dirty="0" smtClean="0"/>
              <a:t> osztályának metódusa,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hu-HU" dirty="0" smtClean="0"/>
              <a:t> osztály összes beolvasó utasítása </a:t>
            </a:r>
            <a:r>
              <a:rPr lang="hu-HU" dirty="0" err="1" smtClean="0"/>
              <a:t>fv</a:t>
            </a:r>
            <a:r>
              <a:rPr lang="hu-HU" dirty="0" smtClean="0"/>
              <a:t>.</a:t>
            </a:r>
          </a:p>
          <a:p>
            <a:pPr>
              <a:buNone/>
            </a:pPr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pPr marL="688975" indent="-688975"/>
            <a:r>
              <a:rPr lang="hu-HU" sz="2400" dirty="0" smtClean="0"/>
              <a:t>3.4. Beolvasás a konzolról és kiírás a konzolra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 smtClean="0"/>
              <a:t>Konzolra kiírás: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java.lang</a:t>
            </a:r>
            <a:r>
              <a:rPr lang="hu-HU" dirty="0" smtClean="0"/>
              <a:t> csomag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System </a:t>
            </a:r>
            <a:r>
              <a:rPr lang="hu-HU" dirty="0" smtClean="0"/>
              <a:t>osztályának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hu-HU" dirty="0" smtClean="0"/>
              <a:t> objektumának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print() </a:t>
            </a:r>
            <a:r>
              <a:rPr lang="hu-HU" dirty="0" smtClean="0"/>
              <a:t>metódusával,</a:t>
            </a:r>
          </a:p>
          <a:p>
            <a:r>
              <a:rPr lang="hu-HU" dirty="0" smtClean="0"/>
              <a:t>amit a két metódus paraméterként átvesz, azt szöveggé alakítva kiírja a konzolra,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soremelést is végez,</a:t>
            </a:r>
          </a:p>
          <a:p>
            <a:r>
              <a:rPr lang="hu-HU" dirty="0" smtClean="0"/>
              <a:t>ezt a csomagot nem kell kiírni, jelezni.</a:t>
            </a:r>
          </a:p>
          <a:p>
            <a:pPr>
              <a:buNone/>
            </a:pPr>
            <a:r>
              <a:rPr lang="hu-HU" b="1" dirty="0" smtClean="0"/>
              <a:t>Eljárás:</a:t>
            </a:r>
          </a:p>
          <a:p>
            <a:r>
              <a:rPr lang="hu-HU" dirty="0" smtClean="0"/>
              <a:t>azok a metódusok, amelyeknek nincs visszatérési értéke</a:t>
            </a:r>
          </a:p>
          <a:p>
            <a:r>
              <a:rPr lang="hu-HU" dirty="0" smtClean="0"/>
              <a:t>pl.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("Szöveg");</a:t>
            </a:r>
          </a:p>
          <a:p>
            <a:r>
              <a:rPr lang="hu-HU" dirty="0" smtClean="0"/>
              <a:t>eljárás: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print() </a:t>
            </a:r>
            <a:r>
              <a:rPr lang="hu-HU" dirty="0" smtClean="0"/>
              <a:t>metódus,</a:t>
            </a:r>
          </a:p>
          <a:p>
            <a:r>
              <a:rPr lang="hu-HU" dirty="0" smtClean="0"/>
              <a:t>osztályával minősítjük a kiíró utasításokat, ezzel válik meghívásuk/végrehajtásuk egyértelművé,</a:t>
            </a:r>
          </a:p>
          <a:p>
            <a:r>
              <a:rPr lang="hu-HU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hu-HU" dirty="0" smtClean="0"/>
              <a:t> objektum: minden kiíró utasítása eljárás.</a:t>
            </a:r>
          </a:p>
          <a:p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pPr marL="688975" indent="-688975"/>
            <a:r>
              <a:rPr lang="hu-HU" sz="2400" dirty="0" smtClean="0"/>
              <a:t>3.4. Beolvasás a konzolról és kiírás a konzolra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u-HU" b="1" dirty="0" smtClean="0"/>
              <a:t>Metódus: </a:t>
            </a:r>
          </a:p>
          <a:p>
            <a:r>
              <a:rPr lang="hu-HU" dirty="0" smtClean="0"/>
              <a:t>függvény vagy eljárás,</a:t>
            </a:r>
          </a:p>
          <a:p>
            <a:r>
              <a:rPr lang="hu-HU" dirty="0" smtClean="0"/>
              <a:t>nevét mindig kerek zárójelpár követi,</a:t>
            </a:r>
          </a:p>
          <a:p>
            <a:r>
              <a:rPr lang="hu-HU" dirty="0" smtClean="0"/>
              <a:t>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dirty="0" smtClean="0"/>
              <a:t> vagy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(12.5)</a:t>
            </a:r>
            <a:r>
              <a:rPr lang="hu-HU" dirty="0" smtClean="0">
                <a:latin typeface="Courier New" pitchFamily="49" charset="0"/>
                <a:cs typeface="Courier New" pitchFamily="49" charset="0"/>
                <a:sym typeface="Symbol"/>
              </a:rPr>
              <a:t></a:t>
            </a:r>
            <a:r>
              <a:rPr lang="hu-HU" dirty="0" smtClean="0"/>
              <a:t> utóbbi esetben van paramétere.</a:t>
            </a:r>
          </a:p>
          <a:p>
            <a:endParaRPr lang="hu-HU" dirty="0" smtClean="0"/>
          </a:p>
          <a:p>
            <a:pPr>
              <a:buNone/>
            </a:pP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extra </a:t>
            </a:r>
            <a:r>
              <a:rPr lang="hu-HU" b="1" dirty="0" smtClean="0"/>
              <a:t>csomag </a:t>
            </a: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dirty="0" smtClean="0"/>
              <a:t>osztályának függvényei:</a:t>
            </a:r>
          </a:p>
          <a:p>
            <a:r>
              <a:rPr lang="hu-HU" dirty="0" smtClean="0"/>
              <a:t>biztosítják: egész számok igazított, valós számok igazított és kerekített kiírását,</a:t>
            </a:r>
          </a:p>
          <a:p>
            <a:r>
              <a:rPr lang="hu-HU" dirty="0" smtClean="0"/>
              <a:t>igazításra függvények: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és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right()</a:t>
            </a:r>
            <a:r>
              <a:rPr lang="hu-HU" dirty="0" smtClean="0"/>
              <a:t>,</a:t>
            </a:r>
            <a:endParaRPr lang="hu-H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dirty="0" smtClean="0"/>
              <a:t>paramétereiket balra vagy jobbra igazítva, </a:t>
            </a:r>
            <a:br>
              <a:rPr lang="hu-HU" dirty="0" smtClean="0"/>
            </a:br>
            <a:r>
              <a:rPr lang="hu-HU" dirty="0" smtClean="0"/>
              <a:t>valós számot igazítva és kerekítve írják ki,</a:t>
            </a:r>
          </a:p>
          <a:p>
            <a:r>
              <a:rPr lang="hu-HU" dirty="0" smtClean="0"/>
              <a:t>ezt adjuk át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hu-HU" dirty="0" smtClean="0"/>
              <a:t>eljárásnak,</a:t>
            </a:r>
          </a:p>
          <a:p>
            <a:r>
              <a:rPr lang="hu-HU" dirty="0" smtClean="0"/>
              <a:t>igazítás: szóközökkel történik,</a:t>
            </a:r>
          </a:p>
          <a:p>
            <a:r>
              <a:rPr lang="hu-HU" dirty="0" smtClean="0"/>
              <a:t>pl. 6 egész szám 3 helyen jobbra igazítva: "  6",</a:t>
            </a:r>
          </a:p>
          <a:p>
            <a:r>
              <a:rPr lang="hu-HU" dirty="0" smtClean="0"/>
              <a:t>pl. 12.7 balra igazítva 7 helyen 2 tizedessel: "12.70  ",</a:t>
            </a:r>
          </a:p>
          <a:p>
            <a:r>
              <a:rPr lang="hu-HU" dirty="0" smtClean="0"/>
              <a:t>kerekíteni csak valós számot lehet.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pPr marL="688975" indent="-688975"/>
            <a:r>
              <a:rPr lang="hu-HU" sz="2400" dirty="0" smtClean="0"/>
              <a:t>3.4. Beolvasás a konzolról és kiírás a konzolra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u-HU" b="1" dirty="0" smtClean="0"/>
              <a:t>Feladat: </a:t>
            </a:r>
            <a:r>
              <a:rPr lang="hu-HU" dirty="0" smtClean="0"/>
              <a:t>A program egy egész és egy valós számot többféleképpen igazítva és kerekítve írjon ki a konzolra! A két szám nem változtatható meg.</a:t>
            </a:r>
          </a:p>
          <a:p>
            <a:pPr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SzámokIgazítottKerekítettKiírása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b="1" i="1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hu-HU" b="1" i="1" dirty="0" smtClean="0">
                <a:latin typeface="Courier New" pitchFamily="49" charset="0"/>
                <a:cs typeface="Courier New" pitchFamily="49" charset="0"/>
              </a:rPr>
              <a:t> int EGÉSZ = 12;                              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//1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("Egész szám: "+ EGÉSZ);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("Egész szám igazítva:");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5 helyen balra: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extra.Format.left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(EGÉSZ, 5));                     //2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5 helyen jobbra: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extra.Format.right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(EGÉSZ, 5));                    //3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b="1" i="1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hu-HU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b="1" i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hu-HU" b="1" i="1" dirty="0" smtClean="0">
                <a:latin typeface="Courier New" pitchFamily="49" charset="0"/>
                <a:cs typeface="Courier New" pitchFamily="49" charset="0"/>
              </a:rPr>
              <a:t> VALÓS = 715.68;                       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//4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("Valós szám: "+ VALÓS);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("Valós szám igazítva:");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4 tizedes balra: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extra.Format.left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(VALÓS, 0, 4));                  //5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1 tizedes balra: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extra.Format.left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(VALÓS, 0, 1));                  //6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hibás egészrész balra: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extra.Format.left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(VALÓS, 0,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));                  //7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("  9 helyen 3 tizedes jobbra: "+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extra.Format.right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(VALÓS, 9, 3));                 //8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pPr marL="688975" indent="-688975"/>
            <a:r>
              <a:rPr lang="hu-HU" sz="2400" dirty="0" smtClean="0"/>
              <a:t>3.4. Beolvasás a konzolról és kiírás a konzolra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b="1" dirty="0" smtClean="0"/>
              <a:t>Konstans: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hu-HU" dirty="0" smtClean="0"/>
              <a:t> kulcsszóval jelöljük,</a:t>
            </a:r>
          </a:p>
          <a:p>
            <a:r>
              <a:rPr lang="hu-HU" dirty="0" smtClean="0"/>
              <a:t>csak egyszer kaphat értéket, később nem változtatható meg.</a:t>
            </a:r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b="1" dirty="0" smtClean="0"/>
              <a:t>Igazító/kerekítő </a:t>
            </a:r>
            <a:r>
              <a:rPr lang="hu-HU" b="1" dirty="0" err="1" smtClean="0"/>
              <a:t>fv.-ek</a:t>
            </a:r>
            <a:r>
              <a:rPr lang="hu-HU" b="1" dirty="0" smtClean="0"/>
              <a:t>:</a:t>
            </a:r>
          </a:p>
          <a:p>
            <a:r>
              <a:rPr lang="hu-HU" dirty="0" smtClean="0"/>
              <a:t>egész számokat igazító </a:t>
            </a:r>
            <a:r>
              <a:rPr lang="hu-HU" dirty="0" err="1" smtClean="0"/>
              <a:t>fv.eknek</a:t>
            </a:r>
            <a:r>
              <a:rPr lang="hu-HU" dirty="0" smtClean="0"/>
              <a:t> két paramétere: </a:t>
            </a:r>
            <a:br>
              <a:rPr lang="hu-HU" dirty="0" smtClean="0"/>
            </a:br>
            <a:r>
              <a:rPr lang="hu-HU" dirty="0" smtClean="0"/>
              <a:t>igazítandó egész, visszaadott szöveg hossza,</a:t>
            </a:r>
          </a:p>
          <a:p>
            <a:r>
              <a:rPr lang="hu-HU" dirty="0" err="1" smtClean="0"/>
              <a:t>fv</a:t>
            </a:r>
            <a:r>
              <a:rPr lang="hu-HU" dirty="0" smtClean="0"/>
              <a:t>. beágyazása eljárásba pl. //2-ben,</a:t>
            </a:r>
          </a:p>
          <a:p>
            <a:r>
              <a:rPr lang="hu-HU" dirty="0" smtClean="0"/>
              <a:t>valós számokat igazító </a:t>
            </a:r>
            <a:r>
              <a:rPr lang="hu-HU" dirty="0" err="1" smtClean="0"/>
              <a:t>fv.-eknek</a:t>
            </a:r>
            <a:r>
              <a:rPr lang="hu-HU" dirty="0" smtClean="0"/>
              <a:t> három paramétere: igazítandó valós szám, visszaadott szöveg hossza, tizedesek száma; ha kell, a </a:t>
            </a:r>
            <a:r>
              <a:rPr lang="hu-HU" dirty="0" err="1" smtClean="0"/>
              <a:t>fv</a:t>
            </a:r>
            <a:r>
              <a:rPr lang="hu-HU" dirty="0" smtClean="0"/>
              <a:t>. követő nullákkal egészíti ki a tizedeseket (//5) vagy kerekít (//6),</a:t>
            </a:r>
          </a:p>
          <a:p>
            <a:r>
              <a:rPr lang="hu-HU" dirty="0" smtClean="0"/>
              <a:t>egész rész a kerekítés miatt nem egyezik meg a valós szám nulla darab tizedessel történő kiírásával (//7),</a:t>
            </a:r>
          </a:p>
          <a:p>
            <a:r>
              <a:rPr lang="hu-HU" dirty="0" smtClean="0"/>
              <a:t>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hu-HU" dirty="0" smtClean="0"/>
              <a:t> osztály igazító/kerekítő </a:t>
            </a:r>
            <a:r>
              <a:rPr lang="hu-HU" dirty="0" err="1" smtClean="0"/>
              <a:t>fv.-ei</a:t>
            </a:r>
            <a:r>
              <a:rPr lang="hu-HU" dirty="0" smtClean="0"/>
              <a:t> nem változtatják meg a visszaadott változó értékét vagy pontosságát.</a:t>
            </a:r>
          </a:p>
          <a:p>
            <a:pPr>
              <a:buNone/>
            </a:pPr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pPr marL="688975" indent="-688975"/>
            <a:r>
              <a:rPr lang="hu-HU" sz="2400" dirty="0" smtClean="0"/>
              <a:t>3.4. Beolvasás a konzolról és kiírás a konzolra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3.5. Gyakorló 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3.5.1. feladat </a:t>
            </a:r>
            <a:r>
              <a:rPr lang="hu-HU" b="1" dirty="0" smtClean="0"/>
              <a:t>– </a:t>
            </a:r>
            <a:r>
              <a:rPr lang="hu-HU" b="1" dirty="0" err="1" smtClean="0"/>
              <a:t>SzépAzIdő</a:t>
            </a:r>
            <a:endParaRPr lang="hu-HU" b="1" dirty="0" smtClean="0"/>
          </a:p>
          <a:p>
            <a:pPr>
              <a:buNone/>
            </a:pPr>
            <a:r>
              <a:rPr lang="hu-HU" dirty="0" smtClean="0"/>
              <a:t>A program írja ki a konzolra, hogy "Nyár van, szép az idő!"</a:t>
            </a:r>
          </a:p>
          <a:p>
            <a:pPr>
              <a:buNone/>
            </a:pPr>
            <a:r>
              <a:rPr lang="hu-HU" b="1" dirty="0" smtClean="0"/>
              <a:t>3.5.2. feladat </a:t>
            </a:r>
            <a:r>
              <a:rPr lang="hu-HU" b="1" dirty="0" smtClean="0"/>
              <a:t>– </a:t>
            </a:r>
            <a:r>
              <a:rPr lang="hu-HU" b="1" dirty="0" smtClean="0"/>
              <a:t>TriplaSzám1</a:t>
            </a:r>
          </a:p>
          <a:p>
            <a:pPr>
              <a:buNone/>
            </a:pPr>
            <a:r>
              <a:rPr lang="hu-HU" dirty="0" smtClean="0"/>
              <a:t>A program írja ki a beolvasott egész szám háromszorosát!</a:t>
            </a:r>
          </a:p>
          <a:p>
            <a:pPr>
              <a:buNone/>
            </a:pPr>
            <a:r>
              <a:rPr lang="hu-HU" b="1" dirty="0" smtClean="0"/>
              <a:t>3.5.3. feladat </a:t>
            </a:r>
            <a:r>
              <a:rPr lang="hu-HU" b="1" dirty="0" smtClean="0"/>
              <a:t>– </a:t>
            </a:r>
            <a:r>
              <a:rPr lang="hu-HU" b="1" dirty="0" smtClean="0"/>
              <a:t>TriplaSzám2</a:t>
            </a:r>
          </a:p>
          <a:p>
            <a:pPr marL="0" indent="0">
              <a:buNone/>
            </a:pPr>
            <a:r>
              <a:rPr lang="hu-HU" dirty="0" smtClean="0"/>
              <a:t>A program 4 tizedesre kerekítve írja ki a beolvasott valós szám háromszorosát!</a:t>
            </a:r>
          </a:p>
          <a:p>
            <a:pPr>
              <a:buNone/>
            </a:pPr>
            <a:r>
              <a:rPr lang="hu-HU" b="1" dirty="0" smtClean="0"/>
              <a:t>3.5.4. </a:t>
            </a:r>
            <a:r>
              <a:rPr lang="hu-HU" b="1" smtClean="0"/>
              <a:t>feladat </a:t>
            </a:r>
            <a:r>
              <a:rPr lang="hu-HU" b="1" smtClean="0"/>
              <a:t>– </a:t>
            </a:r>
            <a:r>
              <a:rPr lang="hu-HU" b="1" dirty="0" smtClean="0"/>
              <a:t>EgyKarakter2</a:t>
            </a:r>
          </a:p>
          <a:p>
            <a:pPr marL="0" indent="0">
              <a:buNone/>
            </a:pPr>
            <a:r>
              <a:rPr lang="hu-HU" dirty="0" smtClean="0"/>
              <a:t>A program kérjen be a felhasználótól egy karaktert, és írja ki a képernyőre egy sorban egymás után háromszor!</a:t>
            </a:r>
            <a:endParaRPr lang="hu-H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b="1" dirty="0" smtClean="0"/>
              <a:t>3.5.5. feladat </a:t>
            </a:r>
            <a:r>
              <a:rPr lang="hu-HU" b="1" dirty="0" smtClean="0"/>
              <a:t>– </a:t>
            </a:r>
            <a:r>
              <a:rPr lang="hu-HU" b="1" dirty="0" err="1" smtClean="0"/>
              <a:t>KétSzámÖsszege</a:t>
            </a:r>
            <a:endParaRPr lang="hu-HU" b="1" dirty="0" smtClean="0"/>
          </a:p>
          <a:p>
            <a:pPr>
              <a:buNone/>
            </a:pPr>
            <a:r>
              <a:rPr lang="hu-HU" dirty="0" smtClean="0"/>
              <a:t>A program legyen képes összeadni két beolvasott egész számot!</a:t>
            </a:r>
          </a:p>
          <a:p>
            <a:pPr>
              <a:buNone/>
            </a:pPr>
            <a:r>
              <a:rPr lang="hu-HU" b="1" dirty="0" smtClean="0"/>
              <a:t>3.5.6. feladat </a:t>
            </a:r>
            <a:r>
              <a:rPr lang="hu-HU" b="1" dirty="0" smtClean="0"/>
              <a:t>– </a:t>
            </a:r>
            <a:r>
              <a:rPr lang="hu-HU" b="1" dirty="0" smtClean="0"/>
              <a:t>Vakáció1</a:t>
            </a:r>
          </a:p>
          <a:p>
            <a:pPr marL="0" indent="0">
              <a:buNone/>
            </a:pPr>
            <a:r>
              <a:rPr lang="hu-HU" dirty="0" smtClean="0"/>
              <a:t>A program több kiíró utasítást használva írja ki az alábbi szövegeket a konzolra!</a:t>
            </a:r>
          </a:p>
          <a:p>
            <a:pPr>
              <a:buNone/>
            </a:pPr>
            <a:r>
              <a:rPr lang="hu-HU" dirty="0" smtClean="0">
                <a:latin typeface="Arial Black" pitchFamily="34" charset="0"/>
              </a:rPr>
              <a:t>           ó</a:t>
            </a:r>
          </a:p>
          <a:p>
            <a:pPr>
              <a:buNone/>
            </a:pPr>
            <a:r>
              <a:rPr lang="hu-HU" dirty="0" smtClean="0">
                <a:latin typeface="Arial Black" pitchFamily="34" charset="0"/>
              </a:rPr>
              <a:t>          </a:t>
            </a:r>
            <a:r>
              <a:rPr lang="hu-HU" dirty="0" err="1" smtClean="0">
                <a:latin typeface="Arial Black" pitchFamily="34" charset="0"/>
              </a:rPr>
              <a:t>ió</a:t>
            </a:r>
            <a:endParaRPr lang="hu-HU" dirty="0" smtClean="0">
              <a:latin typeface="Arial Black" pitchFamily="34" charset="0"/>
            </a:endParaRPr>
          </a:p>
          <a:p>
            <a:pPr>
              <a:buNone/>
            </a:pPr>
            <a:r>
              <a:rPr lang="hu-HU" dirty="0" smtClean="0">
                <a:latin typeface="Arial Black" pitchFamily="34" charset="0"/>
              </a:rPr>
              <a:t>        </a:t>
            </a:r>
            <a:r>
              <a:rPr lang="hu-HU" dirty="0" err="1" smtClean="0">
                <a:latin typeface="Arial Black" pitchFamily="34" charset="0"/>
              </a:rPr>
              <a:t>ció</a:t>
            </a:r>
            <a:endParaRPr lang="hu-HU" dirty="0" smtClean="0">
              <a:latin typeface="Arial Black" pitchFamily="34" charset="0"/>
            </a:endParaRPr>
          </a:p>
          <a:p>
            <a:pPr>
              <a:buNone/>
            </a:pPr>
            <a:r>
              <a:rPr lang="hu-HU" dirty="0" smtClean="0">
                <a:latin typeface="Arial Black" pitchFamily="34" charset="0"/>
              </a:rPr>
              <a:t>      </a:t>
            </a:r>
            <a:r>
              <a:rPr lang="hu-HU" dirty="0" err="1" smtClean="0">
                <a:latin typeface="Arial Black" pitchFamily="34" charset="0"/>
              </a:rPr>
              <a:t>áció</a:t>
            </a:r>
            <a:endParaRPr lang="hu-HU" dirty="0" smtClean="0">
              <a:latin typeface="Arial Black" pitchFamily="34" charset="0"/>
            </a:endParaRPr>
          </a:p>
          <a:p>
            <a:pPr>
              <a:buNone/>
            </a:pPr>
            <a:r>
              <a:rPr lang="hu-HU" dirty="0" smtClean="0">
                <a:latin typeface="Arial Black" pitchFamily="34" charset="0"/>
              </a:rPr>
              <a:t>    </a:t>
            </a:r>
            <a:r>
              <a:rPr lang="hu-HU" dirty="0" err="1" smtClean="0">
                <a:latin typeface="Arial Black" pitchFamily="34" charset="0"/>
              </a:rPr>
              <a:t>káció</a:t>
            </a:r>
            <a:endParaRPr lang="hu-HU" dirty="0" smtClean="0">
              <a:latin typeface="Arial Black" pitchFamily="34" charset="0"/>
            </a:endParaRPr>
          </a:p>
          <a:p>
            <a:pPr>
              <a:buNone/>
            </a:pPr>
            <a:r>
              <a:rPr lang="hu-HU" dirty="0" smtClean="0">
                <a:latin typeface="Arial Black" pitchFamily="34" charset="0"/>
              </a:rPr>
              <a:t>  </a:t>
            </a:r>
            <a:r>
              <a:rPr lang="hu-HU" dirty="0" err="1" smtClean="0">
                <a:latin typeface="Arial Black" pitchFamily="34" charset="0"/>
              </a:rPr>
              <a:t>akáció</a:t>
            </a:r>
            <a:endParaRPr lang="hu-HU" dirty="0" smtClean="0">
              <a:latin typeface="Arial Black" pitchFamily="34" charset="0"/>
            </a:endParaRPr>
          </a:p>
          <a:p>
            <a:pPr>
              <a:buNone/>
            </a:pPr>
            <a:r>
              <a:rPr lang="hu-HU" dirty="0" smtClean="0">
                <a:latin typeface="Arial Black" pitchFamily="34" charset="0"/>
              </a:rPr>
              <a:t>Vakáció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b="1" dirty="0" smtClean="0"/>
              <a:t>Megjegyzések, kommentek:</a:t>
            </a:r>
          </a:p>
          <a:p>
            <a:r>
              <a:rPr lang="hu-HU" dirty="0" smtClean="0"/>
              <a:t>// Egysoros megjegyzés, sorvégi megjegyzés.</a:t>
            </a:r>
          </a:p>
          <a:p>
            <a:r>
              <a:rPr lang="hu-HU" dirty="0" smtClean="0"/>
              <a:t>/* és */ Többsoros megjegyzések elejének és végnek jele.</a:t>
            </a:r>
          </a:p>
          <a:p>
            <a:pPr>
              <a:buNone/>
            </a:pPr>
            <a:r>
              <a:rPr lang="hu-HU" b="1" dirty="0" smtClean="0"/>
              <a:t>Osztály deklarációja: </a:t>
            </a:r>
          </a:p>
          <a:p>
            <a:pPr lvl="1">
              <a:buNone/>
            </a:pP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HelloVilág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hu-H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u-HU" dirty="0" smtClean="0"/>
          </a:p>
          <a:p>
            <a:pPr>
              <a:buNone/>
            </a:pPr>
            <a:r>
              <a:rPr lang="hu-HU" b="1" dirty="0" smtClean="0"/>
              <a:t>Láthatósági módosítószavak: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/>
              <a:t>:  Minden más osztályból elérhető (függvény, adattag vagy osztály).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hu-HU" dirty="0" smtClean="0"/>
              <a:t>: Adott csomagon belülről, valamint a származtatott osztályokból elérhető.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hu-HU" dirty="0" smtClean="0"/>
              <a:t>: Kizárólag az adott osztályon belülről használható</a:t>
            </a:r>
          </a:p>
          <a:p>
            <a:r>
              <a:rPr lang="hu-HU" dirty="0" smtClean="0"/>
              <a:t>(</a:t>
            </a:r>
            <a:r>
              <a:rPr lang="hu-HU" dirty="0" err="1" smtClean="0"/>
              <a:t>default</a:t>
            </a:r>
            <a:r>
              <a:rPr lang="hu-HU" dirty="0" smtClean="0"/>
              <a:t>):  Ha nem deklarálunk semmit, az az alapértelmezett, ún. </a:t>
            </a:r>
            <a:r>
              <a:rPr lang="hu-HU" dirty="0" err="1" smtClean="0"/>
              <a:t>package-private</a:t>
            </a:r>
            <a:r>
              <a:rPr lang="hu-HU" dirty="0" smtClean="0"/>
              <a:t> láthatóság </a:t>
            </a:r>
            <a:r>
              <a:rPr lang="hu-HU" dirty="0" smtClean="0">
                <a:sym typeface="Symbol"/>
              </a:rPr>
              <a:t></a:t>
            </a:r>
            <a:r>
              <a:rPr lang="hu-HU" dirty="0" smtClean="0"/>
              <a:t> az adott csomagon belül látszik csak.</a:t>
            </a:r>
          </a:p>
          <a:p>
            <a:endParaRPr lang="hu-HU" dirty="0" smtClean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3.1. Első Java programunk</a:t>
            </a:r>
            <a:endParaRPr lang="hu-H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Osztály neve: </a:t>
            </a:r>
          </a:p>
          <a:p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HellóVilág</a:t>
            </a:r>
            <a:endParaRPr lang="hu-HU" dirty="0" smtClean="0"/>
          </a:p>
          <a:p>
            <a:r>
              <a:rPr lang="hu-HU" dirty="0" smtClean="0"/>
              <a:t>Legyen kifejező, utaljon a feladatra. </a:t>
            </a:r>
          </a:p>
          <a:p>
            <a:r>
              <a:rPr lang="hu-HU" dirty="0" smtClean="0"/>
              <a:t>Nagybetűvel kezdjük. </a:t>
            </a:r>
          </a:p>
          <a:p>
            <a:r>
              <a:rPr lang="hu-HU" dirty="0" smtClean="0"/>
              <a:t>Nem kezdődhet számmal.</a:t>
            </a:r>
          </a:p>
          <a:p>
            <a:r>
              <a:rPr lang="hu-HU" dirty="0" smtClean="0"/>
              <a:t>Nem tartalmazhat szóközt. </a:t>
            </a:r>
          </a:p>
          <a:p>
            <a:r>
              <a:rPr lang="hu-HU" dirty="0" smtClean="0"/>
              <a:t>Szóösszetételnél nagybetűvel választjuk el a szavakat. </a:t>
            </a:r>
          </a:p>
          <a:p>
            <a:r>
              <a:rPr lang="hu-HU" dirty="0" smtClean="0"/>
              <a:t>Publikus osztály neve meg kell egyezzen a forráskód fájlnevével (kiterjesztés nélkül): </a:t>
            </a:r>
            <a:br>
              <a:rPr lang="hu-HU" dirty="0" smtClean="0"/>
            </a:b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HellóVilág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HellóVilág.java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3.1. Első Java programunk</a:t>
            </a:r>
            <a:endParaRPr lang="hu-HU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hu-HU" dirty="0" smtClean="0"/>
              <a:t>Blokk/összetett utasítás jele. </a:t>
            </a:r>
          </a:p>
          <a:p>
            <a:r>
              <a:rPr lang="hu-HU" dirty="0" smtClean="0"/>
              <a:t>Összetartozó utasítások kerülnek bele. </a:t>
            </a:r>
          </a:p>
          <a:p>
            <a:r>
              <a:rPr lang="hu-HU" dirty="0" smtClean="0"/>
              <a:t>Gondoljuk végig, mi tartozik egy blokkba, mi nem. </a:t>
            </a:r>
          </a:p>
          <a:p>
            <a:r>
              <a:rPr lang="hu-HU" dirty="0" smtClean="0"/>
              <a:t>A zárójelpárok kijelezhetők, könnyen ellenőrizhetők. </a:t>
            </a:r>
          </a:p>
          <a:p>
            <a:r>
              <a:rPr lang="hu-HU" dirty="0" smtClean="0"/>
              <a:t>Bevált, hogy kezdetben sorvégi kommentet teszünk minden blokklezáró kapcsos zárójel után (pl.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}//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hu-HU" dirty="0" smtClean="0"/>
              <a:t>).</a:t>
            </a:r>
          </a:p>
          <a:p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3.1. Első Java programunk</a:t>
            </a:r>
            <a:endParaRPr lang="hu-HU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hu-HU" dirty="0" smtClean="0"/>
              <a:t>main metódus. </a:t>
            </a:r>
          </a:p>
          <a:p>
            <a:r>
              <a:rPr lang="hu-HU" dirty="0" smtClean="0"/>
              <a:t>Futtatható osztályban elengedhetetlen. </a:t>
            </a:r>
          </a:p>
          <a:p>
            <a:r>
              <a:rPr lang="hu-HU" dirty="0" smtClean="0"/>
              <a:t>Csak ilyen osztállyal rendelkező *.java futtatható. </a:t>
            </a:r>
          </a:p>
          <a:p>
            <a:r>
              <a:rPr lang="hu-HU" dirty="0" smtClean="0"/>
              <a:t>Kötelező szignatúrája: </a:t>
            </a:r>
            <a:br>
              <a:rPr lang="hu-HU" dirty="0" smtClean="0"/>
            </a:b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hu-HU" dirty="0" smtClean="0"/>
              <a:t>. </a:t>
            </a:r>
          </a:p>
          <a:p>
            <a:r>
              <a:rPr lang="hu-HU" dirty="0" smtClean="0"/>
              <a:t>Publikus, osztálymetódus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dirty="0" smtClean="0"/>
              <a:t>), nem ad vissza értéket végrehajtáskor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u-HU" dirty="0" smtClean="0"/>
              <a:t>), paraméterezhető (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hu-HU" dirty="0" smtClean="0"/>
              <a:t>), van blokkja, amely szekvenciálisan hajtódik végre.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3.1. Első Java programunk</a:t>
            </a:r>
            <a:endParaRPr lang="hu-H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hu-HU" b="1" dirty="0" smtClean="0">
                <a:latin typeface="Courier New" pitchFamily="49" charset="0"/>
                <a:cs typeface="Courier New" pitchFamily="49" charset="0"/>
              </a:rPr>
              <a:t>("Helló Világ!");</a:t>
            </a:r>
          </a:p>
          <a:p>
            <a:r>
              <a:rPr lang="hu-HU" dirty="0" smtClean="0"/>
              <a:t>Egy metódushívás.</a:t>
            </a:r>
          </a:p>
          <a:p>
            <a:r>
              <a:rPr lang="hu-HU" dirty="0" smtClean="0"/>
              <a:t>A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System </a:t>
            </a:r>
            <a:r>
              <a:rPr lang="hu-HU" dirty="0" smtClean="0"/>
              <a:t>osztály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hu-HU" dirty="0" smtClean="0"/>
              <a:t>objektumának üzenjük, hogy ki kell írnia valamit/hajtsa végre a </a:t>
            </a:r>
            <a:r>
              <a:rPr lang="hu-HU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dirty="0" smtClean="0"/>
              <a:t>metódusát.</a:t>
            </a:r>
          </a:p>
          <a:p>
            <a:r>
              <a:rPr lang="hu-HU" dirty="0" smtClean="0"/>
              <a:t>A kiírandó szöveg kerek zárójelpárban van. Kerek zárójelpárba kerülnek a paraméterek.</a:t>
            </a:r>
          </a:p>
          <a:p>
            <a:r>
              <a:rPr lang="hu-HU" dirty="0" smtClean="0"/>
              <a:t>Idézőjelpár/dupla aposztróf zárja közre a kiírandó szöveget.</a:t>
            </a:r>
          </a:p>
          <a:p>
            <a:r>
              <a:rPr lang="hu-HU" dirty="0" smtClean="0"/>
              <a:t>Konzolra kiírás a </a:t>
            </a:r>
            <a:r>
              <a:rPr lang="hu-HU" dirty="0" err="1" smtClean="0"/>
              <a:t>NetBeans-ben</a:t>
            </a:r>
            <a:r>
              <a:rPr lang="hu-HU" dirty="0" smtClean="0"/>
              <a:t> az Output ablakra történik.</a:t>
            </a:r>
          </a:p>
          <a:p>
            <a:pPr>
              <a:buNone/>
            </a:pPr>
            <a:r>
              <a:rPr lang="hu-HU" dirty="0" smtClean="0"/>
              <a:t>Most a Java programunkat egy osztály valósítja meg. 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3.1. Első Java programunk</a:t>
            </a:r>
            <a:endParaRPr lang="hu-H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 smtClean="0"/>
              <a:t>Forráskód</a:t>
            </a:r>
            <a:r>
              <a:rPr lang="hu-HU" dirty="0" smtClean="0"/>
              <a:t>:</a:t>
            </a:r>
          </a:p>
          <a:p>
            <a:r>
              <a:rPr lang="hu-HU" dirty="0" smtClean="0"/>
              <a:t>strukturáltan, formázottan, tagoltan írjuk,</a:t>
            </a:r>
          </a:p>
          <a:p>
            <a:r>
              <a:rPr lang="hu-HU" dirty="0" smtClean="0"/>
              <a:t>kijjebb-beljebb igazítunk ált. 2 szóközzel vagy tabulátornyival,</a:t>
            </a:r>
          </a:p>
          <a:p>
            <a:r>
              <a:rPr lang="hu-HU" dirty="0" smtClean="0"/>
              <a:t>összetartozó dolgok egymás alá kerülnek,</a:t>
            </a:r>
          </a:p>
          <a:p>
            <a:r>
              <a:rPr lang="hu-HU" dirty="0" smtClean="0"/>
              <a:t>ami valaminek a része, az beljebb van,</a:t>
            </a:r>
          </a:p>
          <a:p>
            <a:r>
              <a:rPr lang="hu-HU" dirty="0" smtClean="0"/>
              <a:t>pl. a metódusok deklarációja és lezáró kapcsos zárójele egymás alá kerül</a:t>
            </a:r>
          </a:p>
          <a:p>
            <a:pPr>
              <a:buNone/>
            </a:pPr>
            <a:r>
              <a:rPr lang="hu-HU" b="1" dirty="0" smtClean="0"/>
              <a:t>; (pontosvessző)</a:t>
            </a:r>
          </a:p>
          <a:p>
            <a:r>
              <a:rPr lang="hu-HU" dirty="0" smtClean="0"/>
              <a:t>utasítások végére tesszük,</a:t>
            </a:r>
          </a:p>
          <a:p>
            <a:r>
              <a:rPr lang="hu-HU" dirty="0" smtClean="0"/>
              <a:t>nem minden sorba írunk utasítást, pl. osztály deklarációs sorába és lezáró kapcsos zárójelek után nem.</a:t>
            </a:r>
            <a:endParaRPr lang="hu-HU" dirty="0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6324600"/>
            <a:ext cx="8229600" cy="362712"/>
          </a:xfrm>
        </p:spPr>
        <p:txBody>
          <a:bodyPr>
            <a:normAutofit fontScale="90000"/>
          </a:bodyPr>
          <a:lstStyle/>
          <a:p>
            <a:r>
              <a:rPr lang="hu-HU" sz="2800" dirty="0" smtClean="0"/>
              <a:t>3.1. Első Java programunk</a:t>
            </a:r>
            <a:endParaRPr lang="hu-HU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827</TotalTime>
  <Words>2378</Words>
  <Application>Microsoft Office PowerPoint</Application>
  <PresentationFormat>Diavetítés a képernyőre (4:3 oldalarány)</PresentationFormat>
  <Paragraphs>337</Paragraphs>
  <Slides>38</Slides>
  <Notes>0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38</vt:i4>
      </vt:variant>
    </vt:vector>
  </HeadingPairs>
  <TitlesOfParts>
    <vt:vector size="41" baseType="lpstr">
      <vt:lpstr>Áramlás</vt:lpstr>
      <vt:lpstr>Document</vt:lpstr>
      <vt:lpstr>Dokumentum</vt:lpstr>
      <vt:lpstr>Programozási alapok 3/11. előadás</vt:lpstr>
      <vt:lpstr>3. Alapfogalmak</vt:lpstr>
      <vt:lpstr>3.1. Első Java programunk</vt:lpstr>
      <vt:lpstr>3.1. Első Java programunk</vt:lpstr>
      <vt:lpstr>3.1. Első Java programunk</vt:lpstr>
      <vt:lpstr>3.1. Első Java programunk</vt:lpstr>
      <vt:lpstr>3.1. Első Java programunk</vt:lpstr>
      <vt:lpstr>3.1. Első Java programunk</vt:lpstr>
      <vt:lpstr>3.1. Első Java programunk</vt:lpstr>
      <vt:lpstr>3.2. A Java programok alkotóelemei</vt:lpstr>
      <vt:lpstr>3.2. A Java programok alkotóelemei</vt:lpstr>
      <vt:lpstr>3.2. A Java programok alkotóelemei</vt:lpstr>
      <vt:lpstr>3.2. A Java programok alkotóelemei</vt:lpstr>
      <vt:lpstr>3.2. A Java programok alkotóelemei</vt:lpstr>
      <vt:lpstr>3.2. A Java programok alkotóelemei</vt:lpstr>
      <vt:lpstr>3.3. Változó, adattípus</vt:lpstr>
      <vt:lpstr>3.3. Változó, adattípus</vt:lpstr>
      <vt:lpstr>3.3. Változó, adattípus</vt:lpstr>
      <vt:lpstr>3.3. Változó, adattípus</vt:lpstr>
      <vt:lpstr>3.3. Változó, adattípus</vt:lpstr>
      <vt:lpstr>3.3. Változó, adattípus</vt:lpstr>
      <vt:lpstr>3.3. Változó, adattípus</vt:lpstr>
      <vt:lpstr>3.3. Változó, adattípus</vt:lpstr>
      <vt:lpstr>3.3. Változó, adattípus</vt:lpstr>
      <vt:lpstr>3.3. Változó, adattípus</vt:lpstr>
      <vt:lpstr>3.3. Változó, adattípus</vt:lpstr>
      <vt:lpstr>3.3. Változó, adattípus</vt:lpstr>
      <vt:lpstr>Primitív típusok</vt:lpstr>
      <vt:lpstr>3.3. Változó, adattípus</vt:lpstr>
      <vt:lpstr>3.3. Változó, adattípus</vt:lpstr>
      <vt:lpstr>3.4. Beolvasás a konzolról és kiírás a konzolra</vt:lpstr>
      <vt:lpstr>3.4. Beolvasás a konzolról és kiírás a konzolra</vt:lpstr>
      <vt:lpstr>3.4. Beolvasás a konzolról és kiírás a konzolra</vt:lpstr>
      <vt:lpstr>3.4. Beolvasás a konzolról és kiírás a konzolra</vt:lpstr>
      <vt:lpstr>3.4. Beolvasás a konzolról és kiírás a konzolra</vt:lpstr>
      <vt:lpstr>3.4. Beolvasás a konzolról és kiírás a konzolra</vt:lpstr>
      <vt:lpstr>3.5. Gyakorló feladatok</vt:lpstr>
      <vt:lpstr>38.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alapok</dc:title>
  <dc:creator>x-man</dc:creator>
  <cp:lastModifiedBy>Antonia</cp:lastModifiedBy>
  <cp:revision>77</cp:revision>
  <dcterms:created xsi:type="dcterms:W3CDTF">2014-02-08T12:36:20Z</dcterms:created>
  <dcterms:modified xsi:type="dcterms:W3CDTF">2014-11-07T10:31:25Z</dcterms:modified>
</cp:coreProperties>
</file>