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7" r:id="rId3"/>
    <p:sldId id="257" r:id="rId4"/>
    <p:sldId id="258" r:id="rId5"/>
    <p:sldId id="266" r:id="rId6"/>
    <p:sldId id="268" r:id="rId7"/>
    <p:sldId id="271" r:id="rId8"/>
    <p:sldId id="270" r:id="rId9"/>
    <p:sldId id="269" r:id="rId10"/>
    <p:sldId id="273" r:id="rId11"/>
    <p:sldId id="272" r:id="rId12"/>
    <p:sldId id="275" r:id="rId13"/>
    <p:sldId id="274" r:id="rId14"/>
    <p:sldId id="277" r:id="rId15"/>
    <p:sldId id="276" r:id="rId16"/>
    <p:sldId id="287" r:id="rId17"/>
    <p:sldId id="279" r:id="rId18"/>
    <p:sldId id="280" r:id="rId19"/>
    <p:sldId id="278" r:id="rId20"/>
    <p:sldId id="283" r:id="rId21"/>
    <p:sldId id="284" r:id="rId22"/>
    <p:sldId id="288" r:id="rId23"/>
    <p:sldId id="291" r:id="rId24"/>
    <p:sldId id="290" r:id="rId25"/>
    <p:sldId id="289" r:id="rId26"/>
    <p:sldId id="259" r:id="rId27"/>
    <p:sldId id="261" r:id="rId28"/>
    <p:sldId id="260" r:id="rId29"/>
    <p:sldId id="264" r:id="rId3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2014.11.14.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br>
              <a:rPr lang="hu-HU" b="1" dirty="0" smtClean="0"/>
            </a:br>
            <a:r>
              <a:rPr lang="hu-HU" sz="3200" b="0" dirty="0" smtClean="0"/>
              <a:t>4/11.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ISBN 978-963-06-8122-3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4.2.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Unáris</a:t>
            </a:r>
            <a:r>
              <a:rPr lang="hu-HU" dirty="0" smtClean="0"/>
              <a:t> operátorok: egyetlen operandusuk van.</a:t>
            </a:r>
          </a:p>
          <a:p>
            <a:r>
              <a:rPr lang="hu-HU" dirty="0" smtClean="0"/>
              <a:t>Bináris operátorok: két operandusuk van.</a:t>
            </a:r>
          </a:p>
          <a:p>
            <a:pPr>
              <a:buNone/>
            </a:pPr>
            <a:r>
              <a:rPr lang="hu-HU" dirty="0" smtClean="0"/>
              <a:t> 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hu-HU" dirty="0" smtClean="0"/>
              <a:t>minősítés, 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 metódusképzés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hu-HU" dirty="0" smtClean="0"/>
              <a:t> 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hu-HU" dirty="0" smtClean="0"/>
              <a:t> nem (bitenkénti és logikai)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hu-HU" dirty="0" smtClean="0"/>
              <a:t> tömbképzés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/>
              <a:t> példányosítás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hu-HU" dirty="0" smtClean="0"/>
              <a:t> 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hu-HU" dirty="0" smtClean="0"/>
              <a:t> előjelek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hu-HU" dirty="0" smtClean="0"/>
              <a:t> 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hu-HU" dirty="0" smtClean="0"/>
              <a:t> léptetés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hu-HU" dirty="0" smtClean="0"/>
              <a:t> szorzás,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/ </a:t>
            </a:r>
            <a:r>
              <a:rPr lang="hu-HU" dirty="0" smtClean="0"/>
              <a:t>osztás,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hu-HU" dirty="0" smtClean="0"/>
              <a:t> maradékképzés (szorzó/</a:t>
            </a:r>
            <a:r>
              <a:rPr lang="hu-HU" dirty="0" err="1" smtClean="0"/>
              <a:t>multiplikatív</a:t>
            </a:r>
            <a:r>
              <a:rPr lang="hu-HU" dirty="0" smtClean="0"/>
              <a:t> operátorok)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hu-HU" dirty="0" smtClean="0"/>
              <a:t> összeadó 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hu-HU" dirty="0" smtClean="0"/>
              <a:t> kivonó (összeadó/additív operátorok)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638800"/>
          </a:xfrm>
        </p:spPr>
        <p:txBody>
          <a:bodyPr>
            <a:normAutofit fontScale="77500" lnSpcReduction="20000"/>
          </a:bodyPr>
          <a:lstStyle/>
          <a:p>
            <a:r>
              <a:rPr lang="hu-HU" sz="2800" dirty="0" smtClean="0"/>
              <a:t>Példák egész számokkal végezhető műveletekre.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Operátorok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 X=7, Y=3;                                 //1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("Összeg (7+3): "+(X+Y)+          //2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nKülönbség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(7-3): "+(X-Y)+                      //3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nSzorzat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(7*3): "+X*Y+                          //4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nEgész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osztás (7/3): "+X/Y+                     //5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nValós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osztás (7/3): "+(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)X/Y+             //6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nValós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osztás (7/3): "+(1.0*X/Y)+               //7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nMaradékképzés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(7%3): "+X%Y+                    //8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"\n"+X+" ellentettje: "+-X+                       //9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"\n"+Y+" ellentettje: "+-1*Y);                   //10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Egyenlőségvizsgáló operátorok:</a:t>
            </a:r>
          </a:p>
          <a:p>
            <a:pPr lvl="1"/>
            <a:r>
              <a:rPr lang="hu-HU" dirty="0" smtClean="0"/>
              <a:t>Logikai igaz vagy hamis értéket adnak attól függően, hogy a kifejezés bal és jobb oldalán lévő értékek megegyeznek vagy sem.</a:t>
            </a:r>
          </a:p>
          <a:p>
            <a:pPr lvl="1"/>
            <a:r>
              <a:rPr lang="hu-HU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hu-HU" dirty="0" smtClean="0"/>
              <a:t> egyenlő-e;</a:t>
            </a:r>
          </a:p>
          <a:p>
            <a:pPr lvl="1"/>
            <a:r>
              <a:rPr lang="hu-HU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hu-HU" dirty="0" smtClean="0"/>
              <a:t> nem egyenlő-e (különböző-e).</a:t>
            </a:r>
          </a:p>
          <a:p>
            <a:r>
              <a:rPr lang="hu-HU" dirty="0" smtClean="0"/>
              <a:t>Feladat: A program döntse el, hogy egy beolvasott egész szám páros-e!</a:t>
            </a:r>
          </a:p>
          <a:p>
            <a:pPr>
              <a:buNone/>
            </a:pP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PárosSzám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("Páros-e a szám?");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int szám =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páros_e = szám%2==0;                  //1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("Páros-e? "+páros_e);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smtClean="0"/>
              <a:t> értékadó operátor, jobb asszociativitású, vagyis az értékadás jobbról balra értékelődik ki.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r>
              <a:rPr lang="hu-HU" sz="2200" dirty="0" smtClean="0"/>
              <a:t>Feladat: A program írja ki a logikai és művelet igazságtábláját a konzolra!</a:t>
            </a:r>
          </a:p>
          <a:p>
            <a:endParaRPr lang="hu-HU" dirty="0" smtClean="0"/>
          </a:p>
          <a:p>
            <a:pPr>
              <a:buNone/>
            </a:pP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Igazságtábla1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("Az és művelet </a:t>
            </a:r>
            <a:br>
              <a:rPr lang="hu-HU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              igazságtáblája"+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"\na       b       a és b"+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nfalse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"+(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false&amp;false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)+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nfalse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"+(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false&amp;true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)+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ntrue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"+(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true&amp;false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)+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ntrue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"+(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true&amp;true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562600"/>
          </a:xfrm>
        </p:spPr>
        <p:txBody>
          <a:bodyPr>
            <a:normAutofit/>
          </a:bodyPr>
          <a:lstStyle/>
          <a:p>
            <a:r>
              <a:rPr lang="hu-HU" sz="2200" dirty="0" smtClean="0"/>
              <a:t>Feladat: A program cserélje fel két változó értékét!</a:t>
            </a:r>
          </a:p>
          <a:p>
            <a:pPr>
              <a:buNone/>
            </a:pP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Csere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("Két változó értékének cseréje");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a=5.2, b=16.8, csere;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("A csere előtt:  a="+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+"  b="+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csere=a;                                         //1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a=b;                                             //2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b=csere;                                         //3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("A csere után:  a="+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+"  b="+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685800"/>
            <a:ext cx="7696200" cy="6019800"/>
          </a:xfrm>
        </p:spPr>
        <p:txBody>
          <a:bodyPr>
            <a:normAutofit fontScale="55000" lnSpcReduction="20000"/>
          </a:bodyPr>
          <a:lstStyle/>
          <a:p>
            <a:r>
              <a:rPr lang="hu-HU" sz="4000" dirty="0" smtClean="0"/>
              <a:t>Feladat: A program példákon keresztül mutatja be a kiterjesztett értékadó operátorokat!</a:t>
            </a:r>
          </a:p>
          <a:p>
            <a:pPr>
              <a:buNone/>
            </a:pP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Értékadás {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int a, b;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("a="+(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=8)+ ", b="+(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=5)+"  ");    //1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a+=b;                                               //2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("a+=b után:  a="+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+", b="+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("a="+(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=8)+ ", b="+(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=5)+"  ");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a-=b;                                               //3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("a-=b után:  a="+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+",  b="+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("a="+(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=8)+ ", b="+(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=5)+"  ");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a*=b;                                               //4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("a*=b után:  a="+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+", b="+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("a="+(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=8)+ ", b="+(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=5)+"  ");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a/=b;                                               //5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("a/=b után:  a="+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+",  b="+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("a="+(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=8)+ ", b="+(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=5)+"  ");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a%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=b;                                               //6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a%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=b után:  a="+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+",  b="+</a:t>
            </a:r>
            <a:r>
              <a:rPr lang="hu-HU" sz="29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hu-HU" dirty="0" err="1" smtClean="0"/>
              <a:t>Precedenciatáblázat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85800" y="1242764"/>
          <a:ext cx="7772400" cy="5310436"/>
        </p:xfrm>
        <a:graphic>
          <a:graphicData uri="http://schemas.openxmlformats.org/drawingml/2006/table">
            <a:tbl>
              <a:tblPr/>
              <a:tblGrid>
                <a:gridCol w="4343400"/>
                <a:gridCol w="3429000"/>
              </a:tblGrid>
              <a:tr h="172936">
                <a:tc>
                  <a:txBody>
                    <a:bodyPr/>
                    <a:lstStyle/>
                    <a:p>
                      <a:pPr algn="l"/>
                      <a:r>
                        <a:rPr lang="hu-HU" sz="1800" b="1" dirty="0">
                          <a:latin typeface="Times New Roman" pitchFamily="18" charset="0"/>
                          <a:cs typeface="Times New Roman" pitchFamily="18" charset="0"/>
                        </a:rPr>
                        <a:t>Operátor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800" b="1" dirty="0">
                          <a:latin typeface="Times New Roman" pitchFamily="18" charset="0"/>
                          <a:cs typeface="Times New Roman" pitchFamily="18" charset="0"/>
                        </a:rPr>
                        <a:t>Csoport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 algn="l"/>
                      <a:r>
                        <a:rPr lang="hu-HU" sz="1800" dirty="0">
                          <a:latin typeface="Times New Roman" pitchFamily="18" charset="0"/>
                          <a:cs typeface="Times New Roman" pitchFamily="18" charset="0"/>
                        </a:rPr>
                        <a:t>[] . (kifejezés) </a:t>
                      </a:r>
                      <a:r>
                        <a:rPr lang="hu-HU" sz="1800" dirty="0" err="1">
                          <a:latin typeface="Times New Roman" pitchFamily="18" charset="0"/>
                          <a:cs typeface="Times New Roman" pitchFamily="18" charset="0"/>
                        </a:rPr>
                        <a:t>kifejezés</a:t>
                      </a:r>
                      <a:r>
                        <a:rPr lang="hu-HU" sz="1800" dirty="0">
                          <a:latin typeface="Times New Roman" pitchFamily="18" charset="0"/>
                          <a:cs typeface="Times New Roman" pitchFamily="18" charset="0"/>
                        </a:rPr>
                        <a:t>++ </a:t>
                      </a:r>
                      <a:r>
                        <a:rPr lang="hu-HU" sz="1800" dirty="0" err="1">
                          <a:latin typeface="Times New Roman" pitchFamily="18" charset="0"/>
                          <a:cs typeface="Times New Roman" pitchFamily="18" charset="0"/>
                        </a:rPr>
                        <a:t>kifejezés--</a:t>
                      </a:r>
                      <a:endParaRPr lang="hu-H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Postfix operátorok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++kifejezés --kifejezés +kifejezés -kif ! ~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dirty="0" err="1">
                          <a:latin typeface="Times New Roman" pitchFamily="18" charset="0"/>
                          <a:cs typeface="Times New Roman" pitchFamily="18" charset="0"/>
                        </a:rPr>
                        <a:t>Prefix</a:t>
                      </a:r>
                      <a:r>
                        <a:rPr lang="hu-HU" sz="1800" dirty="0">
                          <a:latin typeface="Times New Roman" pitchFamily="18" charset="0"/>
                          <a:cs typeface="Times New Roman" pitchFamily="18" charset="0"/>
                        </a:rPr>
                        <a:t> operátorok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638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new (típus)kifejezés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Példányosítás, explicit konverzió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638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* / %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dirty="0" err="1">
                          <a:latin typeface="Times New Roman" pitchFamily="18" charset="0"/>
                          <a:cs typeface="Times New Roman" pitchFamily="18" charset="0"/>
                        </a:rPr>
                        <a:t>Multiplikatív</a:t>
                      </a:r>
                      <a:r>
                        <a:rPr lang="hu-HU" sz="1800" dirty="0">
                          <a:latin typeface="Times New Roman" pitchFamily="18" charset="0"/>
                          <a:cs typeface="Times New Roman" pitchFamily="18" charset="0"/>
                        </a:rPr>
                        <a:t> operátorok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936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+ -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Additív operátorok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936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&lt;&lt; &gt;&gt; &gt;&gt;&gt;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Léptető operátorok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638">
                <a:tc>
                  <a:txBody>
                    <a:bodyPr/>
                    <a:lstStyle/>
                    <a:p>
                      <a:pPr algn="l"/>
                      <a:r>
                        <a:rPr lang="hu-HU" sz="1800" dirty="0">
                          <a:latin typeface="Times New Roman" pitchFamily="18" charset="0"/>
                          <a:cs typeface="Times New Roman" pitchFamily="18" charset="0"/>
                        </a:rPr>
                        <a:t>&lt; &gt; &lt;= &gt;= </a:t>
                      </a:r>
                      <a:r>
                        <a:rPr lang="hu-HU" sz="1800" dirty="0" err="1">
                          <a:latin typeface="Times New Roman" pitchFamily="18" charset="0"/>
                          <a:cs typeface="Times New Roman" pitchFamily="18" charset="0"/>
                        </a:rPr>
                        <a:t>instanceof</a:t>
                      </a:r>
                      <a:endParaRPr lang="hu-H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Összehasonlító operátorok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638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= !=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Egyenlőség operátorok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936">
                <a:tc>
                  <a:txBody>
                    <a:bodyPr/>
                    <a:lstStyle/>
                    <a:p>
                      <a:pPr algn="l"/>
                      <a:r>
                        <a:rPr lang="hu-HU" sz="1800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És - bitenként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638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Kizáró vagy - bitenként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936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Vagy - bitenként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936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És - logikai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936">
                <a:tc>
                  <a:txBody>
                    <a:bodyPr/>
                    <a:lstStyle/>
                    <a:p>
                      <a:pPr algn="l"/>
                      <a:r>
                        <a:rPr lang="hu-HU" sz="1800" dirty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Vagy - logikai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936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? :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Feltételes kifejezés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638">
                <a:tc>
                  <a:txBody>
                    <a:bodyPr/>
                    <a:lstStyle/>
                    <a:p>
                      <a:pPr algn="l"/>
                      <a:r>
                        <a:rPr lang="hu-HU" sz="1800">
                          <a:latin typeface="Times New Roman" pitchFamily="18" charset="0"/>
                          <a:cs typeface="Times New Roman" pitchFamily="18" charset="0"/>
                        </a:rPr>
                        <a:t>= += -= *= /= %= &gt;&gt;= &lt;&lt;= &gt;&gt;&gt;= &amp;= ^= |=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dirty="0">
                          <a:latin typeface="Times New Roman" pitchFamily="18" charset="0"/>
                          <a:cs typeface="Times New Roman" pitchFamily="18" charset="0"/>
                        </a:rPr>
                        <a:t>Értékadások</a:t>
                      </a:r>
                    </a:p>
                  </a:txBody>
                  <a:tcPr marL="43234" marR="43234" marT="21617" marB="216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Léptető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Egy numerikus változó értékének 1-gyel való növelése (inkrementálása) vagy csökkentése (</a:t>
            </a:r>
            <a:r>
              <a:rPr lang="hu-HU" dirty="0" err="1" smtClean="0"/>
              <a:t>dekrementálása</a:t>
            </a:r>
            <a:r>
              <a:rPr lang="hu-HU" dirty="0" smtClean="0"/>
              <a:t>) gyakran szükséges.</a:t>
            </a:r>
          </a:p>
          <a:p>
            <a:r>
              <a:rPr lang="hu-HU" dirty="0" smtClean="0"/>
              <a:t>Erre praktikus alkalmazni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hu-HU" dirty="0" smtClean="0"/>
              <a:t> 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hu-HU" dirty="0" smtClean="0"/>
              <a:t> </a:t>
            </a:r>
            <a:r>
              <a:rPr lang="hu-HU" dirty="0" err="1" smtClean="0"/>
              <a:t>unáris</a:t>
            </a:r>
            <a:r>
              <a:rPr lang="hu-HU" dirty="0" smtClean="0"/>
              <a:t> léptető operátorokat.</a:t>
            </a:r>
          </a:p>
          <a:p>
            <a:r>
              <a:rPr lang="hu-HU" dirty="0" err="1" smtClean="0"/>
              <a:t>Prefix</a:t>
            </a:r>
            <a:r>
              <a:rPr lang="hu-HU" dirty="0" smtClean="0"/>
              <a:t> léptető operátor: ha a változó elé írjuk a léptető operátort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(++i)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--j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hu-HU" dirty="0" smtClean="0">
                <a:sym typeface="Wingdings"/>
              </a:rPr>
              <a:t></a:t>
            </a:r>
            <a:r>
              <a:rPr lang="hu-HU" dirty="0" smtClean="0"/>
              <a:t> a növelés/csökkentés az előtt történik, mielőtt a változó értékét figyelembe kellene venni egy kifejezésben.</a:t>
            </a:r>
          </a:p>
          <a:p>
            <a:r>
              <a:rPr lang="hu-HU" dirty="0" err="1" smtClean="0"/>
              <a:t>Postfix</a:t>
            </a:r>
            <a:r>
              <a:rPr lang="hu-HU" dirty="0" smtClean="0"/>
              <a:t> léptető operátor: ha a változó után írjuk a léptető operátort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(i++)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j--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hu-HU" dirty="0" smtClean="0">
                <a:sym typeface="Wingdings"/>
              </a:rPr>
              <a:t></a:t>
            </a:r>
            <a:r>
              <a:rPr lang="hu-HU" dirty="0" smtClean="0"/>
              <a:t> a növelés/csökkentés az után történik, miután a változó értéke felhasználásra került egy kifejezésben.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artalom helye 2"/>
          <p:cNvSpPr>
            <a:spLocks noGrp="1"/>
          </p:cNvSpPr>
          <p:nvPr>
            <p:ph idx="1"/>
          </p:nvPr>
        </p:nvSpPr>
        <p:spPr>
          <a:xfrm>
            <a:off x="215900" y="754062"/>
            <a:ext cx="8964613" cy="16843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hu-HU" b="1" dirty="0" smtClean="0"/>
              <a:t>Feladat: </a:t>
            </a:r>
            <a:r>
              <a:rPr lang="hu-HU" dirty="0" smtClean="0"/>
              <a:t>Írassuk ki az alábbi parancsok eredményét! Magyarázzuk meg az eredmény okát!</a:t>
            </a:r>
          </a:p>
          <a:p>
            <a:pPr marL="0" indent="0">
              <a:buFont typeface="Arial" charset="0"/>
              <a:buNone/>
            </a:pPr>
            <a:endParaRPr lang="hu-HU" dirty="0" smtClean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323850" y="1981200"/>
          <a:ext cx="8568952" cy="468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46879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i=0;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++;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++;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System.out.println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("i = "+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>
                        <a:buNone/>
                      </a:pPr>
                      <a:endParaRPr lang="hu-HU" sz="18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endParaRPr lang="hu-HU" sz="18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k=0;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k=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k--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k=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k--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System.out.println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(„k = "+k);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j=0;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j=++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j=++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System.out.println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(„j = "+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>
                        <a:buNone/>
                      </a:pPr>
                      <a:endParaRPr lang="hu-HU" sz="18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endParaRPr lang="hu-HU" sz="18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l=0;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l=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--l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l=</a:t>
                      </a: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--l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hu-HU" sz="18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System.out.println</a:t>
                      </a:r>
                      <a:r>
                        <a:rPr lang="hu-HU" sz="18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(„l = "+l);</a:t>
                      </a:r>
                    </a:p>
                    <a:p>
                      <a:endParaRPr lang="hu-HU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662" y="0"/>
            <a:ext cx="4140338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4.4. </a:t>
            </a:r>
            <a:r>
              <a:rPr lang="hu-HU" dirty="0" err="1" smtClean="0"/>
              <a:t>Math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fontScale="85000" lnSpcReduction="10000"/>
          </a:bodyPr>
          <a:lstStyle/>
          <a:p>
            <a:r>
              <a:rPr lang="hu-HU" dirty="0" err="1" smtClean="0"/>
              <a:t>java.lang</a:t>
            </a:r>
            <a:r>
              <a:rPr lang="hu-HU" dirty="0" smtClean="0"/>
              <a:t> csomagban található.</a:t>
            </a:r>
          </a:p>
          <a:p>
            <a:r>
              <a:rPr lang="hu-HU" dirty="0" smtClean="0"/>
              <a:t>Nézzük meg, milyen hasznos metódusai vannak!</a:t>
            </a:r>
            <a:br>
              <a:rPr lang="hu-HU" dirty="0" smtClean="0"/>
            </a:br>
            <a:r>
              <a:rPr lang="hu-HU" dirty="0" smtClean="0"/>
              <a:t>Pl. kerekítés, fok és radián közti átváltás, két szám minimumának/maximumának megadása, hatványozás, négyzetgyökvonás, trigonometrikus </a:t>
            </a:r>
            <a:r>
              <a:rPr lang="hu-HU" dirty="0" err="1" smtClean="0"/>
              <a:t>fv.-ek</a:t>
            </a:r>
            <a:r>
              <a:rPr lang="hu-HU" dirty="0" smtClean="0"/>
              <a:t> kiszámítása, </a:t>
            </a:r>
            <a:r>
              <a:rPr lang="hu-HU" dirty="0" err="1" smtClean="0"/>
              <a:t>véletlenszám</a:t>
            </a:r>
            <a:r>
              <a:rPr lang="hu-HU" dirty="0" smtClean="0"/>
              <a:t> generálás.</a:t>
            </a:r>
          </a:p>
          <a:p>
            <a:r>
              <a:rPr lang="hu-HU" dirty="0" smtClean="0"/>
              <a:t>Túlterhelt/</a:t>
            </a:r>
            <a:r>
              <a:rPr lang="hu-HU" dirty="0" err="1" smtClean="0"/>
              <a:t>oerloaded</a:t>
            </a:r>
            <a:r>
              <a:rPr lang="hu-HU" dirty="0" smtClean="0"/>
              <a:t> metódusok:</a:t>
            </a:r>
          </a:p>
          <a:p>
            <a:pPr lvl="1"/>
            <a:r>
              <a:rPr lang="hu-HU" dirty="0" smtClean="0"/>
              <a:t>Egyes metódusokból több is található. </a:t>
            </a:r>
          </a:p>
          <a:p>
            <a:pPr lvl="1"/>
            <a:r>
              <a:rPr lang="hu-HU" dirty="0" smtClean="0"/>
              <a:t>Nevük megegyezik, de paramétereik típusa és száma eltér.</a:t>
            </a:r>
          </a:p>
          <a:p>
            <a:pPr lvl="1"/>
            <a:r>
              <a:rPr lang="hu-HU" dirty="0" smtClean="0"/>
              <a:t>Metódust egyértelműen szignatúrája azonosítja: metódus neve, paramétereinek típusa és száma. (</a:t>
            </a:r>
            <a:r>
              <a:rPr lang="hu-HU" dirty="0" err="1" smtClean="0"/>
              <a:t>Fv</a:t>
            </a:r>
            <a:r>
              <a:rPr lang="hu-HU" dirty="0" smtClean="0"/>
              <a:t>. visszatérési értéke nem része a szignatúrának.)</a:t>
            </a:r>
          </a:p>
          <a:p>
            <a:pPr lvl="1"/>
            <a:r>
              <a:rPr lang="hu-HU" dirty="0" smtClean="0"/>
              <a:t>Pl. </a:t>
            </a:r>
            <a:r>
              <a:rPr lang="hu-HU" dirty="0" err="1" smtClean="0"/>
              <a:t>abszolult</a:t>
            </a:r>
            <a:r>
              <a:rPr lang="hu-HU" dirty="0" smtClean="0"/>
              <a:t> </a:t>
            </a:r>
            <a:r>
              <a:rPr lang="hu-HU" dirty="0" smtClean="0"/>
              <a:t>érétkét egész és valós számnak is ki tudjuk számítani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Math.abs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függvénnyel.</a:t>
            </a:r>
            <a:br>
              <a:rPr lang="hu-HU" dirty="0" smtClean="0"/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x=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Math.abs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(-44);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y=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Math.abs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(25.7);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Gyakorló feladat: </a:t>
            </a:r>
            <a:r>
              <a:rPr lang="hu-HU" dirty="0" smtClean="0"/>
              <a:t>A program kérjen be egy valós számot, amely hosszúság cm-ben! Váltsa át collra, és írja ki!</a:t>
            </a:r>
          </a:p>
          <a:p>
            <a:pPr marL="344488" indent="-344488"/>
            <a:r>
              <a:rPr lang="hu-HU" dirty="0" smtClean="0"/>
              <a:t>Írja ki a program címét (cm átváltása collra)!</a:t>
            </a:r>
          </a:p>
          <a:p>
            <a:pPr marL="344488" indent="-344488"/>
            <a:r>
              <a:rPr lang="hu-HU" dirty="0" smtClean="0"/>
              <a:t>2,54 cm = 1 coll (amely „állandó”).</a:t>
            </a:r>
          </a:p>
          <a:p>
            <a:pPr marL="344488" indent="-344488"/>
            <a:r>
              <a:rPr lang="hu-HU" dirty="0" smtClean="0"/>
              <a:t>Kérjen be a felhasználótól egy számot, amely a hosszúság cm-ben!</a:t>
            </a:r>
          </a:p>
          <a:p>
            <a:pPr marL="344488" indent="-344488"/>
            <a:r>
              <a:rPr lang="hu-HU" dirty="0" smtClean="0"/>
              <a:t>Váltsa át collra, és írja ki 10 hosszan 2 </a:t>
            </a:r>
            <a:r>
              <a:rPr lang="hu-HU" dirty="0" err="1" smtClean="0"/>
              <a:t>tizedesjegy</a:t>
            </a:r>
            <a:r>
              <a:rPr lang="hu-HU" dirty="0" smtClean="0"/>
              <a:t> pontossággal jobbra rendezve!</a:t>
            </a:r>
          </a:p>
          <a:p>
            <a:pPr marL="344488" indent="-344488">
              <a:buNone/>
            </a:pPr>
            <a:r>
              <a:rPr lang="hu-HU" dirty="0" smtClean="0"/>
              <a:t>Mintafuttatás:</a:t>
            </a:r>
          </a:p>
          <a:p>
            <a:pPr marL="710248" lvl="1" indent="-344488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run:</a:t>
            </a:r>
          </a:p>
          <a:p>
            <a:pPr marL="710248" lvl="1" indent="-344488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átváltása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710248" lvl="1" indent="-344488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Hosszúság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cm-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254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710248" lvl="1" indent="-344488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00.00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710248" lvl="1" indent="-344488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BUILD SUCCESSFUL (total time: 7 seconds)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/>
            <a:endParaRPr lang="hu-HU" dirty="0" smtClean="0"/>
          </a:p>
          <a:p>
            <a:pPr marL="0" indent="0"/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395288" y="1295400"/>
            <a:ext cx="8748712" cy="5562600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hu-HU" sz="2400" b="1" dirty="0" err="1" smtClean="0"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4488" indent="-344488"/>
            <a:r>
              <a:rPr lang="hu-HU" sz="2400" dirty="0" smtClean="0"/>
              <a:t>Aktuális idő ezredmásodpercben 1970. január 1-től.</a:t>
            </a:r>
          </a:p>
          <a:p>
            <a:pPr marL="344488" indent="-344488"/>
            <a:r>
              <a:rPr lang="hu-HU" sz="2400" dirty="0" smtClean="0"/>
              <a:t>Két véletlenszám-generátor azonos valószínűséggel generál milliszekundumot ugyanazokkal a paraméterekkel.</a:t>
            </a:r>
          </a:p>
          <a:p>
            <a:pPr marL="344488" indent="-344488"/>
            <a:r>
              <a:rPr lang="hu-HU" sz="2400" dirty="0" err="1" smtClean="0"/>
              <a:t>Obj.létrehozás</a:t>
            </a:r>
            <a:r>
              <a:rPr lang="hu-HU" sz="2400" dirty="0" smtClean="0"/>
              <a:t>: </a:t>
            </a:r>
            <a:br>
              <a:rPr lang="hu-HU" sz="2400" dirty="0" smtClean="0"/>
            </a:b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Random 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véletlenSzám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4488" indent="-344488"/>
            <a:r>
              <a:rPr lang="hu-HU" sz="2400" dirty="0" smtClean="0"/>
              <a:t>Használata pl.:  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szám=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véletlenSzám.Int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(B-A+1)+A;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4.5. Véletlenszámok előállítása</a:t>
            </a:r>
            <a:endParaRPr kumimoji="0" lang="hu-HU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</a:t>
            </a:r>
            <a:r>
              <a:rPr lang="hu-HU" dirty="0" err="1" smtClean="0"/>
              <a:t>RandomPrimitívAdattípusok</a:t>
            </a:r>
            <a:r>
              <a:rPr lang="hu-HU" dirty="0" smtClean="0"/>
              <a:t>: Generáljunk logikai, egész, hosszú egész, valós számokat a típusok teljes intervallumában a Random osztállyal!</a:t>
            </a:r>
            <a:br>
              <a:rPr lang="hu-HU" dirty="0" smtClean="0"/>
            </a:br>
            <a:r>
              <a:rPr lang="hu-HU" dirty="0" smtClean="0"/>
              <a:t>A generált szám típusát írjuk ki a kapott szám elé!</a:t>
            </a:r>
          </a:p>
          <a:p>
            <a:pPr marL="0" indent="0">
              <a:lnSpc>
                <a:spcPct val="90000"/>
              </a:lnSpc>
              <a:buNone/>
            </a:pPr>
            <a:endParaRPr lang="hu-HU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/>
              <a:t>Példafutás: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VÉLETLENÉRTÉKEK A PRIMITÍV ADATTÍPUSOK TELJES INTERVALLUMÁBAN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logikai érték: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egész szám: -1914146209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hosszúegész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6870048076987408041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szám: 0.1971454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szám: 0.49597907453640333</a:t>
            </a:r>
            <a:endParaRPr lang="hu-HU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RandomPrimitívAdattípusokra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(„Véletlenértékek a primitív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adattípusok teljes intervallumában");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Random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logikai érték: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egész szám: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hosszúegész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valós szám: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lebegőpontos szám:"+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4114800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hu-HU" sz="2400" b="1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4488" indent="-344488"/>
            <a:r>
              <a:rPr lang="hu-HU" sz="2400" dirty="0" smtClean="0"/>
              <a:t>Nem kell importálni </a:t>
            </a:r>
            <a:r>
              <a:rPr lang="hu-HU" sz="2400" dirty="0" err="1" smtClean="0"/>
              <a:t>csomag.osztályt</a:t>
            </a:r>
            <a:r>
              <a:rPr lang="hu-HU" sz="2400" dirty="0" smtClean="0"/>
              <a:t>. </a:t>
            </a:r>
          </a:p>
          <a:p>
            <a:pPr marL="344488" indent="-344488"/>
            <a:r>
              <a:rPr lang="hu-HU" dirty="0" err="1" smtClean="0"/>
              <a:t>d</a:t>
            </a:r>
            <a:r>
              <a:rPr lang="hu-HU" sz="2400" dirty="0" err="1" smtClean="0"/>
              <a:t>ouble</a:t>
            </a:r>
            <a:r>
              <a:rPr lang="hu-HU" sz="2400" dirty="0" smtClean="0"/>
              <a:t> számot generál [0,1) intervallumból. </a:t>
            </a:r>
          </a:p>
          <a:p>
            <a:pPr marL="344488" indent="-344488"/>
            <a:r>
              <a:rPr lang="hu-HU" sz="2400" dirty="0" smtClean="0"/>
              <a:t>A visszaadott érték utólag manipulálható (pl. megszorozható).  Egészre típuskényszerítéssel alakítunk: </a:t>
            </a:r>
            <a:br>
              <a:rPr lang="hu-HU" sz="2400" dirty="0" smtClean="0"/>
            </a:br>
            <a:r>
              <a:rPr lang="hu-HU" sz="2400" dirty="0" smtClean="0"/>
              <a:t>	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szám=(int)</a:t>
            </a:r>
            <a:r>
              <a:rPr lang="hu-H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()*10</a:t>
            </a:r>
            <a:r>
              <a:rPr lang="hu-H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4488" indent="-344488"/>
            <a:r>
              <a:rPr lang="hu-HU" sz="2400" dirty="0" smtClean="0"/>
              <a:t>Balról-jobbról zárt intervallumbeli szám, vagyis [A,B]: </a:t>
            </a:r>
            <a:br>
              <a:rPr lang="hu-HU" sz="2400" dirty="0" smtClean="0"/>
            </a:br>
            <a:r>
              <a:rPr lang="hu-HU" sz="2400" dirty="0" smtClean="0"/>
              <a:t>	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szám=(int)</a:t>
            </a:r>
            <a:r>
              <a:rPr lang="hu-H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()*(B-A+1)+A</a:t>
            </a:r>
            <a:r>
              <a:rPr lang="hu-H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dirty="0" smtClean="0"/>
              <a:t>Feladat - Véletlenszámok1: Generáljunk a </a:t>
            </a:r>
            <a:r>
              <a:rPr lang="hu-HU" dirty="0" err="1" smtClean="0"/>
              <a:t>Math.random</a:t>
            </a:r>
            <a:r>
              <a:rPr lang="hu-HU" dirty="0" smtClean="0"/>
              <a:t>() </a:t>
            </a:r>
            <a:r>
              <a:rPr lang="hu-HU" dirty="0" err="1" smtClean="0"/>
              <a:t>fv.-nyel</a:t>
            </a:r>
            <a:r>
              <a:rPr lang="hu-HU" dirty="0" smtClean="0"/>
              <a:t> </a:t>
            </a:r>
            <a:r>
              <a:rPr lang="hu-HU" dirty="0" err="1" smtClean="0"/>
              <a:t>véletlenszámot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[0,1) intervallumból, egyjegyű számot, kétjegyű számot, háromjegyű számot, </a:t>
            </a:r>
            <a:r>
              <a:rPr lang="hu-HU" dirty="0" err="1" smtClean="0"/>
              <a:t>számot</a:t>
            </a:r>
            <a:r>
              <a:rPr lang="hu-HU" dirty="0" smtClean="0"/>
              <a:t> a [-20;+30] zárt intervallumból, ötös lottó egyik számát, kétjegyű páros számot, háromjegyű páratlan számot.</a:t>
            </a:r>
          </a:p>
          <a:p>
            <a:pPr>
              <a:buNone/>
            </a:pPr>
            <a:r>
              <a:rPr lang="hu-HU" dirty="0" smtClean="0"/>
              <a:t>Mintafutás: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Véletlenszámok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függvény: 0.019989014124203508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egyjegyű szám: 3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kétjegyű szám: 38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háromjegyű szám: 984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szám a [-20;+30] zárt intervallumból: 22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ötös lottó egyik száma: 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kétjegyű páros szám: 20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háromjegyű páratlan szám: 459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Véletlenszámok1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Véletlenszámok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függvény: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negyjegyű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szám: "+(int)(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()*10)+      //1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nkétjegyű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szám: "+(int)(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()*90+10)+   //2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nháromjegyű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szám: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()*900+100)+                   //3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a [-20;+30] zárt intervallumból: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()*(30-(-20)+1)+(-20))+        //4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a [-20;+30] zárt intervallumból: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()*(51)-20)+                   //5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nötöslottó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egyik száma: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()*90+1)+                      //6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nkétjegyű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páros szám: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((int)(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()*45)*2+10)+                 //7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nháromjegyű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páratlan szám: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((int)(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()*450)*2+101));              //8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4.6. Gyakorló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hu-HU" sz="2200" b="1" dirty="0" smtClean="0"/>
              <a:t>4.6.1. feladat </a:t>
            </a:r>
            <a:r>
              <a:rPr lang="hu-HU" sz="2000" b="1" dirty="0" smtClean="0"/>
              <a:t>–</a:t>
            </a:r>
            <a:r>
              <a:rPr lang="hu-HU" sz="2200" b="1" dirty="0" smtClean="0"/>
              <a:t> Hatvány1</a:t>
            </a:r>
          </a:p>
          <a:p>
            <a:pPr marL="0" indent="0">
              <a:buNone/>
            </a:pPr>
            <a:r>
              <a:rPr lang="hu-HU" sz="2200" dirty="0" smtClean="0"/>
              <a:t>A program kérje be egy hatvány alapját és kitevőjét, és írja ki a kiszámított hatványt a konzolra! A program egész számokat olvasson be, és egészként írja ki az eredményt! Próbálkozzon többféle módszerrel!</a:t>
            </a:r>
          </a:p>
          <a:p>
            <a:pPr>
              <a:buNone/>
            </a:pPr>
            <a:r>
              <a:rPr lang="hu-HU" sz="2200" b="1" dirty="0" smtClean="0"/>
              <a:t>4.6.2. feladat </a:t>
            </a:r>
            <a:r>
              <a:rPr lang="hu-HU" sz="2000" b="1" dirty="0" smtClean="0"/>
              <a:t>–</a:t>
            </a:r>
            <a:r>
              <a:rPr lang="hu-HU" sz="2200" b="1" dirty="0" smtClean="0"/>
              <a:t> ElsőfokúEgyenlet1</a:t>
            </a:r>
          </a:p>
          <a:p>
            <a:pPr marL="0" indent="0">
              <a:buNone/>
            </a:pPr>
            <a:r>
              <a:rPr lang="hu-HU" sz="2200" dirty="0" smtClean="0"/>
              <a:t>A program oldja meg az a*x+b=0 alakú egyenletet! A program kérje be a konzolról az a és b egész típusú változókat, feltételezzük, hogy a értéke nem nulla! A program a kiszámított megoldást (x=</a:t>
            </a:r>
            <a:r>
              <a:rPr lang="hu-HU" sz="2200" dirty="0" err="1" smtClean="0"/>
              <a:t>-b</a:t>
            </a:r>
            <a:r>
              <a:rPr lang="hu-HU" sz="2200" dirty="0" smtClean="0"/>
              <a:t>/a) írja ki a konzolra! Az x valós változó legyen!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4.6.3. feladat – Véletlenszámok2</a:t>
            </a:r>
          </a:p>
          <a:p>
            <a:pPr marL="0" indent="0">
              <a:buNone/>
            </a:pPr>
            <a:r>
              <a:rPr lang="hu-HU" dirty="0" smtClean="0"/>
              <a:t>A program írjon ki egy-egy véletlenszerűen előállított egész számot a felsoroltak közül: kétjegyű páratlan szám, háromjegyű páros, hatoslottón megjátszható szám, negatív egyjegyű szám, szabályos kockával dobható szám, két szabályos kockával dobott számok összege!</a:t>
            </a:r>
          </a:p>
          <a:p>
            <a:pPr>
              <a:buNone/>
            </a:pPr>
            <a:r>
              <a:rPr lang="hu-HU" b="1" dirty="0" smtClean="0"/>
              <a:t>4.6.4. feladat – </a:t>
            </a:r>
            <a:r>
              <a:rPr lang="hu-HU" b="1" dirty="0" err="1" smtClean="0"/>
              <a:t>LegkisebbSzám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kérjen be 3 számot! Egyetlen utasítással határozza meg, melyik a legkisebb szám a 3 közül, majd írja is ki a konzolra!</a:t>
            </a:r>
          </a:p>
          <a:p>
            <a:pPr>
              <a:buNone/>
            </a:pPr>
            <a:r>
              <a:rPr lang="hu-HU" b="1" dirty="0" smtClean="0"/>
              <a:t>4.6.5. feladat – Oszthatóság</a:t>
            </a:r>
          </a:p>
          <a:p>
            <a:pPr marL="0" indent="0">
              <a:buNone/>
            </a:pPr>
            <a:r>
              <a:rPr lang="hu-HU" dirty="0" smtClean="0"/>
              <a:t>A program két egész számot kérjen be (a és b)! Egy osztható_e nevű logikai változóban tárolja el, hogy a-nak osztója-e b (a osztható-e b-vel)! Írja ki a logikai változó értékét!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4.6.6. feladat – Igazságtábla2</a:t>
            </a:r>
          </a:p>
          <a:p>
            <a:pPr marL="0" indent="0">
              <a:buNone/>
            </a:pPr>
            <a:r>
              <a:rPr lang="hu-HU" dirty="0" smtClean="0"/>
              <a:t>A program írja ki a logikai vagy művelet igazságtábláját a konzolra!</a:t>
            </a:r>
          </a:p>
          <a:p>
            <a:pPr>
              <a:buNone/>
            </a:pPr>
            <a:r>
              <a:rPr lang="hu-HU" b="1" dirty="0" smtClean="0"/>
              <a:t>4.6.7. feladat – Százalék</a:t>
            </a:r>
          </a:p>
          <a:p>
            <a:pPr marL="0" indent="0">
              <a:buNone/>
            </a:pPr>
            <a:r>
              <a:rPr lang="hu-HU" dirty="0" smtClean="0"/>
              <a:t>A program a százalékalap és százalékláb ismeretében írja ki a százalékértéket! Feltételezzük (nem kell ellenőrizni), hogy a bemeneti adatok helyesek!</a:t>
            </a:r>
          </a:p>
          <a:p>
            <a:pPr>
              <a:buNone/>
            </a:pPr>
            <a:r>
              <a:rPr lang="hu-HU" b="1" dirty="0" smtClean="0"/>
              <a:t>4.6.8. feladat – </a:t>
            </a:r>
            <a:r>
              <a:rPr lang="hu-HU" b="1" dirty="0" err="1" smtClean="0"/>
              <a:t>KamatosKamat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számítsa ki egy bankbetét kamatos kamattal növelt értékét! A felhasználót kérdezze meg, hogy mekkora a betét, hány év a futamidő, mekkora az éves kamatláb! Feltételezzük (nem kell ellenőrizni), hogy a bemeneti adatok helyesek!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4.6.9. feladat – </a:t>
            </a:r>
            <a:r>
              <a:rPr lang="hu-HU" b="1" dirty="0" err="1" smtClean="0"/>
              <a:t>KétSzámÁtlaga</a:t>
            </a:r>
            <a:endParaRPr lang="hu-HU" b="1" dirty="0" smtClean="0"/>
          </a:p>
          <a:p>
            <a:pPr>
              <a:buNone/>
            </a:pPr>
            <a:r>
              <a:rPr lang="hu-HU" dirty="0" smtClean="0"/>
              <a:t>A program írja ki két tetszőleges valós szám átlagát!</a:t>
            </a:r>
          </a:p>
          <a:p>
            <a:pPr>
              <a:buNone/>
            </a:pPr>
            <a:r>
              <a:rPr lang="hu-HU" b="1" dirty="0" smtClean="0"/>
              <a:t>4.6.9. </a:t>
            </a:r>
            <a:r>
              <a:rPr lang="hu-HU" b="1" smtClean="0"/>
              <a:t>feladat – Léptetés2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- egész számokkal dolgozva - a következő utasításokat hajtsa végre: c=(++a)9(++b); c=(a++)+(++b); c=(++a)+(b++); c=(a++)+(b++);. A változók értékeit mindig írja ki a műveletek végrehajtása előtt és után is! Az a és b értékét mindig állítsa vissza a kezdeti értékre!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4. Kifejezések, értékadás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688975">
              <a:buNone/>
            </a:pPr>
            <a:r>
              <a:rPr lang="hu-HU" dirty="0" smtClean="0"/>
              <a:t>4.1. Kifejezések alkotóelemei</a:t>
            </a:r>
          </a:p>
          <a:p>
            <a:pPr marL="688975" indent="-688975">
              <a:buNone/>
            </a:pPr>
            <a:r>
              <a:rPr lang="hu-HU" dirty="0" smtClean="0"/>
              <a:t>4.2. Operátorok</a:t>
            </a:r>
          </a:p>
          <a:p>
            <a:pPr marL="688975" indent="-688975">
              <a:buNone/>
            </a:pPr>
            <a:r>
              <a:rPr lang="hu-HU" dirty="0" smtClean="0"/>
              <a:t>4.3. Léptető operátorok</a:t>
            </a:r>
          </a:p>
          <a:p>
            <a:pPr marL="688975" indent="-688975">
              <a:buNone/>
            </a:pPr>
            <a:r>
              <a:rPr lang="hu-HU" dirty="0" smtClean="0"/>
              <a:t>4.4. A </a:t>
            </a:r>
            <a:r>
              <a:rPr lang="hu-HU" dirty="0" err="1" smtClean="0"/>
              <a:t>Math</a:t>
            </a:r>
            <a:r>
              <a:rPr lang="hu-HU" dirty="0" smtClean="0"/>
              <a:t> osztály fontosabb metódusai</a:t>
            </a:r>
          </a:p>
          <a:p>
            <a:pPr marL="688975" indent="-688975">
              <a:buNone/>
            </a:pPr>
            <a:r>
              <a:rPr lang="hu-HU" dirty="0" smtClean="0"/>
              <a:t>4.5. </a:t>
            </a:r>
            <a:r>
              <a:rPr lang="hu-HU" dirty="0" err="1" smtClean="0"/>
              <a:t>Véletlenszámok</a:t>
            </a:r>
            <a:r>
              <a:rPr lang="hu-HU" dirty="0" smtClean="0"/>
              <a:t> előállítása</a:t>
            </a:r>
          </a:p>
          <a:p>
            <a:pPr marL="688975" indent="-688975">
              <a:buNone/>
            </a:pPr>
            <a:r>
              <a:rPr lang="hu-HU" dirty="0" smtClean="0"/>
              <a:t>4.6. Gyakorló feladatok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4.1. Kifejezések alkotóelemei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181600"/>
          </a:xfrm>
        </p:spPr>
        <p:txBody>
          <a:bodyPr>
            <a:noAutofit/>
          </a:bodyPr>
          <a:lstStyle/>
          <a:p>
            <a:r>
              <a:rPr lang="hu-HU" sz="1700" dirty="0" smtClean="0"/>
              <a:t>Kifejezés: operandus(ok)</a:t>
            </a:r>
            <a:r>
              <a:rPr lang="hu-HU" sz="1700" dirty="0" err="1" smtClean="0"/>
              <a:t>ból</a:t>
            </a:r>
            <a:r>
              <a:rPr lang="hu-HU" sz="1700" dirty="0" smtClean="0"/>
              <a:t> és operátor(ok)</a:t>
            </a:r>
            <a:r>
              <a:rPr lang="hu-HU" sz="1700" dirty="0" err="1" smtClean="0"/>
              <a:t>ból</a:t>
            </a:r>
            <a:r>
              <a:rPr lang="hu-HU" sz="1700" dirty="0" smtClean="0"/>
              <a:t> áll.</a:t>
            </a:r>
          </a:p>
          <a:p>
            <a:r>
              <a:rPr lang="hu-HU" sz="1700" dirty="0" smtClean="0"/>
              <a:t>Operandus: </a:t>
            </a:r>
          </a:p>
          <a:p>
            <a:pPr lvl="1"/>
            <a:r>
              <a:rPr lang="hu-HU" sz="1700" dirty="0" smtClean="0"/>
              <a:t>Lehet: bármilyen típusú változó, </a:t>
            </a:r>
            <a:r>
              <a:rPr lang="hu-HU" sz="1700" dirty="0" err="1" smtClean="0"/>
              <a:t>literál</a:t>
            </a:r>
            <a:r>
              <a:rPr lang="hu-HU" sz="1700" dirty="0" smtClean="0"/>
              <a:t>, </a:t>
            </a:r>
            <a:r>
              <a:rPr lang="hu-HU" sz="1700" dirty="0" err="1" smtClean="0"/>
              <a:t>fv.visszatérési</a:t>
            </a:r>
            <a:r>
              <a:rPr lang="hu-HU" sz="1700" dirty="0" smtClean="0"/>
              <a:t> érték, maga is kifejezés.</a:t>
            </a:r>
          </a:p>
          <a:p>
            <a:pPr lvl="1"/>
            <a:r>
              <a:rPr lang="hu-HU" sz="1700" dirty="0" smtClean="0"/>
              <a:t>Típusa egyértelmű.</a:t>
            </a:r>
          </a:p>
          <a:p>
            <a:r>
              <a:rPr lang="hu-HU" sz="1700" dirty="0" smtClean="0"/>
              <a:t>Operátor: </a:t>
            </a:r>
          </a:p>
          <a:p>
            <a:pPr lvl="1"/>
            <a:r>
              <a:rPr lang="hu-HU" sz="1700" dirty="0" smtClean="0"/>
              <a:t>Műveleti jelek.</a:t>
            </a:r>
          </a:p>
          <a:p>
            <a:pPr lvl="1"/>
            <a:r>
              <a:rPr lang="hu-HU" sz="1700" dirty="0" smtClean="0"/>
              <a:t>Szabályozott, hogy milyen operandus állhat tőle balra és jobbra.</a:t>
            </a:r>
          </a:p>
          <a:p>
            <a:r>
              <a:rPr lang="hu-HU" sz="1700" dirty="0" smtClean="0"/>
              <a:t>Pl. síkidom kerületének kiszámítása: </a:t>
            </a:r>
            <a:r>
              <a:rPr lang="hu-HU" sz="1700" dirty="0" smtClean="0">
                <a:latin typeface="Courier New" pitchFamily="49" charset="0"/>
                <a:cs typeface="Courier New" pitchFamily="49" charset="0"/>
              </a:rPr>
              <a:t>k = 4 * a;</a:t>
            </a:r>
          </a:p>
          <a:p>
            <a:pPr lvl="1"/>
            <a:r>
              <a:rPr lang="hu-HU" sz="17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hu-HU" sz="1700" dirty="0" smtClean="0"/>
              <a:t>: int típusú egész </a:t>
            </a:r>
            <a:r>
              <a:rPr lang="hu-HU" sz="1700" dirty="0" err="1" smtClean="0"/>
              <a:t>literál</a:t>
            </a:r>
            <a:r>
              <a:rPr lang="hu-HU" sz="1700" dirty="0" smtClean="0"/>
              <a:t>; </a:t>
            </a:r>
            <a:r>
              <a:rPr lang="hu-HU" sz="17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1700" dirty="0" smtClean="0"/>
              <a:t>: bármilyen numerikus típusú változó; </a:t>
            </a:r>
          </a:p>
          <a:p>
            <a:pPr lvl="1"/>
            <a:r>
              <a:rPr lang="hu-HU" sz="17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hu-HU" sz="1700" dirty="0" smtClean="0"/>
              <a:t>: szorzás operátora.</a:t>
            </a:r>
          </a:p>
          <a:p>
            <a:pPr lvl="1"/>
            <a:r>
              <a:rPr lang="hu-HU" sz="17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1700" dirty="0" smtClean="0"/>
              <a:t>: értékadó operátor. Bal oldalán olyan típusú változó kell álljon, amely képes tárolni a jobb oldalán levő kifejezés (képlet) eredményét.</a:t>
            </a:r>
          </a:p>
          <a:p>
            <a:pPr lvl="1"/>
            <a:r>
              <a:rPr lang="hu-HU" sz="1700" dirty="0" smtClean="0"/>
              <a:t>Pl. </a:t>
            </a:r>
            <a:r>
              <a:rPr lang="hu-HU" sz="17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1700" dirty="0" smtClean="0"/>
              <a:t> változó int típusú, akkor </a:t>
            </a:r>
            <a:r>
              <a:rPr lang="hu-HU" sz="17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hu-HU" sz="1700" dirty="0" smtClean="0"/>
              <a:t> lehet int, </a:t>
            </a:r>
            <a:r>
              <a:rPr lang="hu-HU" sz="1700" dirty="0" err="1" smtClean="0"/>
              <a:t>long</a:t>
            </a:r>
            <a:r>
              <a:rPr lang="hu-HU" sz="1700" dirty="0" smtClean="0"/>
              <a:t>, </a:t>
            </a:r>
            <a:r>
              <a:rPr lang="hu-HU" sz="1700" dirty="0" err="1" smtClean="0"/>
              <a:t>float</a:t>
            </a:r>
            <a:r>
              <a:rPr lang="hu-HU" sz="1700" dirty="0" smtClean="0"/>
              <a:t>, </a:t>
            </a:r>
            <a:r>
              <a:rPr lang="hu-HU" sz="1700" dirty="0" err="1" smtClean="0"/>
              <a:t>double</a:t>
            </a:r>
            <a:r>
              <a:rPr lang="hu-HU" sz="1700" dirty="0" smtClean="0"/>
              <a:t>, de nem lehet byte vagy </a:t>
            </a:r>
            <a:r>
              <a:rPr lang="hu-HU" sz="1700" dirty="0" err="1" smtClean="0"/>
              <a:t>short</a:t>
            </a:r>
            <a:r>
              <a:rPr lang="hu-HU" sz="1700" dirty="0" smtClean="0"/>
              <a:t>.</a:t>
            </a:r>
          </a:p>
          <a:p>
            <a:r>
              <a:rPr lang="hu-HU" sz="1700" dirty="0" smtClean="0"/>
              <a:t>Nincs garancia, hogy int típusú változó négyszerese belefér az int típusba.</a:t>
            </a:r>
          </a:p>
          <a:p>
            <a:r>
              <a:rPr lang="hu-HU" sz="1700" dirty="0" smtClean="0"/>
              <a:t>Kötött: kifejezés kiértékelésének sorrendje.</a:t>
            </a:r>
          </a:p>
          <a:p>
            <a:r>
              <a:rPr lang="hu-HU" sz="1700" dirty="0" smtClean="0"/>
              <a:t>Egyértelmű: kifejezés eredményének típusa.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Feladat: </a:t>
            </a:r>
            <a:r>
              <a:rPr lang="hu-HU" dirty="0" smtClean="0"/>
              <a:t>A program legyen képes Celsius fokban megadott hőmérsékletet átváltani Fahrenheit fokra! Tárolja a beolvasott hőmérsékletet egy valós típusú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hu-HU" dirty="0" smtClean="0"/>
              <a:t> nevű változó! Ekkor az átváltás képlete: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c*9/5+32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" y="1935480"/>
            <a:ext cx="87630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HőmérsékletCF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("Celsius -&gt; Fahrenheit");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c=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extra.Console.readDouble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("Celsius fok: 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f=c*9/5+32;                               //1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("Fahrenheit fok: "+f);        //2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hu-H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hu-HU" dirty="0" smtClean="0"/>
              <a:t> 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hu-HU" dirty="0" smtClean="0"/>
              <a:t>: egyenrangú </a:t>
            </a:r>
            <a:r>
              <a:rPr lang="hu-HU" dirty="0" err="1" smtClean="0"/>
              <a:t>multiplikatív</a:t>
            </a:r>
            <a:r>
              <a:rPr lang="hu-HU" dirty="0" smtClean="0"/>
              <a:t> operátorok; végrehajtás/kiszámítás sorrendje balról jobbra (bal asszociativitás).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hu-HU" dirty="0" smtClean="0"/>
              <a:t>: additív operátor; előbbieknél alacsonyabb rendű, később hajtódik végre.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c*9/5+32</a:t>
            </a:r>
            <a:r>
              <a:rPr lang="hu-HU" dirty="0" smtClean="0"/>
              <a:t> kifejezés kiértékelésének lépései: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c*9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c*9/5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c*9/5+32.</a:t>
            </a:r>
          </a:p>
          <a:p>
            <a:r>
              <a:rPr lang="hu-HU" dirty="0" smtClean="0"/>
              <a:t>Eredményváltozó típusa valós. Valós és egész számmal való műveletvégzéskor implicit típuskonverzió hajtódik végre – a Java fordító automatikusan végzi el.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hu-HU" dirty="0" smtClean="0"/>
              <a:t> operátor kiíráskor: </a:t>
            </a:r>
            <a:r>
              <a:rPr lang="hu-HU" dirty="0" err="1" smtClean="0"/>
              <a:t>konkatenáló</a:t>
            </a:r>
            <a:r>
              <a:rPr lang="hu-HU" dirty="0" smtClean="0"/>
              <a:t>/(szöveg)összefűző műveleti jel.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Feladat: A program legyen képes Fahrenheit fokban megadott hőmérsékletet átváltani Celsius fokra! Tárolja a beolvasott hőmérsékletet egy valós típusú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hu-HU" dirty="0" smtClean="0"/>
              <a:t> nevű változó! Ekkor az átváltás képlete: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(f-32)*5/9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617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HőmérsékletFC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("Fahrenheit -&gt; Celsius");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f=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extra.Console.readDouble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("Fahrenheit fok: 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c=(f-32)*5/9;                            //1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("Celsius fok: "+c);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hu-H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sz="2200" dirty="0" smtClean="0"/>
              <a:t>Képlet/kifejezés kiszámításának lépései: </a:t>
            </a:r>
            <a:br>
              <a:rPr lang="hu-HU" sz="2200" dirty="0" smtClean="0"/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c=(f-32), c=(f-32)*5, c=(f-32)*5-9.</a:t>
            </a:r>
          </a:p>
          <a:p>
            <a:pPr>
              <a:buNone/>
            </a:pPr>
            <a:endParaRPr lang="hu-H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hu-H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390</TotalTime>
  <Words>2210</Words>
  <Application>Microsoft Office PowerPoint</Application>
  <PresentationFormat>Diavetítés a képernyőre (4:3 oldalarány)</PresentationFormat>
  <Paragraphs>305</Paragraphs>
  <Slides>29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0" baseType="lpstr">
      <vt:lpstr>Áramlás</vt:lpstr>
      <vt:lpstr>Programozási alapok 4/11. előadás</vt:lpstr>
      <vt:lpstr>2. dia</vt:lpstr>
      <vt:lpstr>4. Kifejezések, értékadás</vt:lpstr>
      <vt:lpstr>4.1. Kifejezések alkotóelemei</vt:lpstr>
      <vt:lpstr>5. dia</vt:lpstr>
      <vt:lpstr>6. dia</vt:lpstr>
      <vt:lpstr>7. dia</vt:lpstr>
      <vt:lpstr>8. dia</vt:lpstr>
      <vt:lpstr>9. dia</vt:lpstr>
      <vt:lpstr>4.2. Operátorok</vt:lpstr>
      <vt:lpstr>11. dia</vt:lpstr>
      <vt:lpstr>12. dia</vt:lpstr>
      <vt:lpstr>13. dia</vt:lpstr>
      <vt:lpstr>14. dia</vt:lpstr>
      <vt:lpstr>15. dia</vt:lpstr>
      <vt:lpstr>Precedenciatáblázat</vt:lpstr>
      <vt:lpstr>Léptető operátorok</vt:lpstr>
      <vt:lpstr>18. dia</vt:lpstr>
      <vt:lpstr>4.4. Math osztály</vt:lpstr>
      <vt:lpstr>20. dia</vt:lpstr>
      <vt:lpstr>21. dia</vt:lpstr>
      <vt:lpstr>22. dia</vt:lpstr>
      <vt:lpstr>23. dia</vt:lpstr>
      <vt:lpstr>24. dia</vt:lpstr>
      <vt:lpstr>25. dia</vt:lpstr>
      <vt:lpstr>4.6. Gyakorló feladatok</vt:lpstr>
      <vt:lpstr>27. dia</vt:lpstr>
      <vt:lpstr>28. dia</vt:lpstr>
      <vt:lpstr>29.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52</cp:revision>
  <dcterms:created xsi:type="dcterms:W3CDTF">2014-02-08T12:36:20Z</dcterms:created>
  <dcterms:modified xsi:type="dcterms:W3CDTF">2014-11-14T11:30:21Z</dcterms:modified>
</cp:coreProperties>
</file>