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81" r:id="rId5"/>
    <p:sldId id="269" r:id="rId6"/>
    <p:sldId id="268" r:id="rId7"/>
    <p:sldId id="270" r:id="rId8"/>
    <p:sldId id="272" r:id="rId9"/>
    <p:sldId id="282" r:id="rId10"/>
    <p:sldId id="273" r:id="rId11"/>
    <p:sldId id="275" r:id="rId12"/>
    <p:sldId id="283" r:id="rId13"/>
    <p:sldId id="276" r:id="rId14"/>
    <p:sldId id="278" r:id="rId15"/>
    <p:sldId id="277" r:id="rId16"/>
    <p:sldId id="284" r:id="rId17"/>
    <p:sldId id="279" r:id="rId18"/>
    <p:sldId id="280" r:id="rId19"/>
    <p:sldId id="259" r:id="rId20"/>
    <p:sldId id="260" r:id="rId21"/>
    <p:sldId id="261" r:id="rId22"/>
    <p:sldId id="264" r:id="rId23"/>
    <p:sldId id="263" r:id="rId24"/>
    <p:sldId id="262" r:id="rId25"/>
    <p:sldId id="265" r:id="rId26"/>
    <p:sldId id="267" r:id="rId27"/>
    <p:sldId id="266" r:id="rId28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ím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17" name="Alcím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u-HU" smtClean="0"/>
              <a:t>Alcím mintájának szerkesztése</a:t>
            </a:r>
            <a:endParaRPr kumimoji="0" lang="en-US"/>
          </a:p>
        </p:txBody>
      </p:sp>
      <p:sp>
        <p:nvSpPr>
          <p:cNvPr id="30" name="Dátum helye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7D980-9BBC-452B-871C-633ADC4178A2}" type="datetimeFigureOut">
              <a:rPr lang="hu-HU" smtClean="0"/>
              <a:pPr/>
              <a:t>2014.11.07.</a:t>
            </a:fld>
            <a:endParaRPr lang="hu-HU"/>
          </a:p>
        </p:txBody>
      </p:sp>
      <p:sp>
        <p:nvSpPr>
          <p:cNvPr id="19" name="Élőláb hely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27" name="Dia számának hely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14496-3C18-4445-A047-C59AE2BBFE63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7D980-9BBC-452B-871C-633ADC4178A2}" type="datetimeFigureOut">
              <a:rPr lang="hu-HU" smtClean="0"/>
              <a:pPr/>
              <a:t>2014.11.07.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14496-3C18-4445-A047-C59AE2BBFE63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7D980-9BBC-452B-871C-633ADC4178A2}" type="datetimeFigureOut">
              <a:rPr lang="hu-HU" smtClean="0"/>
              <a:pPr/>
              <a:t>2014.11.07.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14496-3C18-4445-A047-C59AE2BBFE63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000" b="1"/>
            </a:lvl1pPr>
          </a:lstStyle>
          <a:p>
            <a:r>
              <a:rPr kumimoji="0" lang="hu-HU" dirty="0" smtClean="0"/>
              <a:t>Mintacím szerkesztése</a:t>
            </a:r>
            <a:endParaRPr kumimoji="0"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  <a:lvl3pPr>
              <a:defRPr sz="2400">
                <a:latin typeface="Arial" pitchFamily="34" charset="0"/>
                <a:cs typeface="Arial" pitchFamily="34" charset="0"/>
              </a:defRPr>
            </a:lvl3pPr>
            <a:lvl4pPr>
              <a:defRPr sz="2400">
                <a:latin typeface="Arial" pitchFamily="34" charset="0"/>
                <a:cs typeface="Arial" pitchFamily="34" charset="0"/>
              </a:defRPr>
            </a:lvl4pPr>
            <a:lvl5pPr>
              <a:defRPr sz="2400">
                <a:latin typeface="Arial" pitchFamily="34" charset="0"/>
                <a:cs typeface="Arial" pitchFamily="34" charset="0"/>
              </a:defRPr>
            </a:lvl5pPr>
          </a:lstStyle>
          <a:p>
            <a:pPr lvl="0" eaLnBrk="1" latinLnBrk="0" hangingPunct="1"/>
            <a:r>
              <a:rPr lang="hu-HU" dirty="0" smtClean="0"/>
              <a:t>Mintaszöveg szerkesztése</a:t>
            </a:r>
          </a:p>
          <a:p>
            <a:pPr lvl="1" eaLnBrk="1" latinLnBrk="0" hangingPunct="1"/>
            <a:r>
              <a:rPr lang="hu-HU" dirty="0" smtClean="0"/>
              <a:t>Második szint</a:t>
            </a:r>
          </a:p>
          <a:p>
            <a:pPr lvl="2" eaLnBrk="1" latinLnBrk="0" hangingPunct="1"/>
            <a:r>
              <a:rPr lang="hu-HU" dirty="0" smtClean="0"/>
              <a:t>Harmadik szint</a:t>
            </a:r>
          </a:p>
          <a:p>
            <a:pPr lvl="3" eaLnBrk="1" latinLnBrk="0" hangingPunct="1"/>
            <a:r>
              <a:rPr lang="hu-HU" dirty="0" smtClean="0"/>
              <a:t>Negyedik szint</a:t>
            </a:r>
          </a:p>
          <a:p>
            <a:pPr lvl="4" eaLnBrk="1" latinLnBrk="0" hangingPunct="1"/>
            <a:r>
              <a:rPr lang="hu-HU" dirty="0" smtClean="0"/>
              <a:t>Ötödik szint</a:t>
            </a:r>
            <a:endParaRPr kumimoji="0" lang="en-US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7D980-9BBC-452B-871C-633ADC4178A2}" type="datetimeFigureOut">
              <a:rPr lang="hu-HU" smtClean="0"/>
              <a:pPr/>
              <a:t>2014.11.07.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14496-3C18-4445-A047-C59AE2BBFE63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7D980-9BBC-452B-871C-633ADC4178A2}" type="datetimeFigureOut">
              <a:rPr lang="hu-HU" smtClean="0"/>
              <a:pPr/>
              <a:t>2014.11.07.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14496-3C18-4445-A047-C59AE2BBFE63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7D980-9BBC-452B-871C-633ADC4178A2}" type="datetimeFigureOut">
              <a:rPr lang="hu-HU" smtClean="0"/>
              <a:pPr/>
              <a:t>2014.11.07.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14496-3C18-4445-A047-C59AE2BBFE63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5" name="Tartalom helye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7D980-9BBC-452B-871C-633ADC4178A2}" type="datetimeFigureOut">
              <a:rPr lang="hu-HU" smtClean="0"/>
              <a:pPr/>
              <a:t>2014.11.07.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14496-3C18-4445-A047-C59AE2BBFE63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7D980-9BBC-452B-871C-633ADC4178A2}" type="datetimeFigureOut">
              <a:rPr lang="hu-HU" smtClean="0"/>
              <a:pPr/>
              <a:t>2014.11.07.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14496-3C18-4445-A047-C59AE2BBFE63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7D980-9BBC-452B-871C-633ADC4178A2}" type="datetimeFigureOut">
              <a:rPr lang="hu-HU" smtClean="0"/>
              <a:pPr/>
              <a:t>2014.11.07.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14496-3C18-4445-A047-C59AE2BBFE63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7D980-9BBC-452B-871C-633ADC4178A2}" type="datetimeFigureOut">
              <a:rPr lang="hu-HU" smtClean="0"/>
              <a:pPr/>
              <a:t>2014.11.07.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14496-3C18-4445-A047-C59AE2BBFE63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gy sarkán kerekítve levágott téglalap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erékszögű háromszög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7D980-9BBC-452B-871C-633ADC4178A2}" type="datetimeFigureOut">
              <a:rPr lang="hu-HU" smtClean="0"/>
              <a:pPr/>
              <a:t>2014.11.07.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6FA14496-3C18-4445-A047-C59AE2BBFE63}" type="slidenum">
              <a:rPr lang="hu-HU" smtClean="0"/>
              <a:pPr/>
              <a:t>‹#›</a:t>
            </a:fld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hu-HU" smtClean="0"/>
              <a:t>Kép beszúrásához kattintson az ikonra</a:t>
            </a:r>
            <a:endParaRPr kumimoji="0" lang="en-US" dirty="0"/>
          </a:p>
        </p:txBody>
      </p:sp>
      <p:sp>
        <p:nvSpPr>
          <p:cNvPr id="10" name="Szabadkézi sokszög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Szabadkézi sokszög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zabadkézi sokszög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Szabadkézi sokszög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Cím helye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0" name="Szöveg helye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u-HU" smtClean="0"/>
              <a:t>Mintaszöveg szerkesztése</a:t>
            </a:r>
          </a:p>
          <a:p>
            <a:pPr lvl="1" eaLnBrk="1" latinLnBrk="0" hangingPunct="1"/>
            <a:r>
              <a:rPr kumimoji="0" lang="hu-HU" smtClean="0"/>
              <a:t>Második szint</a:t>
            </a:r>
          </a:p>
          <a:p>
            <a:pPr lvl="2" eaLnBrk="1" latinLnBrk="0" hangingPunct="1"/>
            <a:r>
              <a:rPr kumimoji="0" lang="hu-HU" smtClean="0"/>
              <a:t>Harmadik szint</a:t>
            </a:r>
          </a:p>
          <a:p>
            <a:pPr lvl="3" eaLnBrk="1" latinLnBrk="0" hangingPunct="1"/>
            <a:r>
              <a:rPr kumimoji="0" lang="hu-HU" smtClean="0"/>
              <a:t>Negyedik szint</a:t>
            </a:r>
          </a:p>
          <a:p>
            <a:pPr lvl="4" eaLnBrk="1" latinLnBrk="0" hangingPunct="1"/>
            <a:r>
              <a:rPr kumimoji="0" lang="hu-HU" smtClean="0"/>
              <a:t>Ötödik szint</a:t>
            </a:r>
            <a:endParaRPr kumimoji="0" lang="en-US"/>
          </a:p>
        </p:txBody>
      </p:sp>
      <p:sp>
        <p:nvSpPr>
          <p:cNvPr id="10" name="Dátum helye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677D980-9BBC-452B-871C-633ADC4178A2}" type="datetimeFigureOut">
              <a:rPr lang="hu-HU" smtClean="0"/>
              <a:pPr/>
              <a:t>2014.11.07.</a:t>
            </a:fld>
            <a:endParaRPr lang="hu-HU"/>
          </a:p>
        </p:txBody>
      </p:sp>
      <p:sp>
        <p:nvSpPr>
          <p:cNvPr id="22" name="Élőláb helye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18" name="Dia számának helye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FA14496-3C18-4445-A047-C59AE2BBFE63}" type="slidenum">
              <a:rPr lang="hu-HU" smtClean="0"/>
              <a:pPr/>
              <a:t>‹#›</a:t>
            </a:fld>
            <a:endParaRPr lang="hu-HU"/>
          </a:p>
        </p:txBody>
      </p:sp>
      <p:grpSp>
        <p:nvGrpSpPr>
          <p:cNvPr id="2" name="Csoportba foglalás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Szabadkézi sokszög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Szabadkézi sokszög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b="1" dirty="0" smtClean="0"/>
              <a:t>Programozási alapok</a:t>
            </a:r>
            <a:r>
              <a:rPr lang="hu-HU" b="1" smtClean="0"/>
              <a:t/>
            </a:r>
            <a:br>
              <a:rPr lang="hu-HU" b="1" smtClean="0"/>
            </a:br>
            <a:r>
              <a:rPr lang="hu-HU" sz="3200" b="0" smtClean="0"/>
              <a:t>5/11</a:t>
            </a:r>
            <a:r>
              <a:rPr lang="hu-HU" sz="3200" b="0" dirty="0" smtClean="0"/>
              <a:t>. előadás</a:t>
            </a:r>
            <a:endParaRPr lang="hu-HU" sz="3200" b="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914400" y="3886200"/>
            <a:ext cx="7620000" cy="2209800"/>
          </a:xfrm>
        </p:spPr>
        <p:txBody>
          <a:bodyPr>
            <a:normAutofit/>
          </a:bodyPr>
          <a:lstStyle/>
          <a:p>
            <a:r>
              <a:rPr lang="hu-HU" i="1" dirty="0" smtClean="0">
                <a:solidFill>
                  <a:schemeClr val="tx1"/>
                </a:solidFill>
              </a:rPr>
              <a:t>Összeállította: Berecz Antónia</a:t>
            </a:r>
          </a:p>
          <a:p>
            <a:endParaRPr lang="hu-HU" dirty="0">
              <a:solidFill>
                <a:schemeClr val="tx1"/>
              </a:solidFill>
            </a:endParaRPr>
          </a:p>
          <a:p>
            <a:pPr algn="l"/>
            <a:r>
              <a:rPr lang="hu-HU" dirty="0" smtClean="0">
                <a:solidFill>
                  <a:schemeClr val="tx1"/>
                </a:solidFill>
              </a:rPr>
              <a:t>Forrás: </a:t>
            </a:r>
            <a:r>
              <a:rPr lang="hu-HU" dirty="0" err="1" smtClean="0">
                <a:solidFill>
                  <a:schemeClr val="tx1"/>
                </a:solidFill>
              </a:rPr>
              <a:t>Kaczur</a:t>
            </a:r>
            <a:r>
              <a:rPr lang="hu-HU" dirty="0" smtClean="0">
                <a:solidFill>
                  <a:schemeClr val="tx1"/>
                </a:solidFill>
              </a:rPr>
              <a:t> Sándor: Programozási alapok, 2009., ISBN 978-963-06-8122-3</a:t>
            </a:r>
            <a:endParaRPr lang="hu-HU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0" y="762000"/>
            <a:ext cx="9144000" cy="5562600"/>
          </a:xfrm>
        </p:spPr>
        <p:txBody>
          <a:bodyPr/>
          <a:lstStyle/>
          <a:p>
            <a:r>
              <a:rPr lang="hu-HU" dirty="0" smtClean="0"/>
              <a:t>Feltételes kiértékelés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hu-HU" dirty="0" smtClean="0"/>
              <a:t> utasítás helyett.</a:t>
            </a:r>
            <a:br>
              <a:rPr lang="hu-HU" dirty="0" smtClean="0"/>
            </a:br>
            <a:r>
              <a:rPr lang="hu-HU" dirty="0" smtClean="0"/>
              <a:t>A feltételes utasítást ágyazzuk bele a kiíró utasításba!</a:t>
            </a:r>
          </a:p>
          <a:p>
            <a:pPr>
              <a:buNone/>
            </a:pPr>
            <a:endParaRPr lang="hu-HU" dirty="0" smtClean="0"/>
          </a:p>
          <a:p>
            <a:pPr marL="0" indent="0">
              <a:buNone/>
            </a:pP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</a:t>
            </a:r>
            <a:br>
              <a:rPr lang="hu-HU" dirty="0" smtClean="0">
                <a:latin typeface="Courier New" pitchFamily="49" charset="0"/>
                <a:cs typeface="Courier New" pitchFamily="49" charset="0"/>
              </a:rPr>
            </a:br>
            <a:r>
              <a:rPr lang="hu-HU" dirty="0" smtClean="0">
                <a:latin typeface="Courier New" pitchFamily="49" charset="0"/>
                <a:cs typeface="Courier New" pitchFamily="49" charset="0"/>
              </a:rPr>
              <a:t>"A szám "+((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szám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&gt;0)</a:t>
            </a:r>
            <a:r>
              <a:rPr lang="hu-HU" b="1" dirty="0" smtClean="0">
                <a:latin typeface="Courier New" pitchFamily="49" charset="0"/>
                <a:cs typeface="Courier New" pitchFamily="49" charset="0"/>
              </a:rPr>
              <a:t>?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"pozitív."</a:t>
            </a:r>
            <a:r>
              <a:rPr lang="hu-HU" b="1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"nem pozitív."));</a:t>
            </a:r>
          </a:p>
          <a:p>
            <a:pPr>
              <a:buNone/>
            </a:pPr>
            <a:r>
              <a:rPr lang="hu-HU" dirty="0" smtClean="0"/>
              <a:t>vagy</a:t>
            </a:r>
          </a:p>
          <a:p>
            <a:pPr>
              <a:buNone/>
            </a:pP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"A szám "+((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szám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&lt;=0)</a:t>
            </a:r>
            <a:r>
              <a:rPr lang="hu-HU" b="1" dirty="0" smtClean="0">
                <a:latin typeface="Courier New" pitchFamily="49" charset="0"/>
                <a:cs typeface="Courier New" pitchFamily="49" charset="0"/>
              </a:rPr>
              <a:t>?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"nem "</a:t>
            </a:r>
            <a:r>
              <a:rPr lang="hu-HU" b="1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"")+"pozitív.");</a:t>
            </a:r>
          </a:p>
          <a:p>
            <a:pPr>
              <a:buNone/>
            </a:pPr>
            <a:endParaRPr lang="hu-HU" dirty="0" smtClean="0"/>
          </a:p>
          <a:p>
            <a:pPr marL="273050" indent="-3175">
              <a:buNone/>
            </a:pPr>
            <a:r>
              <a:rPr lang="hu-HU" dirty="0" smtClean="0"/>
              <a:t>Módosítsuk az előző programot, </a:t>
            </a:r>
            <a:r>
              <a:rPr lang="hu-HU" dirty="0" err="1" smtClean="0"/>
              <a:t>if</a:t>
            </a:r>
            <a:r>
              <a:rPr lang="hu-HU" dirty="0" smtClean="0"/>
              <a:t>/</a:t>
            </a:r>
            <a:r>
              <a:rPr lang="hu-HU" dirty="0" err="1" smtClean="0"/>
              <a:t>else</a:t>
            </a:r>
            <a:r>
              <a:rPr lang="hu-HU" dirty="0" smtClean="0"/>
              <a:t> helyett használjuk a feltételes kiértékelést!</a:t>
            </a:r>
            <a:endParaRPr lang="hu-HU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943600"/>
          </a:xfrm>
        </p:spPr>
        <p:txBody>
          <a:bodyPr>
            <a:normAutofit lnSpcReduction="10000"/>
          </a:bodyPr>
          <a:lstStyle/>
          <a:p>
            <a:r>
              <a:rPr lang="hu-HU" dirty="0" smtClean="0"/>
              <a:t>Szelekciók egymásba is ágyazhatók.</a:t>
            </a:r>
          </a:p>
          <a:p>
            <a:r>
              <a:rPr lang="hu-HU" dirty="0" smtClean="0"/>
              <a:t>Úgy kell megfogalmazni a feltételeket, hogy minden esetben egyértelmű(</a:t>
            </a:r>
            <a:r>
              <a:rPr lang="hu-HU" dirty="0" err="1" smtClean="0"/>
              <a:t>ek</a:t>
            </a:r>
            <a:r>
              <a:rPr lang="hu-HU" dirty="0" smtClean="0"/>
              <a:t>) legyen(</a:t>
            </a:r>
            <a:r>
              <a:rPr lang="hu-HU" dirty="0" err="1" smtClean="0"/>
              <a:t>ek</a:t>
            </a:r>
            <a:r>
              <a:rPr lang="hu-HU" dirty="0" smtClean="0"/>
              <a:t>) a feltétel(</a:t>
            </a:r>
            <a:r>
              <a:rPr lang="hu-HU" dirty="0" err="1" smtClean="0"/>
              <a:t>ek</a:t>
            </a:r>
            <a:r>
              <a:rPr lang="hu-HU" dirty="0" smtClean="0"/>
              <a:t>).</a:t>
            </a:r>
          </a:p>
          <a:p>
            <a:r>
              <a:rPr lang="hu-HU" dirty="0" smtClean="0"/>
              <a:t>A sorrend lényeges lehet.</a:t>
            </a:r>
          </a:p>
          <a:p>
            <a:r>
              <a:rPr lang="hu-HU" dirty="0" smtClean="0"/>
              <a:t>Egymástól független feltételek egymás utáni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hu-HU" dirty="0" err="1" smtClean="0"/>
              <a:t>-ekkel</a:t>
            </a:r>
            <a:r>
              <a:rPr lang="hu-HU" dirty="0" smtClean="0"/>
              <a:t> is kezelhetők.</a:t>
            </a:r>
          </a:p>
          <a:p>
            <a:pPr>
              <a:buNone/>
            </a:pP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 (feltétel)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utasítás(ok);</a:t>
            </a:r>
          </a:p>
          <a:p>
            <a:pPr>
              <a:buNone/>
            </a:pP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 (feltétel)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utasítás(ok);</a:t>
            </a:r>
          </a:p>
          <a:p>
            <a:pPr>
              <a:buNone/>
            </a:pP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 (feltétel)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utasítás(ok);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>
              <a:buNone/>
            </a:pP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                 //minden más esetben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utasítás(ok);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 descr="http://www.codexonline.hu/CodeX1/alap/beg/alve/alvesz_files/image003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69683" y="0"/>
            <a:ext cx="3907317" cy="680373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60960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hu-HU" b="1" dirty="0" smtClean="0"/>
              <a:t>Feladat</a:t>
            </a:r>
            <a:r>
              <a:rPr lang="hu-HU" dirty="0" smtClean="0"/>
              <a:t> – Osztályzat1: A program olvasson be a konzolról egy egész számot! Ha a szám 0 és 100 közötti, akkor legyen a beolvasott szám egy százalékérték! A program írja ki a konzolra a százalékban megadott értékelést szövegesen </a:t>
            </a:r>
            <a:br>
              <a:rPr lang="hu-HU" dirty="0" smtClean="0"/>
            </a:br>
            <a:r>
              <a:rPr lang="hu-HU" dirty="0" smtClean="0"/>
              <a:t>(0%–59%-ig elégtelen, 60%–69%-ig elégséges, </a:t>
            </a:r>
            <a:br>
              <a:rPr lang="hu-HU" dirty="0" smtClean="0"/>
            </a:br>
            <a:r>
              <a:rPr lang="hu-HU" dirty="0" smtClean="0"/>
              <a:t>70%–79%-ig közepes, 80%–89%-ig jó, 90%–100%-ig jeles)!</a:t>
            </a:r>
          </a:p>
          <a:p>
            <a:pPr marL="273050" indent="11113">
              <a:buNone/>
            </a:pPr>
            <a:r>
              <a:rPr lang="hu-HU" dirty="0" smtClean="0"/>
              <a:t>Ha a szám nem 0 és 100 közötti, akkor a program írja ki a konzolra, hogy „Hiba: érvénytelen százalék!”!</a:t>
            </a:r>
          </a:p>
          <a:p>
            <a:pPr>
              <a:buNone/>
            </a:pPr>
            <a:endParaRPr lang="hu-HU" dirty="0" smtClean="0"/>
          </a:p>
          <a:p>
            <a:pPr>
              <a:buNone/>
            </a:pPr>
            <a:r>
              <a:rPr lang="hu-HU" dirty="0" smtClean="0"/>
              <a:t>Mintafutás: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Százalék -&gt; Értékelés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Százalék: 65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60%-70%-ig elégséges</a:t>
            </a:r>
            <a:endParaRPr lang="hu-HU" dirty="0" smtClean="0"/>
          </a:p>
          <a:p>
            <a:pPr>
              <a:buNone/>
            </a:pPr>
            <a:endParaRPr lang="hu-HU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Százalék -&gt; Értékelés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Százalék: -10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Hiba: érvénytelen százalék!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0" y="0"/>
            <a:ext cx="9144000" cy="6324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hu-HU" sz="2000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hu-HU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sz="2000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hu-HU" sz="2000" dirty="0" smtClean="0">
                <a:latin typeface="Courier New" pitchFamily="49" charset="0"/>
                <a:cs typeface="Courier New" pitchFamily="49" charset="0"/>
              </a:rPr>
              <a:t> Osztályzat1 {</a:t>
            </a:r>
          </a:p>
          <a:p>
            <a:pPr>
              <a:buNone/>
            </a:pPr>
            <a:r>
              <a:rPr lang="hu-HU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hu-HU" sz="2000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hu-HU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sz="2000" dirty="0" err="1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hu-HU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sz="2000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hu-HU" sz="20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hu-HU" sz="2000" dirty="0" err="1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hu-HU" sz="2000" dirty="0" smtClean="0">
                <a:latin typeface="Courier New" pitchFamily="49" charset="0"/>
                <a:cs typeface="Courier New" pitchFamily="49" charset="0"/>
              </a:rPr>
              <a:t>[] </a:t>
            </a:r>
            <a:r>
              <a:rPr lang="hu-HU" sz="2000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hu-HU" sz="200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buNone/>
            </a:pPr>
            <a:r>
              <a:rPr lang="hu-HU" sz="2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hu-HU" sz="20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hu-HU" sz="2000" dirty="0" smtClean="0">
                <a:latin typeface="Courier New" pitchFamily="49" charset="0"/>
                <a:cs typeface="Courier New" pitchFamily="49" charset="0"/>
              </a:rPr>
              <a:t>("Százalék -&gt; Értékelés");</a:t>
            </a:r>
          </a:p>
          <a:p>
            <a:pPr>
              <a:buNone/>
            </a:pPr>
            <a:r>
              <a:rPr lang="hu-HU" sz="2000" dirty="0" smtClean="0">
                <a:latin typeface="Courier New" pitchFamily="49" charset="0"/>
                <a:cs typeface="Courier New" pitchFamily="49" charset="0"/>
              </a:rPr>
              <a:t>    int százalék = </a:t>
            </a:r>
            <a:r>
              <a:rPr lang="hu-HU" sz="2000" dirty="0" err="1" smtClean="0">
                <a:latin typeface="Courier New" pitchFamily="49" charset="0"/>
                <a:cs typeface="Courier New" pitchFamily="49" charset="0"/>
              </a:rPr>
              <a:t>extra.Console.readInt</a:t>
            </a:r>
            <a:r>
              <a:rPr lang="hu-HU" sz="2000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hu-HU" sz="2000" dirty="0" err="1" smtClean="0">
                <a:latin typeface="Courier New" pitchFamily="49" charset="0"/>
                <a:cs typeface="Courier New" pitchFamily="49" charset="0"/>
              </a:rPr>
              <a:t>Százalék</a:t>
            </a:r>
            <a:r>
              <a:rPr lang="hu-HU" sz="2000" dirty="0" smtClean="0">
                <a:latin typeface="Courier New" pitchFamily="49" charset="0"/>
                <a:cs typeface="Courier New" pitchFamily="49" charset="0"/>
              </a:rPr>
              <a:t>: ");</a:t>
            </a:r>
          </a:p>
          <a:p>
            <a:pPr>
              <a:buNone/>
            </a:pPr>
            <a:r>
              <a:rPr lang="hu-HU" sz="2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hu-HU" sz="2000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hu-HU" sz="2000" dirty="0" smtClean="0">
                <a:latin typeface="Courier New" pitchFamily="49" charset="0"/>
                <a:cs typeface="Courier New" pitchFamily="49" charset="0"/>
              </a:rPr>
              <a:t>(százalék&gt;=0 &amp;&amp; százalék&lt;=100) {               //1</a:t>
            </a:r>
          </a:p>
          <a:p>
            <a:pPr>
              <a:buNone/>
            </a:pPr>
            <a:r>
              <a:rPr lang="hu-HU" sz="20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hu-HU" sz="2000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hu-HU" sz="2000" dirty="0" smtClean="0">
                <a:latin typeface="Courier New" pitchFamily="49" charset="0"/>
                <a:cs typeface="Courier New" pitchFamily="49" charset="0"/>
              </a:rPr>
              <a:t>(százalék&lt;60)                                //2</a:t>
            </a:r>
          </a:p>
          <a:p>
            <a:pPr>
              <a:buNone/>
            </a:pPr>
            <a:r>
              <a:rPr lang="hu-HU" sz="20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hu-HU" sz="20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hu-HU" sz="2000" dirty="0" smtClean="0">
                <a:latin typeface="Courier New" pitchFamily="49" charset="0"/>
                <a:cs typeface="Courier New" pitchFamily="49" charset="0"/>
              </a:rPr>
              <a:t>("60% alatt elégtelen");</a:t>
            </a:r>
          </a:p>
          <a:p>
            <a:pPr>
              <a:buNone/>
            </a:pPr>
            <a:r>
              <a:rPr lang="hu-HU" sz="20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hu-HU" sz="2000" dirty="0" err="1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hu-HU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sz="2000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hu-HU" sz="2000" dirty="0" smtClean="0">
                <a:latin typeface="Courier New" pitchFamily="49" charset="0"/>
                <a:cs typeface="Courier New" pitchFamily="49" charset="0"/>
              </a:rPr>
              <a:t>(százalék&lt;70)                           //3</a:t>
            </a:r>
          </a:p>
          <a:p>
            <a:pPr>
              <a:buNone/>
            </a:pPr>
            <a:r>
              <a:rPr lang="hu-HU" sz="20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hu-HU" sz="20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hu-HU" sz="2000" dirty="0" smtClean="0">
                <a:latin typeface="Courier New" pitchFamily="49" charset="0"/>
                <a:cs typeface="Courier New" pitchFamily="49" charset="0"/>
              </a:rPr>
              <a:t>("60%-70%-ig elégséges");</a:t>
            </a:r>
          </a:p>
          <a:p>
            <a:pPr>
              <a:buNone/>
            </a:pPr>
            <a:r>
              <a:rPr lang="hu-HU" sz="20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hu-HU" sz="2000" dirty="0" err="1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hu-HU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sz="2000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hu-HU" sz="2000" dirty="0" smtClean="0">
                <a:latin typeface="Courier New" pitchFamily="49" charset="0"/>
                <a:cs typeface="Courier New" pitchFamily="49" charset="0"/>
              </a:rPr>
              <a:t>(százalék&lt;80)                           //4</a:t>
            </a:r>
          </a:p>
          <a:p>
            <a:pPr>
              <a:buNone/>
            </a:pPr>
            <a:r>
              <a:rPr lang="hu-HU" sz="20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hu-HU" sz="20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hu-HU" sz="2000" dirty="0" smtClean="0">
                <a:latin typeface="Courier New" pitchFamily="49" charset="0"/>
                <a:cs typeface="Courier New" pitchFamily="49" charset="0"/>
              </a:rPr>
              <a:t>("70%-80%-ig közepes");</a:t>
            </a:r>
          </a:p>
          <a:p>
            <a:pPr>
              <a:buNone/>
            </a:pPr>
            <a:r>
              <a:rPr lang="hu-HU" sz="20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hu-HU" sz="2000" dirty="0" err="1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hu-HU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sz="2000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hu-HU" sz="2000" dirty="0" smtClean="0">
                <a:latin typeface="Courier New" pitchFamily="49" charset="0"/>
                <a:cs typeface="Courier New" pitchFamily="49" charset="0"/>
              </a:rPr>
              <a:t>(százalék&lt;90)                           //5</a:t>
            </a:r>
          </a:p>
          <a:p>
            <a:pPr>
              <a:buNone/>
            </a:pPr>
            <a:r>
              <a:rPr lang="hu-HU" sz="20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hu-HU" sz="20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hu-HU" sz="2000" dirty="0" smtClean="0">
                <a:latin typeface="Courier New" pitchFamily="49" charset="0"/>
                <a:cs typeface="Courier New" pitchFamily="49" charset="0"/>
              </a:rPr>
              <a:t>("80%-90%-ig jó");</a:t>
            </a:r>
          </a:p>
          <a:p>
            <a:pPr>
              <a:buNone/>
            </a:pPr>
            <a:r>
              <a:rPr lang="hu-HU" sz="20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hu-HU" sz="2000" dirty="0" err="1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hu-HU" sz="2000" dirty="0" smtClean="0">
                <a:latin typeface="Courier New" pitchFamily="49" charset="0"/>
                <a:cs typeface="Courier New" pitchFamily="49" charset="0"/>
              </a:rPr>
              <a:t>                                           //6</a:t>
            </a:r>
          </a:p>
          <a:p>
            <a:pPr>
              <a:buNone/>
            </a:pPr>
            <a:r>
              <a:rPr lang="hu-HU" sz="20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hu-HU" sz="20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hu-HU" sz="2000" dirty="0" smtClean="0">
                <a:latin typeface="Courier New" pitchFamily="49" charset="0"/>
                <a:cs typeface="Courier New" pitchFamily="49" charset="0"/>
              </a:rPr>
              <a:t>("90% felett jeles");</a:t>
            </a:r>
          </a:p>
          <a:p>
            <a:pPr>
              <a:buNone/>
            </a:pPr>
            <a:r>
              <a:rPr lang="hu-HU" sz="2000" dirty="0" smtClean="0">
                <a:latin typeface="Courier New" pitchFamily="49" charset="0"/>
                <a:cs typeface="Courier New" pitchFamily="49" charset="0"/>
              </a:rPr>
              <a:t>    }                                                //7</a:t>
            </a:r>
          </a:p>
          <a:p>
            <a:pPr>
              <a:buNone/>
            </a:pPr>
            <a:r>
              <a:rPr lang="hu-HU" sz="2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hu-HU" sz="2000" dirty="0" err="1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hu-HU" sz="2000" dirty="0" smtClean="0">
                <a:latin typeface="Courier New" pitchFamily="49" charset="0"/>
                <a:cs typeface="Courier New" pitchFamily="49" charset="0"/>
              </a:rPr>
              <a:t>                                             //8</a:t>
            </a:r>
          </a:p>
          <a:p>
            <a:pPr>
              <a:buNone/>
            </a:pPr>
            <a:r>
              <a:rPr lang="hu-HU" sz="20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hu-HU" sz="20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hu-HU" sz="2000" dirty="0" smtClean="0">
                <a:latin typeface="Courier New" pitchFamily="49" charset="0"/>
                <a:cs typeface="Courier New" pitchFamily="49" charset="0"/>
              </a:rPr>
              <a:t>("Hiba: érvénytelen százalék!");</a:t>
            </a:r>
          </a:p>
          <a:p>
            <a:pPr>
              <a:buNone/>
            </a:pPr>
            <a:r>
              <a:rPr lang="hu-HU" sz="2000" dirty="0" smtClean="0">
                <a:latin typeface="Courier New" pitchFamily="49" charset="0"/>
                <a:cs typeface="Courier New" pitchFamily="49" charset="0"/>
              </a:rPr>
              <a:t>}}//main, </a:t>
            </a:r>
            <a:r>
              <a:rPr lang="hu-HU" sz="2000" dirty="0" err="1" smtClean="0">
                <a:latin typeface="Courier New" pitchFamily="49" charset="0"/>
                <a:cs typeface="Courier New" pitchFamily="49" charset="0"/>
              </a:rPr>
              <a:t>class</a:t>
            </a:r>
            <a:endParaRPr lang="hu-HU" sz="20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6388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switch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() </a:t>
            </a:r>
            <a:r>
              <a:rPr lang="hu-HU" dirty="0" smtClean="0"/>
              <a:t>szerkezet:</a:t>
            </a:r>
          </a:p>
          <a:p>
            <a:r>
              <a:rPr lang="hu-HU" dirty="0" smtClean="0"/>
              <a:t>Többágú elágazást valósít meg.</a:t>
            </a:r>
          </a:p>
          <a:p>
            <a:r>
              <a:rPr lang="hu-HU" dirty="0" err="1" smtClean="0"/>
              <a:t>Java-ban</a:t>
            </a:r>
            <a:r>
              <a:rPr lang="hu-HU" dirty="0" smtClean="0"/>
              <a:t> csak 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byte</a:t>
            </a:r>
            <a:r>
              <a:rPr lang="hu-HU" dirty="0" smtClean="0"/>
              <a:t>,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short</a:t>
            </a:r>
            <a:r>
              <a:rPr lang="hu-HU" dirty="0" smtClean="0"/>
              <a:t>, 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hu-HU" dirty="0" smtClean="0"/>
              <a:t>,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char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dirty="0" smtClean="0"/>
              <a:t>típusú kifejezés vagy változó értéke szerint tud elágaztatni.</a:t>
            </a:r>
          </a:p>
          <a:p>
            <a:r>
              <a:rPr lang="hu-HU" dirty="0" smtClean="0"/>
              <a:t>Kötelező blokkot használni.</a:t>
            </a:r>
          </a:p>
          <a:p>
            <a:r>
              <a:rPr lang="hu-HU" dirty="0" smtClean="0"/>
              <a:t>A címkék után kettőspontot írunk, pl.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case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 4:</a:t>
            </a:r>
            <a:r>
              <a:rPr lang="hu-HU" dirty="0" smtClean="0"/>
              <a:t> és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default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hu-HU" dirty="0" smtClean="0"/>
              <a:t>Egy ág tartalmazhat több esetet is.</a:t>
            </a:r>
          </a:p>
          <a:p>
            <a:r>
              <a:rPr lang="hu-HU" dirty="0" smtClean="0"/>
              <a:t>Egy ágban több utasítás is leírható, akár blokk nélkül is.</a:t>
            </a:r>
          </a:p>
          <a:p>
            <a:r>
              <a:rPr lang="hu-HU" dirty="0" smtClean="0"/>
              <a:t>Az ág végét a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break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;</a:t>
            </a:r>
            <a:r>
              <a:rPr lang="hu-HU" dirty="0" smtClean="0"/>
              <a:t> utasítás jelzi, a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swith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() </a:t>
            </a:r>
            <a:r>
              <a:rPr lang="hu-HU" dirty="0" smtClean="0"/>
              <a:t>blokkjából kikerül a vezérlés </a:t>
            </a:r>
            <a:r>
              <a:rPr lang="hu-HU" dirty="0" smtClean="0">
                <a:sym typeface="Wingdings"/>
              </a:rPr>
              <a:t></a:t>
            </a:r>
            <a:r>
              <a:rPr lang="hu-HU" dirty="0" smtClean="0"/>
              <a:t> a többi ág utasítása már nem hajtódik végre.</a:t>
            </a:r>
          </a:p>
          <a:p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default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dirty="0" smtClean="0"/>
              <a:t>(egyébként/különben) ág: egyik korábbi eset sem teljesül.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lowchart of switch statemen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74110" y="754856"/>
            <a:ext cx="5212490" cy="602694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61722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hu-HU" b="1" dirty="0" smtClean="0"/>
              <a:t>Feladat</a:t>
            </a:r>
            <a:r>
              <a:rPr lang="hu-HU" dirty="0" smtClean="0"/>
              <a:t> – Osztályzat2: A program beolvas a konzolról egy egész számot! </a:t>
            </a:r>
            <a:br>
              <a:rPr lang="hu-HU" dirty="0" smtClean="0"/>
            </a:br>
            <a:r>
              <a:rPr lang="hu-HU" dirty="0" smtClean="0"/>
              <a:t>Ha a szám 1 és 5 közötti, akkor legyen a beolvasott szám egy osztályzat! </a:t>
            </a:r>
            <a:br>
              <a:rPr lang="hu-HU" dirty="0" smtClean="0"/>
            </a:br>
            <a:r>
              <a:rPr lang="hu-HU" dirty="0" smtClean="0"/>
              <a:t>A program írja ki a konzolra a számmal megadott osztályzatot szövegesen (1=elégtelen, …, 5=jeles)! </a:t>
            </a:r>
            <a:br>
              <a:rPr lang="hu-HU" dirty="0" smtClean="0"/>
            </a:br>
            <a:r>
              <a:rPr lang="hu-HU" dirty="0" smtClean="0"/>
              <a:t>Ha a szám nem 1 és 5 közötti, akkor a program írja ki konzolra, hogy „érvénytelen osztályzat”!</a:t>
            </a:r>
          </a:p>
          <a:p>
            <a:pPr>
              <a:buNone/>
            </a:pPr>
            <a:endParaRPr lang="hu-HU" dirty="0" smtClean="0"/>
          </a:p>
          <a:p>
            <a:pPr>
              <a:buNone/>
            </a:pPr>
            <a:r>
              <a:rPr lang="hu-HU" dirty="0" smtClean="0"/>
              <a:t>Mintafutás: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Osztályzat számmal -&gt; Osztályzat szöveggel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Osztályzat: 5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Szöveges értékelés: jeles</a:t>
            </a:r>
          </a:p>
          <a:p>
            <a:pPr>
              <a:buNone/>
            </a:pPr>
            <a:endParaRPr lang="hu-HU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Osztályzat számmal -&gt; Osztályzat szöveggel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Osztályzat: -1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Szöveges értékelés: érvénytelen osztályzat!</a:t>
            </a:r>
            <a:endParaRPr lang="hu-HU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56388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hu-HU" sz="1900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hu-HU" sz="19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sz="1900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hu-HU" sz="1900" dirty="0" smtClean="0">
                <a:latin typeface="Courier New" pitchFamily="49" charset="0"/>
                <a:cs typeface="Courier New" pitchFamily="49" charset="0"/>
              </a:rPr>
              <a:t> Osztályzat2 {</a:t>
            </a:r>
          </a:p>
          <a:p>
            <a:pPr>
              <a:buNone/>
            </a:pPr>
            <a:r>
              <a:rPr lang="hu-HU" sz="19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hu-HU" sz="1900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hu-HU" sz="19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sz="1900" dirty="0" err="1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hu-HU" sz="19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sz="1900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hu-HU" sz="19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hu-HU" sz="1900" dirty="0" err="1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hu-HU" sz="1900" dirty="0" smtClean="0">
                <a:latin typeface="Courier New" pitchFamily="49" charset="0"/>
                <a:cs typeface="Courier New" pitchFamily="49" charset="0"/>
              </a:rPr>
              <a:t>[] </a:t>
            </a:r>
            <a:r>
              <a:rPr lang="hu-HU" sz="1900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hu-HU" sz="190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buNone/>
            </a:pPr>
            <a:r>
              <a:rPr lang="hu-HU" sz="19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hu-HU" sz="19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hu-HU" sz="1900" dirty="0" smtClean="0">
                <a:latin typeface="Courier New" pitchFamily="49" charset="0"/>
                <a:cs typeface="Courier New" pitchFamily="49" charset="0"/>
              </a:rPr>
              <a:t>("Osztályzat számmal -&gt; "+</a:t>
            </a:r>
          </a:p>
          <a:p>
            <a:pPr>
              <a:buNone/>
            </a:pPr>
            <a:r>
              <a:rPr lang="hu-HU" sz="1900" dirty="0" smtClean="0">
                <a:latin typeface="Courier New" pitchFamily="49" charset="0"/>
                <a:cs typeface="Courier New" pitchFamily="49" charset="0"/>
              </a:rPr>
              <a:t>      "Osztályzat szöveggel");</a:t>
            </a:r>
          </a:p>
          <a:p>
            <a:pPr>
              <a:buNone/>
            </a:pPr>
            <a:r>
              <a:rPr lang="hu-HU" sz="1900" dirty="0" smtClean="0">
                <a:latin typeface="Courier New" pitchFamily="49" charset="0"/>
                <a:cs typeface="Courier New" pitchFamily="49" charset="0"/>
              </a:rPr>
              <a:t>    int osztályzat = </a:t>
            </a:r>
            <a:r>
              <a:rPr lang="hu-HU" sz="1900" dirty="0" err="1" smtClean="0">
                <a:latin typeface="Courier New" pitchFamily="49" charset="0"/>
                <a:cs typeface="Courier New" pitchFamily="49" charset="0"/>
              </a:rPr>
              <a:t>extra.Console.readInt</a:t>
            </a:r>
            <a:r>
              <a:rPr lang="hu-HU" sz="1900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hu-HU" sz="1900" dirty="0" err="1" smtClean="0">
                <a:latin typeface="Courier New" pitchFamily="49" charset="0"/>
                <a:cs typeface="Courier New" pitchFamily="49" charset="0"/>
              </a:rPr>
              <a:t>Osztályzat</a:t>
            </a:r>
            <a:r>
              <a:rPr lang="hu-HU" sz="1900" dirty="0" smtClean="0">
                <a:latin typeface="Courier New" pitchFamily="49" charset="0"/>
                <a:cs typeface="Courier New" pitchFamily="49" charset="0"/>
              </a:rPr>
              <a:t>: ");</a:t>
            </a:r>
          </a:p>
          <a:p>
            <a:pPr>
              <a:buNone/>
            </a:pPr>
            <a:r>
              <a:rPr lang="hu-HU" sz="19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hu-HU" sz="1900" dirty="0" err="1" smtClean="0">
                <a:latin typeface="Courier New" pitchFamily="49" charset="0"/>
                <a:cs typeface="Courier New" pitchFamily="49" charset="0"/>
              </a:rPr>
              <a:t>System.out.print</a:t>
            </a:r>
            <a:r>
              <a:rPr lang="hu-HU" sz="1900" dirty="0" smtClean="0">
                <a:latin typeface="Courier New" pitchFamily="49" charset="0"/>
                <a:cs typeface="Courier New" pitchFamily="49" charset="0"/>
              </a:rPr>
              <a:t>("Szöveges értékelés: ");</a:t>
            </a:r>
          </a:p>
          <a:p>
            <a:pPr>
              <a:buNone/>
            </a:pPr>
            <a:r>
              <a:rPr lang="hu-HU" sz="19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hu-HU" sz="1900" dirty="0" err="1" smtClean="0">
                <a:latin typeface="Courier New" pitchFamily="49" charset="0"/>
                <a:cs typeface="Courier New" pitchFamily="49" charset="0"/>
              </a:rPr>
              <a:t>switch</a:t>
            </a:r>
            <a:r>
              <a:rPr lang="hu-HU" sz="1900" dirty="0" smtClean="0">
                <a:latin typeface="Courier New" pitchFamily="49" charset="0"/>
                <a:cs typeface="Courier New" pitchFamily="49" charset="0"/>
              </a:rPr>
              <a:t>(osztályzat) {                                //1</a:t>
            </a:r>
          </a:p>
          <a:p>
            <a:pPr>
              <a:buNone/>
            </a:pPr>
            <a:r>
              <a:rPr lang="hu-HU" sz="19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hu-HU" sz="1900" dirty="0" err="1" smtClean="0">
                <a:latin typeface="Courier New" pitchFamily="49" charset="0"/>
                <a:cs typeface="Courier New" pitchFamily="49" charset="0"/>
              </a:rPr>
              <a:t>case</a:t>
            </a:r>
            <a:r>
              <a:rPr lang="hu-HU" sz="1900" dirty="0" smtClean="0">
                <a:latin typeface="Courier New" pitchFamily="49" charset="0"/>
                <a:cs typeface="Courier New" pitchFamily="49" charset="0"/>
              </a:rPr>
              <a:t> 1: </a:t>
            </a:r>
            <a:r>
              <a:rPr lang="hu-HU" sz="19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hu-HU" sz="1900" dirty="0" smtClean="0">
                <a:latin typeface="Courier New" pitchFamily="49" charset="0"/>
                <a:cs typeface="Courier New" pitchFamily="49" charset="0"/>
              </a:rPr>
              <a:t>("elégtelen"); </a:t>
            </a:r>
            <a:r>
              <a:rPr lang="hu-HU" sz="1900" dirty="0" err="1" smtClean="0">
                <a:latin typeface="Courier New" pitchFamily="49" charset="0"/>
                <a:cs typeface="Courier New" pitchFamily="49" charset="0"/>
              </a:rPr>
              <a:t>break</a:t>
            </a:r>
            <a:r>
              <a:rPr lang="hu-HU" sz="19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hu-HU" sz="19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hu-HU" sz="1900" dirty="0" err="1" smtClean="0">
                <a:latin typeface="Courier New" pitchFamily="49" charset="0"/>
                <a:cs typeface="Courier New" pitchFamily="49" charset="0"/>
              </a:rPr>
              <a:t>case</a:t>
            </a:r>
            <a:r>
              <a:rPr lang="hu-HU" sz="1900" dirty="0" smtClean="0">
                <a:latin typeface="Courier New" pitchFamily="49" charset="0"/>
                <a:cs typeface="Courier New" pitchFamily="49" charset="0"/>
              </a:rPr>
              <a:t> 2: </a:t>
            </a:r>
            <a:r>
              <a:rPr lang="hu-HU" sz="19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hu-HU" sz="1900" dirty="0" smtClean="0">
                <a:latin typeface="Courier New" pitchFamily="49" charset="0"/>
                <a:cs typeface="Courier New" pitchFamily="49" charset="0"/>
              </a:rPr>
              <a:t>("elégséges"); </a:t>
            </a:r>
            <a:r>
              <a:rPr lang="hu-HU" sz="1900" dirty="0" err="1" smtClean="0">
                <a:latin typeface="Courier New" pitchFamily="49" charset="0"/>
                <a:cs typeface="Courier New" pitchFamily="49" charset="0"/>
              </a:rPr>
              <a:t>break</a:t>
            </a:r>
            <a:r>
              <a:rPr lang="hu-HU" sz="1900" dirty="0" smtClean="0">
                <a:latin typeface="Courier New" pitchFamily="49" charset="0"/>
                <a:cs typeface="Courier New" pitchFamily="49" charset="0"/>
              </a:rPr>
              <a:t>;   //2</a:t>
            </a:r>
          </a:p>
          <a:p>
            <a:pPr>
              <a:buNone/>
            </a:pPr>
            <a:r>
              <a:rPr lang="hu-HU" sz="19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hu-HU" sz="1900" dirty="0" err="1" smtClean="0">
                <a:latin typeface="Courier New" pitchFamily="49" charset="0"/>
                <a:cs typeface="Courier New" pitchFamily="49" charset="0"/>
              </a:rPr>
              <a:t>case</a:t>
            </a:r>
            <a:r>
              <a:rPr lang="hu-HU" sz="1900" dirty="0" smtClean="0">
                <a:latin typeface="Courier New" pitchFamily="49" charset="0"/>
                <a:cs typeface="Courier New" pitchFamily="49" charset="0"/>
              </a:rPr>
              <a:t> 3: </a:t>
            </a:r>
            <a:r>
              <a:rPr lang="hu-HU" sz="19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hu-HU" sz="1900" dirty="0" smtClean="0">
                <a:latin typeface="Courier New" pitchFamily="49" charset="0"/>
                <a:cs typeface="Courier New" pitchFamily="49" charset="0"/>
              </a:rPr>
              <a:t>("közepes"); </a:t>
            </a:r>
            <a:r>
              <a:rPr lang="hu-HU" sz="1900" dirty="0" err="1" smtClean="0">
                <a:latin typeface="Courier New" pitchFamily="49" charset="0"/>
                <a:cs typeface="Courier New" pitchFamily="49" charset="0"/>
              </a:rPr>
              <a:t>break</a:t>
            </a:r>
            <a:r>
              <a:rPr lang="hu-HU" sz="19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hu-HU" sz="19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hu-HU" sz="1900" dirty="0" err="1" smtClean="0">
                <a:latin typeface="Courier New" pitchFamily="49" charset="0"/>
                <a:cs typeface="Courier New" pitchFamily="49" charset="0"/>
              </a:rPr>
              <a:t>case</a:t>
            </a:r>
            <a:r>
              <a:rPr lang="hu-HU" sz="1900" dirty="0" smtClean="0">
                <a:latin typeface="Courier New" pitchFamily="49" charset="0"/>
                <a:cs typeface="Courier New" pitchFamily="49" charset="0"/>
              </a:rPr>
              <a:t> 4: </a:t>
            </a:r>
            <a:r>
              <a:rPr lang="hu-HU" sz="19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hu-HU" sz="1900" dirty="0" smtClean="0">
                <a:latin typeface="Courier New" pitchFamily="49" charset="0"/>
                <a:cs typeface="Courier New" pitchFamily="49" charset="0"/>
              </a:rPr>
              <a:t>("jó"); </a:t>
            </a:r>
            <a:r>
              <a:rPr lang="hu-HU" sz="1900" dirty="0" err="1" smtClean="0">
                <a:latin typeface="Courier New" pitchFamily="49" charset="0"/>
                <a:cs typeface="Courier New" pitchFamily="49" charset="0"/>
              </a:rPr>
              <a:t>break</a:t>
            </a:r>
            <a:r>
              <a:rPr lang="hu-HU" sz="19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hu-HU" sz="19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hu-HU" sz="1900" dirty="0" err="1" smtClean="0">
                <a:latin typeface="Courier New" pitchFamily="49" charset="0"/>
                <a:cs typeface="Courier New" pitchFamily="49" charset="0"/>
              </a:rPr>
              <a:t>case</a:t>
            </a:r>
            <a:r>
              <a:rPr lang="hu-HU" sz="1900" dirty="0" smtClean="0">
                <a:latin typeface="Courier New" pitchFamily="49" charset="0"/>
                <a:cs typeface="Courier New" pitchFamily="49" charset="0"/>
              </a:rPr>
              <a:t> 5: </a:t>
            </a:r>
            <a:r>
              <a:rPr lang="hu-HU" sz="19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hu-HU" sz="1900" dirty="0" smtClean="0">
                <a:latin typeface="Courier New" pitchFamily="49" charset="0"/>
                <a:cs typeface="Courier New" pitchFamily="49" charset="0"/>
              </a:rPr>
              <a:t>("jeles"); </a:t>
            </a:r>
            <a:r>
              <a:rPr lang="hu-HU" sz="1900" dirty="0" err="1" smtClean="0">
                <a:latin typeface="Courier New" pitchFamily="49" charset="0"/>
                <a:cs typeface="Courier New" pitchFamily="49" charset="0"/>
              </a:rPr>
              <a:t>break</a:t>
            </a:r>
            <a:r>
              <a:rPr lang="hu-HU" sz="19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hu-HU" sz="19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hu-HU" sz="1900" dirty="0" err="1" smtClean="0">
                <a:latin typeface="Courier New" pitchFamily="49" charset="0"/>
                <a:cs typeface="Courier New" pitchFamily="49" charset="0"/>
              </a:rPr>
              <a:t>default</a:t>
            </a:r>
            <a:r>
              <a:rPr lang="hu-HU" sz="1900" dirty="0" smtClean="0">
                <a:latin typeface="Courier New" pitchFamily="49" charset="0"/>
                <a:cs typeface="Courier New" pitchFamily="49" charset="0"/>
              </a:rPr>
              <a:t>:                                          //3</a:t>
            </a:r>
          </a:p>
          <a:p>
            <a:pPr>
              <a:buNone/>
            </a:pPr>
            <a:r>
              <a:rPr lang="hu-HU" sz="19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hu-HU" sz="19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hu-HU" sz="1900" dirty="0" smtClean="0">
                <a:latin typeface="Courier New" pitchFamily="49" charset="0"/>
                <a:cs typeface="Courier New" pitchFamily="49" charset="0"/>
              </a:rPr>
              <a:t>("érvénytelen osztályzat!");</a:t>
            </a:r>
          </a:p>
          <a:p>
            <a:pPr>
              <a:buNone/>
            </a:pPr>
            <a:r>
              <a:rPr lang="hu-HU" sz="1900" dirty="0" smtClean="0">
                <a:latin typeface="Courier New" pitchFamily="49" charset="0"/>
                <a:cs typeface="Courier New" pitchFamily="49" charset="0"/>
              </a:rPr>
              <a:t>    }//</a:t>
            </a:r>
            <a:r>
              <a:rPr lang="hu-HU" sz="1900" dirty="0" err="1" smtClean="0">
                <a:latin typeface="Courier New" pitchFamily="49" charset="0"/>
                <a:cs typeface="Courier New" pitchFamily="49" charset="0"/>
              </a:rPr>
              <a:t>switch</a:t>
            </a:r>
            <a:endParaRPr lang="hu-HU" sz="19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hu-HU" sz="1900" dirty="0" smtClean="0">
                <a:latin typeface="Courier New" pitchFamily="49" charset="0"/>
                <a:cs typeface="Courier New" pitchFamily="49" charset="0"/>
              </a:rPr>
              <a:t>  }//main</a:t>
            </a:r>
          </a:p>
          <a:p>
            <a:pPr>
              <a:buNone/>
            </a:pPr>
            <a:r>
              <a:rPr lang="hu-HU" sz="1900" dirty="0" smtClean="0">
                <a:latin typeface="Courier New" pitchFamily="49" charset="0"/>
                <a:cs typeface="Courier New" pitchFamily="49" charset="0"/>
              </a:rPr>
              <a:t>}//</a:t>
            </a:r>
            <a:r>
              <a:rPr lang="hu-HU" sz="1900" dirty="0" err="1" smtClean="0">
                <a:latin typeface="Courier New" pitchFamily="49" charset="0"/>
                <a:cs typeface="Courier New" pitchFamily="49" charset="0"/>
              </a:rPr>
              <a:t>class</a:t>
            </a:r>
            <a:endParaRPr lang="hu-HU" sz="19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5.3. Gyakorló feladatok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hu-HU" b="1" dirty="0" smtClean="0"/>
              <a:t>5.3.1. feladat </a:t>
            </a:r>
            <a:r>
              <a:rPr lang="hu-HU" b="1" dirty="0" smtClean="0"/>
              <a:t>– </a:t>
            </a:r>
            <a:r>
              <a:rPr lang="hu-HU" b="1" dirty="0" err="1" smtClean="0"/>
              <a:t>Abszolútérték</a:t>
            </a:r>
            <a:endParaRPr lang="hu-HU" b="1" dirty="0" smtClean="0"/>
          </a:p>
          <a:p>
            <a:pPr marL="0" indent="0">
              <a:buNone/>
            </a:pPr>
            <a:r>
              <a:rPr lang="hu-HU" dirty="0" smtClean="0"/>
              <a:t>A program  olvasson be a konzolról egy valós számot! A program számítsa ki a szám abszolút értékét, és írja ki az eredményeket a konzolra! A számításhoz a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Math.abs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() </a:t>
            </a:r>
            <a:r>
              <a:rPr lang="hu-HU" dirty="0" smtClean="0"/>
              <a:t>függvény helyett elágazást használjon!</a:t>
            </a:r>
          </a:p>
          <a:p>
            <a:pPr>
              <a:buNone/>
            </a:pPr>
            <a:r>
              <a:rPr lang="hu-HU" b="1" dirty="0" smtClean="0"/>
              <a:t>5.3.2. feladat </a:t>
            </a:r>
            <a:r>
              <a:rPr lang="hu-HU" b="1" dirty="0" smtClean="0"/>
              <a:t>– </a:t>
            </a:r>
            <a:r>
              <a:rPr lang="hu-HU" b="1" dirty="0" err="1" smtClean="0"/>
              <a:t>PárosPáratlan</a:t>
            </a:r>
            <a:endParaRPr lang="hu-HU" b="1" dirty="0" smtClean="0"/>
          </a:p>
          <a:p>
            <a:pPr marL="0" indent="0">
              <a:buNone/>
            </a:pPr>
            <a:r>
              <a:rPr lang="hu-HU" dirty="0" smtClean="0"/>
              <a:t>A program olvasson be a konzolról egy egész számot! A program döntse el, hogy a megadott számpáros vagy páratlan, és írja ki az eredményt a konzolra!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001000" cy="1143000"/>
          </a:xfrm>
        </p:spPr>
        <p:txBody>
          <a:bodyPr>
            <a:noAutofit/>
          </a:bodyPr>
          <a:lstStyle/>
          <a:p>
            <a:r>
              <a:rPr lang="hu-HU" dirty="0" smtClean="0"/>
              <a:t>5. Szelekció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922520"/>
          </a:xfrm>
        </p:spPr>
        <p:txBody>
          <a:bodyPr>
            <a:normAutofit fontScale="92500" lnSpcReduction="20000"/>
          </a:bodyPr>
          <a:lstStyle/>
          <a:p>
            <a:pPr marL="688975" indent="-688975">
              <a:buNone/>
            </a:pPr>
            <a:r>
              <a:rPr lang="hu-HU" dirty="0" smtClean="0"/>
              <a:t>5.1. Egyágú szelekció</a:t>
            </a:r>
          </a:p>
          <a:p>
            <a:pPr marL="688975" indent="-688975">
              <a:buNone/>
            </a:pPr>
            <a:r>
              <a:rPr lang="hu-HU" dirty="0" smtClean="0"/>
              <a:t>5.2. Többágú szelekció</a:t>
            </a:r>
          </a:p>
          <a:p>
            <a:pPr marL="688975" indent="-688975">
              <a:buNone/>
            </a:pPr>
            <a:r>
              <a:rPr lang="hu-HU" dirty="0" smtClean="0"/>
              <a:t>5.3. Gyakorló feladatok</a:t>
            </a:r>
          </a:p>
          <a:p>
            <a:pPr marL="688975" indent="-688975">
              <a:buNone/>
            </a:pPr>
            <a:endParaRPr lang="hu-HU" dirty="0" smtClean="0"/>
          </a:p>
          <a:p>
            <a:r>
              <a:rPr lang="hu-HU" dirty="0" smtClean="0"/>
              <a:t>Szelekció/elágazás/döntés/választás/válogatás/feltételes </a:t>
            </a:r>
            <a:r>
              <a:rPr lang="hu-HU" dirty="0" smtClean="0"/>
              <a:t>utasítás</a:t>
            </a:r>
          </a:p>
          <a:p>
            <a:r>
              <a:rPr lang="hu-HU" dirty="0" smtClean="0"/>
              <a:t>Használjuk, ha</a:t>
            </a:r>
          </a:p>
          <a:p>
            <a:pPr lvl="1"/>
            <a:r>
              <a:rPr lang="hu-HU" dirty="0" smtClean="0"/>
              <a:t>valamilyen feltételtől függően kell utasítás(oka)t végrehajtani, vagy</a:t>
            </a:r>
          </a:p>
          <a:p>
            <a:pPr lvl="1"/>
            <a:r>
              <a:rPr lang="hu-HU" dirty="0" smtClean="0"/>
              <a:t>a feltétel teljesülése és nem teljesülése esetén más-más utasítást kell végrehajtani.</a:t>
            </a:r>
          </a:p>
          <a:p>
            <a:r>
              <a:rPr lang="hu-HU" dirty="0" smtClean="0"/>
              <a:t>Feltétel, ami alapján döntést hozunk</a:t>
            </a:r>
          </a:p>
          <a:p>
            <a:pPr lvl="1"/>
            <a:r>
              <a:rPr lang="hu-HU" dirty="0" smtClean="0"/>
              <a:t>logikai kifejezést kell tartalmazzon,amely</a:t>
            </a:r>
          </a:p>
          <a:p>
            <a:pPr lvl="1"/>
            <a:r>
              <a:rPr lang="hu-HU" dirty="0" smtClean="0"/>
              <a:t>igaz vagy hamis értékek közül az egyiket (és csak azt, de azt mindig) adja vissza.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562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hu-HU" b="1" dirty="0" smtClean="0"/>
              <a:t>5.3.3. feladat </a:t>
            </a:r>
            <a:r>
              <a:rPr lang="hu-HU" b="1" dirty="0" smtClean="0"/>
              <a:t>– </a:t>
            </a:r>
            <a:r>
              <a:rPr lang="hu-HU" b="1" dirty="0" smtClean="0"/>
              <a:t>Intelligencia</a:t>
            </a:r>
          </a:p>
          <a:p>
            <a:pPr marL="0" indent="0">
              <a:buNone/>
            </a:pPr>
            <a:r>
              <a:rPr lang="hu-HU" dirty="0" smtClean="0"/>
              <a:t>A program olvasson be a konzolról egy egész számot (</a:t>
            </a:r>
            <a:r>
              <a:rPr lang="hu-HU" dirty="0" err="1" smtClean="0"/>
              <a:t>iq</a:t>
            </a:r>
            <a:r>
              <a:rPr lang="hu-HU" dirty="0" smtClean="0"/>
              <a:t>)! Ha a szám pozitív, akkor legyen a beolvasott szám egy ember intelligencia hányadosa (IQ)! Ha az </a:t>
            </a:r>
            <a:r>
              <a:rPr lang="hu-HU" dirty="0" err="1" smtClean="0"/>
              <a:t>iq</a:t>
            </a:r>
            <a:r>
              <a:rPr lang="hu-HU" dirty="0" smtClean="0"/>
              <a:t> 90 alatti, akkor "Alacsony intelligencia"; egyébként, ha 110 alatti, akkor "Normál, átlagon intelligencia"; egyébként "Magas intelligencia"! A program értékelje szövegesen az IQ-t, és írja ki az eredményt a konzolra!</a:t>
            </a:r>
          </a:p>
          <a:p>
            <a:pPr>
              <a:buNone/>
            </a:pPr>
            <a:r>
              <a:rPr lang="hu-HU" b="1" dirty="0" smtClean="0"/>
              <a:t>5.3.4. feladat </a:t>
            </a:r>
            <a:r>
              <a:rPr lang="hu-HU" b="1" dirty="0" smtClean="0"/>
              <a:t>– </a:t>
            </a:r>
            <a:r>
              <a:rPr lang="hu-HU" b="1" dirty="0" smtClean="0"/>
              <a:t>Évszak</a:t>
            </a:r>
          </a:p>
          <a:p>
            <a:pPr marL="0" indent="0">
              <a:buNone/>
            </a:pPr>
            <a:r>
              <a:rPr lang="hu-HU" dirty="0" smtClean="0"/>
              <a:t>A program olvasson be a konzolról egy egész számot! Ha a szám 1 és 12 közötti, akkor legyen a beolvasott szám egy hónap sorszáma! A program írja ki, hogy a megadott hónap melyik évszakba esik! Hiba esetén legyen hibaüzenet!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7912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hu-HU" b="1" dirty="0" smtClean="0"/>
              <a:t>5.3.5. feladat </a:t>
            </a:r>
            <a:r>
              <a:rPr lang="hu-HU" b="1" dirty="0" smtClean="0"/>
              <a:t>– </a:t>
            </a:r>
            <a:r>
              <a:rPr lang="hu-HU" b="1" dirty="0" err="1" smtClean="0"/>
              <a:t>HónapNév</a:t>
            </a:r>
            <a:endParaRPr lang="hu-HU" b="1" dirty="0" smtClean="0"/>
          </a:p>
          <a:p>
            <a:pPr marL="0" indent="0">
              <a:buNone/>
            </a:pPr>
            <a:r>
              <a:rPr lang="hu-HU" dirty="0" smtClean="0"/>
              <a:t>A program  olvasson be a konzolról egy egész számot! Ha a szám 1 és 12 közötti, akkor legyen a beolvasott szám egy hónap sorszáma! A program írja ki a konzolra a sorszámmal megadott hónap nevét! Hiba esetén legyen hibaüzenet!</a:t>
            </a:r>
          </a:p>
          <a:p>
            <a:pPr>
              <a:buNone/>
            </a:pPr>
            <a:r>
              <a:rPr lang="hu-HU" b="1" dirty="0" smtClean="0"/>
              <a:t>5.3.6. feladat </a:t>
            </a:r>
            <a:r>
              <a:rPr lang="hu-HU" b="1" dirty="0" smtClean="0"/>
              <a:t>– </a:t>
            </a:r>
            <a:r>
              <a:rPr lang="hu-HU" b="1" dirty="0" smtClean="0"/>
              <a:t>Szögtípus</a:t>
            </a:r>
          </a:p>
          <a:p>
            <a:pPr marL="0" indent="0">
              <a:buNone/>
            </a:pPr>
            <a:r>
              <a:rPr lang="hu-HU" dirty="0" smtClean="0"/>
              <a:t>A program  kérjen be a konzolról egy valós számot! Ha ez a szám 0 és 360 közé esik, akkor legyen egy szög mértéke (pl. 60 fok), egyébként a program adjon hibaüzenetet! Ha lehet, a program írja ki a szög mértéke alapján a szög típusát (pl.: 60 -&gt; hegyesszög)!</a:t>
            </a:r>
          </a:p>
          <a:p>
            <a:pPr marL="0" indent="0">
              <a:buNone/>
            </a:pPr>
            <a:r>
              <a:rPr lang="hu-HU" b="1" dirty="0" smtClean="0"/>
              <a:t>5.3.7. feladat </a:t>
            </a:r>
            <a:r>
              <a:rPr lang="hu-HU" b="1" dirty="0" smtClean="0"/>
              <a:t>– </a:t>
            </a:r>
            <a:r>
              <a:rPr lang="hu-HU" b="1" dirty="0" smtClean="0"/>
              <a:t>Négyzetgyök</a:t>
            </a:r>
          </a:p>
          <a:p>
            <a:pPr marL="0" indent="0">
              <a:buNone/>
            </a:pPr>
            <a:r>
              <a:rPr lang="hu-HU" dirty="0" smtClean="0"/>
              <a:t>A program számítsa ki egy beolvasott valós szám négyzetgyökét! A program adjon hibaüzenetet, ha a felhasználó negatív számból akar gyököt vonni!</a:t>
            </a:r>
          </a:p>
          <a:p>
            <a:endParaRPr lang="hu-HU" dirty="0" smtClean="0"/>
          </a:p>
          <a:p>
            <a:endParaRPr lang="hu-HU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562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hu-HU" b="1" dirty="0" smtClean="0"/>
              <a:t>5.3.8. feladat </a:t>
            </a:r>
            <a:r>
              <a:rPr lang="hu-HU" b="1" dirty="0" smtClean="0"/>
              <a:t>– </a:t>
            </a:r>
            <a:r>
              <a:rPr lang="hu-HU" b="1" dirty="0" err="1" smtClean="0"/>
              <a:t>Véletlenszám</a:t>
            </a:r>
            <a:endParaRPr lang="hu-HU" b="1" dirty="0" smtClean="0"/>
          </a:p>
          <a:p>
            <a:pPr marL="0" indent="0">
              <a:buNone/>
            </a:pPr>
            <a:r>
              <a:rPr lang="hu-HU" dirty="0" smtClean="0"/>
              <a:t>A program írjon ki egy tetszőleges két szám közötti egész </a:t>
            </a:r>
            <a:r>
              <a:rPr lang="hu-HU" dirty="0" err="1" smtClean="0"/>
              <a:t>véletlenszámot</a:t>
            </a:r>
            <a:r>
              <a:rPr lang="hu-HU" dirty="0" smtClean="0"/>
              <a:t>! Ha a határok nem megfelelőek, a program cserélje fel azokat!</a:t>
            </a:r>
          </a:p>
          <a:p>
            <a:pPr>
              <a:buNone/>
            </a:pPr>
            <a:r>
              <a:rPr lang="hu-HU" b="1" dirty="0" smtClean="0"/>
              <a:t>5.3.9. feladat </a:t>
            </a:r>
            <a:r>
              <a:rPr lang="hu-HU" b="1" dirty="0" smtClean="0"/>
              <a:t>– </a:t>
            </a:r>
            <a:r>
              <a:rPr lang="hu-HU" b="1" dirty="0" smtClean="0"/>
              <a:t>MásodfokúEgyenlet1</a:t>
            </a:r>
          </a:p>
          <a:p>
            <a:pPr marL="0" indent="0">
              <a:buNone/>
            </a:pPr>
            <a:r>
              <a:rPr lang="hu-HU" dirty="0" smtClean="0"/>
              <a:t>A program legyen képes egy másodfokú egyenletet megoldani! Negatív diszkrimináns esetén írja ki, hogy "Nincs valós gyök!"</a:t>
            </a:r>
          </a:p>
          <a:p>
            <a:pPr>
              <a:buNone/>
            </a:pPr>
            <a:r>
              <a:rPr lang="hu-HU" b="1" dirty="0" smtClean="0"/>
              <a:t>5.3.10. feladat </a:t>
            </a:r>
            <a:r>
              <a:rPr lang="hu-HU" b="1" dirty="0" smtClean="0"/>
              <a:t>– </a:t>
            </a:r>
            <a:r>
              <a:rPr lang="hu-HU" b="1" dirty="0" smtClean="0"/>
              <a:t>MásodfokúEgyenlet2</a:t>
            </a:r>
          </a:p>
          <a:p>
            <a:pPr marL="0" indent="0">
              <a:buNone/>
            </a:pPr>
            <a:r>
              <a:rPr lang="hu-HU" dirty="0" smtClean="0"/>
              <a:t>A program legyen képes egy másodfokú egyenletet megoldani! Negatív diszkrimináns esetén adja meg a komplex gyököt!</a:t>
            </a:r>
          </a:p>
          <a:p>
            <a:pPr>
              <a:buNone/>
            </a:pPr>
            <a:endParaRPr lang="hu-HU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5626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hu-HU" b="1" dirty="0" smtClean="0"/>
              <a:t>5.3.11. feladat </a:t>
            </a:r>
            <a:r>
              <a:rPr lang="hu-HU" b="1" dirty="0" smtClean="0"/>
              <a:t>– </a:t>
            </a:r>
            <a:r>
              <a:rPr lang="hu-HU" b="1" dirty="0" smtClean="0"/>
              <a:t>Húsvét</a:t>
            </a:r>
          </a:p>
          <a:p>
            <a:pPr marL="0" indent="0">
              <a:buNone/>
            </a:pPr>
            <a:r>
              <a:rPr lang="hu-HU" dirty="0" smtClean="0"/>
              <a:t>A program kérjen be egy évszámot a felhasználótól! Ha ez 1900 és 2099 közé esik, akkor a program írja ki, hogy az adott évben melyik napra esik húsvét vasárnap! A kiszámítás algoritmusát megtalálja a </a:t>
            </a:r>
            <a:r>
              <a:rPr lang="hu-HU" dirty="0" err="1" smtClean="0"/>
              <a:t>Wikipedia-ban</a:t>
            </a:r>
            <a:r>
              <a:rPr lang="hu-HU" dirty="0" smtClean="0"/>
              <a:t> Gauss módszer néven.</a:t>
            </a:r>
          </a:p>
          <a:p>
            <a:pPr>
              <a:buNone/>
            </a:pPr>
            <a:r>
              <a:rPr lang="hu-HU" b="1" dirty="0" smtClean="0"/>
              <a:t>5.3.12. feladat </a:t>
            </a:r>
            <a:r>
              <a:rPr lang="hu-HU" b="1" dirty="0" smtClean="0"/>
              <a:t>– </a:t>
            </a:r>
            <a:r>
              <a:rPr lang="hu-HU" b="1" dirty="0" err="1" smtClean="0"/>
              <a:t>KisebbNagyobbEgyenlőReláció</a:t>
            </a:r>
            <a:endParaRPr lang="hu-HU" b="1" dirty="0" smtClean="0"/>
          </a:p>
          <a:p>
            <a:pPr marL="0" indent="0">
              <a:buNone/>
            </a:pPr>
            <a:r>
              <a:rPr lang="hu-HU" dirty="0" smtClean="0"/>
              <a:t>A program két beolvasott számot összehasonlítva írja közéjük a megfelelő relációs jelet (&lt;, &gt;, =)!</a:t>
            </a:r>
          </a:p>
          <a:p>
            <a:pPr>
              <a:buNone/>
            </a:pPr>
            <a:r>
              <a:rPr lang="hu-HU" b="1" dirty="0" smtClean="0"/>
              <a:t>5.3.13. feladat </a:t>
            </a:r>
            <a:r>
              <a:rPr lang="hu-HU" b="1" dirty="0" smtClean="0"/>
              <a:t>– </a:t>
            </a:r>
            <a:r>
              <a:rPr lang="hu-HU" b="1" dirty="0" smtClean="0"/>
              <a:t>Kör</a:t>
            </a:r>
          </a:p>
          <a:p>
            <a:pPr marL="0" indent="0">
              <a:buNone/>
            </a:pPr>
            <a:r>
              <a:rPr lang="hu-HU" dirty="0" smtClean="0"/>
              <a:t>A program olvassa be a konzolról egy kör sugarát! Ha a sugár nem pozitív, akkor a program írja ki konzolra, hogy "Hiba: a kör sugara nem pozitív!"; egyébként a program számítsa ki és írja ki a kör kerületét, területét a konzolra!</a:t>
            </a:r>
          </a:p>
          <a:p>
            <a:endParaRPr lang="hu-HU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943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hu-HU" b="1" dirty="0" smtClean="0"/>
              <a:t>5.3.14. feladat </a:t>
            </a:r>
            <a:r>
              <a:rPr lang="hu-HU" b="1" dirty="0" smtClean="0"/>
              <a:t>– </a:t>
            </a:r>
            <a:r>
              <a:rPr lang="hu-HU" b="1" dirty="0" smtClean="0"/>
              <a:t>Kocka</a:t>
            </a:r>
          </a:p>
          <a:p>
            <a:pPr marL="0" indent="0">
              <a:buNone/>
            </a:pPr>
            <a:r>
              <a:rPr lang="hu-HU" dirty="0" smtClean="0"/>
              <a:t>A program olvasson be a konzolról egy egész számot! Ha a szám pozitív, akkor legyen a beolvasott szám egy kocka élének hossza. A program számítsa ki és írja ki a kocka felszínét, térfogatát a konzolra! Ha a szám nem pozitív, akkor a program írja ki konzolra, hogy "Hiba: a kocka élének hossza nem pozitív!"!</a:t>
            </a:r>
          </a:p>
          <a:p>
            <a:pPr>
              <a:buNone/>
            </a:pPr>
            <a:r>
              <a:rPr lang="hu-HU" b="1" dirty="0" smtClean="0"/>
              <a:t>5.3.15. feladat </a:t>
            </a:r>
            <a:r>
              <a:rPr lang="hu-HU" b="1" dirty="0" smtClean="0"/>
              <a:t>– </a:t>
            </a:r>
            <a:r>
              <a:rPr lang="hu-HU" b="1" dirty="0" smtClean="0"/>
              <a:t>Téglalap1</a:t>
            </a:r>
          </a:p>
          <a:p>
            <a:pPr marL="0" indent="0">
              <a:buNone/>
            </a:pPr>
            <a:r>
              <a:rPr lang="hu-HU" dirty="0" smtClean="0"/>
              <a:t>A program olvasson be a konzolról két valós számot! Ha mindkét szám pozitív, akkor legyenek a beolvasott számok egy téglalap oldalai. A program számítsa ki a téglalap kerületét, területét, és írja ki két tizedesre kerekítve az eredményeket a konzolra! Hiba esetén írja ki: "Hiba: a téglalap oldalai nem pozitívak!"!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715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hu-HU" b="1" dirty="0" smtClean="0"/>
              <a:t>5.3.16. feladat </a:t>
            </a:r>
            <a:r>
              <a:rPr lang="hu-HU" b="1" dirty="0" smtClean="0"/>
              <a:t>– </a:t>
            </a:r>
            <a:r>
              <a:rPr lang="hu-HU" b="1" dirty="0" smtClean="0"/>
              <a:t>Háromszög1</a:t>
            </a:r>
          </a:p>
          <a:p>
            <a:pPr marL="0" indent="0">
              <a:buNone/>
            </a:pPr>
            <a:r>
              <a:rPr lang="hu-HU" dirty="0" smtClean="0"/>
              <a:t>A program olvassa be a konzolról egy egyenlő oldalú háromszög oldalát. A program számítsa ki és írja ki a háromszög kerületét, területét! Hiba esetén a program írja ki a konzolra, hogy "Hiba: a háromszög oldala nem pozitív!"!</a:t>
            </a:r>
          </a:p>
          <a:p>
            <a:pPr>
              <a:buNone/>
            </a:pPr>
            <a:r>
              <a:rPr lang="hu-HU" b="1" dirty="0" smtClean="0"/>
              <a:t>5.3.17. feladat </a:t>
            </a:r>
            <a:r>
              <a:rPr lang="hu-HU" b="1" dirty="0" smtClean="0"/>
              <a:t>– </a:t>
            </a:r>
            <a:r>
              <a:rPr lang="hu-HU" b="1" dirty="0" err="1" smtClean="0"/>
              <a:t>KétjegyűSzám</a:t>
            </a:r>
            <a:endParaRPr lang="hu-HU" b="1" dirty="0" smtClean="0"/>
          </a:p>
          <a:p>
            <a:pPr marL="0" indent="0">
              <a:buNone/>
            </a:pPr>
            <a:r>
              <a:rPr lang="hu-HU" dirty="0" smtClean="0"/>
              <a:t>A program döntse el és írja ki, hogy egy beolvasott egész szám kétjegyű-e!</a:t>
            </a:r>
          </a:p>
          <a:p>
            <a:pPr>
              <a:buNone/>
            </a:pPr>
            <a:r>
              <a:rPr lang="hu-HU" b="1" dirty="0" smtClean="0"/>
              <a:t>5.3.18. feladat </a:t>
            </a:r>
            <a:r>
              <a:rPr lang="hu-HU" b="1" dirty="0" smtClean="0"/>
              <a:t>– </a:t>
            </a:r>
            <a:r>
              <a:rPr lang="hu-HU" b="1" dirty="0" err="1" smtClean="0"/>
              <a:t>RómaiSzámjegyek</a:t>
            </a:r>
            <a:endParaRPr lang="hu-HU" b="1" dirty="0" smtClean="0"/>
          </a:p>
          <a:p>
            <a:pPr marL="0" indent="0">
              <a:buNone/>
            </a:pPr>
            <a:r>
              <a:rPr lang="hu-HU" dirty="0" smtClean="0"/>
              <a:t>A program olvasson be egy egész számot! Ha a szám 0-nál nagyobb és 10-nél kisebb, akkor a program írja ki a számot római számként; egyébként írja ki, hogy "Túl kicsi!" vagy "Túl nagy szám!"!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60960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hu-HU" b="1" dirty="0" smtClean="0"/>
              <a:t>5.3.19. feladat </a:t>
            </a:r>
            <a:r>
              <a:rPr lang="hu-HU" b="1" dirty="0" smtClean="0"/>
              <a:t>– </a:t>
            </a:r>
            <a:r>
              <a:rPr lang="hu-HU" b="1" dirty="0" smtClean="0"/>
              <a:t>Háromszög2</a:t>
            </a:r>
          </a:p>
          <a:p>
            <a:pPr marL="0" indent="0">
              <a:buNone/>
            </a:pPr>
            <a:r>
              <a:rPr lang="hu-HU" dirty="0" smtClean="0"/>
              <a:t>A program olvasson be három valós számot! Tegyük fel, hogy ezek egy-egy szakasz hosszát fejezik ki megegyező mértékegységben! A program döntse el, és írja ki, hogy a három szakaszból szerkeszthető-e háromszög vagy sem!</a:t>
            </a:r>
          </a:p>
          <a:p>
            <a:pPr marL="0" indent="0">
              <a:buNone/>
            </a:pPr>
            <a:r>
              <a:rPr lang="hu-HU" b="1" dirty="0" smtClean="0"/>
              <a:t>5.3.20. feladat </a:t>
            </a:r>
            <a:r>
              <a:rPr lang="hu-HU" b="1" dirty="0" smtClean="0"/>
              <a:t>– </a:t>
            </a:r>
            <a:r>
              <a:rPr lang="hu-HU" b="1" dirty="0" smtClean="0"/>
              <a:t>Magasság</a:t>
            </a:r>
          </a:p>
          <a:p>
            <a:pPr marL="0" indent="0">
              <a:buNone/>
            </a:pPr>
            <a:r>
              <a:rPr lang="hu-HU" dirty="0" smtClean="0"/>
              <a:t>A program olvasson be a konzolról egy egész számot! Ha a szám pozitív, akkor legyen a beolvasott szám egy méterben kifejezett tengerszint feletti magasság. Ha a magasság 200 m alatti, akkor "Alföld"; egyébként, ha 500 ,m alatti, akkor "Dombság"; egyébként, ha 1500 m alatti, akkor "Középhegység"; egyébként "Hegység"</a:t>
            </a:r>
            <a:r>
              <a:rPr lang="hu-HU" dirty="0" err="1" smtClean="0"/>
              <a:t>-ről</a:t>
            </a:r>
            <a:r>
              <a:rPr lang="hu-HU" dirty="0" smtClean="0"/>
              <a:t> van szó! A program írja ki a megfelelő szöveget a konzolra!</a:t>
            </a:r>
          </a:p>
          <a:p>
            <a:pPr marL="0" indent="0">
              <a:buNone/>
            </a:pPr>
            <a:r>
              <a:rPr lang="hu-HU" b="1" dirty="0" smtClean="0"/>
              <a:t>5.3.21. feladat </a:t>
            </a:r>
            <a:r>
              <a:rPr lang="hu-HU" b="1" dirty="0" smtClean="0"/>
              <a:t>– </a:t>
            </a:r>
            <a:r>
              <a:rPr lang="hu-HU" b="1" dirty="0" smtClean="0"/>
              <a:t>Legkösebb3Közül</a:t>
            </a:r>
          </a:p>
          <a:p>
            <a:pPr marL="0" indent="0">
              <a:buNone/>
            </a:pPr>
            <a:r>
              <a:rPr lang="hu-HU" dirty="0" smtClean="0"/>
              <a:t>A program döntse el, hogy 3 beolvasott valós szám közül melyik a legkisebb! A döntés eredményét a program írja ki a konzolra!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5626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hu-HU" b="1" dirty="0" smtClean="0"/>
              <a:t>5.3.22. feladat </a:t>
            </a:r>
            <a:r>
              <a:rPr lang="hu-HU" b="1" dirty="0" smtClean="0"/>
              <a:t>– </a:t>
            </a:r>
            <a:r>
              <a:rPr lang="hu-HU" b="1" dirty="0" smtClean="0"/>
              <a:t>ElsőfokúEgyenlet2</a:t>
            </a:r>
          </a:p>
          <a:p>
            <a:pPr marL="0" indent="0">
              <a:buNone/>
            </a:pPr>
            <a:r>
              <a:rPr lang="hu-HU" dirty="0" smtClean="0"/>
              <a:t>A program oldja meg az a*x+b=0 alakú egyenletet! Kérje be a konzolról az a és b valós típusú változókat! Ha az a értéke nem nulla, akkor a program számítsa ki és írja ki a megoldást (x=</a:t>
            </a:r>
            <a:r>
              <a:rPr lang="hu-HU" dirty="0" err="1" smtClean="0"/>
              <a:t>-b</a:t>
            </a:r>
            <a:r>
              <a:rPr lang="hu-HU" dirty="0" smtClean="0"/>
              <a:t>/a) </a:t>
            </a:r>
            <a:r>
              <a:rPr lang="hu-HU" dirty="0" err="1" smtClean="0"/>
              <a:t>a</a:t>
            </a:r>
            <a:r>
              <a:rPr lang="hu-HU" dirty="0" smtClean="0"/>
              <a:t> konzolra, egyébként írjon ki hibaüzenetet!</a:t>
            </a:r>
          </a:p>
          <a:p>
            <a:pPr marL="0" indent="0">
              <a:buNone/>
            </a:pPr>
            <a:r>
              <a:rPr lang="hu-HU" b="1" dirty="0" smtClean="0"/>
              <a:t>5.3.23. feladat </a:t>
            </a:r>
            <a:r>
              <a:rPr lang="hu-HU" b="1" dirty="0" smtClean="0"/>
              <a:t>– </a:t>
            </a:r>
            <a:r>
              <a:rPr lang="hu-HU" b="1" dirty="0" smtClean="0"/>
              <a:t>Osztható15tel</a:t>
            </a:r>
          </a:p>
          <a:p>
            <a:pPr marL="0" indent="0">
              <a:buNone/>
            </a:pPr>
            <a:r>
              <a:rPr lang="hu-HU" dirty="0" smtClean="0"/>
              <a:t>A program olvasson be egy legalább háromjegyű pozitív egész számot! Ha kisebbet írnak be, akkor írja ki, hogy nem megfelelő, egyébként vizsgálja meg, hogy a szám osztható-e 15-tel (3-mak, 5-tel is),. és írja ki a megfelelő szöveget!</a:t>
            </a:r>
          </a:p>
          <a:p>
            <a:pPr marL="0" indent="0">
              <a:buNone/>
            </a:pPr>
            <a:r>
              <a:rPr lang="hu-HU" b="1" dirty="0" smtClean="0"/>
              <a:t>5.3.24. feladat </a:t>
            </a:r>
            <a:r>
              <a:rPr lang="hu-HU" b="1" dirty="0" smtClean="0"/>
              <a:t>– </a:t>
            </a:r>
            <a:r>
              <a:rPr lang="hu-HU" b="1" dirty="0" err="1" smtClean="0"/>
              <a:t>KarakterTípus</a:t>
            </a:r>
            <a:endParaRPr lang="hu-HU" b="1" dirty="0" smtClean="0"/>
          </a:p>
          <a:p>
            <a:pPr marL="0" indent="0">
              <a:buNone/>
            </a:pPr>
            <a:r>
              <a:rPr lang="hu-HU" dirty="0" smtClean="0"/>
              <a:t>A program döntse el, hogy egy beolvasott karakter kisbetű, nagybetű, számjegy vagy egyéb karakter!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 descr="http://www.codexonline.hu/CodeX1/alap/beg/alve/alvesz_files/image002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95600" y="3344847"/>
            <a:ext cx="3352800" cy="3513153"/>
          </a:xfrm>
          <a:prstGeom prst="rect">
            <a:avLst/>
          </a:prstGeom>
          <a:noFill/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688975" indent="-688975"/>
            <a:r>
              <a:rPr lang="hu-HU" dirty="0" smtClean="0"/>
              <a:t>5.1. Egyágú szelekció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179832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hu-HU" dirty="0" smtClean="0"/>
              <a:t> utasítás:</a:t>
            </a:r>
          </a:p>
          <a:p>
            <a:pPr lvl="0"/>
            <a:r>
              <a:rPr lang="hu-HU" dirty="0" smtClean="0"/>
              <a:t>ha igaz a feltétel: végrehajtjuk a szükséges utasítás(oka)t,</a:t>
            </a:r>
          </a:p>
          <a:p>
            <a:pPr lvl="0"/>
            <a:r>
              <a:rPr lang="hu-HU" dirty="0" smtClean="0"/>
              <a:t>ha nem igaz a feltétel: nem csinálunk semmit.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562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hu-HU" b="1" dirty="0" smtClean="0"/>
              <a:t>Feladat</a:t>
            </a:r>
            <a:r>
              <a:rPr lang="hu-HU" dirty="0" smtClean="0"/>
              <a:t> – Poztív1: A program döntse el, hogy egy egész szám pozitív-e! Először tájékoztassa a felhasználót, hogy mire való a program! Az egész számot a konzolról kérje be! Ha a szám pozitív, akkor ezt írja ki a konzolra, egyébként ne írjon ki semmit!</a:t>
            </a:r>
          </a:p>
          <a:p>
            <a:pPr>
              <a:buNone/>
            </a:pPr>
            <a:endParaRPr lang="hu-HU" dirty="0" smtClean="0"/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b="1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hu-HU" b="1" dirty="0" smtClean="0">
                <a:latin typeface="Courier New" pitchFamily="49" charset="0"/>
                <a:cs typeface="Courier New" pitchFamily="49" charset="0"/>
              </a:rPr>
              <a:t>(szám&gt;0)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("A szám pozitív.");</a:t>
            </a:r>
            <a:endParaRPr lang="hu-HU" dirty="0" smtClean="0"/>
          </a:p>
          <a:p>
            <a:endParaRPr lang="hu-H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52400" y="685800"/>
            <a:ext cx="8991600" cy="5638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hu-HU" sz="2200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hu-HU" sz="2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sz="2200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hu-HU" sz="2200" dirty="0" smtClean="0">
                <a:latin typeface="Courier New" pitchFamily="49" charset="0"/>
                <a:cs typeface="Courier New" pitchFamily="49" charset="0"/>
              </a:rPr>
              <a:t> Pozitív1 {</a:t>
            </a:r>
          </a:p>
          <a:p>
            <a:pPr>
              <a:buNone/>
            </a:pPr>
            <a:r>
              <a:rPr lang="hu-HU" sz="2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sz="2200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hu-HU" sz="2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sz="2200" dirty="0" err="1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hu-HU" sz="2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sz="2200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hu-HU" sz="22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hu-HU" sz="2200" dirty="0" err="1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hu-HU" sz="2200" dirty="0" smtClean="0">
                <a:latin typeface="Courier New" pitchFamily="49" charset="0"/>
                <a:cs typeface="Courier New" pitchFamily="49" charset="0"/>
              </a:rPr>
              <a:t>[] </a:t>
            </a:r>
            <a:r>
              <a:rPr lang="hu-HU" sz="2200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hu-HU" sz="220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buNone/>
            </a:pPr>
            <a:r>
              <a:rPr lang="hu-HU" sz="22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hu-HU" sz="22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hu-HU" sz="2200" dirty="0" smtClean="0">
                <a:latin typeface="Courier New" pitchFamily="49" charset="0"/>
                <a:cs typeface="Courier New" pitchFamily="49" charset="0"/>
              </a:rPr>
              <a:t>("Pozitív-e a megadott szám?");</a:t>
            </a:r>
          </a:p>
          <a:p>
            <a:pPr>
              <a:buNone/>
            </a:pPr>
            <a:r>
              <a:rPr lang="hu-HU" sz="2200" dirty="0" smtClean="0">
                <a:latin typeface="Courier New" pitchFamily="49" charset="0"/>
                <a:cs typeface="Courier New" pitchFamily="49" charset="0"/>
              </a:rPr>
              <a:t>   int szám = </a:t>
            </a:r>
            <a:r>
              <a:rPr lang="hu-HU" sz="2200" dirty="0" err="1" smtClean="0">
                <a:latin typeface="Courier New" pitchFamily="49" charset="0"/>
                <a:cs typeface="Courier New" pitchFamily="49" charset="0"/>
              </a:rPr>
              <a:t>extra.Console.readInt</a:t>
            </a:r>
            <a:r>
              <a:rPr lang="hu-HU" sz="2200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hu-HU" sz="2200" dirty="0" err="1" smtClean="0">
                <a:latin typeface="Courier New" pitchFamily="49" charset="0"/>
                <a:cs typeface="Courier New" pitchFamily="49" charset="0"/>
              </a:rPr>
              <a:t>Szám</a:t>
            </a:r>
            <a:r>
              <a:rPr lang="hu-HU" sz="2200" dirty="0" smtClean="0">
                <a:latin typeface="Courier New" pitchFamily="49" charset="0"/>
                <a:cs typeface="Courier New" pitchFamily="49" charset="0"/>
              </a:rPr>
              <a:t>: ");</a:t>
            </a:r>
          </a:p>
          <a:p>
            <a:pPr>
              <a:buNone/>
            </a:pPr>
            <a:r>
              <a:rPr lang="hu-HU" sz="22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hu-HU" sz="2200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hu-HU" sz="2200" dirty="0" smtClean="0">
                <a:latin typeface="Courier New" pitchFamily="49" charset="0"/>
                <a:cs typeface="Courier New" pitchFamily="49" charset="0"/>
              </a:rPr>
              <a:t>(szám&gt;0)                              //1</a:t>
            </a:r>
          </a:p>
          <a:p>
            <a:pPr>
              <a:buNone/>
            </a:pPr>
            <a:r>
              <a:rPr lang="hu-HU" sz="22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hu-HU" sz="22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hu-HU" sz="2200" dirty="0" smtClean="0">
                <a:latin typeface="Courier New" pitchFamily="49" charset="0"/>
                <a:cs typeface="Courier New" pitchFamily="49" charset="0"/>
              </a:rPr>
              <a:t>("A szám pozitív.");//2</a:t>
            </a:r>
          </a:p>
          <a:p>
            <a:pPr>
              <a:buNone/>
            </a:pPr>
            <a:r>
              <a:rPr lang="hu-HU" sz="2200" dirty="0" smtClean="0">
                <a:latin typeface="Courier New" pitchFamily="49" charset="0"/>
                <a:cs typeface="Courier New" pitchFamily="49" charset="0"/>
              </a:rPr>
              <a:t> }</a:t>
            </a:r>
          </a:p>
          <a:p>
            <a:pPr>
              <a:buNone/>
            </a:pPr>
            <a:r>
              <a:rPr lang="hu-HU" sz="22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638800"/>
          </a:xfrm>
        </p:spPr>
        <p:txBody>
          <a:bodyPr/>
          <a:lstStyle/>
          <a:p>
            <a:pPr marL="0" indent="0">
              <a:buNone/>
            </a:pPr>
            <a:r>
              <a:rPr lang="hu-HU" b="1" dirty="0" smtClean="0"/>
              <a:t>Feladat:</a:t>
            </a:r>
            <a:r>
              <a:rPr lang="hu-HU" dirty="0" smtClean="0"/>
              <a:t> Cserélje ki a feltételt külön-külön a következők egyikére:</a:t>
            </a:r>
          </a:p>
          <a:p>
            <a:pPr lvl="1"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(szám&lt;=0)</a:t>
            </a:r>
          </a:p>
          <a:p>
            <a:pPr lvl="1"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(szám&gt;=1)</a:t>
            </a:r>
          </a:p>
          <a:p>
            <a:pPr lvl="1"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(szám&lt;1)</a:t>
            </a:r>
          </a:p>
          <a:p>
            <a:pPr marL="0" indent="0">
              <a:buNone/>
            </a:pPr>
            <a:r>
              <a:rPr lang="hu-HU" dirty="0" smtClean="0"/>
              <a:t>Mindegyik változattal futtassa és tesztelje a programot különböző előjelű számokkal! Melyik feltétel miért jó?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5943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hu-HU" b="1" dirty="0" smtClean="0"/>
              <a:t>Feladat</a:t>
            </a:r>
            <a:r>
              <a:rPr lang="hu-HU" dirty="0" smtClean="0"/>
              <a:t> – </a:t>
            </a:r>
            <a:r>
              <a:rPr lang="hu-HU" dirty="0" err="1" smtClean="0"/>
              <a:t>MegelőzőKövetkezőSzám</a:t>
            </a:r>
            <a:r>
              <a:rPr lang="hu-HU" dirty="0" smtClean="0"/>
              <a:t>: A program kérjen be a konzolról egy egész számot! Ha a szám egyjegyű, akkor a program írja ki a konzolra a számot megelőző és követő egész számot, egyébként ne írjon ki semmit!</a:t>
            </a:r>
          </a:p>
          <a:p>
            <a:pPr>
              <a:buNone/>
            </a:pPr>
            <a:endParaRPr lang="hu-HU" dirty="0" smtClean="0"/>
          </a:p>
          <a:p>
            <a:pPr>
              <a:buNone/>
            </a:pP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(szám&gt;=0 &amp;&amp; szám&lt;10) {                    //1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("A megelőző szám: "+</a:t>
            </a:r>
            <a:br>
              <a:rPr lang="hu-HU" dirty="0" smtClean="0">
                <a:latin typeface="Courier New" pitchFamily="49" charset="0"/>
                <a:cs typeface="Courier New" pitchFamily="49" charset="0"/>
              </a:rPr>
            </a:br>
            <a:r>
              <a:rPr lang="hu-HU" dirty="0" smtClean="0">
                <a:latin typeface="Courier New" pitchFamily="49" charset="0"/>
                <a:cs typeface="Courier New" pitchFamily="49" charset="0"/>
              </a:rPr>
              <a:t>                        (szám-1));         //2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("A következő szám: "+</a:t>
            </a:r>
            <a:br>
              <a:rPr lang="hu-HU" dirty="0" smtClean="0">
                <a:latin typeface="Courier New" pitchFamily="49" charset="0"/>
                <a:cs typeface="Courier New" pitchFamily="49" charset="0"/>
              </a:rPr>
            </a:br>
            <a:r>
              <a:rPr lang="hu-HU" dirty="0" smtClean="0">
                <a:latin typeface="Courier New" pitchFamily="49" charset="0"/>
                <a:cs typeface="Courier New" pitchFamily="49" charset="0"/>
              </a:rPr>
              <a:t>                        (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szám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+1));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buNone/>
            </a:pPr>
            <a:endParaRPr lang="hu-HU" dirty="0" err="1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http://www.codexonline.hu/CodeX1/alap/beg/alve/alvesz_files/image001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1211" y="2197978"/>
            <a:ext cx="8316989" cy="4660022"/>
          </a:xfrm>
          <a:prstGeom prst="rect">
            <a:avLst/>
          </a:prstGeom>
          <a:noFill/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5.2. Többágú szelekció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935480"/>
            <a:ext cx="6553200" cy="655320"/>
          </a:xfrm>
        </p:spPr>
        <p:txBody>
          <a:bodyPr>
            <a:noAutofit/>
          </a:bodyPr>
          <a:lstStyle/>
          <a:p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hu-HU" dirty="0" smtClean="0"/>
              <a:t>: igaz ág;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hu-HU" dirty="0" smtClean="0"/>
              <a:t>: hamis ág.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5791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hu-HU" b="1" dirty="0" smtClean="0"/>
              <a:t>Feladat</a:t>
            </a:r>
            <a:r>
              <a:rPr lang="hu-HU" dirty="0" smtClean="0"/>
              <a:t> – Pozitív2: A program kérjen be egy egész számot, és előjelétől függően írja ki, hogy a szám pozitív vagy sem!</a:t>
            </a:r>
          </a:p>
          <a:p>
            <a:pPr>
              <a:buNone/>
            </a:pPr>
            <a:endParaRPr lang="hu-HU" sz="2200" dirty="0" smtClean="0"/>
          </a:p>
          <a:p>
            <a:pPr>
              <a:buNone/>
            </a:pPr>
            <a:r>
              <a:rPr lang="hu-HU" sz="2200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hu-HU" sz="2200" dirty="0" smtClean="0">
                <a:latin typeface="Courier New" pitchFamily="49" charset="0"/>
                <a:cs typeface="Courier New" pitchFamily="49" charset="0"/>
              </a:rPr>
              <a:t>(szám&gt;0)</a:t>
            </a:r>
          </a:p>
          <a:p>
            <a:pPr>
              <a:buNone/>
            </a:pPr>
            <a:r>
              <a:rPr lang="hu-HU" sz="22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hu-HU" sz="22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hu-HU" sz="2200" dirty="0" smtClean="0">
                <a:latin typeface="Courier New" pitchFamily="49" charset="0"/>
                <a:cs typeface="Courier New" pitchFamily="49" charset="0"/>
              </a:rPr>
              <a:t>("A szám pozitív.");</a:t>
            </a:r>
          </a:p>
          <a:p>
            <a:pPr>
              <a:buNone/>
            </a:pPr>
            <a:r>
              <a:rPr lang="hu-HU" sz="2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hu-HU" sz="2200" dirty="0" err="1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hu-HU" sz="2200" dirty="0" smtClean="0">
                <a:latin typeface="Courier New" pitchFamily="49" charset="0"/>
                <a:cs typeface="Courier New" pitchFamily="49" charset="0"/>
              </a:rPr>
              <a:t>                                    //1</a:t>
            </a:r>
          </a:p>
          <a:p>
            <a:pPr>
              <a:buNone/>
            </a:pPr>
            <a:r>
              <a:rPr lang="hu-HU" sz="22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hu-HU" sz="22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hu-HU" sz="2200" dirty="0" smtClean="0">
                <a:latin typeface="Courier New" pitchFamily="49" charset="0"/>
                <a:cs typeface="Courier New" pitchFamily="49" charset="0"/>
              </a:rPr>
              <a:t>("A szám nem pozitív.");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Áramlás">
  <a:themeElements>
    <a:clrScheme name="Áramlás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Áramlás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Áramlás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390</TotalTime>
  <Words>1947</Words>
  <Application>Microsoft Office PowerPoint</Application>
  <PresentationFormat>Diavetítés a képernyőre (4:3 oldalarány)</PresentationFormat>
  <Paragraphs>187</Paragraphs>
  <Slides>27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27</vt:i4>
      </vt:variant>
    </vt:vector>
  </HeadingPairs>
  <TitlesOfParts>
    <vt:vector size="28" baseType="lpstr">
      <vt:lpstr>Áramlás</vt:lpstr>
      <vt:lpstr>Programozási alapok 5/11. előadás</vt:lpstr>
      <vt:lpstr>5. Szelekció</vt:lpstr>
      <vt:lpstr>5.1. Egyágú szelekció</vt:lpstr>
      <vt:lpstr>4. dia</vt:lpstr>
      <vt:lpstr>5. dia</vt:lpstr>
      <vt:lpstr>6. dia</vt:lpstr>
      <vt:lpstr>7. dia</vt:lpstr>
      <vt:lpstr>5.2. Többágú szelekció</vt:lpstr>
      <vt:lpstr>9. dia</vt:lpstr>
      <vt:lpstr>10. dia</vt:lpstr>
      <vt:lpstr>11. dia</vt:lpstr>
      <vt:lpstr>12. dia</vt:lpstr>
      <vt:lpstr>13. dia</vt:lpstr>
      <vt:lpstr>14. dia</vt:lpstr>
      <vt:lpstr>15. dia</vt:lpstr>
      <vt:lpstr>16. dia</vt:lpstr>
      <vt:lpstr>17. dia</vt:lpstr>
      <vt:lpstr>18. dia</vt:lpstr>
      <vt:lpstr>5.3. Gyakorló feladatok</vt:lpstr>
      <vt:lpstr>20. dia</vt:lpstr>
      <vt:lpstr>21. dia</vt:lpstr>
      <vt:lpstr>22. dia</vt:lpstr>
      <vt:lpstr>23. dia</vt:lpstr>
      <vt:lpstr>24. dia</vt:lpstr>
      <vt:lpstr>25. dia</vt:lpstr>
      <vt:lpstr>26. dia</vt:lpstr>
      <vt:lpstr>27. dia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Programozási alapok</dc:title>
  <dc:creator>x-man</dc:creator>
  <cp:lastModifiedBy>Antonia</cp:lastModifiedBy>
  <cp:revision>49</cp:revision>
  <dcterms:created xsi:type="dcterms:W3CDTF">2014-02-08T12:36:20Z</dcterms:created>
  <dcterms:modified xsi:type="dcterms:W3CDTF">2014-11-07T11:08:27Z</dcterms:modified>
</cp:coreProperties>
</file>