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7" r:id="rId4"/>
    <p:sldId id="271" r:id="rId5"/>
    <p:sldId id="272" r:id="rId6"/>
    <p:sldId id="276" r:id="rId7"/>
    <p:sldId id="278" r:id="rId8"/>
    <p:sldId id="279" r:id="rId9"/>
    <p:sldId id="281" r:id="rId10"/>
    <p:sldId id="283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58" r:id="rId19"/>
    <p:sldId id="274" r:id="rId20"/>
    <p:sldId id="290" r:id="rId21"/>
    <p:sldId id="291" r:id="rId22"/>
    <p:sldId id="292" r:id="rId23"/>
    <p:sldId id="293" r:id="rId24"/>
    <p:sldId id="275" r:id="rId25"/>
    <p:sldId id="273" r:id="rId26"/>
    <p:sldId id="294" r:id="rId27"/>
    <p:sldId id="295" r:id="rId28"/>
    <p:sldId id="297" r:id="rId29"/>
    <p:sldId id="259" r:id="rId30"/>
    <p:sldId id="260" r:id="rId31"/>
    <p:sldId id="261" r:id="rId32"/>
    <p:sldId id="266" r:id="rId33"/>
    <p:sldId id="267" r:id="rId34"/>
    <p:sldId id="264" r:id="rId3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Programozási alapok</a:t>
            </a:r>
            <a:r>
              <a:rPr lang="hu-HU" b="1" smtClean="0"/>
              <a:t/>
            </a:r>
            <a:br>
              <a:rPr lang="hu-HU" b="1" smtClean="0"/>
            </a:br>
            <a:r>
              <a:rPr lang="hu-HU" sz="3200" b="0" smtClean="0"/>
              <a:t>6/11</a:t>
            </a:r>
            <a:r>
              <a:rPr lang="hu-HU" sz="3200" b="0" dirty="0" smtClean="0"/>
              <a:t>. előadás</a:t>
            </a:r>
            <a:endParaRPr lang="hu-HU" sz="3200" b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20000" cy="2209800"/>
          </a:xfrm>
        </p:spPr>
        <p:txBody>
          <a:bodyPr>
            <a:normAutofit/>
          </a:bodyPr>
          <a:lstStyle/>
          <a:p>
            <a:r>
              <a:rPr lang="hu-HU" i="1" dirty="0" smtClean="0">
                <a:solidFill>
                  <a:schemeClr val="tx1"/>
                </a:solidFill>
              </a:rPr>
              <a:t>Összeállította: Berecz Antónia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algn="l"/>
            <a:r>
              <a:rPr lang="hu-HU" dirty="0" smtClean="0">
                <a:solidFill>
                  <a:schemeClr val="tx1"/>
                </a:solidFill>
              </a:rPr>
              <a:t>Forrás: </a:t>
            </a:r>
            <a:r>
              <a:rPr lang="hu-HU" dirty="0" err="1" smtClean="0">
                <a:solidFill>
                  <a:schemeClr val="tx1"/>
                </a:solidFill>
              </a:rPr>
              <a:t>Kaczur</a:t>
            </a:r>
            <a:r>
              <a:rPr lang="hu-HU" dirty="0" smtClean="0">
                <a:solidFill>
                  <a:schemeClr val="tx1"/>
                </a:solidFill>
              </a:rPr>
              <a:t> Sándor: Programozási alapok, 2009., ISBN 978-963-06-8122-3, 2009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096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FibonacciSorozat1: A program írja ki a Fibonacci-sorozat első néhány tagját! A felhasználótól kérdezze meg, hogy hány tagot szeretne látni! Csak pozitív számot fogadjon el!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(db&gt;0)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int a=0, b=1, c;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Fibonacci-sorozat első „+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 db+" tagja:\n0, 1, 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i=3; i&lt;=db; i++)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c=a+b;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(c+", 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a=b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b=c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}//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}//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198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FibonacciSorozat10_80: Írjuk ki a Fibonacci-sorozat első 10 tagját sorszámozva, majd első 80 tagját sorszámozva!</a:t>
            </a:r>
          </a:p>
          <a:p>
            <a:pPr marL="0" indent="0" eaLnBrk="1" hangingPunct="1">
              <a:buFont typeface="Arial" charset="0"/>
              <a:buNone/>
            </a:pPr>
            <a:r>
              <a:rPr lang="hu-HU" i="1" dirty="0" smtClean="0"/>
              <a:t>Az első 80 taghoz is megfelelő primitív adattípust válasszunk!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hu-HU" sz="2400" dirty="0" smtClean="0"/>
              <a:t>Fibonacci-sorozat 1..10 </a:t>
            </a:r>
            <a:r>
              <a:rPr lang="hu-HU" dirty="0" smtClean="0"/>
              <a:t>tagja:</a:t>
            </a:r>
            <a:endParaRPr lang="hu-HU" sz="2400" dirty="0" smtClean="0"/>
          </a:p>
          <a:p>
            <a:pPr marL="400050" lvl="1" indent="0" eaLnBrk="1" hangingPunct="1">
              <a:buFont typeface="Arial" charset="0"/>
              <a:buNone/>
            </a:pPr>
            <a:r>
              <a:rPr lang="hu-HU" sz="2400" dirty="0" smtClean="0"/>
              <a:t>1.:0, 2.:1, 3.:1, 4.:2, 5.:3, 6.:5, 7.:8, </a:t>
            </a:r>
            <a:r>
              <a:rPr lang="hu-HU" sz="2400" dirty="0" err="1" smtClean="0"/>
              <a:t>8</a:t>
            </a:r>
            <a:r>
              <a:rPr lang="hu-HU" sz="2400" dirty="0" smtClean="0"/>
              <a:t>.:13, 9.:21, 10.:34, </a:t>
            </a:r>
          </a:p>
          <a:p>
            <a:pPr marL="400050" lvl="1" indent="0">
              <a:buNone/>
            </a:pPr>
            <a:r>
              <a:rPr lang="hu-HU" dirty="0" smtClean="0"/>
              <a:t>Fibonacci-sorozat 1..80 tagja: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hu-HU" sz="2400" dirty="0" smtClean="0"/>
              <a:t>1.:0, 2.:1, 3.:1, 4.:2, 5.:3, 6.:5, 7.:8, </a:t>
            </a:r>
            <a:r>
              <a:rPr lang="hu-HU" sz="2400" dirty="0" err="1" smtClean="0"/>
              <a:t>8</a:t>
            </a:r>
            <a:r>
              <a:rPr lang="hu-HU" sz="2400" dirty="0" smtClean="0"/>
              <a:t>.:13, 9.:21, 10.:34, 11.:55, 12.:89, 13.:144, 14.:233, 15.:377, 16.:610, 17.:987, 18.:1597, 19.:2584, 20.:4181, 21.:6765, 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Első10PozitívPárosSzám1: A program írja ki az első 10 darab pozitív páros számot!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szám=2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db=0; db&lt;10; szám+=2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db++)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(szám+", ");</a:t>
            </a:r>
          </a:p>
          <a:p>
            <a:pPr>
              <a:buNone/>
            </a:pPr>
            <a:r>
              <a:rPr lang="hu-HU" dirty="0" smtClean="0"/>
              <a:t>Vagy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db=1; db&lt;=10; ++db)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(db*2+", ");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Osztók1: A program írja ki egy konzolról beolvasott pozitív egész szám pozitív osztóit!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(szám&gt;0)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szám pozitív osztói: 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i&lt;=szám; i++)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szám%i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==0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(i+", 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562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hu-HU" sz="2600" b="1" dirty="0" smtClean="0"/>
              <a:t>Feladat</a:t>
            </a:r>
            <a:r>
              <a:rPr lang="hu-HU" sz="2600" dirty="0" smtClean="0"/>
              <a:t> - Totó1: Írjon ki egy véletlenszerűen kitöltött totószelvényt!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("Véletlenszerű totószelvény\n"+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"  1  2  3  4  5  6  7  8  9 10 11 12 13 +1");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tipp;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i&lt;=14; i++)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tipp=(int)(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()*3); //0 vagy 1 vagy 2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(tipp==0)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 X");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 "+tipp);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}//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vagy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i&lt;14; i++)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extra.Format.right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(i, 3));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+1");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tipp;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i&lt;=14; i++)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tipp=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 ");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(tipp&lt;(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)1/3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("1");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(tipp&lt;(2.0/3)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("2");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("X");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}//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562600"/>
          </a:xfrm>
        </p:spPr>
        <p:txBody>
          <a:bodyPr/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HáromjegyűSzámok234SzámjegyekbőlIsmNélkül: </a:t>
            </a:r>
            <a:br>
              <a:rPr lang="hu-HU" dirty="0" smtClean="0"/>
            </a:br>
            <a:r>
              <a:rPr lang="hu-HU" dirty="0" smtClean="0"/>
              <a:t>A program írja ki a 2, 3, 4 számjegyekből ismétlés nélkül készíthető összes háromjegyű számot!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for(int i=2; i&lt;=4; i++)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for(int j=2; j&lt;=4; j++)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  for(int k=2; k&lt;=4; k++)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    if(i!=j &amp;&amp; j!=k &amp;&amp; i!=k)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//3*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*3-szor fut </a:t>
            </a:r>
            <a:endParaRPr lang="nn-NO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      System.out.print(</a:t>
            </a:r>
            <a:r>
              <a:rPr lang="nn-NO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+i+j+k+", ");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</a:t>
            </a:r>
            <a:r>
              <a:rPr lang="hu-HU" dirty="0" err="1" smtClean="0"/>
              <a:t>EulerÁllat</a:t>
            </a:r>
            <a:r>
              <a:rPr lang="hu-HU" dirty="0" smtClean="0"/>
              <a:t>: Valaki sertést, kecskét és juhot vásárolt, összesen 100 állatot, pontosan 100 aranyért. </a:t>
            </a:r>
            <a:br>
              <a:rPr lang="hu-HU" dirty="0" smtClean="0"/>
            </a:br>
            <a:r>
              <a:rPr lang="hu-HU" dirty="0" smtClean="0"/>
              <a:t>A sertés darabja 3 és fél arany, a kecskéé 1 és egyharmad, </a:t>
            </a:r>
            <a:br>
              <a:rPr lang="hu-HU" dirty="0" smtClean="0"/>
            </a:br>
            <a:r>
              <a:rPr lang="hu-HU" dirty="0" smtClean="0"/>
              <a:t>a juhé fél arany. Hány darabot vehetett az egyes állatokból?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sertésDb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sertésDb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&lt;=98;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sertésDb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kecskeDb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kecskeDb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&lt;=98;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kecskeDb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juhDb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juhDb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&lt;=98;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juhDb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(3.5*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sertésDb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+4.0/3*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kecskeDb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0.5*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juhDb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==100 &amp;&amp;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sertésDb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kecskeDb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juhDb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==100)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sertésDb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" db sertés és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kecskeDb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" db kecske és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juhDb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 db juh");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8975" indent="-688975"/>
            <a:r>
              <a:rPr lang="hu-HU" dirty="0" smtClean="0"/>
              <a:t>6.2. </a:t>
            </a:r>
            <a:r>
              <a:rPr lang="hu-HU" dirty="0" err="1" smtClean="0"/>
              <a:t>Elöltesztelő</a:t>
            </a:r>
            <a:r>
              <a:rPr lang="hu-HU" dirty="0" smtClean="0"/>
              <a:t> ciklus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hu-HU" dirty="0" smtClean="0"/>
              <a:t>Ha nem feltétlenül tudjuk előre, hogy a ciklusmagot hányszor kell végrehajtani. Lehet, hogy egyszer sem.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Ciklusváltozó(</a:t>
            </a:r>
            <a:r>
              <a:rPr lang="hu-HU" dirty="0" err="1" smtClean="0"/>
              <a:t>ka</a:t>
            </a:r>
            <a:r>
              <a:rPr lang="hu-HU" dirty="0" smtClean="0"/>
              <a:t>)t ciklus előtt kell </a:t>
            </a:r>
            <a:r>
              <a:rPr lang="hu-HU" dirty="0" err="1" smtClean="0"/>
              <a:t>iniciálni</a:t>
            </a:r>
            <a:r>
              <a:rPr lang="hu-HU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A belépési logikai feltételt a ciklus feje tartalmazza. </a:t>
            </a:r>
            <a:br>
              <a:rPr lang="hu-HU" dirty="0" smtClean="0"/>
            </a:br>
            <a:r>
              <a:rPr lang="hu-HU" dirty="0" smtClean="0"/>
              <a:t>Ha a belépési feltétel teljesül (nem biztos, hogy igen), </a:t>
            </a:r>
            <a:br>
              <a:rPr lang="hu-HU" dirty="0" smtClean="0"/>
            </a:br>
            <a:r>
              <a:rPr lang="hu-HU" dirty="0" smtClean="0"/>
              <a:t>a ciklusmag legalább egyszer végrehajtódik.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Ciklusváltozó léptetéséről nekünk kell gondoskodni.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http://csharptk.ektf.hu/online/images/f1.png"/>
          <p:cNvPicPr>
            <a:picLocks noChangeAspect="1" noChangeArrowheads="1"/>
          </p:cNvPicPr>
          <p:nvPr/>
        </p:nvPicPr>
        <p:blipFill>
          <a:blip r:embed="rId2" cstate="print"/>
          <a:srcRect l="6313" t="4101" r="6348" b="5812"/>
          <a:stretch>
            <a:fillRect/>
          </a:stretch>
        </p:blipFill>
        <p:spPr bwMode="auto">
          <a:xfrm>
            <a:off x="5638800" y="1557454"/>
            <a:ext cx="3505200" cy="5300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58674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hu-HU" dirty="0" smtClean="0"/>
              <a:t>Például: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számoljunk egyesével addig, amíg elérjük a 20-at,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adjuk össze az első néhány természetes számot addig, amíg </a:t>
            </a:r>
            <a:br>
              <a:rPr lang="hu-HU" dirty="0" smtClean="0"/>
            </a:br>
            <a:r>
              <a:rPr lang="hu-HU" dirty="0" smtClean="0"/>
              <a:t>az összeg el nem éri a 200-at,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olvassunk be a konzolról addig, amíg </a:t>
            </a:r>
            <a:br>
              <a:rPr lang="hu-HU" dirty="0" smtClean="0"/>
            </a:br>
            <a:r>
              <a:rPr lang="hu-HU" dirty="0" smtClean="0"/>
              <a:t>a felhasználó páros számot ad meg,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írjuk ki a számokat 1-től kezdve 1-ről induló, mindig növekvő lépésközzel addig, amíg a lépésköz eléri a 15-öt,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olvassunk be számokat (többet, egyesével) addig, amíg a felhasználó végjelet nem üt (pl. nullát).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1143000"/>
          </a:xfrm>
        </p:spPr>
        <p:txBody>
          <a:bodyPr>
            <a:noAutofit/>
          </a:bodyPr>
          <a:lstStyle/>
          <a:p>
            <a:r>
              <a:rPr lang="hu-HU" dirty="0" smtClean="0"/>
              <a:t>6. Iterációk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688975">
              <a:buNone/>
            </a:pPr>
            <a:r>
              <a:rPr lang="hu-HU" dirty="0" smtClean="0"/>
              <a:t>6.1. Számláló ciklus</a:t>
            </a:r>
          </a:p>
          <a:p>
            <a:pPr marL="688975" indent="-688975">
              <a:buNone/>
            </a:pPr>
            <a:r>
              <a:rPr lang="hu-HU" dirty="0" smtClean="0"/>
              <a:t>6.2. </a:t>
            </a:r>
            <a:r>
              <a:rPr lang="hu-HU" dirty="0" err="1" smtClean="0"/>
              <a:t>Elöltesztelő</a:t>
            </a:r>
            <a:r>
              <a:rPr lang="hu-HU" dirty="0" smtClean="0"/>
              <a:t> ciklus</a:t>
            </a:r>
          </a:p>
          <a:p>
            <a:pPr marL="688975" indent="-688975">
              <a:buNone/>
            </a:pPr>
            <a:r>
              <a:rPr lang="hu-HU" dirty="0" smtClean="0"/>
              <a:t>6.3. </a:t>
            </a:r>
            <a:r>
              <a:rPr lang="hu-HU" dirty="0" err="1" smtClean="0"/>
              <a:t>Hátultesztelő</a:t>
            </a:r>
            <a:r>
              <a:rPr lang="hu-HU" dirty="0" smtClean="0"/>
              <a:t> ciklus</a:t>
            </a:r>
          </a:p>
          <a:p>
            <a:pPr marL="688975" indent="-688975">
              <a:buNone/>
            </a:pPr>
            <a:r>
              <a:rPr lang="hu-HU" dirty="0" smtClean="0"/>
              <a:t>6.5. Gyakorló feladatok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PárosSzámBeolvasása1: A program valósítson meg ellenőrzött bevitelt! Kérjen be egy páros számot a felhasználótól! A bekérést addig ismételje (nem tudjuk, hányszor kell, esetleg nem is kell ismételni), amíg a felhasználó páros számot nem ír be! Páratlan szám esetén a program írjon ki hibaüzenetet, amely utal arra, hogy ismételt adatbevitel következik! Végül írja ki a program az elfogadott páros számot!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szám;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szám=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(szám%2!=0)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("Nem páros. Újra!");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szám=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}//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("Elfogadva: "+szám);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Az előolvasás és a belépési feltétel kiértékelése összevonható.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szám;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((szám=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:"))%2!=0)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("Nem páros. Újra!");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("Elfogadva: "+szám);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KétjegyűSzámBeolvasása1: A program olvasson be egy pozitív kétjegyű számot ellenőrzéssel!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szám;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szám=extra.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("Szám: ")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&lt;10 || szám&gt;=100)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("Nem kétjegyű. Újra!");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("Elfogadva: "+szám);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LnkoLkkt1Demo: A program két pozitív szám legnagyobb közös osztóját és legkisebb közös többszörösét számítja ki az Euklideszi algoritmus alkalmazásával. </a:t>
            </a:r>
            <a:br>
              <a:rPr lang="hu-HU" dirty="0" smtClean="0"/>
            </a:br>
            <a:r>
              <a:rPr lang="hu-HU" dirty="0" smtClean="0"/>
              <a:t>Az algoritmus megértéséhez futtassa többször is a programot, más-más bemeneti adatokkal!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Egyik szám: 640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Másik szám: 185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Euklidesz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algoritmusa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Osztandó     Osztó  Hányados   Maradék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640       185         3        85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185        85         2        15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85        15         5        10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15        10         1         5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10         5         2         0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LNKO az utolsó nem nulla maradék.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LNKO (640; 185) = 5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LKKT  (a*b)/LNKO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LKKT [640; 185] = 23680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342899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dirty="0" smtClean="0"/>
              <a:t>Nem feltétlenül tudjuk előre, hogy a ciklusmagot hányszor kell végrehajtani. Egyszer mindenképp lefut.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dirty="0" smtClean="0"/>
              <a:t>Ciklusváltozó(</a:t>
            </a:r>
            <a:r>
              <a:rPr lang="hu-HU" dirty="0" err="1" smtClean="0"/>
              <a:t>ka</a:t>
            </a:r>
            <a:r>
              <a:rPr lang="hu-HU" dirty="0" smtClean="0"/>
              <a:t>)t ciklus előtt kell </a:t>
            </a:r>
            <a:r>
              <a:rPr lang="hu-HU" dirty="0" err="1" smtClean="0"/>
              <a:t>iniciálni</a:t>
            </a:r>
            <a:r>
              <a:rPr lang="hu-HU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hu-HU" dirty="0" smtClean="0"/>
              <a:t> után jön a ciklusmag. </a:t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err="1" smtClean="0"/>
              <a:t>-t</a:t>
            </a:r>
            <a:r>
              <a:rPr lang="hu-HU" dirty="0" smtClean="0"/>
              <a:t> követi a bennmaradási feltétel – </a:t>
            </a:r>
            <a:br>
              <a:rPr lang="hu-HU" dirty="0" smtClean="0"/>
            </a:br>
            <a:r>
              <a:rPr lang="hu-HU" dirty="0" smtClean="0"/>
              <a:t>ha hamis, még egyszer nem fut 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dirty="0" smtClean="0"/>
              <a:t>Ciklusváltozó léptetéséről nekünk kell gondoskodni.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marL="688975" indent="-688975"/>
            <a:r>
              <a:rPr lang="hu-HU" dirty="0" smtClean="0"/>
              <a:t>6.2. </a:t>
            </a:r>
            <a:r>
              <a:rPr lang="hu-HU" dirty="0" err="1" smtClean="0"/>
              <a:t>Hátultesztelő</a:t>
            </a:r>
            <a:r>
              <a:rPr lang="hu-HU" dirty="0" smtClean="0"/>
              <a:t> ciklus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447800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Példák: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elöltesztelő</a:t>
            </a:r>
            <a:r>
              <a:rPr lang="hu-HU" dirty="0" smtClean="0"/>
              <a:t> ciklusnál felsoroltak.</a:t>
            </a:r>
          </a:p>
          <a:p>
            <a:r>
              <a:rPr lang="hu-HU" dirty="0" smtClean="0"/>
              <a:t> Menükezelés.</a:t>
            </a:r>
            <a:endParaRPr lang="hu-HU" dirty="0"/>
          </a:p>
        </p:txBody>
      </p:sp>
      <p:pic>
        <p:nvPicPr>
          <p:cNvPr id="4" name="Picture 2" descr="http://csharptk.ektf.hu/online/images/f2.png"/>
          <p:cNvPicPr>
            <a:picLocks noChangeAspect="1" noChangeArrowheads="1"/>
          </p:cNvPicPr>
          <p:nvPr/>
        </p:nvPicPr>
        <p:blipFill>
          <a:blip r:embed="rId2" cstate="print"/>
          <a:srcRect l="10391" t="7217" r="19466" b="10605"/>
          <a:stretch>
            <a:fillRect/>
          </a:stretch>
        </p:blipFill>
        <p:spPr bwMode="auto">
          <a:xfrm>
            <a:off x="5638801" y="1"/>
            <a:ext cx="3428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562600"/>
          </a:xfrm>
        </p:spPr>
        <p:txBody>
          <a:bodyPr/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PárosSzámBeolvasása3: A program kérjen be ellenőrzött módon egy páros számot a felhasználótól!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szám;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szám=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(szám%2!=0)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("Nem páros. Újra!");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(szám%2!=0);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("Elfogadva: "+szám);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KétjegyűSzámBeolvasása2: A program olvasson be egy pozitív kétjegyű számot ellenőrzéssel!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szám;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ok;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szám=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");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ok=szám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&gt;=10 &amp;&amp; szám&lt;100;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(!ok)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("Nem kétjegyű. Újra!");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(!ok);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AlapműveletekGyakoroltatása1: A program gyakoroltassa 100-as számkörben a négy alapműveletet a felhasználóval!</a:t>
            </a:r>
          </a:p>
          <a:p>
            <a:r>
              <a:rPr lang="hu-HU" dirty="0" smtClean="0"/>
              <a:t>Menüből kínálja fel a választás lehetőségét a műveletre és a programból kilépésre: 1 - összeadás, 2 - kivonás, 3 - szorzás, 4 - osztás, 0 - kilépés!</a:t>
            </a:r>
          </a:p>
          <a:p>
            <a:r>
              <a:rPr lang="hu-HU" dirty="0" smtClean="0"/>
              <a:t>Figyeljen a következőkre: két szám összege és szorzata legyen 100-nál kisebb, két szám különbsége ne legyen negatív, két szám hányadosa egész legyen, az osztó ne legyen 0!</a:t>
            </a:r>
          </a:p>
          <a:p>
            <a:r>
              <a:rPr lang="hu-HU" dirty="0" smtClean="0"/>
              <a:t>A program számlálja a megoldandó feladatokat és a helyes válaszokat! Kilépés előtt értékelje százalékosan a felhasználót!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6.5. Gyakorló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6.5.1.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AngolABCKisbetűi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írja ki az angol ABC kisbetűit a konzolra!</a:t>
            </a:r>
          </a:p>
          <a:p>
            <a:pPr marL="0" indent="0">
              <a:buNone/>
            </a:pPr>
            <a:r>
              <a:rPr lang="hu-HU" b="1" dirty="0" smtClean="0"/>
              <a:t>6.5.2.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SzinuszÉrtéktáblázat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írja ki a sin(x) függvény értéktáblázatát! A behelyettesítés 0-tól 180-ig történjen ötösével haladva!</a:t>
            </a:r>
          </a:p>
          <a:p>
            <a:pPr marL="0" indent="0">
              <a:buNone/>
            </a:pPr>
            <a:r>
              <a:rPr lang="hu-HU" b="1" dirty="0" smtClean="0"/>
              <a:t>6.5.3.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FejVagyÍrás2</a:t>
            </a:r>
          </a:p>
          <a:p>
            <a:pPr marL="0" indent="0">
              <a:buNone/>
            </a:pPr>
            <a:r>
              <a:rPr lang="hu-HU" dirty="0" smtClean="0"/>
              <a:t>A program 500-szor "dobjon fel" egy érmét! Írja ki, hogy hányszor kapott fejet, illetve írást!</a:t>
            </a:r>
          </a:p>
          <a:p>
            <a:pPr marL="0" indent="0">
              <a:buNone/>
            </a:pPr>
            <a:r>
              <a:rPr lang="hu-HU" b="1" dirty="0" smtClean="0"/>
              <a:t>6.5.4.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FibonacciSorozat2</a:t>
            </a:r>
          </a:p>
          <a:p>
            <a:pPr marL="0" indent="0">
              <a:buNone/>
            </a:pPr>
            <a:r>
              <a:rPr lang="hu-HU" dirty="0" smtClean="0"/>
              <a:t>A program írja ki a Fibonacci-sorozat első 80 tagját sorszámozva! Az esetleges túlcsordulás miatt ügyeljen a megfelelő adattípus kiválasztására!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Iterációk/ciklusok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Használjuk: előre meghatározott alkalommal vagy </a:t>
            </a:r>
            <a:br>
              <a:rPr lang="hu-HU" dirty="0" smtClean="0"/>
            </a:br>
            <a:r>
              <a:rPr lang="hu-HU" dirty="0" smtClean="0"/>
              <a:t>amíg teljesül egy feltétel, ismételni kell egy vagy véges sok utasítást.</a:t>
            </a:r>
          </a:p>
          <a:p>
            <a:r>
              <a:rPr lang="hu-HU" dirty="0" smtClean="0"/>
              <a:t>Egy feladat néha megoldható többféle (számláló, elöl- vagy </a:t>
            </a:r>
            <a:r>
              <a:rPr lang="hu-HU" dirty="0" err="1" smtClean="0"/>
              <a:t>hátultesztelő</a:t>
            </a:r>
            <a:r>
              <a:rPr lang="hu-HU" dirty="0" smtClean="0"/>
              <a:t>) ciklussal is, de vannak olyan típusfeladatok, amelyeknél mindig egy adott ciklustípust kell használni.</a:t>
            </a:r>
          </a:p>
          <a:p>
            <a:r>
              <a:rPr lang="hu-HU" dirty="0" smtClean="0"/>
              <a:t>Fajtái:</a:t>
            </a:r>
          </a:p>
          <a:p>
            <a:pPr marL="793750" lvl="1" indent="-388938"/>
            <a:r>
              <a:rPr lang="hu-HU" dirty="0" smtClean="0"/>
              <a:t>Számláló ciklus</a:t>
            </a:r>
          </a:p>
          <a:p>
            <a:pPr marL="793750" lvl="1" indent="-388938"/>
            <a:r>
              <a:rPr lang="hu-HU" dirty="0" err="1" smtClean="0"/>
              <a:t>Elöltesztelő</a:t>
            </a:r>
            <a:r>
              <a:rPr lang="hu-HU" dirty="0" smtClean="0"/>
              <a:t> ciklus</a:t>
            </a:r>
          </a:p>
          <a:p>
            <a:pPr marL="793750" lvl="1" indent="-388938"/>
            <a:r>
              <a:rPr lang="hu-HU" dirty="0" err="1" smtClean="0"/>
              <a:t>Hátultesztelő</a:t>
            </a:r>
            <a:r>
              <a:rPr lang="hu-HU" dirty="0" smtClean="0"/>
              <a:t> ciklus</a:t>
            </a:r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6.5.5.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Kétjegyű5telOszthatóSzámok</a:t>
            </a:r>
          </a:p>
          <a:p>
            <a:pPr marL="0" indent="0">
              <a:buNone/>
            </a:pPr>
            <a:r>
              <a:rPr lang="hu-HU" dirty="0" smtClean="0"/>
              <a:t>A program írja ki a kétjegyű 5-tel osztható számokat a konzolra! A megoldást többféleképpen, többféle ciklussal is készítse el!</a:t>
            </a:r>
          </a:p>
          <a:p>
            <a:pPr marL="0" indent="0">
              <a:buNone/>
            </a:pPr>
            <a:r>
              <a:rPr lang="hu-HU" b="1" dirty="0" smtClean="0"/>
              <a:t>6.5.6. feladat </a:t>
            </a:r>
            <a:r>
              <a:rPr lang="hu-HU" dirty="0" smtClean="0"/>
              <a:t>– </a:t>
            </a:r>
            <a:r>
              <a:rPr lang="hu-HU" b="1" dirty="0" smtClean="0"/>
              <a:t>Számok10től30igForCiklusVáltozatok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írja ki 10-től 30-ig egyesével a számokat! Használja a </a:t>
            </a:r>
            <a:r>
              <a:rPr lang="hu-HU" dirty="0" err="1" smtClean="0"/>
              <a:t>for</a:t>
            </a:r>
            <a:r>
              <a:rPr lang="hu-HU" dirty="0" smtClean="0"/>
              <a:t> ciklust. Többféleképpen is készítse el a feladat megoldását! A forráskódban 30 különböző megoldást talál.</a:t>
            </a:r>
          </a:p>
          <a:p>
            <a:pPr marL="0" indent="0">
              <a:buNone/>
            </a:pPr>
            <a:r>
              <a:rPr lang="hu-HU" b="1" dirty="0" smtClean="0"/>
              <a:t>6.5.7.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Kétjegyű5telNemOszthatóSzámok</a:t>
            </a:r>
          </a:p>
          <a:p>
            <a:pPr marL="0" indent="0">
              <a:buNone/>
            </a:pPr>
            <a:r>
              <a:rPr lang="hu-HU" dirty="0" smtClean="0"/>
              <a:t>A program írja ki a kétjegyű 5-tel nem osztható számokat a konzolra! A megoldást többféleképpen, többféle ciklussal is készítse el!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6.5.8.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Osztópárok</a:t>
            </a:r>
          </a:p>
          <a:p>
            <a:pPr marL="0" indent="0">
              <a:buNone/>
            </a:pPr>
            <a:r>
              <a:rPr lang="hu-HU" dirty="0" smtClean="0"/>
              <a:t>A program írja ki egy konzolról beolvasott egész szám pozitív osztópárjait szorzatként! Ha a megadott szám nulla vagy negatív, akkor a program írjon ki hibaüzenetet!</a:t>
            </a:r>
          </a:p>
          <a:p>
            <a:pPr marL="0" indent="0">
              <a:buNone/>
            </a:pPr>
            <a:r>
              <a:rPr lang="hu-HU" b="1" dirty="0" smtClean="0"/>
              <a:t>6.5.9.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SzökőévBeolvasása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olvasson be egy évszámot és csak szökőévet fogadjon el! Egy szökőév nagyobb 1582-nél, néggyel osztható, százzal nem osztható, de 400-zal osztható.</a:t>
            </a:r>
          </a:p>
          <a:p>
            <a:pPr marL="0" indent="0">
              <a:buNone/>
            </a:pPr>
            <a:r>
              <a:rPr lang="hu-HU" b="1" dirty="0" smtClean="0"/>
              <a:t>6.5.10.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Totó3, Totó4</a:t>
            </a:r>
          </a:p>
          <a:p>
            <a:pPr marL="0" indent="0">
              <a:buNone/>
            </a:pPr>
            <a:r>
              <a:rPr lang="hu-HU" dirty="0" smtClean="0"/>
              <a:t>Írja át a Totó1 és Totó2 programokat úgy, hogy a tippelő ciklusban a kiírásnál </a:t>
            </a:r>
            <a:r>
              <a:rPr lang="hu-HU" dirty="0" err="1" smtClean="0"/>
              <a:t>if</a:t>
            </a:r>
            <a:r>
              <a:rPr lang="hu-HU" dirty="0" smtClean="0"/>
              <a:t> utasítás helyett feltétele kiértékelést használ!</a:t>
            </a:r>
          </a:p>
          <a:p>
            <a:pPr marL="0" indent="0">
              <a:buNone/>
            </a:pPr>
            <a:r>
              <a:rPr lang="hu-HU" b="1" dirty="0" smtClean="0"/>
              <a:t>6.5.11.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HáromjegyűSzámok234SzámjegyekbőlIsmétléssel</a:t>
            </a:r>
          </a:p>
          <a:p>
            <a:pPr marL="0" indent="0">
              <a:buNone/>
            </a:pPr>
            <a:r>
              <a:rPr lang="hu-HU" dirty="0" smtClean="0"/>
              <a:t>A program írja ki a 2, 3, 4 számjegyekből készíthető összes háromjegyű számot! A számjegyek ismétlődhetnek!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6.5.12.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PitagorasziSzámhármasok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írja ki az összes </a:t>
            </a:r>
            <a:r>
              <a:rPr lang="hu-HU" dirty="0" err="1" smtClean="0"/>
              <a:t>Pitagoraszi</a:t>
            </a:r>
            <a:r>
              <a:rPr lang="hu-HU" dirty="0" smtClean="0"/>
              <a:t> (x^2+y^2=z^ alakú számhármast), 1-től 50-ig behelyettesítve! Futtassa a </a:t>
            </a:r>
            <a:r>
              <a:rPr lang="hu-HU" dirty="0" err="1" smtClean="0"/>
              <a:t>PitagorasziSzámhármasokDemo</a:t>
            </a:r>
            <a:r>
              <a:rPr lang="hu-HU" dirty="0" smtClean="0"/>
              <a:t> programot is!</a:t>
            </a:r>
          </a:p>
          <a:p>
            <a:pPr marL="0" indent="0">
              <a:buNone/>
            </a:pPr>
            <a:r>
              <a:rPr lang="hu-HU" b="1" dirty="0" smtClean="0"/>
              <a:t>6.5.13.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VanEKétSzámKözött0raVégződőSzám2</a:t>
            </a:r>
          </a:p>
          <a:p>
            <a:pPr marL="0" indent="0">
              <a:buNone/>
            </a:pPr>
            <a:r>
              <a:rPr lang="hu-HU" dirty="0" smtClean="0"/>
              <a:t>Van-e két szám között 0-ra végződő (vagyis 10-zel osztható) szám? A program végezzen keresést! Ha talál ilyet, írja ki az elsőt, ha nem talál, azt is írja ki! A program az intervallum határait a konzolról olvassa be, és végezzen ellenőrzést!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6.5.14.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CsillagHáromszög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az alábbi alakzatot "rajzolja" ki a konzolra! A mintája álljon 20 sorból, minden sorban kettővel több csillag legyen, mint az előző sorban!</a:t>
            </a:r>
          </a:p>
          <a:p>
            <a:pPr marL="0" indent="0">
              <a:buNone/>
            </a:pPr>
            <a:r>
              <a:rPr lang="hu-HU" sz="2000" dirty="0" smtClean="0"/>
              <a:t>*</a:t>
            </a:r>
          </a:p>
          <a:p>
            <a:pPr marL="0" indent="0">
              <a:buNone/>
            </a:pPr>
            <a:r>
              <a:rPr lang="hu-HU" sz="2000" dirty="0" smtClean="0"/>
              <a:t>***</a:t>
            </a:r>
          </a:p>
          <a:p>
            <a:pPr marL="0" indent="0">
              <a:buNone/>
            </a:pPr>
            <a:r>
              <a:rPr lang="hu-HU" sz="2000" dirty="0" smtClean="0"/>
              <a:t>*****</a:t>
            </a:r>
          </a:p>
          <a:p>
            <a:pPr marL="0" indent="0">
              <a:buNone/>
            </a:pPr>
            <a:r>
              <a:rPr lang="hu-HU" sz="2000" dirty="0" smtClean="0"/>
              <a:t>*******</a:t>
            </a:r>
          </a:p>
          <a:p>
            <a:pPr marL="0" indent="0">
              <a:buNone/>
            </a:pPr>
            <a:r>
              <a:rPr lang="hu-HU" sz="2000" dirty="0" smtClean="0"/>
              <a:t>*********</a:t>
            </a:r>
          </a:p>
          <a:p>
            <a:pPr marL="0" indent="0">
              <a:buNone/>
            </a:pPr>
            <a:r>
              <a:rPr lang="hu-HU" sz="2000" dirty="0" smtClean="0"/>
              <a:t>...</a:t>
            </a:r>
          </a:p>
          <a:p>
            <a:pPr marL="0" indent="0">
              <a:buNone/>
            </a:pPr>
            <a:r>
              <a:rPr lang="hu-HU" b="1" dirty="0" smtClean="0"/>
              <a:t>6.5.15.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KétjegyűPárosSzámokSzáma2</a:t>
            </a:r>
          </a:p>
          <a:p>
            <a:pPr marL="0" indent="0">
              <a:buNone/>
            </a:pPr>
            <a:r>
              <a:rPr lang="hu-HU" dirty="0" smtClean="0"/>
              <a:t>A program számolja meg, hány darab kétjegyű páros szám van! A kétjegyű számokon kettesével haladjon!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6.5.16.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FejVagyÍrás1</a:t>
            </a:r>
          </a:p>
          <a:p>
            <a:pPr marL="0" indent="0">
              <a:buNone/>
            </a:pPr>
            <a:r>
              <a:rPr lang="hu-HU" dirty="0" smtClean="0"/>
              <a:t>A program 1000-szer "dobjon fel" egy érmét! Írja ki, hogy hányszor kapott fejet, illetve írást! A program a számlálás során </a:t>
            </a:r>
            <a:r>
              <a:rPr lang="hu-HU" dirty="0" err="1" smtClean="0"/>
              <a:t>if</a:t>
            </a:r>
            <a:r>
              <a:rPr lang="hu-HU" dirty="0" smtClean="0"/>
              <a:t> utasítást használjon! Futtassa a </a:t>
            </a:r>
            <a:r>
              <a:rPr lang="hu-HU" dirty="0" err="1" smtClean="0"/>
              <a:t>FejVagyÍrásDemo</a:t>
            </a:r>
            <a:r>
              <a:rPr lang="hu-HU" dirty="0" smtClean="0"/>
              <a:t> programot is!</a:t>
            </a:r>
          </a:p>
          <a:p>
            <a:pPr marL="0" indent="0">
              <a:buNone/>
            </a:pPr>
            <a:r>
              <a:rPr lang="hu-HU" b="1" dirty="0" smtClean="0"/>
              <a:t>6.5.17.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smtClean="0"/>
              <a:t>FejVagyÍrás2</a:t>
            </a:r>
          </a:p>
          <a:p>
            <a:pPr marL="0" indent="0">
              <a:buNone/>
            </a:pPr>
            <a:r>
              <a:rPr lang="hu-HU" dirty="0" smtClean="0"/>
              <a:t>A program 1000-szer "dobjon fel" egy érmét! Írja ki, hogy hányszor kapott fejet, illetve írást! A program a számlálás során feltételes kiértékelést alkalmazzon!</a:t>
            </a:r>
          </a:p>
          <a:p>
            <a:pPr marL="0" indent="0">
              <a:buNone/>
            </a:pPr>
            <a:r>
              <a:rPr lang="hu-HU" b="1" dirty="0" smtClean="0"/>
              <a:t>6.5.18. feladat </a:t>
            </a:r>
            <a:r>
              <a:rPr lang="hu-HU" dirty="0" smtClean="0"/>
              <a:t>–</a:t>
            </a:r>
            <a:r>
              <a:rPr lang="hu-HU" b="1" dirty="0" smtClean="0"/>
              <a:t> </a:t>
            </a:r>
            <a:r>
              <a:rPr lang="hu-HU" b="1" dirty="0" err="1" smtClean="0"/>
              <a:t>TízesSzorzótábla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írja ki a tízes szorzótáblát a konzolra!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hu-HU" dirty="0" smtClean="0"/>
              <a:t>6.1. Számláló ciklus</a:t>
            </a:r>
            <a:endParaRPr lang="hu-HU" b="1" dirty="0"/>
          </a:p>
        </p:txBody>
      </p:sp>
      <p:sp>
        <p:nvSpPr>
          <p:cNvPr id="6147" name="Tartalom helye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/>
          </a:bodyPr>
          <a:lstStyle/>
          <a:p>
            <a:pPr marL="344488" indent="-344488">
              <a:lnSpc>
                <a:spcPct val="80000"/>
              </a:lnSpc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/>
              <a:t> (számláló, növekményes, léptető, rögzített lépésszámú) ciklus</a:t>
            </a:r>
          </a:p>
          <a:p>
            <a:pPr marL="344488" indent="-344488">
              <a:lnSpc>
                <a:spcPct val="80000"/>
              </a:lnSpc>
              <a:buNone/>
            </a:pPr>
            <a:r>
              <a:rPr lang="hu-HU" dirty="0" smtClean="0"/>
              <a:t>Feje 3 részből áll(hat):</a:t>
            </a:r>
          </a:p>
          <a:p>
            <a:pPr marL="344488" indent="-344488">
              <a:lnSpc>
                <a:spcPct val="80000"/>
              </a:lnSpc>
            </a:pPr>
            <a:r>
              <a:rPr lang="hu-HU" dirty="0" smtClean="0"/>
              <a:t>inicializálás: egyszer fut le, deklarálhatunk ciklusváltozó(</a:t>
            </a:r>
            <a:r>
              <a:rPr lang="hu-HU" dirty="0" err="1" smtClean="0"/>
              <a:t>ka</a:t>
            </a:r>
            <a:r>
              <a:rPr lang="hu-HU" dirty="0" smtClean="0"/>
              <a:t>)t, itt kaphatnak kezdőértéket;</a:t>
            </a:r>
          </a:p>
          <a:p>
            <a:pPr marL="344488" indent="-344488">
              <a:lnSpc>
                <a:spcPct val="80000"/>
              </a:lnSpc>
            </a:pPr>
            <a:r>
              <a:rPr lang="hu-HU" dirty="0" smtClean="0"/>
              <a:t>belépési feltétel: logikai kifejezés, ciklusmag előtt értékelődik ki, ha igaz, a mag végrehajtódik;</a:t>
            </a:r>
          </a:p>
          <a:p>
            <a:pPr marL="344488" indent="-344488">
              <a:lnSpc>
                <a:spcPct val="80000"/>
              </a:lnSpc>
            </a:pPr>
            <a:r>
              <a:rPr lang="hu-HU" dirty="0" smtClean="0"/>
              <a:t>léptetés:  mag után hajtódik végre.</a:t>
            </a:r>
          </a:p>
          <a:p>
            <a:pPr marL="344488" indent="-344488">
              <a:lnSpc>
                <a:spcPct val="80000"/>
              </a:lnSpc>
              <a:buNone/>
            </a:pPr>
            <a:r>
              <a:rPr lang="hu-HU" dirty="0" smtClean="0"/>
              <a:t>Ismétli: mag végrehajtását és a léptetést.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dirty="0" smtClean="0"/>
              <a:t>Léptetés lehet: inkrementális (növekvő, fokozatos), </a:t>
            </a:r>
            <a:r>
              <a:rPr lang="hu-HU" dirty="0" err="1" smtClean="0"/>
              <a:t>dekrementális</a:t>
            </a:r>
            <a:r>
              <a:rPr lang="hu-HU" dirty="0" smtClean="0"/>
              <a:t> (csökkenő), kifejezés is használható.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artalom helye 2"/>
          <p:cNvSpPr>
            <a:spLocks noGrp="1"/>
          </p:cNvSpPr>
          <p:nvPr>
            <p:ph idx="1"/>
          </p:nvPr>
        </p:nvSpPr>
        <p:spPr>
          <a:xfrm>
            <a:off x="179388" y="762000"/>
            <a:ext cx="6145212" cy="6096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hu-HU" dirty="0" smtClean="0"/>
              <a:t>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(int i=0; i&lt;=20; i++){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endParaRPr lang="hu-HU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hu-HU" dirty="0" smtClean="0"/>
              <a:t>Például:</a:t>
            </a:r>
          </a:p>
          <a:p>
            <a:pPr marL="344488" indent="-344488">
              <a:lnSpc>
                <a:spcPct val="80000"/>
              </a:lnSpc>
            </a:pPr>
            <a:r>
              <a:rPr lang="hu-HU" dirty="0" smtClean="0"/>
              <a:t>számoljunk el egyesével 1-től 1000-ig,</a:t>
            </a:r>
          </a:p>
          <a:p>
            <a:pPr marL="344488" indent="-344488">
              <a:lnSpc>
                <a:spcPct val="80000"/>
              </a:lnSpc>
            </a:pPr>
            <a:r>
              <a:rPr lang="hu-HU" dirty="0" smtClean="0"/>
              <a:t>írjuk ki a kétjegyű számokat,</a:t>
            </a:r>
          </a:p>
          <a:p>
            <a:pPr marL="344488" indent="-344488">
              <a:lnSpc>
                <a:spcPct val="80000"/>
              </a:lnSpc>
            </a:pPr>
            <a:r>
              <a:rPr lang="hu-HU" dirty="0" smtClean="0"/>
              <a:t>adjuk össze az első 20 természetes számot,</a:t>
            </a:r>
          </a:p>
          <a:p>
            <a:pPr marL="344488" indent="-344488">
              <a:lnSpc>
                <a:spcPct val="80000"/>
              </a:lnSpc>
            </a:pPr>
            <a:r>
              <a:rPr lang="hu-HU" dirty="0" smtClean="0"/>
              <a:t>szorozzuk össze a számokat 5-től 15-ig,</a:t>
            </a:r>
          </a:p>
          <a:p>
            <a:pPr marL="344488" indent="-344488">
              <a:lnSpc>
                <a:spcPct val="80000"/>
              </a:lnSpc>
            </a:pPr>
            <a:r>
              <a:rPr lang="hu-HU" dirty="0" smtClean="0"/>
              <a:t>írjuk ki az első 10 páros számot,</a:t>
            </a:r>
          </a:p>
          <a:p>
            <a:pPr marL="344488" indent="-344488">
              <a:lnSpc>
                <a:spcPct val="80000"/>
              </a:lnSpc>
            </a:pPr>
            <a:r>
              <a:rPr lang="hu-HU" dirty="0" smtClean="0"/>
              <a:t>olvassunk be 5 valós számot,</a:t>
            </a:r>
          </a:p>
          <a:p>
            <a:pPr marL="344488" indent="-344488">
              <a:lnSpc>
                <a:spcPct val="80000"/>
              </a:lnSpc>
            </a:pPr>
            <a:r>
              <a:rPr lang="hu-HU" dirty="0" smtClean="0"/>
              <a:t>egy szöveg karaktereit írjuk ki karakterenként a végétől az elejéig,</a:t>
            </a:r>
          </a:p>
          <a:p>
            <a:pPr marL="344488" indent="-344488">
              <a:lnSpc>
                <a:spcPct val="80000"/>
              </a:lnSpc>
            </a:pPr>
            <a:r>
              <a:rPr lang="hu-HU" dirty="0" smtClean="0"/>
              <a:t>írjuk ki a kétjegyű páratlan számokat csökkenő sorrendben.</a:t>
            </a:r>
          </a:p>
        </p:txBody>
      </p:sp>
      <p:pic>
        <p:nvPicPr>
          <p:cNvPr id="6148" name="irc_mi" descr="http://prog.hu/site/text/articles/lang/pascal4-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235374"/>
            <a:ext cx="3276600" cy="562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EgyjegyűSzámok1: A program írja ki a pozitív egyjegyű számokat a konzolra! Közéjük vesszőt és szóközt tegyen!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(int i=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; i&lt;10; i++)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System.out.print(i+", "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/>
              <a:t>vagy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(int i=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; i&lt;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=9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; i+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=1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System.out.print(i+", "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</a:t>
            </a:r>
            <a:r>
              <a:rPr lang="hu-HU" dirty="0" err="1" smtClean="0"/>
              <a:t>Abszolútérték</a:t>
            </a:r>
            <a:r>
              <a:rPr lang="hu-HU" dirty="0" smtClean="0"/>
              <a:t>: A program írja ki egy sorba 3-tól </a:t>
            </a:r>
            <a:br>
              <a:rPr lang="hu-HU" dirty="0" smtClean="0"/>
            </a:br>
            <a:r>
              <a:rPr lang="hu-HU" dirty="0" smtClean="0"/>
              <a:t>-3-ig a számok abszolút értékét a konzolra!</a:t>
            </a:r>
          </a:p>
          <a:p>
            <a:endParaRPr lang="hu-HU" dirty="0" smtClean="0"/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(int i=3; i&gt;=-3;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i--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("|"+i+"|="+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Math.abs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)+", ");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</a:t>
            </a:r>
            <a:r>
              <a:rPr lang="hu-HU" dirty="0" err="1" smtClean="0"/>
              <a:t>AngolABCNagybetűi</a:t>
            </a:r>
            <a:r>
              <a:rPr lang="hu-HU" dirty="0" smtClean="0"/>
              <a:t>: A program írja ki egy sorba az angol ABC nagybetűit a konzolra!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k='A'; k&lt;='Z'; k++)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(k+", ");</a:t>
            </a:r>
          </a:p>
          <a:p>
            <a:endParaRPr lang="hu-HU" dirty="0" smtClean="0"/>
          </a:p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</a:t>
            </a:r>
            <a:r>
              <a:rPr lang="hu-HU" dirty="0" err="1" smtClean="0"/>
              <a:t>AngolABCNagybetűiVisszafelé</a:t>
            </a:r>
            <a:r>
              <a:rPr lang="hu-HU" dirty="0" smtClean="0"/>
              <a:t>: A program írja ki egy sorba visszafelé az angol ABC nagybetűit a konzolra!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k='Z'; k&gt;='A';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k--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(k+", ");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Fibonacci- sorozat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60550"/>
            <a:ext cx="8229600" cy="49974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dirty="0" smtClean="0"/>
              <a:t>Az olasz Fibonacci „a középkor legtehetségesebb matematikusa”. A Fibonacci-számokat nem ő fedezte fel, de példaként használta első könyvében, amellyel elterjesztette az arab számokat Európában.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dirty="0" smtClean="0"/>
              <a:t>A Fibonacci-számok a matematikában az egyik legismertebb másodrendben rekurzív sorozat elemei. Az első két elem 0 és 1, a további elemeket az előző kettő összegeként kapjuk.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dirty="0" smtClean="0"/>
              <a:t>A szomszédos Fibonacci-számok aránya az aranymetszés értékéhez tart. A természetben sok helyen megfigyelhető, pl. ágak, termések gerezdjeinek növekedése.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863</TotalTime>
  <Words>1997</Words>
  <Application>Microsoft Office PowerPoint</Application>
  <PresentationFormat>Diavetítés a képernyőre (4:3 oldalarány)</PresentationFormat>
  <Paragraphs>252</Paragraphs>
  <Slides>34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5" baseType="lpstr">
      <vt:lpstr>Áramlás</vt:lpstr>
      <vt:lpstr>Programozási alapok 6/11. előadás</vt:lpstr>
      <vt:lpstr>6. Iterációk</vt:lpstr>
      <vt:lpstr>Iterációk/ciklusok</vt:lpstr>
      <vt:lpstr>6.1. Számláló ciklus</vt:lpstr>
      <vt:lpstr>5. dia</vt:lpstr>
      <vt:lpstr>6. dia</vt:lpstr>
      <vt:lpstr>7. dia</vt:lpstr>
      <vt:lpstr>8. dia</vt:lpstr>
      <vt:lpstr>Fibonacci- sorozat</vt:lpstr>
      <vt:lpstr>10. dia</vt:lpstr>
      <vt:lpstr>11. dia</vt:lpstr>
      <vt:lpstr>12. dia</vt:lpstr>
      <vt:lpstr>13. dia</vt:lpstr>
      <vt:lpstr>14. dia</vt:lpstr>
      <vt:lpstr>15. dia</vt:lpstr>
      <vt:lpstr>16. dia</vt:lpstr>
      <vt:lpstr>17. dia</vt:lpstr>
      <vt:lpstr>6.2. Elöltesztelő ciklus</vt:lpstr>
      <vt:lpstr>19. dia</vt:lpstr>
      <vt:lpstr>20. dia</vt:lpstr>
      <vt:lpstr>21. dia</vt:lpstr>
      <vt:lpstr>22. dia</vt:lpstr>
      <vt:lpstr>23. dia</vt:lpstr>
      <vt:lpstr>6.2. Hátultesztelő ciklus</vt:lpstr>
      <vt:lpstr>25. dia</vt:lpstr>
      <vt:lpstr>26. dia</vt:lpstr>
      <vt:lpstr>27. dia</vt:lpstr>
      <vt:lpstr>28. dia</vt:lpstr>
      <vt:lpstr>6.5. Gyakorló feladatok</vt:lpstr>
      <vt:lpstr>30. dia</vt:lpstr>
      <vt:lpstr>31. dia</vt:lpstr>
      <vt:lpstr>32. dia</vt:lpstr>
      <vt:lpstr>33. dia</vt:lpstr>
      <vt:lpstr>34.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</dc:title>
  <dc:creator>x-man</dc:creator>
  <cp:lastModifiedBy>Antonia</cp:lastModifiedBy>
  <cp:revision>63</cp:revision>
  <dcterms:created xsi:type="dcterms:W3CDTF">2014-02-08T12:36:20Z</dcterms:created>
  <dcterms:modified xsi:type="dcterms:W3CDTF">2014-11-07T11:14:14Z</dcterms:modified>
</cp:coreProperties>
</file>