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78" r:id="rId4"/>
    <p:sldId id="277" r:id="rId5"/>
    <p:sldId id="280" r:id="rId6"/>
    <p:sldId id="279" r:id="rId7"/>
    <p:sldId id="281" r:id="rId8"/>
    <p:sldId id="282" r:id="rId9"/>
    <p:sldId id="283" r:id="rId10"/>
    <p:sldId id="285" r:id="rId11"/>
    <p:sldId id="284" r:id="rId12"/>
    <p:sldId id="287" r:id="rId13"/>
    <p:sldId id="259" r:id="rId14"/>
    <p:sldId id="262" r:id="rId15"/>
    <p:sldId id="263" r:id="rId16"/>
    <p:sldId id="269" r:id="rId17"/>
    <p:sldId id="270" r:id="rId18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7" name="Alcím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30" name="Dátum hely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2014.11.07.</a:t>
            </a:fld>
            <a:endParaRPr lang="hu-HU"/>
          </a:p>
        </p:txBody>
      </p:sp>
      <p:sp>
        <p:nvSpPr>
          <p:cNvPr id="19" name="Élőláb hely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7" name="Dia számának hely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000" b="1"/>
            </a:lvl1pPr>
          </a:lstStyle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400">
                <a:latin typeface="Arial" pitchFamily="34" charset="0"/>
                <a:cs typeface="Arial" pitchFamily="34" charset="0"/>
              </a:defRPr>
            </a:lvl4pPr>
            <a:lvl5pPr>
              <a:defRPr sz="2400"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hu-HU" dirty="0" smtClean="0"/>
              <a:t>Mintaszöveg szerkesztése</a:t>
            </a:r>
          </a:p>
          <a:p>
            <a:pPr lvl="1" eaLnBrk="1" latinLnBrk="0" hangingPunct="1"/>
            <a:r>
              <a:rPr lang="hu-HU" dirty="0" smtClean="0"/>
              <a:t>Második szint</a:t>
            </a:r>
          </a:p>
          <a:p>
            <a:pPr lvl="2" eaLnBrk="1" latinLnBrk="0" hangingPunct="1"/>
            <a:r>
              <a:rPr lang="hu-HU" dirty="0" smtClean="0"/>
              <a:t>Harmadik szint</a:t>
            </a:r>
          </a:p>
          <a:p>
            <a:pPr lvl="3" eaLnBrk="1" latinLnBrk="0" hangingPunct="1"/>
            <a:r>
              <a:rPr lang="hu-HU" dirty="0" smtClean="0"/>
              <a:t>Negyedik szint</a:t>
            </a:r>
          </a:p>
          <a:p>
            <a:pPr lvl="4" eaLnBrk="1" latinLnBrk="0" hangingPunct="1"/>
            <a:r>
              <a:rPr lang="hu-HU" dirty="0" smtClean="0"/>
              <a:t>Ötödik szint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gy sarkán kerekítve levágott téglalap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erékszögű háromszög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10" name="Szabadkézi sokszög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zabadkézi sokszög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abadkézi sokszög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zabadkézi sokszög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ím hely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0" name="Szöveg hely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677D980-9BBC-452B-871C-633ADC4178A2}" type="datetimeFigureOut">
              <a:rPr lang="hu-HU" smtClean="0"/>
              <a:pPr/>
              <a:t>2014.11.07.</a:t>
            </a:fld>
            <a:endParaRPr lang="hu-HU"/>
          </a:p>
        </p:txBody>
      </p:sp>
      <p:sp>
        <p:nvSpPr>
          <p:cNvPr id="22" name="Élőláb hely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8" name="Dia számának hely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  <p:grpSp>
        <p:nvGrpSpPr>
          <p:cNvPr id="2" name="Csoportba foglalás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Szabadkézi sokszög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Szabadkézi sokszög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Programozási alapok</a:t>
            </a:r>
            <a:br>
              <a:rPr lang="hu-HU" b="1" dirty="0" smtClean="0"/>
            </a:br>
            <a:r>
              <a:rPr lang="hu-HU" sz="3200" b="0" dirty="0" smtClean="0"/>
              <a:t>6.4/11. előadás</a:t>
            </a:r>
            <a:endParaRPr lang="hu-HU" sz="3200" b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620000" cy="2209800"/>
          </a:xfrm>
        </p:spPr>
        <p:txBody>
          <a:bodyPr>
            <a:normAutofit/>
          </a:bodyPr>
          <a:lstStyle/>
          <a:p>
            <a:r>
              <a:rPr lang="hu-HU" i="1" dirty="0" smtClean="0">
                <a:solidFill>
                  <a:schemeClr val="tx1"/>
                </a:solidFill>
              </a:rPr>
              <a:t>Összeállította: Berecz Antónia</a:t>
            </a:r>
          </a:p>
          <a:p>
            <a:endParaRPr lang="hu-HU" dirty="0">
              <a:solidFill>
                <a:schemeClr val="tx1"/>
              </a:solidFill>
            </a:endParaRPr>
          </a:p>
          <a:p>
            <a:pPr algn="l"/>
            <a:r>
              <a:rPr lang="hu-HU" dirty="0" smtClean="0">
                <a:solidFill>
                  <a:schemeClr val="tx1"/>
                </a:solidFill>
              </a:rPr>
              <a:t>Forrás: </a:t>
            </a:r>
            <a:r>
              <a:rPr lang="hu-HU" dirty="0" err="1" smtClean="0">
                <a:solidFill>
                  <a:schemeClr val="tx1"/>
                </a:solidFill>
              </a:rPr>
              <a:t>Kaczur</a:t>
            </a:r>
            <a:r>
              <a:rPr lang="hu-HU" dirty="0" smtClean="0">
                <a:solidFill>
                  <a:schemeClr val="tx1"/>
                </a:solidFill>
              </a:rPr>
              <a:t> Sándor: Programozási alapok, 2009., ISBN 978-963-06-8122-3</a:t>
            </a:r>
            <a:endParaRPr lang="hu-H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Összegzés végjelig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935480"/>
            <a:ext cx="9144000" cy="46939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hu-HU" b="1" dirty="0" smtClean="0"/>
              <a:t>Feladat</a:t>
            </a:r>
            <a:r>
              <a:rPr lang="hu-HU" dirty="0" smtClean="0"/>
              <a:t> - NéhánySzámÖsszege1: Előre nem tudjuk, hogy a felhasználó hány számot szeretne összeadni. A (sorozatos) bevitel végét jelölje 0 végjel!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final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int VÉGJEL=0;   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int db=0, összeg=0, szám;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((szám=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extra.Console.readInt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((db+1)+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". szám: "))!=VÉGJEL) {  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összeg+=szám;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db++;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}  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("A megadott "+db+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" szám összege "+összeg+".");</a:t>
            </a: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Átlagszámítás végjelig bevitt számokra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28600" y="1935480"/>
            <a:ext cx="8686800" cy="492252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hu-HU" b="1" dirty="0" smtClean="0"/>
              <a:t>Feladat</a:t>
            </a:r>
            <a:r>
              <a:rPr lang="hu-HU" dirty="0" smtClean="0"/>
              <a:t> - NéhánySzámÁtlaga1: Előre nem tudjuk, hogy a felhasználó hány számot szeretne összeadni. A (sorozatos) bevitel végét jelölje a 0 végjel! Az átlag kiszámításakor a program ne oszthasson 0-val!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final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int VÉGJEL=0;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int db=0, szám;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átlag=0;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((szám=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extra.Console.readInt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(db+1+". szám: "))                   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!=VÉGJEL)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átlag=(db*átlag+szám)/++db;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(db&gt;0)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("A megadott "+db+" szám átlaga "+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extra.Format.left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(átlag, 0 , 3)+".");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else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("0 darab számnak nincs átlaga.");</a:t>
            </a:r>
          </a:p>
          <a:p>
            <a:pPr>
              <a:buNone/>
            </a:pP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 smtClean="0"/>
              <a:t>Maximumkiválasztás</a:t>
            </a:r>
            <a:r>
              <a:rPr lang="hu-HU" dirty="0" smtClean="0"/>
              <a:t> </a:t>
            </a:r>
            <a:r>
              <a:rPr lang="hu-HU" dirty="0" err="1" smtClean="0"/>
              <a:t>prg.-i</a:t>
            </a:r>
            <a:r>
              <a:rPr lang="hu-HU" dirty="0" smtClean="0"/>
              <a:t> tétel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935480"/>
            <a:ext cx="9144000" cy="492252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hu-HU" b="1" dirty="0" smtClean="0"/>
              <a:t>Feladat</a:t>
            </a:r>
            <a:r>
              <a:rPr lang="hu-HU" dirty="0" smtClean="0"/>
              <a:t> - NéhánySzámMaximuma1: Előre nem tudjuk, hogy a felhasználó hány számot szeretne összeadni. A (sorozatos) bevitel végét jelölje 0 végjel!</a:t>
            </a:r>
          </a:p>
          <a:p>
            <a:pPr>
              <a:buNone/>
            </a:pP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final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int VÉGJEL=0;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int db=0,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=-2147483648, szám; </a:t>
            </a:r>
          </a:p>
          <a:p>
            <a:pPr>
              <a:buNone/>
            </a:pP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((szám=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extra.Console.readInt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((db+1)+". szám: "))</a:t>
            </a:r>
            <a:br>
              <a:rPr lang="hu-HU" sz="2200" dirty="0" smtClean="0">
                <a:latin typeface="Courier New" pitchFamily="49" charset="0"/>
                <a:cs typeface="Courier New" pitchFamily="49" charset="0"/>
              </a:rPr>
            </a:b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   !=VÉGJEL) {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(szám&gt;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szám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db++;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(db&gt;0)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("A megadott "+db+</a:t>
            </a:r>
            <a:br>
              <a:rPr lang="hu-HU" sz="2200" dirty="0" smtClean="0">
                <a:latin typeface="Courier New" pitchFamily="49" charset="0"/>
                <a:cs typeface="Courier New" pitchFamily="49" charset="0"/>
              </a:rPr>
            </a:b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                 " szám közül a legnagyobb: "+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("0 db számnak nincs maximuma.");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6.5. Gyakorló feladatok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 smtClean="0"/>
              <a:t>6.5.19. </a:t>
            </a:r>
            <a:r>
              <a:rPr lang="hu-HU" b="1" smtClean="0"/>
              <a:t>feladat </a:t>
            </a:r>
            <a:r>
              <a:rPr lang="hu-HU" smtClean="0"/>
              <a:t>–</a:t>
            </a:r>
            <a:r>
              <a:rPr lang="hu-HU" b="1" smtClean="0"/>
              <a:t> </a:t>
            </a:r>
            <a:r>
              <a:rPr lang="hu-HU" b="1" dirty="0" err="1" smtClean="0"/>
              <a:t>PárosPáratlanÖsszegDb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A program adja meg két beolvasott szám között a páros és páratlan számok összegét és darabszámaikat!</a:t>
            </a:r>
          </a:p>
          <a:p>
            <a:pPr marL="0" indent="0">
              <a:buNone/>
            </a:pPr>
            <a:r>
              <a:rPr lang="hu-HU" b="1" dirty="0" smtClean="0"/>
              <a:t>6.5.20. feladat </a:t>
            </a:r>
            <a:r>
              <a:rPr lang="hu-HU" dirty="0" smtClean="0"/>
              <a:t>–</a:t>
            </a:r>
            <a:r>
              <a:rPr lang="hu-HU" b="1" dirty="0" smtClean="0"/>
              <a:t> NéhánySzámÁtlaga2</a:t>
            </a:r>
          </a:p>
          <a:p>
            <a:pPr marL="0" indent="0">
              <a:buNone/>
            </a:pPr>
            <a:r>
              <a:rPr lang="hu-HU" dirty="0" smtClean="0"/>
              <a:t>A program számítsa ki néhány szám átlagát! A (sorozatos) bevitel végét jelölje a 0 (nulla) végjel! A megvalósítást </a:t>
            </a:r>
            <a:r>
              <a:rPr lang="hu-HU" dirty="0" err="1" smtClean="0"/>
              <a:t>hátultesztelő</a:t>
            </a:r>
            <a:r>
              <a:rPr lang="hu-HU" dirty="0" smtClean="0"/>
              <a:t> ciklus végezze!</a:t>
            </a:r>
          </a:p>
          <a:p>
            <a:pPr marL="0" indent="0">
              <a:buNone/>
            </a:pPr>
            <a:r>
              <a:rPr lang="hu-HU" b="1" dirty="0" smtClean="0"/>
              <a:t>6.5.21. feladat </a:t>
            </a:r>
            <a:r>
              <a:rPr lang="hu-HU" dirty="0" smtClean="0"/>
              <a:t>–</a:t>
            </a:r>
            <a:r>
              <a:rPr lang="hu-HU" b="1" dirty="0" smtClean="0"/>
              <a:t> NéhánySzámÖsszege2</a:t>
            </a:r>
          </a:p>
          <a:p>
            <a:pPr marL="0" indent="0">
              <a:buNone/>
            </a:pPr>
            <a:r>
              <a:rPr lang="hu-HU" dirty="0" smtClean="0"/>
              <a:t>A program számítsa ki néhány szám összegét! A (sorozatos) bevitel végét jelölje a 0 (nulla) végjel! A megvalósítást </a:t>
            </a:r>
            <a:r>
              <a:rPr lang="hu-HU" dirty="0" err="1" smtClean="0"/>
              <a:t>hátultesztelő</a:t>
            </a:r>
            <a:r>
              <a:rPr lang="hu-HU" dirty="0" smtClean="0"/>
              <a:t> ciklus végezze!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b="1" dirty="0" smtClean="0"/>
              <a:t>6.5.22. feladat </a:t>
            </a:r>
            <a:r>
              <a:rPr lang="hu-HU" dirty="0" smtClean="0"/>
              <a:t>–</a:t>
            </a:r>
            <a:r>
              <a:rPr lang="hu-HU" b="1" dirty="0" smtClean="0"/>
              <a:t> NéhánySzámMaximuma2</a:t>
            </a:r>
          </a:p>
          <a:p>
            <a:pPr marL="0" indent="0">
              <a:buNone/>
            </a:pPr>
            <a:r>
              <a:rPr lang="hu-HU" dirty="0" smtClean="0"/>
              <a:t>A program adja meg néhány szám maximumát! A (sorozatos) bevitel végét jelölje a 0 (nulla) végjel! A megvalósítást </a:t>
            </a:r>
            <a:r>
              <a:rPr lang="hu-HU" dirty="0" err="1" smtClean="0"/>
              <a:t>hátultesztelő</a:t>
            </a:r>
            <a:r>
              <a:rPr lang="hu-HU" dirty="0" smtClean="0"/>
              <a:t> ciklus végezze!</a:t>
            </a:r>
          </a:p>
          <a:p>
            <a:pPr marL="0" indent="0">
              <a:buNone/>
            </a:pPr>
            <a:r>
              <a:rPr lang="hu-HU" b="1" dirty="0" smtClean="0"/>
              <a:t>6.5.23. feladat </a:t>
            </a:r>
            <a:r>
              <a:rPr lang="hu-HU" dirty="0" smtClean="0"/>
              <a:t>–</a:t>
            </a:r>
            <a:r>
              <a:rPr lang="hu-HU" b="1" dirty="0" smtClean="0"/>
              <a:t> NéhánySzámÁtlaga3</a:t>
            </a:r>
          </a:p>
          <a:p>
            <a:pPr marL="0" indent="0">
              <a:buNone/>
            </a:pPr>
            <a:r>
              <a:rPr lang="hu-HU" dirty="0" smtClean="0"/>
              <a:t>A program kérje be a felhasználótól előre, hogy hány szám átlagát szeretné kiszámítani, majd számítsa ki a megadott néhány szám átlagát!</a:t>
            </a:r>
          </a:p>
          <a:p>
            <a:pPr marL="0" indent="0">
              <a:buNone/>
            </a:pPr>
            <a:r>
              <a:rPr lang="hu-HU" b="1" dirty="0" smtClean="0"/>
              <a:t>6.5.24. feladat </a:t>
            </a:r>
            <a:r>
              <a:rPr lang="hu-HU" dirty="0" smtClean="0"/>
              <a:t>–</a:t>
            </a:r>
            <a:r>
              <a:rPr lang="hu-HU" b="1" dirty="0" smtClean="0"/>
              <a:t> NéhánySzámÖsszege3</a:t>
            </a:r>
          </a:p>
          <a:p>
            <a:pPr marL="0" indent="0">
              <a:buNone/>
            </a:pPr>
            <a:r>
              <a:rPr lang="hu-HU" dirty="0" smtClean="0"/>
              <a:t>A program kérje be a felhasználótól előre, hogy hány szám összegét szeretné kiszámítani, majd adja össze a megadott néhány számot!</a:t>
            </a:r>
          </a:p>
          <a:p>
            <a:pPr marL="0" indent="0">
              <a:buNone/>
            </a:pPr>
            <a:r>
              <a:rPr lang="hu-HU" b="1" dirty="0" smtClean="0"/>
              <a:t>6.5.25. feladat </a:t>
            </a:r>
            <a:r>
              <a:rPr lang="hu-HU" dirty="0" smtClean="0"/>
              <a:t>–</a:t>
            </a:r>
            <a:r>
              <a:rPr lang="hu-HU" b="1" dirty="0" smtClean="0"/>
              <a:t> NéhánySzámMaximuma3</a:t>
            </a:r>
          </a:p>
          <a:p>
            <a:pPr marL="0" indent="0">
              <a:buNone/>
            </a:pPr>
            <a:r>
              <a:rPr lang="hu-HU" dirty="0" smtClean="0"/>
              <a:t>A kérje be a felhasználótól előre, hogy hány szám </a:t>
            </a:r>
            <a:r>
              <a:rPr lang="hu-HU" dirty="0" err="1" smtClean="0"/>
              <a:t>körzül</a:t>
            </a:r>
            <a:r>
              <a:rPr lang="hu-HU" dirty="0" smtClean="0"/>
              <a:t> szeretné a legnagyobbikat kiválasztani, majd írja ki a néhány szám maximumát!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pPr marL="0" indent="0">
              <a:buNone/>
            </a:pPr>
            <a:r>
              <a:rPr lang="hu-HU" b="1" dirty="0" smtClean="0"/>
              <a:t>6.5.26. feladat </a:t>
            </a:r>
            <a:r>
              <a:rPr lang="hu-HU" dirty="0" smtClean="0"/>
              <a:t>–</a:t>
            </a:r>
            <a:r>
              <a:rPr lang="hu-HU" b="1" dirty="0" smtClean="0"/>
              <a:t> BmiIndex1</a:t>
            </a:r>
          </a:p>
          <a:p>
            <a:pPr marL="0" indent="0">
              <a:buNone/>
            </a:pPr>
            <a:r>
              <a:rPr lang="hu-HU" dirty="0" smtClean="0"/>
              <a:t>A program számítsa ki a felhasználó testtömeg-indexét (BMI - Body </a:t>
            </a:r>
            <a:r>
              <a:rPr lang="hu-HU" dirty="0" err="1" smtClean="0"/>
              <a:t>Mass</a:t>
            </a:r>
            <a:r>
              <a:rPr lang="hu-HU" dirty="0" smtClean="0"/>
              <a:t> Index)! Először be kell olvasni a testmagasságot, amely cm-ben kifejezve 100 és 200 cm között legyen! Ezután be kell olvasni a testtömeget, amely kg-ban kifejezve 40 és 150 kg között lehet! A BMI index a testtömeg és a testmagasság méterben kifejezett érték négyzetének (</a:t>
            </a:r>
            <a:r>
              <a:rPr lang="hu-HU" dirty="0" err="1" smtClean="0"/>
              <a:t>kb</a:t>
            </a:r>
            <a:r>
              <a:rPr lang="hu-HU" dirty="0" smtClean="0"/>
              <a:t>/m^2) hányadosa. A program a kiszámított BMI index értékétől függően szövegesen értékeljen: 20 alatt sovány, egyébként 25 alatt normál, egyébként 30 alatt túlsúlyos, egyébként 40 alatt elhízott, egyéként kórosan elhízott!</a:t>
            </a:r>
          </a:p>
          <a:p>
            <a:pPr marL="0" indent="0">
              <a:buNone/>
            </a:pPr>
            <a:endParaRPr lang="hu-H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 smtClean="0"/>
              <a:t>6.5.27. feladat </a:t>
            </a:r>
            <a:r>
              <a:rPr lang="hu-HU" dirty="0" smtClean="0"/>
              <a:t>–</a:t>
            </a:r>
            <a:r>
              <a:rPr lang="hu-HU" b="1" dirty="0" smtClean="0"/>
              <a:t> BmiIndex2</a:t>
            </a:r>
          </a:p>
          <a:p>
            <a:pPr marL="0" indent="0">
              <a:buNone/>
            </a:pPr>
            <a:r>
              <a:rPr lang="hu-HU" dirty="0" smtClean="0"/>
              <a:t>A program kérje be a felhasználó testmagasságát, majd értékelje az alábbi példa szerint: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Testmagasság [100-200] (cm): 178</a:t>
            </a:r>
          </a:p>
          <a:p>
            <a:pPr marL="0" indent="0">
              <a:buNone/>
            </a:pPr>
            <a:r>
              <a:rPr lang="hu-HU" dirty="0" smtClean="0"/>
              <a:t>Aki 178 cm magas:</a:t>
            </a:r>
          </a:p>
          <a:p>
            <a:pPr marL="0" indent="0">
              <a:buNone/>
            </a:pPr>
            <a:r>
              <a:rPr lang="hu-HU" dirty="0" smtClean="0"/>
              <a:t>   65 kg alatt sovány, egyébként</a:t>
            </a:r>
          </a:p>
          <a:p>
            <a:pPr marL="0" indent="0">
              <a:buNone/>
            </a:pPr>
            <a:r>
              <a:rPr lang="hu-HU" dirty="0" smtClean="0"/>
              <a:t>   81 kg alatt normál, egyébként</a:t>
            </a:r>
          </a:p>
          <a:p>
            <a:pPr marL="0" indent="0">
              <a:buNone/>
            </a:pPr>
            <a:r>
              <a:rPr lang="hu-HU" dirty="0" smtClean="0"/>
              <a:t>   97 kg alatt túlsúlyos, egyébként</a:t>
            </a:r>
          </a:p>
          <a:p>
            <a:pPr marL="0" indent="0">
              <a:buNone/>
            </a:pPr>
            <a:r>
              <a:rPr lang="hu-HU" dirty="0" smtClean="0"/>
              <a:t>   128 kg alatt elhízott, egyébként</a:t>
            </a:r>
          </a:p>
          <a:p>
            <a:pPr marL="0" indent="0">
              <a:buNone/>
            </a:pPr>
            <a:r>
              <a:rPr lang="hu-HU" dirty="0" smtClean="0"/>
              <a:t>   kórosan elhízott.</a:t>
            </a:r>
          </a:p>
          <a:p>
            <a:pPr marL="0" indent="0">
              <a:buNone/>
            </a:pPr>
            <a:endParaRPr lang="hu-HU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pPr marL="0" indent="0">
              <a:buNone/>
            </a:pPr>
            <a:r>
              <a:rPr lang="hu-HU" b="1" dirty="0" smtClean="0"/>
              <a:t>6.5.28. feladat </a:t>
            </a:r>
            <a:r>
              <a:rPr lang="hu-HU" dirty="0" smtClean="0"/>
              <a:t>–</a:t>
            </a:r>
            <a:r>
              <a:rPr lang="hu-HU" b="1" dirty="0" smtClean="0"/>
              <a:t> NéhánySzámMinimuma1</a:t>
            </a:r>
          </a:p>
          <a:p>
            <a:pPr marL="0" indent="0">
              <a:buNone/>
            </a:pPr>
            <a:r>
              <a:rPr lang="hu-HU" dirty="0" smtClean="0"/>
              <a:t>A program adja meg néhány szám minimumát! A (sorozatos) bevitel végét jelölje a 0 (nulla) végjel! A megvalósítást tetszőleges feltételes ciklussal végezze!</a:t>
            </a:r>
          </a:p>
          <a:p>
            <a:pPr marL="0" indent="0">
              <a:buNone/>
            </a:pPr>
            <a:r>
              <a:rPr lang="hu-HU" b="1" dirty="0" smtClean="0"/>
              <a:t>6.5.29. feladat </a:t>
            </a:r>
            <a:r>
              <a:rPr lang="hu-HU" dirty="0" smtClean="0"/>
              <a:t>–</a:t>
            </a:r>
            <a:r>
              <a:rPr lang="hu-HU" b="1" dirty="0" smtClean="0"/>
              <a:t> NéhánySzámMinimuma2</a:t>
            </a:r>
          </a:p>
          <a:p>
            <a:pPr marL="0" indent="0">
              <a:buNone/>
            </a:pPr>
            <a:r>
              <a:rPr lang="hu-HU" dirty="0" smtClean="0"/>
              <a:t>A program kérje be a felhasználótól előre, hogy hány szám közül szeretné a legkisebbet kiválasztani, majd írja ki a néhány szám minimumát!</a:t>
            </a:r>
          </a:p>
          <a:p>
            <a:pPr marL="0" indent="0">
              <a:buNone/>
            </a:pPr>
            <a:endParaRPr lang="hu-H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001000" cy="1143000"/>
          </a:xfrm>
        </p:spPr>
        <p:txBody>
          <a:bodyPr>
            <a:noAutofit/>
          </a:bodyPr>
          <a:lstStyle/>
          <a:p>
            <a:r>
              <a:rPr lang="hu-HU" dirty="0" smtClean="0"/>
              <a:t>6. Iterációk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8975" indent="-688975">
              <a:buNone/>
            </a:pPr>
            <a:r>
              <a:rPr lang="hu-HU" dirty="0" smtClean="0"/>
              <a:t>6.4. Programozási tételek 1. rész</a:t>
            </a:r>
          </a:p>
          <a:p>
            <a:pPr marL="688975" indent="-688975">
              <a:buNone/>
            </a:pPr>
            <a:r>
              <a:rPr lang="hu-HU" dirty="0" smtClean="0"/>
              <a:t>6.5. Gyakorló feladatok (</a:t>
            </a:r>
            <a:r>
              <a:rPr lang="hu-HU" dirty="0" err="1" smtClean="0"/>
              <a:t>prg.-i</a:t>
            </a:r>
            <a:r>
              <a:rPr lang="hu-HU" dirty="0" smtClean="0"/>
              <a:t> tételekhez feladatok)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172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hu-HU" dirty="0" smtClean="0"/>
              <a:t>Elemi programozási tételek:</a:t>
            </a:r>
          </a:p>
          <a:p>
            <a:r>
              <a:rPr lang="hu-HU" dirty="0" smtClean="0"/>
              <a:t>sorozatszámítás, eldöntés, kiválasztás, (lineáris) keresés, megszámolás, maximum kiválasztás.</a:t>
            </a:r>
          </a:p>
          <a:p>
            <a:pPr>
              <a:buNone/>
            </a:pPr>
            <a:r>
              <a:rPr lang="hu-HU" dirty="0" smtClean="0"/>
              <a:t>Összetett programozási tételek (később tárgyaljuk):</a:t>
            </a:r>
          </a:p>
          <a:p>
            <a:r>
              <a:rPr lang="hu-HU" dirty="0" smtClean="0"/>
              <a:t>másolás, kiválogatás, szétválogatás, metszet, egyesítés (unió), összefuttatás.</a:t>
            </a:r>
          </a:p>
          <a:p>
            <a:pPr>
              <a:buNone/>
            </a:pPr>
            <a:r>
              <a:rPr lang="hu-HU" dirty="0" smtClean="0"/>
              <a:t>Programozási tételek jól használhatók </a:t>
            </a:r>
            <a:r>
              <a:rPr lang="hu-HU" dirty="0" smtClean="0">
                <a:sym typeface="Symbol"/>
              </a:rPr>
              <a:t></a:t>
            </a:r>
            <a:r>
              <a:rPr lang="hu-HU" dirty="0" smtClean="0"/>
              <a:t> mert típusfeladatok, könnyen alkalmazhatók</a:t>
            </a:r>
          </a:p>
          <a:p>
            <a:r>
              <a:rPr lang="hu-HU" dirty="0" smtClean="0"/>
              <a:t>problémamegoldás, algoritmizálás, programkészítés során.</a:t>
            </a:r>
          </a:p>
          <a:p>
            <a:pPr>
              <a:buNone/>
            </a:pPr>
            <a:r>
              <a:rPr lang="hu-HU" dirty="0" smtClean="0"/>
              <a:t>Programozási feladatok 4 típusa be- és kimenet alapján:</a:t>
            </a:r>
          </a:p>
          <a:p>
            <a:r>
              <a:rPr lang="hu-HU" dirty="0" smtClean="0"/>
              <a:t>1 sorozathoz 1 értéket rendelő feladatok,</a:t>
            </a:r>
          </a:p>
          <a:p>
            <a:r>
              <a:rPr lang="hu-HU" dirty="0" smtClean="0"/>
              <a:t>1 sorozathoz 1 sorozatot rendelő feladatok,</a:t>
            </a:r>
          </a:p>
          <a:p>
            <a:r>
              <a:rPr lang="hu-HU" dirty="0" smtClean="0"/>
              <a:t>egy sorozathoz több sorozatot rendelő feladatok,</a:t>
            </a:r>
          </a:p>
          <a:p>
            <a:r>
              <a:rPr lang="hu-HU" dirty="0" smtClean="0"/>
              <a:t>több sorozathoz 1 sorozatot rendelő feladatok.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Sorozatszámítás &gt;&gt; összegzés </a:t>
            </a:r>
            <a:br>
              <a:rPr lang="hu-HU" dirty="0" smtClean="0"/>
            </a:br>
            <a:r>
              <a:rPr lang="hu-HU" dirty="0" err="1" smtClean="0"/>
              <a:t>prg.-i</a:t>
            </a:r>
            <a:r>
              <a:rPr lang="hu-HU" dirty="0" smtClean="0"/>
              <a:t> tétel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u-HU" b="1" dirty="0" smtClean="0"/>
              <a:t>Feladat</a:t>
            </a:r>
            <a:r>
              <a:rPr lang="hu-HU" dirty="0" smtClean="0"/>
              <a:t> - ElsőNÖsszege1: A program írja ki az első N darab természetes szám összegét! </a:t>
            </a:r>
            <a:br>
              <a:rPr lang="hu-HU" dirty="0" smtClean="0"/>
            </a:br>
            <a:r>
              <a:rPr lang="hu-HU" dirty="0" smtClean="0"/>
              <a:t>Bemenetként ne fogadjon el negatív számot!</a:t>
            </a:r>
          </a:p>
          <a:p>
            <a:r>
              <a:rPr lang="hu-HU" dirty="0" smtClean="0"/>
              <a:t>1 sorozathoz (1-től n-ig) 1 értéket (összeget) rendelünk. </a:t>
            </a:r>
          </a:p>
          <a:p>
            <a:r>
              <a:rPr lang="hu-HU" dirty="0" smtClean="0"/>
              <a:t>Számok összege előtt a gyűjtőváltozót 0-ra kell állítani.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int összeg=0;          //gyűjtő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(int i=1; i&lt;=n; i++) 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összeg+=i; 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("Az első "+n+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" természetes szám összege = "+összeg);</a:t>
            </a:r>
            <a:endParaRPr lang="hu-HU" dirty="0" smtClean="0"/>
          </a:p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19600"/>
          </a:xfrm>
        </p:spPr>
        <p:txBody>
          <a:bodyPr/>
          <a:lstStyle/>
          <a:p>
            <a:pPr>
              <a:buNone/>
            </a:pPr>
            <a:r>
              <a:rPr lang="hu-HU" dirty="0" smtClean="0"/>
              <a:t>Ha számokat kell összeszorozni, mindig 1-ről kell indítani a sorozatot tartalmazó változót.</a:t>
            </a:r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r>
              <a:rPr lang="hu-HU" b="1" dirty="0" smtClean="0"/>
              <a:t>Feladat</a:t>
            </a:r>
            <a:r>
              <a:rPr lang="hu-HU" dirty="0" smtClean="0"/>
              <a:t> - Faktoriális1: A program írja ki egy szám faktoriálisát! Ne fogadjon el negatív számot bemenetként! n&gt;=0, </a:t>
            </a:r>
            <a:r>
              <a:rPr lang="hu-HU" dirty="0" err="1" smtClean="0"/>
              <a:t>0</a:t>
            </a:r>
            <a:r>
              <a:rPr lang="hu-HU" dirty="0" smtClean="0"/>
              <a:t>!=1, n!=1*2*3*...(n-1)*n.</a:t>
            </a:r>
          </a:p>
          <a:p>
            <a:pPr>
              <a:buNone/>
            </a:pP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f=1; 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i=1; i&lt;=n; i++) 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f*=i; </a:t>
            </a: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Sorozatszámítás &gt;&gt; faktoriális </a:t>
            </a:r>
            <a:br>
              <a:rPr lang="hu-HU" dirty="0" smtClean="0"/>
            </a:br>
            <a:r>
              <a:rPr lang="hu-HU" dirty="0" err="1" smtClean="0"/>
              <a:t>prg.-i</a:t>
            </a:r>
            <a:r>
              <a:rPr lang="hu-HU" dirty="0" smtClean="0"/>
              <a:t> tétel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Eldöntés </a:t>
            </a:r>
            <a:r>
              <a:rPr lang="hu-HU" dirty="0" err="1" smtClean="0"/>
              <a:t>prg.-i</a:t>
            </a:r>
            <a:r>
              <a:rPr lang="hu-HU" dirty="0" smtClean="0"/>
              <a:t> tétel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u-HU" sz="2200" b="1" dirty="0" smtClean="0"/>
              <a:t>Feladat</a:t>
            </a:r>
            <a:r>
              <a:rPr lang="hu-HU" sz="2200" dirty="0" smtClean="0"/>
              <a:t> - Prímszám1: A program döntse el, hogy egy beolvasott egész szám prímszám-e! </a:t>
            </a:r>
            <a:br>
              <a:rPr lang="hu-HU" sz="2200" dirty="0" smtClean="0"/>
            </a:br>
            <a:r>
              <a:rPr lang="hu-HU" sz="2200" dirty="0" smtClean="0"/>
              <a:t>Pozitív prímszámnak két osztója van: 1 és önmaga. </a:t>
            </a:r>
            <a:br>
              <a:rPr lang="hu-HU" sz="2200" dirty="0" smtClean="0"/>
            </a:br>
            <a:r>
              <a:rPr lang="hu-HU" sz="2200" dirty="0" smtClean="0"/>
              <a:t>0 és 1 nem prímszám.</a:t>
            </a:r>
          </a:p>
          <a:p>
            <a:pPr>
              <a:buNone/>
            </a:pP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prím; </a:t>
            </a:r>
          </a:p>
          <a:p>
            <a:pPr>
              <a:buNone/>
            </a:pP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(x&lt;2) prím=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int i=2;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(i&lt;=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(x) &amp;&amp;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x%i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!=0) i++;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prím=i&gt;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(x); </a:t>
            </a: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}//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else</a:t>
            </a:r>
            <a:endParaRPr lang="hu-HU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(prím?"</a:t>
            </a:r>
            <a:r>
              <a:rPr lang="hu-HU" sz="2200" dirty="0" err="1" smtClean="0">
                <a:latin typeface="Courier New" pitchFamily="49" charset="0"/>
                <a:cs typeface="Courier New" pitchFamily="49" charset="0"/>
              </a:rPr>
              <a:t>Prím</a:t>
            </a:r>
            <a:r>
              <a:rPr lang="hu-HU" sz="2200" dirty="0" smtClean="0">
                <a:latin typeface="Courier New" pitchFamily="49" charset="0"/>
                <a:cs typeface="Courier New" pitchFamily="49" charset="0"/>
              </a:rPr>
              <a:t>.":"Nem prím.");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Kiválasztás </a:t>
            </a:r>
            <a:r>
              <a:rPr lang="hu-HU" dirty="0" err="1" smtClean="0"/>
              <a:t>prg.-i</a:t>
            </a:r>
            <a:r>
              <a:rPr lang="hu-HU" dirty="0" smtClean="0"/>
              <a:t> tétel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935480"/>
            <a:ext cx="8382000" cy="49225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hu-HU" dirty="0" smtClean="0"/>
              <a:t>Kiválasztás esetén mindig van eredmény. Közülük az elsőt kell kiválasztani.</a:t>
            </a:r>
          </a:p>
          <a:p>
            <a:pPr>
              <a:buNone/>
            </a:pPr>
            <a:r>
              <a:rPr lang="hu-HU" b="1" dirty="0" smtClean="0"/>
              <a:t>Feladat</a:t>
            </a:r>
            <a:r>
              <a:rPr lang="hu-HU" dirty="0" smtClean="0"/>
              <a:t> – Prímszám2: A program írja ki az első ötjegyű pozitív prímszámot! 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prím=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int x=9999, i;  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(!prím) 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x++; 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i=2;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(i&lt;=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(x) &amp;&amp;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x%i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!=0)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 i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prím=i&gt;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(x);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(x); </a:t>
            </a: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1143000"/>
          </a:xfrm>
        </p:spPr>
        <p:txBody>
          <a:bodyPr>
            <a:noAutofit/>
          </a:bodyPr>
          <a:lstStyle/>
          <a:p>
            <a:r>
              <a:rPr lang="hu-HU" sz="4200" dirty="0" smtClean="0"/>
              <a:t>(Lineáris) keresés </a:t>
            </a:r>
            <a:r>
              <a:rPr lang="hu-HU" sz="4400" dirty="0" err="1" smtClean="0"/>
              <a:t>prg.-i</a:t>
            </a:r>
            <a:r>
              <a:rPr lang="hu-HU" sz="4400" dirty="0" smtClean="0"/>
              <a:t> </a:t>
            </a:r>
            <a:r>
              <a:rPr lang="hu-HU" sz="4200" dirty="0" smtClean="0"/>
              <a:t>tétel </a:t>
            </a:r>
            <a:br>
              <a:rPr lang="hu-HU" sz="4200" dirty="0" smtClean="0"/>
            </a:br>
            <a:r>
              <a:rPr lang="hu-HU" sz="4200" dirty="0" smtClean="0"/>
              <a:t>(magába foglalja eldöntést, kiválasztást)</a:t>
            </a:r>
            <a:endParaRPr lang="hu-HU" sz="42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935480"/>
            <a:ext cx="9144000" cy="49225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hu-HU" b="1" dirty="0" smtClean="0"/>
              <a:t>Feladat</a:t>
            </a:r>
            <a:r>
              <a:rPr lang="hu-HU" dirty="0" smtClean="0"/>
              <a:t> - VanEKétSzámKözött0ravégződőSzám1: Van-e két szám között 0-ra végződő (vagyis 10-zel osztható) szám? A program végezzen keresést! Ha talál ilyet, írja ki az elsőt (nem baj, ha több is van/lehet), most csak az a fontos, hogy van-e vagy nincs! Ha nem talál, azt is írja ki!</a:t>
            </a:r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alsóHatár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=42,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felsőHatár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=67; 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int i=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alsóHatár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(i&lt;=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felsőHatár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&amp;&amp; !(i%10==0)) i++; 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van=i&lt;=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felsőHatár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alsóHatár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+" és "+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felsőHatár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+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" között 0-ra végződő szám "+(van?"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van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: " +i+ ".":"nincs."));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Megszámlálás </a:t>
            </a:r>
            <a:r>
              <a:rPr lang="hu-HU" dirty="0" err="1" smtClean="0"/>
              <a:t>prg.-i</a:t>
            </a:r>
            <a:r>
              <a:rPr lang="hu-HU" dirty="0" smtClean="0"/>
              <a:t> tétel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/>
          <a:lstStyle/>
          <a:p>
            <a:pPr>
              <a:buNone/>
            </a:pPr>
            <a:r>
              <a:rPr lang="hu-HU" b="1" dirty="0" smtClean="0"/>
              <a:t>Feladat</a:t>
            </a:r>
            <a:r>
              <a:rPr lang="hu-HU" dirty="0" smtClean="0"/>
              <a:t> – KétjegyűPárosSzámokSzáma1: Számolja meg, hány darab kétjegyű páros szám van! A kétjegyű páros számokon egyesével haladjon!</a:t>
            </a:r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int db=0;</a:t>
            </a:r>
          </a:p>
          <a:p>
            <a:pPr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for(int i=10; i&lt;=99; i++)</a:t>
            </a:r>
          </a:p>
          <a:p>
            <a:pPr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    if(i%2==0)</a:t>
            </a:r>
          </a:p>
          <a:p>
            <a:pPr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       db++; </a:t>
            </a:r>
          </a:p>
          <a:p>
            <a:pPr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System.out.println(db); 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u-HU" dirty="0" smtClean="0"/>
              <a:t>Gyűjtő: kezdetben nulla. Ha találunk a feltételnek megfelelőt, inkrementáljuk.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lás">
  <a:themeElements>
    <a:clrScheme name="Áramlás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Áramlás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ramlás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1111</TotalTime>
  <Words>1088</Words>
  <Application>Microsoft Office PowerPoint</Application>
  <PresentationFormat>Diavetítés a képernyőre (4:3 oldalarány)</PresentationFormat>
  <Paragraphs>148</Paragraphs>
  <Slides>17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18" baseType="lpstr">
      <vt:lpstr>Áramlás</vt:lpstr>
      <vt:lpstr>Programozási alapok 6.4/11. előadás</vt:lpstr>
      <vt:lpstr>6. Iterációk</vt:lpstr>
      <vt:lpstr>3. dia</vt:lpstr>
      <vt:lpstr>Sorozatszámítás &gt;&gt; összegzés  prg.-i tétel</vt:lpstr>
      <vt:lpstr>Sorozatszámítás &gt;&gt; faktoriális  prg.-i tétel</vt:lpstr>
      <vt:lpstr>Eldöntés prg.-i tétel</vt:lpstr>
      <vt:lpstr>Kiválasztás prg.-i tétel</vt:lpstr>
      <vt:lpstr>(Lineáris) keresés prg.-i tétel  (magába foglalja eldöntést, kiválasztást)</vt:lpstr>
      <vt:lpstr>Megszámlálás prg.-i tétel</vt:lpstr>
      <vt:lpstr>Összegzés végjelig</vt:lpstr>
      <vt:lpstr>Átlagszámítás végjelig bevitt számokra</vt:lpstr>
      <vt:lpstr>Maximumkiválasztás prg.-i tétel</vt:lpstr>
      <vt:lpstr>6.5. Gyakorló feladatok</vt:lpstr>
      <vt:lpstr>14. dia</vt:lpstr>
      <vt:lpstr>15. dia</vt:lpstr>
      <vt:lpstr>16. dia</vt:lpstr>
      <vt:lpstr>17.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alapok</dc:title>
  <dc:creator>x-man</dc:creator>
  <cp:lastModifiedBy>Antonia</cp:lastModifiedBy>
  <cp:revision>83</cp:revision>
  <dcterms:created xsi:type="dcterms:W3CDTF">2014-02-08T12:36:20Z</dcterms:created>
  <dcterms:modified xsi:type="dcterms:W3CDTF">2014-11-07T11:27:25Z</dcterms:modified>
</cp:coreProperties>
</file>