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6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3" r:id="rId14"/>
    <p:sldId id="276" r:id="rId15"/>
    <p:sldId id="277" r:id="rId16"/>
    <p:sldId id="282" r:id="rId17"/>
    <p:sldId id="279" r:id="rId18"/>
    <p:sldId id="281" r:id="rId19"/>
    <p:sldId id="280" r:id="rId20"/>
    <p:sldId id="259" r:id="rId21"/>
    <p:sldId id="260" r:id="rId22"/>
    <p:sldId id="262" r:id="rId23"/>
    <p:sldId id="263" r:id="rId24"/>
    <p:sldId id="264" r:id="rId25"/>
    <p:sldId id="265" r:id="rId2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77D980-9BBC-452B-871C-633ADC4178A2}" type="datetimeFigureOut">
              <a:rPr lang="hu-HU" smtClean="0"/>
              <a:pPr/>
              <a:t>2014.10.30.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Programozási alapok</a:t>
            </a:r>
            <a:br>
              <a:rPr lang="hu-HU" b="1" dirty="0" smtClean="0"/>
            </a:br>
            <a:r>
              <a:rPr lang="hu-HU" sz="3200" b="0" dirty="0" smtClean="0"/>
              <a:t>7/11. előadás</a:t>
            </a:r>
            <a:endParaRPr lang="hu-HU" sz="3200" b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20000" cy="2209800"/>
          </a:xfrm>
        </p:spPr>
        <p:txBody>
          <a:bodyPr>
            <a:normAutofit/>
          </a:bodyPr>
          <a:lstStyle/>
          <a:p>
            <a:r>
              <a:rPr lang="hu-HU" i="1" dirty="0" smtClean="0">
                <a:solidFill>
                  <a:schemeClr val="tx1"/>
                </a:solidFill>
              </a:rPr>
              <a:t>Összeállította: Berecz Antónia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algn="l"/>
            <a:r>
              <a:rPr lang="hu-HU" dirty="0" smtClean="0">
                <a:solidFill>
                  <a:schemeClr val="tx1"/>
                </a:solidFill>
              </a:rPr>
              <a:t>Forrás: </a:t>
            </a:r>
            <a:r>
              <a:rPr lang="hu-HU" dirty="0" err="1" smtClean="0">
                <a:solidFill>
                  <a:schemeClr val="tx1"/>
                </a:solidFill>
              </a:rPr>
              <a:t>Kaczur</a:t>
            </a:r>
            <a:r>
              <a:rPr lang="hu-HU" dirty="0" smtClean="0">
                <a:solidFill>
                  <a:schemeClr val="tx1"/>
                </a:solidFill>
              </a:rPr>
              <a:t> Sándor: Programozási alapok, 2009., </a:t>
            </a:r>
            <a:r>
              <a:rPr lang="hu-HU" smtClean="0">
                <a:solidFill>
                  <a:schemeClr val="tx1"/>
                </a:solidFill>
              </a:rPr>
              <a:t>ISBN 978-963-06-8122-3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sz="2600" b="1" dirty="0" smtClean="0"/>
              <a:t>Feladat</a:t>
            </a:r>
            <a:r>
              <a:rPr lang="hu-HU" sz="2600" dirty="0" smtClean="0"/>
              <a:t> </a:t>
            </a:r>
            <a:r>
              <a:rPr lang="hu-HU" dirty="0" smtClean="0"/>
              <a:t>–</a:t>
            </a:r>
            <a:r>
              <a:rPr lang="hu-HU" sz="2600" dirty="0" smtClean="0"/>
              <a:t> </a:t>
            </a:r>
            <a:r>
              <a:rPr lang="hu-HU" sz="2600" dirty="0" smtClean="0"/>
              <a:t>Faktoriális2, Faktoriális3: Írja ki egy szám faktoriálisát! A számot olvassa be, és végezzen ellenőrzést! </a:t>
            </a:r>
            <a:br>
              <a:rPr lang="hu-HU" sz="2600" dirty="0" smtClean="0"/>
            </a:br>
            <a:r>
              <a:rPr lang="hu-HU" sz="2600" dirty="0" smtClean="0"/>
              <a:t>A megvalósítást saját függvény végezze!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faktoriális(int n)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f=1;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i=1; i&lt;=n; i++) f*=i;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("n! kiszámítása");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int n=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= 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(n&gt;=0)</a:t>
            </a:r>
            <a:endParaRPr lang="hu-HU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(n+"! = "+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faktoriális(n)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("Negatív számnak nincs " 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"faktoriálisa!");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Rekurzió: a problémát egyre kisebb részproblémára vezetjük vissza, egész addig, amíg eljutunk egy triviális alapesethez, amelynek tudjuk a megoldását. </a:t>
            </a:r>
            <a:br>
              <a:rPr lang="hu-HU" dirty="0" smtClean="0"/>
            </a:br>
            <a:r>
              <a:rPr lang="hu-HU" dirty="0" smtClean="0"/>
              <a:t>A rekurzív metódusok önmagukat hívják meg.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faktoriális(int n) {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(n==0)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n*faktoriális(n-1)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s-ES" dirty="0" smtClean="0"/>
              <a:t>Gondolatmenet n=4 esetén: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s-ES" dirty="0" smtClean="0"/>
              <a:t>4!=4*3!, 3!=3*2!, azaz 4!=4*3*2!, 2!=2*1!, azaz 4!=4*3*2*1!, 1!=1*0!, 0!=1 (alapeset), vagyis !=4*3*2*1*1.</a:t>
            </a:r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3400" y="762000"/>
            <a:ext cx="7924800" cy="6096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smtClean="0"/>
              <a:t>BmiIndex3: Számítsa ki a felhasználó testtömeg-indexét (BMI, Body </a:t>
            </a:r>
            <a:r>
              <a:rPr lang="hu-HU" dirty="0" err="1" smtClean="0"/>
              <a:t>Mass</a:t>
            </a:r>
            <a:r>
              <a:rPr lang="hu-HU" dirty="0" smtClean="0"/>
              <a:t> Index)! </a:t>
            </a:r>
            <a:br>
              <a:rPr lang="hu-HU" dirty="0" smtClean="0"/>
            </a:br>
            <a:r>
              <a:rPr lang="hu-HU" dirty="0" smtClean="0"/>
              <a:t>Olvassa be a testmagasságot, amely cm-ben 100..200 cm között lehet, majd a testtömeget, amely kg-ban 40..150 kg között lehet! </a:t>
            </a:r>
            <a:br>
              <a:rPr lang="hu-HU" dirty="0" smtClean="0"/>
            </a:br>
            <a:r>
              <a:rPr lang="hu-HU" dirty="0" smtClean="0"/>
              <a:t>BMI: testtömeg és testmagasság m-ben kifejezett érték négyzetének hányadosa (kg/m^2) .</a:t>
            </a:r>
            <a:br>
              <a:rPr lang="hu-HU" dirty="0" smtClean="0"/>
            </a:br>
            <a:r>
              <a:rPr lang="hu-HU" dirty="0" smtClean="0"/>
              <a:t>A BMI értékétől függően szövegesen értékeljen: </a:t>
            </a:r>
            <a:br>
              <a:rPr lang="hu-HU" dirty="0" smtClean="0"/>
            </a:br>
            <a:r>
              <a:rPr lang="hu-HU" dirty="0" smtClean="0"/>
              <a:t>&lt;20 sovány, egyébként &lt;25 normál, egyébként &lt;30 alatt túlsúlyos, egyébként &lt; 40 alatt elhízott, egyébként kórosan elhízott! </a:t>
            </a:r>
            <a:br>
              <a:rPr lang="hu-HU" dirty="0" smtClean="0"/>
            </a:br>
            <a:r>
              <a:rPr lang="hu-HU" dirty="0" smtClean="0"/>
              <a:t>A program használjon eljárásokat, függvényeket!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("BMI index kiszámítása");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testMagasság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beolvas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("Testmagasság (cm) 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              [100; 200]", 100, 200);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testTömeg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beolvas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("Testtömeg (kg) [40; 150]", 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           40, 150);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bmi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hu-HU" sz="2200" b="1" dirty="0" err="1" smtClean="0">
                <a:latin typeface="Courier New" pitchFamily="49" charset="0"/>
                <a:cs typeface="Courier New" pitchFamily="49" charset="0"/>
              </a:rPr>
              <a:t>bmi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testTömeg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testMagasság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("Ön "+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testMagasság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+" cm magas és"+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testTömeg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+" kg tömegű, így BMI indexe "+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extra.Format.left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bmi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, 0, 1)+", tehát Ön ");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értékelés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bmi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smtClean="0"/>
              <a:t>AlapműveletekGyakoroltatása2: Gyakoroltassa 100-as számkörben a négy alapműveletet a felhasználóval! </a:t>
            </a:r>
          </a:p>
          <a:p>
            <a:pPr marL="269875" indent="-269875"/>
            <a:r>
              <a:rPr lang="hu-HU" dirty="0" smtClean="0"/>
              <a:t>Egy paraméterezhető eljárás legyen képes mind a négy alapműveletet megvalósítani!</a:t>
            </a:r>
          </a:p>
          <a:p>
            <a:pPr marL="269875" indent="-269875"/>
            <a:r>
              <a:rPr lang="hu-HU" dirty="0" smtClean="0"/>
              <a:t>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hu-HU" dirty="0" smtClean="0"/>
              <a:t>() metódus valósítsa meg a menüt, ebből hívódjon meg a felhasználó által a menüből kiválasztott alapműveletet gyakoroltató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alapMűvelet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 eljárás! 0 választására legyen vége a programnak!</a:t>
            </a:r>
          </a:p>
          <a:p>
            <a:pPr marL="269875" indent="-269875"/>
            <a:r>
              <a:rPr lang="hu-HU" dirty="0" smtClean="0"/>
              <a:t>Az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alapMűvelet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 eljárás vegye át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műveletiJel</a:t>
            </a:r>
            <a:r>
              <a:rPr lang="hu-HU" dirty="0" smtClean="0"/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hu-HU" dirty="0" smtClean="0"/>
              <a:t> típusú változót, és a kiíráskor használható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eredmény</a:t>
            </a:r>
            <a:r>
              <a:rPr lang="hu-HU" dirty="0" smtClean="0"/>
              <a:t> szövegét!</a:t>
            </a:r>
          </a:p>
          <a:p>
            <a:pPr marL="269875" indent="-269875"/>
            <a:r>
              <a:rPr lang="hu-HU" dirty="0" smtClean="0"/>
              <a:t>Az eljárás </a:t>
            </a:r>
            <a:r>
              <a:rPr lang="hu-HU" dirty="0" err="1" smtClean="0"/>
              <a:t>hátultesztelő</a:t>
            </a:r>
            <a:r>
              <a:rPr lang="hu-HU" dirty="0" smtClean="0"/>
              <a:t> ciklusa az aktuális műveleti jeltől függően állítson elő két változót (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dirty="0" smtClean="0"/>
              <a:t> és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dirty="0" smtClean="0"/>
              <a:t>), írja ki a feladatot, várja az eredményt, és számlálja a helyes megoldásokat!</a:t>
            </a:r>
          </a:p>
          <a:p>
            <a:r>
              <a:rPr lang="hu-HU" dirty="0" smtClean="0"/>
              <a:t>Tájékoztassa a felhasználót, hogy helyes vagy helytelen volt a válasza!</a:t>
            </a:r>
          </a:p>
          <a:p>
            <a:r>
              <a:rPr lang="hu-HU" dirty="0" smtClean="0"/>
              <a:t>A helyes válaszok számáról és a helyes/helytelen válaszok arányáról a 0 végjel megnyomása után adjon tájékoztatást!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7.2. Túlterhelt metódusok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Túlterhelt/túltöltött/</a:t>
            </a:r>
            <a:r>
              <a:rPr lang="hu-HU" dirty="0" err="1" smtClean="0"/>
              <a:t>overloaded</a:t>
            </a:r>
            <a:r>
              <a:rPr lang="hu-HU" dirty="0" smtClean="0"/>
              <a:t> metódusok: nevük megegyezik, de paramétereik típusa, ill. száma eltér.</a:t>
            </a:r>
          </a:p>
          <a:p>
            <a:r>
              <a:rPr lang="hu-HU" dirty="0" smtClean="0"/>
              <a:t>Túlterhelés célja: többféle típusú és számú paramétert is át tudjunk adni egy metódusnak. A Java fordító dönt az átadott/megkapott paraméterektől függően, hogy melyik túlterhelt metódust hívja meg.</a:t>
            </a:r>
          </a:p>
          <a:p>
            <a:r>
              <a:rPr lang="hu-HU" dirty="0" smtClean="0"/>
              <a:t>Szignatúra: </a:t>
            </a:r>
          </a:p>
          <a:p>
            <a:pPr lvl="1"/>
            <a:r>
              <a:rPr lang="hu-HU" dirty="0" smtClean="0"/>
              <a:t>Metódus egyértelmű azonosítása.</a:t>
            </a:r>
          </a:p>
          <a:p>
            <a:pPr lvl="1"/>
            <a:r>
              <a:rPr lang="hu-HU" dirty="0" smtClean="0"/>
              <a:t>Metódus neve és paramétereinek típusa és  száma. </a:t>
            </a:r>
          </a:p>
          <a:p>
            <a:pPr lvl="1"/>
            <a:r>
              <a:rPr lang="hu-HU" dirty="0" smtClean="0"/>
              <a:t>Visszatérési érték nem része.</a:t>
            </a:r>
            <a:endParaRPr lang="hu-H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hu-HU" b="1" dirty="0" smtClean="0"/>
              <a:t>Feladat – </a:t>
            </a:r>
            <a:r>
              <a:rPr lang="hu-HU" dirty="0" err="1" smtClean="0"/>
              <a:t>TúlterheltDuplázó</a:t>
            </a:r>
            <a:r>
              <a:rPr lang="hu-HU" b="1" dirty="0" smtClean="0"/>
              <a:t>: </a:t>
            </a:r>
            <a:r>
              <a:rPr lang="hu-HU" dirty="0" smtClean="0"/>
              <a:t>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hu-HU" dirty="0" smtClean="0"/>
              <a:t> metódus egy egészszámú és egy </a:t>
            </a:r>
            <a:r>
              <a:rPr lang="hu-HU" dirty="0" err="1" smtClean="0"/>
              <a:t>string</a:t>
            </a:r>
            <a:r>
              <a:rPr lang="hu-HU" dirty="0" smtClean="0"/>
              <a:t> változót átadva is hívja meg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duplázó()</a:t>
            </a:r>
            <a:r>
              <a:rPr lang="hu-HU" dirty="0" smtClean="0"/>
              <a:t> metódust, amely az egész szám kétszeresét írja ki, a </a:t>
            </a:r>
            <a:r>
              <a:rPr lang="hu-HU" dirty="0" err="1" smtClean="0"/>
              <a:t>stringet</a:t>
            </a:r>
            <a:r>
              <a:rPr lang="hu-HU" dirty="0" smtClean="0"/>
              <a:t> pedig egymás után fűzve kétszer!</a:t>
            </a:r>
            <a:br>
              <a:rPr lang="hu-HU" dirty="0" smtClean="0"/>
            </a:br>
            <a:r>
              <a:rPr lang="hu-HU" dirty="0" smtClean="0"/>
              <a:t>A metódust eljárásként és függvényként is valósítsuk meg!</a:t>
            </a:r>
          </a:p>
          <a:p>
            <a:pPr marL="0" indent="0">
              <a:buFont typeface="Arial" charset="0"/>
              <a:buNone/>
              <a:defRPr/>
            </a:pPr>
            <a:r>
              <a:rPr lang="hu-HU" dirty="0" smtClean="0"/>
              <a:t>Példafutás</a:t>
            </a:r>
            <a:r>
              <a:rPr lang="hu-HU" b="1" dirty="0" smtClean="0"/>
              <a:t>:</a:t>
            </a:r>
          </a:p>
          <a:p>
            <a:pPr lvl="3">
              <a:buFont typeface="Arial" charset="0"/>
              <a:buNone/>
              <a:defRPr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lvl="3">
              <a:buFont typeface="Arial" charset="0"/>
              <a:buNone/>
              <a:defRPr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JavaJava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smtClean="0"/>
              <a:t>Minimumok: A program írja ki, hogy a kapott 2, 3, 4 szám közül melyik a legnagyobb! </a:t>
            </a:r>
            <a:br>
              <a:rPr lang="hu-HU" dirty="0" smtClean="0"/>
            </a:br>
            <a:r>
              <a:rPr lang="hu-HU" dirty="0" smtClean="0"/>
              <a:t>A számokat közvetlenül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hu-HU" dirty="0" smtClean="0"/>
              <a:t>metódusban adjuk meg! A számok között lehetnek egész- és </a:t>
            </a:r>
            <a:r>
              <a:rPr lang="hu-HU" dirty="0" err="1" smtClean="0"/>
              <a:t>valósszámok</a:t>
            </a:r>
            <a:r>
              <a:rPr lang="hu-HU" dirty="0" smtClean="0"/>
              <a:t>. </a:t>
            </a:r>
            <a:br>
              <a:rPr lang="hu-HU" dirty="0" smtClean="0"/>
            </a:br>
            <a:r>
              <a:rPr lang="hu-HU" dirty="0" smtClean="0"/>
              <a:t>A számításokat és az eredmények átadását függvények végezzék!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Mintafutás: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5 és 12 közül a kisebb: 5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5.6 és 12 közül a kisebb: 5.6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5.6 és 2.1 közül a kisebb: 2.1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5 és 12 és 4 közül a legkisebb: 4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5 és 12 és 4 és 6.5 közül a legkisebb: 4.0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864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("5 és 12 közül a kisebb: "+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         min(5, 12));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("5.6 és 12 közül a kisebb: "+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         min(5.6, 12));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("5.6 és 2.1 közül a kisebb: "+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         min(5.6, 2.1));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("5 és 12 és 4 közül a legkisebb: 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       " +min(5, 12, 4));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("5,12, 4 és 6.5 közül a "+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     "legkisebb: "+min(5, 12, 4, 6.5));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hu-HU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u="sng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(int a, int b)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int min;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(a&lt;b) min=a;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min=b;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u="sng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2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hu-HU" sz="22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 b)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(a&lt;b)?a:b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u="sng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(int a, int b, int c)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(a, min(b, c));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u="sng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2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hu-HU" sz="22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 b, </a:t>
            </a:r>
            <a:r>
              <a:rPr lang="hu-HU" sz="22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 c) 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(a, min(b, c));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u="sng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(int a, int b, int c, int d)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(a, min(b, c, d));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u="sng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2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hu-HU" sz="22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 b, </a:t>
            </a:r>
            <a:r>
              <a:rPr lang="hu-HU" sz="22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 c, </a:t>
            </a:r>
            <a:br>
              <a:rPr lang="hu-HU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hu-HU" sz="22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 d)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(a, b), min(c, d));</a:t>
            </a:r>
            <a:r>
              <a:rPr lang="hu-HU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1143000"/>
          </a:xfrm>
        </p:spPr>
        <p:txBody>
          <a:bodyPr>
            <a:noAutofit/>
          </a:bodyPr>
          <a:lstStyle/>
          <a:p>
            <a:r>
              <a:rPr lang="hu-HU" dirty="0" smtClean="0"/>
              <a:t>7. Metódusok írása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688975">
              <a:buNone/>
            </a:pPr>
            <a:r>
              <a:rPr lang="hu-HU" dirty="0" smtClean="0"/>
              <a:t>7.1. Metódusok paraméterei és visszatérési értékük</a:t>
            </a:r>
          </a:p>
          <a:p>
            <a:pPr marL="688975" indent="-688975">
              <a:buNone/>
            </a:pPr>
            <a:r>
              <a:rPr lang="hu-HU" dirty="0" smtClean="0"/>
              <a:t>7.2. Túlterhelt metódusok</a:t>
            </a:r>
          </a:p>
          <a:p>
            <a:pPr marL="688975" indent="-688975">
              <a:buNone/>
            </a:pPr>
            <a:r>
              <a:rPr lang="hu-HU" dirty="0" smtClean="0"/>
              <a:t>7.3. Gyakorló feladatok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7.3. Gyakorló feladatok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7.3.1.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ElsőNÖsszege2</a:t>
            </a:r>
          </a:p>
          <a:p>
            <a:pPr marL="0" indent="0">
              <a:buNone/>
            </a:pPr>
            <a:r>
              <a:rPr lang="hu-HU" dirty="0" smtClean="0"/>
              <a:t>A program saját függvénye adja össze 1-től n-ig a számokat! Az n értékét olvassa be! A függvény az n*(</a:t>
            </a:r>
            <a:r>
              <a:rPr lang="hu-HU" dirty="0" err="1" smtClean="0"/>
              <a:t>n</a:t>
            </a:r>
            <a:r>
              <a:rPr lang="hu-HU" dirty="0" smtClean="0"/>
              <a:t>+1)/2 képlettel számoljon! Hibakezeléssel a main() metódus foglalkozzon!</a:t>
            </a:r>
          </a:p>
          <a:p>
            <a:pPr marL="0" indent="0">
              <a:buNone/>
            </a:pPr>
            <a:r>
              <a:rPr lang="hu-HU" b="1" dirty="0" smtClean="0"/>
              <a:t>7.3.2.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ElsőNÖsszege3</a:t>
            </a:r>
          </a:p>
          <a:p>
            <a:pPr marL="0" indent="0">
              <a:buNone/>
            </a:pPr>
            <a:r>
              <a:rPr lang="hu-HU" dirty="0" smtClean="0"/>
              <a:t>A program saját függvénye adja össze 1-től n-ig a számokat! Az n értékét olvassa be! A függvény ciklusban számolja ki az összeget! Hibakezeléssel a main() metódus foglalkozzon!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7.3.3.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Szökőévek1</a:t>
            </a:r>
          </a:p>
          <a:p>
            <a:pPr marL="0" indent="0">
              <a:buNone/>
            </a:pPr>
            <a:r>
              <a:rPr lang="hu-HU" dirty="0" smtClean="0"/>
              <a:t>A program saját szökőév() függvénye döntse el, hogy a paraméterként kapott év szökőév-e! A program saját függvényét használva írja ki az 1880 és 1930 közötti szökőéveket!</a:t>
            </a:r>
          </a:p>
          <a:p>
            <a:pPr marL="0" indent="0">
              <a:buNone/>
            </a:pPr>
            <a:r>
              <a:rPr lang="hu-HU" b="1" dirty="0" smtClean="0"/>
              <a:t>7.3.4.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Szökőévek2</a:t>
            </a:r>
          </a:p>
          <a:p>
            <a:pPr marL="0" indent="0">
              <a:buNone/>
            </a:pPr>
            <a:r>
              <a:rPr lang="hu-HU" dirty="0" smtClean="0"/>
              <a:t>A program saját szökőév() függvénye döntse el, hogy a paraméterként kapott év szökőév-e! A program saját szökőévek() eljárása - a saját függvényt használva - írja ki két évszám közötti szökőéveket! A saját eljárást a main() metódus hívja meg (szökőévek(1977, 2099);).</a:t>
            </a:r>
          </a:p>
          <a:p>
            <a:pPr marL="0" indent="0"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7.3.5.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SzámjegyekÖsszege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saját függvénye a paraméterként kapott egész szám számjegyeinek összegét adja vissza! A függvény a számjegyek számának megállapításához sorozatosan 10-zel osszon, amíg tud. A függvénynek </a:t>
            </a:r>
            <a:r>
              <a:rPr lang="hu-HU" dirty="0" err="1" smtClean="0"/>
              <a:t>bármilye</a:t>
            </a:r>
            <a:r>
              <a:rPr lang="hu-HU" dirty="0" smtClean="0"/>
              <a:t> előjelű paraméter esetén helyesen kell működnie!</a:t>
            </a:r>
          </a:p>
          <a:p>
            <a:pPr marL="0" indent="0">
              <a:buNone/>
            </a:pPr>
            <a:r>
              <a:rPr lang="hu-HU" b="1" dirty="0" smtClean="0"/>
              <a:t>7.3.6.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LegközelebbiPrímszám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programnak legyen két saját függvénye! A prím() függvénye döntse el, hogy a paraméterként átvett szám </a:t>
            </a:r>
            <a:r>
              <a:rPr lang="hu-HU" dirty="0" err="1" smtClean="0"/>
              <a:t>pírmszám-e</a:t>
            </a:r>
            <a:r>
              <a:rPr lang="hu-HU" dirty="0" smtClean="0"/>
              <a:t>! A </a:t>
            </a:r>
            <a:r>
              <a:rPr lang="hu-HU" dirty="0" err="1" smtClean="0"/>
              <a:t>legközelebbiPrímszám</a:t>
            </a:r>
            <a:r>
              <a:rPr lang="hu-HU" dirty="0" smtClean="0"/>
              <a:t>() függvény a paraméterként kapott egész számhoz </a:t>
            </a:r>
            <a:r>
              <a:rPr lang="hu-HU" dirty="0" err="1" smtClean="0"/>
              <a:t>leközelebbi</a:t>
            </a:r>
            <a:r>
              <a:rPr lang="hu-HU" dirty="0" smtClean="0"/>
              <a:t> </a:t>
            </a:r>
            <a:r>
              <a:rPr lang="hu-HU" dirty="0" err="1" smtClean="0"/>
              <a:t>pírmszámot</a:t>
            </a:r>
            <a:r>
              <a:rPr lang="hu-HU" dirty="0" smtClean="0"/>
              <a:t> adja vissza (balra és jobbra is keresnie kell)! A kereséshez használja a prím() függvényt! A felhasználó számára bármely </a:t>
            </a:r>
            <a:r>
              <a:rPr lang="hu-HU" dirty="0" err="1" smtClean="0"/>
              <a:t>eégsz</a:t>
            </a:r>
            <a:r>
              <a:rPr lang="hu-HU" dirty="0" smtClean="0"/>
              <a:t> számhoz legközelebb lévő prímet ki kell tudni írni (ez lehet a megadott szám is, ha prím)!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7.3.7.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Hatvány2</a:t>
            </a:r>
          </a:p>
          <a:p>
            <a:pPr marL="0" indent="0">
              <a:buNone/>
            </a:pPr>
            <a:r>
              <a:rPr lang="hu-HU" dirty="0" smtClean="0"/>
              <a:t>A program tudjon egész számot egész kitevős hatványra emelni! Mindkét saját függvényének két paramétere legyen: alap és kitevő! Az egyik függvény hívja meg a </a:t>
            </a:r>
            <a:r>
              <a:rPr lang="hu-HU" dirty="0" err="1" smtClean="0"/>
              <a:t>Math.pow</a:t>
            </a:r>
            <a:r>
              <a:rPr lang="hu-HU" dirty="0" smtClean="0"/>
              <a:t>() függvényt, a másik ciklussal számítsa ki a hatvány értékét!</a:t>
            </a:r>
          </a:p>
          <a:p>
            <a:pPr marL="0" indent="0">
              <a:buNone/>
            </a:pPr>
            <a:r>
              <a:rPr lang="hu-HU" b="1" dirty="0" smtClean="0"/>
              <a:t>7.3.8.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KétSzámKözöttiEgészek1</a:t>
            </a:r>
          </a:p>
          <a:p>
            <a:pPr marL="0" indent="0">
              <a:buNone/>
            </a:pPr>
            <a:r>
              <a:rPr lang="hu-HU" dirty="0" smtClean="0"/>
              <a:t>A program saját eljárása írja ki a paraméterként átvett két szám közötti egész számokat! Feltételezzük, hogy az első paraméter kisebb vagy egyenlő, mint a második paraméter!</a:t>
            </a:r>
          </a:p>
          <a:p>
            <a:pPr marL="0" indent="0">
              <a:buNone/>
            </a:pPr>
            <a:r>
              <a:rPr lang="hu-HU" b="1" dirty="0" smtClean="0"/>
              <a:t>7.3.9.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KétSzámKözöttiEgészek2</a:t>
            </a:r>
          </a:p>
          <a:p>
            <a:pPr marL="0" indent="0">
              <a:buNone/>
            </a:pPr>
            <a:r>
              <a:rPr lang="hu-HU" dirty="0" smtClean="0"/>
              <a:t>A program saját eljárása írja ki a paramétereiként átvett két szám közötti egész számokat! Ha a paraméterek sorrendje nem megfelelő, az eljárás írjon ki </a:t>
            </a:r>
            <a:r>
              <a:rPr lang="hu-HU" dirty="0" err="1" smtClean="0"/>
              <a:t>hibaüznenetet</a:t>
            </a:r>
            <a:r>
              <a:rPr lang="hu-HU" dirty="0" smtClean="0"/>
              <a:t>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7.3.10.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KétSzámKözöttiEgészek3</a:t>
            </a:r>
          </a:p>
          <a:p>
            <a:pPr marL="0" indent="0">
              <a:buNone/>
            </a:pPr>
            <a:r>
              <a:rPr lang="hu-HU" dirty="0" smtClean="0"/>
              <a:t>A program saját eljárása írja ki a paramétereiként átvett két szám közötti egész számokat! Ha a paraméterek sorrendje nem megfelelő, az eljárás cserélje fel azokat!</a:t>
            </a:r>
          </a:p>
          <a:p>
            <a:pPr marL="0" indent="0">
              <a:buNone/>
            </a:pPr>
            <a:r>
              <a:rPr lang="hu-HU" b="1" dirty="0" smtClean="0"/>
              <a:t>7.3.11.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KétSzámKözöttiEgészek4</a:t>
            </a:r>
          </a:p>
          <a:p>
            <a:pPr marL="0" indent="0">
              <a:buNone/>
            </a:pPr>
            <a:r>
              <a:rPr lang="hu-HU" dirty="0" smtClean="0"/>
              <a:t>A program saját eljárása írja ki a paramétereiként átvett két szám közötti egész számokat! Az eljárásban a ciklus a két paraméter közül a kisebbtől a nagyobbig haladjon!</a:t>
            </a:r>
          </a:p>
          <a:p>
            <a:pPr marL="0" indent="0">
              <a:buNone/>
            </a:pPr>
            <a:r>
              <a:rPr lang="hu-HU" b="1" dirty="0" smtClean="0"/>
              <a:t>7.3.12.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LnkoLkkt2</a:t>
            </a:r>
          </a:p>
          <a:p>
            <a:pPr marL="0" indent="0">
              <a:buNone/>
            </a:pPr>
            <a:r>
              <a:rPr lang="hu-HU" dirty="0" smtClean="0"/>
              <a:t>A program saját </a:t>
            </a:r>
            <a:r>
              <a:rPr lang="hu-HU" dirty="0" err="1" smtClean="0"/>
              <a:t>lnko</a:t>
            </a:r>
            <a:r>
              <a:rPr lang="hu-HU" dirty="0" smtClean="0"/>
              <a:t>() nevű függvénye adja vissza a két paraméterként átvett egész szám legnagyobb közös osztóját! Ezt felhasználva a main() metódus írja ki az </a:t>
            </a:r>
            <a:r>
              <a:rPr lang="hu-HU" dirty="0" err="1" smtClean="0"/>
              <a:t>eredényt</a:t>
            </a:r>
            <a:r>
              <a:rPr lang="hu-HU" dirty="0" smtClean="0"/>
              <a:t>, és a legkisebb közös többszöröst is! A két számot beolvasva a main() gondoskodjon arról, hogy az </a:t>
            </a:r>
            <a:r>
              <a:rPr lang="hu-HU" dirty="0" err="1" smtClean="0"/>
              <a:t>lnko</a:t>
            </a:r>
            <a:r>
              <a:rPr lang="hu-HU" dirty="0" smtClean="0"/>
              <a:t>() függvényt csak két pozitív paraméterrel hívja meg! Futtassa az LnkoLkkt2Demo programot is!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7.3.13.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ElsőNÖsszege4</a:t>
            </a:r>
          </a:p>
          <a:p>
            <a:pPr marL="0" indent="0">
              <a:buNone/>
            </a:pPr>
            <a:r>
              <a:rPr lang="hu-HU" dirty="0" smtClean="0"/>
              <a:t>A program saját rekurzív függvénye adja össze 1-től n-ig a számokat! Az n érték beolvasásával és a hibakezeléssel a main() metódus foglalkozzon!</a:t>
            </a:r>
          </a:p>
          <a:p>
            <a:pPr marL="0" indent="0">
              <a:buNone/>
            </a:pPr>
            <a:r>
              <a:rPr lang="hu-HU" b="1" dirty="0" smtClean="0"/>
              <a:t>7.3.14.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KisebbNagyobb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eljárása paraméterként kap egy main() metódusban beolvasott számot! Az eljárás írja ki a számot megelőző és követő számot a konzolra!</a:t>
            </a:r>
          </a:p>
          <a:p>
            <a:pPr marL="0" indent="0">
              <a:buNone/>
            </a:pPr>
            <a:r>
              <a:rPr lang="hu-HU" b="1" dirty="0" smtClean="0"/>
              <a:t>7.3.15. </a:t>
            </a:r>
            <a:r>
              <a:rPr lang="hu-HU" b="1" smtClean="0"/>
              <a:t>feladat </a:t>
            </a:r>
            <a:r>
              <a:rPr lang="hu-HU" smtClean="0"/>
              <a:t>–</a:t>
            </a:r>
            <a:r>
              <a:rPr lang="hu-HU" b="1" smtClean="0"/>
              <a:t> </a:t>
            </a:r>
            <a:r>
              <a:rPr lang="hu-HU" b="1" dirty="0" err="1" smtClean="0"/>
              <a:t>KétSzámKözöttiPrímek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írja ki két beolvasott szám közötti prímszámokat a konzolra! A két szám között - a határok </a:t>
            </a:r>
            <a:r>
              <a:rPr lang="hu-HU" dirty="0" err="1" smtClean="0"/>
              <a:t>sorremdjétől</a:t>
            </a:r>
            <a:r>
              <a:rPr lang="hu-HU" dirty="0" smtClean="0"/>
              <a:t> függetlenül helyesen - lépkedő ciklust egy saját eljárás szervezze, amely meghív egy saját függvényt, amely eldönti, hogy az átadott ciklusváltozó prím-e!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Utasítások/tevékenységek/funkciók összessége.</a:t>
            </a:r>
          </a:p>
          <a:p>
            <a:r>
              <a:rPr lang="hu-HU" dirty="0" smtClean="0"/>
              <a:t>Nevével hivatkozunk rá/meghívjuk, hogy végrehajtódjon.</a:t>
            </a:r>
          </a:p>
          <a:p>
            <a:r>
              <a:rPr lang="hu-HU" dirty="0" smtClean="0"/>
              <a:t>Egymást és önmagukat is meghívhatják.</a:t>
            </a:r>
          </a:p>
          <a:p>
            <a:r>
              <a:rPr lang="hu-HU" dirty="0" smtClean="0"/>
              <a:t>Készítésének célja: </a:t>
            </a:r>
          </a:p>
          <a:p>
            <a:pPr lvl="1"/>
            <a:r>
              <a:rPr lang="hu-HU" dirty="0" smtClean="0"/>
              <a:t>Részekre bontható egy-egy feladat. </a:t>
            </a:r>
            <a:br>
              <a:rPr lang="hu-HU" dirty="0" smtClean="0"/>
            </a:br>
            <a:r>
              <a:rPr lang="hu-HU" dirty="0" smtClean="0"/>
              <a:t>(Könnyebb áttekinteni, megírni, javítani.)</a:t>
            </a:r>
          </a:p>
          <a:p>
            <a:pPr lvl="1"/>
            <a:r>
              <a:rPr lang="hu-HU" dirty="0" smtClean="0"/>
              <a:t>Nincs redundancia.</a:t>
            </a:r>
          </a:p>
          <a:p>
            <a:pPr lvl="1"/>
            <a:r>
              <a:rPr lang="hu-HU" dirty="0" smtClean="0"/>
              <a:t>Többször is használható. </a:t>
            </a:r>
          </a:p>
          <a:p>
            <a:r>
              <a:rPr lang="hu-HU" dirty="0" smtClean="0"/>
              <a:t>Saját felelőssége, hogy oldja meg feladatát.</a:t>
            </a:r>
          </a:p>
          <a:p>
            <a:r>
              <a:rPr lang="hu-HU" dirty="0" smtClean="0"/>
              <a:t>Típusai: </a:t>
            </a:r>
          </a:p>
          <a:p>
            <a:pPr lvl="1"/>
            <a:r>
              <a:rPr lang="hu-HU" dirty="0" smtClean="0"/>
              <a:t>eljárás: nem ad vissza értéket. Önálló utasításként szerepel. 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("Jó  napom van.");</a:t>
            </a:r>
          </a:p>
          <a:p>
            <a:pPr lvl="1"/>
            <a:r>
              <a:rPr lang="hu-HU" dirty="0" smtClean="0"/>
              <a:t>függvény: mindig ad vissza értéket. Meghívásakor értékadás jobb oldalán áll. 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x=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74725" indent="-974725"/>
            <a:r>
              <a:rPr lang="hu-HU" dirty="0" smtClean="0"/>
              <a:t>7.1. </a:t>
            </a:r>
            <a:r>
              <a:rPr lang="hu-HU" smtClean="0"/>
              <a:t>Metódusok paraméterei és visszatérési értékük</a:t>
            </a:r>
            <a:endParaRPr lang="hu-HU" dirty="0" smtClean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Paraméterhasználat célja: metódusok általánosabb használata.</a:t>
            </a:r>
          </a:p>
          <a:p>
            <a:r>
              <a:rPr lang="hu-HU" dirty="0" smtClean="0"/>
              <a:t>Helyük: metódus nevét követő kerek metódusképző zárójelpár.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/>
              <a:t>/statikus kulcsszó metódus fejében: csak statikus példányváltozókkal dolgozik. Használatához nem kell az osztályt példányosítani.</a:t>
            </a:r>
          </a:p>
          <a:p>
            <a:r>
              <a:rPr lang="hu-HU" dirty="0" smtClean="0"/>
              <a:t>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dupla(int egész)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smtClean="0"/>
              <a:t>DuplaSzám7: Kérjen be a felhasználótól a konzolról egy egész számot, és írja ki a képernyőre annak kétszeresét! </a:t>
            </a:r>
            <a:br>
              <a:rPr lang="hu-HU" dirty="0" smtClean="0"/>
            </a:br>
            <a:r>
              <a:rPr lang="hu-HU" dirty="0" smtClean="0"/>
              <a:t>A megoldás tartalmazzon egy olyan </a:t>
            </a:r>
            <a:r>
              <a:rPr lang="hu-HU" b="1" dirty="0" smtClean="0"/>
              <a:t>eljárást</a:t>
            </a:r>
            <a:r>
              <a:rPr lang="hu-HU" dirty="0" smtClean="0"/>
              <a:t>, amely paraméterként átveszi a beolvasott számot, és saját maga számítja és írja ki annak kétszeresét!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DuplaSzám7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 dupla(int egész) { 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(„Szám kétszerese: "+2*egész);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hu-HU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("Szám kétszerese");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int x =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("Szám: 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dupla(x);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486400" y="2438400"/>
            <a:ext cx="25146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200" dirty="0" smtClean="0"/>
              <a:t>formális paraméter</a:t>
            </a:r>
            <a:endParaRPr lang="hu-HU" sz="22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2209800" y="6172200"/>
            <a:ext cx="25146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200" dirty="0" smtClean="0"/>
              <a:t>aktuális paraméter</a:t>
            </a:r>
            <a:endParaRPr lang="hu-HU" sz="2200" dirty="0"/>
          </a:p>
        </p:txBody>
      </p:sp>
      <p:cxnSp>
        <p:nvCxnSpPr>
          <p:cNvPr id="7" name="Egyenes összekötő nyíllal 6"/>
          <p:cNvCxnSpPr>
            <a:stCxn id="4" idx="1"/>
          </p:cNvCxnSpPr>
          <p:nvPr/>
        </p:nvCxnSpPr>
        <p:spPr>
          <a:xfrm rot="10800000" flipV="1">
            <a:off x="4572000" y="2653844"/>
            <a:ext cx="914400" cy="3941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>
            <a:stCxn id="5" idx="0"/>
          </p:cNvCxnSpPr>
          <p:nvPr/>
        </p:nvCxnSpPr>
        <p:spPr>
          <a:xfrm rot="16200000" flipV="1">
            <a:off x="2686050" y="5391150"/>
            <a:ext cx="381000" cy="1181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6172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smtClean="0"/>
              <a:t>DuplaSzám8: Kérjen be a felhasználótól a konzolról egy egész számot, és írja ki a képernyőre annak kétszeresét! </a:t>
            </a:r>
            <a:br>
              <a:rPr lang="hu-HU" dirty="0" smtClean="0"/>
            </a:br>
            <a:r>
              <a:rPr lang="hu-HU" dirty="0" smtClean="0"/>
              <a:t>A megoldás tartalmazzon egy olyan </a:t>
            </a:r>
            <a:r>
              <a:rPr lang="hu-HU" b="1" dirty="0" smtClean="0"/>
              <a:t>függvényt</a:t>
            </a:r>
            <a:r>
              <a:rPr lang="hu-HU" dirty="0" smtClean="0"/>
              <a:t>, amely paraméterként átveszi a beolvasott számot, és kiszámítja (visszatérési értékként szolgáltatja) annak kétszeresét!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DuplaSzám8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 int dupla(int egész)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2*egész;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("Szám kétszerese");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int x =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("Szám: 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szám kétszerese: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dupla(x)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 //4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smtClean="0"/>
              <a:t>Időtartam1</a:t>
            </a:r>
            <a:r>
              <a:rPr lang="hu-HU" dirty="0" smtClean="0"/>
              <a:t>: Másodpercben megadott időtartamot fejezzen ki óra:perc:másodperc formában! Ellenőrizni nem kell! A megvalósítást egy külön </a:t>
            </a:r>
            <a:r>
              <a:rPr lang="hu-HU" b="1" dirty="0" smtClean="0"/>
              <a:t>eljárás</a:t>
            </a:r>
            <a:r>
              <a:rPr lang="hu-HU" dirty="0" smtClean="0"/>
              <a:t> végezze!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időtartam(int mp)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 másodperc=mp;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 óra=másodperc/3600;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másodperc%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=3600;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 perc=másodperc/60;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másodperc%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=60;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(mp+" másodperc =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óra+":"+perc+":"+másodperc);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hu-HU" dirty="0" smtClean="0"/>
              <a:t>Meghívása: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időtartam(11502);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867400" y="1828800"/>
            <a:ext cx="22098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200" dirty="0" smtClean="0"/>
              <a:t>lokális változó</a:t>
            </a:r>
            <a:endParaRPr lang="hu-HU" sz="2200" dirty="0"/>
          </a:p>
        </p:txBody>
      </p:sp>
      <p:cxnSp>
        <p:nvCxnSpPr>
          <p:cNvPr id="6" name="Egyenes összekötő nyíllal 5"/>
          <p:cNvCxnSpPr>
            <a:stCxn id="4" idx="1"/>
          </p:cNvCxnSpPr>
          <p:nvPr/>
        </p:nvCxnSpPr>
        <p:spPr>
          <a:xfrm rot="10800000" flipV="1">
            <a:off x="2362200" y="2044244"/>
            <a:ext cx="3505200" cy="851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 rot="10800000" flipV="1">
            <a:off x="2133600" y="2286000"/>
            <a:ext cx="4343400" cy="14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rot="10800000" flipV="1">
            <a:off x="1905000" y="2362200"/>
            <a:ext cx="5562600" cy="182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6388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</a:t>
            </a:r>
            <a:r>
              <a:rPr lang="hu-HU" dirty="0" smtClean="0"/>
              <a:t>– I</a:t>
            </a:r>
            <a:r>
              <a:rPr lang="hu-HU" dirty="0" smtClean="0"/>
              <a:t>dőtartam2</a:t>
            </a:r>
            <a:r>
              <a:rPr lang="hu-HU" dirty="0" smtClean="0"/>
              <a:t>: Óra:perc:másodperc megadott időtartamot fejezzen ki másodpercként! </a:t>
            </a:r>
            <a:br>
              <a:rPr lang="hu-HU" dirty="0" smtClean="0"/>
            </a:br>
            <a:r>
              <a:rPr lang="hu-HU" dirty="0" smtClean="0"/>
              <a:t>A megvalósítást saját </a:t>
            </a:r>
            <a:r>
              <a:rPr lang="hu-HU" b="1" dirty="0" smtClean="0"/>
              <a:t>függvény</a:t>
            </a:r>
            <a:r>
              <a:rPr lang="hu-HU" dirty="0" smtClean="0"/>
              <a:t> végezze!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 időtartam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(int óra, int perc, </a:t>
            </a:r>
            <a:br>
              <a:rPr lang="hu-HU" b="1" dirty="0" smtClean="0">
                <a:latin typeface="Courier New" pitchFamily="49" charset="0"/>
                <a:cs typeface="Courier New" pitchFamily="49" charset="0"/>
              </a:rPr>
            </a:b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                   int másodperc)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óra*3600+perc*60+másodperc;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Meghívás: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("3:11:42 = "+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időtartam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(3, 11, 42)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 másodperc");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smtClean="0"/>
              <a:t>Prímszám3: Olvasson be egy egész számot a konzolról! </a:t>
            </a:r>
            <a:br>
              <a:rPr lang="hu-HU" dirty="0" smtClean="0"/>
            </a:br>
            <a:r>
              <a:rPr lang="hu-HU" dirty="0" smtClean="0"/>
              <a:t>Ezt adja át egy prím() </a:t>
            </a:r>
            <a:r>
              <a:rPr lang="hu-HU" b="1" dirty="0" err="1" smtClean="0"/>
              <a:t>fv.</a:t>
            </a:r>
            <a:r>
              <a:rPr lang="hu-HU" dirty="0" err="1" smtClean="0"/>
              <a:t>-nek</a:t>
            </a:r>
            <a:r>
              <a:rPr lang="hu-HU" dirty="0" smtClean="0"/>
              <a:t>, amely eldönti, hogy prímszám-e! </a:t>
            </a:r>
            <a:br>
              <a:rPr lang="hu-HU" dirty="0" smtClean="0"/>
            </a:br>
            <a:r>
              <a:rPr lang="hu-HU" dirty="0" smtClean="0"/>
              <a:t>A döntés eredményét a </a:t>
            </a:r>
            <a:r>
              <a:rPr lang="hu-HU" dirty="0" err="1" smtClean="0"/>
              <a:t>fv</a:t>
            </a:r>
            <a:r>
              <a:rPr lang="hu-HU" dirty="0" smtClean="0"/>
              <a:t>. visszatérési értéke (logikai érték) alapján </a:t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hu-HU" dirty="0" smtClean="0"/>
              <a:t> metódus írja ki a konzolra!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prím(int x) {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(x&lt;2)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osztókSzáma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=1;    </a:t>
            </a:r>
            <a:endParaRPr lang="hu-HU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i=2; i&lt;=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(x); i++)</a:t>
            </a:r>
            <a:endParaRPr lang="hu-HU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x%i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==0)</a:t>
            </a:r>
            <a:endParaRPr lang="hu-HU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osztókSzáma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osztókSzáma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==1);</a:t>
            </a:r>
            <a:endParaRPr lang="hu-HU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("Prímszám-e?");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int x=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("Szám: ");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prím(x)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?"Prím.":"Nem prím.");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858000" y="1806714"/>
            <a:ext cx="2286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érték szerinti </a:t>
            </a:r>
            <a:br>
              <a:rPr lang="hu-HU" sz="2000" dirty="0" smtClean="0"/>
            </a:br>
            <a:r>
              <a:rPr lang="hu-HU" sz="2000" dirty="0" smtClean="0"/>
              <a:t>paraméter-átadás</a:t>
            </a:r>
            <a:endParaRPr lang="hu-HU" sz="2000" dirty="0"/>
          </a:p>
        </p:txBody>
      </p:sp>
      <p:cxnSp>
        <p:nvCxnSpPr>
          <p:cNvPr id="6" name="Egyenes összekötő nyíllal 5"/>
          <p:cNvCxnSpPr/>
          <p:nvPr/>
        </p:nvCxnSpPr>
        <p:spPr>
          <a:xfrm rot="10800000">
            <a:off x="4343400" y="1981200"/>
            <a:ext cx="2438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 rot="5400000">
            <a:off x="4648200" y="2895600"/>
            <a:ext cx="3352800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392</TotalTime>
  <Words>1430</Words>
  <Application>Microsoft Office PowerPoint</Application>
  <PresentationFormat>Diavetítés a képernyőre (4:3 oldalarány)</PresentationFormat>
  <Paragraphs>203</Paragraphs>
  <Slides>25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6" baseType="lpstr">
      <vt:lpstr>Áramlás</vt:lpstr>
      <vt:lpstr>Programozási alapok 7/11. előadás</vt:lpstr>
      <vt:lpstr>7. Metódusok írása</vt:lpstr>
      <vt:lpstr>Metódus</vt:lpstr>
      <vt:lpstr>7.1. Metódusok paraméterei és visszatérési értékük</vt:lpstr>
      <vt:lpstr>5. dia</vt:lpstr>
      <vt:lpstr>6. dia</vt:lpstr>
      <vt:lpstr>7. dia</vt:lpstr>
      <vt:lpstr>8. dia</vt:lpstr>
      <vt:lpstr>9. dia</vt:lpstr>
      <vt:lpstr>10. dia</vt:lpstr>
      <vt:lpstr>11. dia</vt:lpstr>
      <vt:lpstr>12. dia</vt:lpstr>
      <vt:lpstr>13. dia</vt:lpstr>
      <vt:lpstr>14. dia</vt:lpstr>
      <vt:lpstr>7.2. Túlterhelt metódusok</vt:lpstr>
      <vt:lpstr>16. dia</vt:lpstr>
      <vt:lpstr>17. dia</vt:lpstr>
      <vt:lpstr>18. dia</vt:lpstr>
      <vt:lpstr>19. dia</vt:lpstr>
      <vt:lpstr>7.3. Gyakorló feladatok </vt:lpstr>
      <vt:lpstr>21. dia</vt:lpstr>
      <vt:lpstr>22. dia</vt:lpstr>
      <vt:lpstr>23. dia</vt:lpstr>
      <vt:lpstr>24. dia</vt:lpstr>
      <vt:lpstr>25.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</dc:title>
  <dc:creator>x-man</dc:creator>
  <cp:lastModifiedBy>Antonia</cp:lastModifiedBy>
  <cp:revision>54</cp:revision>
  <dcterms:created xsi:type="dcterms:W3CDTF">2014-02-08T12:36:20Z</dcterms:created>
  <dcterms:modified xsi:type="dcterms:W3CDTF">2014-10-30T15:50:35Z</dcterms:modified>
</cp:coreProperties>
</file>