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66" r:id="rId3"/>
    <p:sldId id="267" r:id="rId4"/>
    <p:sldId id="268" r:id="rId5"/>
    <p:sldId id="269" r:id="rId6"/>
    <p:sldId id="257" r:id="rId7"/>
    <p:sldId id="270" r:id="rId8"/>
    <p:sldId id="258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8" r:id="rId24"/>
    <p:sldId id="289" r:id="rId25"/>
    <p:sldId id="287" r:id="rId26"/>
    <p:sldId id="286" r:id="rId27"/>
    <p:sldId id="290" r:id="rId28"/>
    <p:sldId id="285" r:id="rId29"/>
    <p:sldId id="293" r:id="rId30"/>
    <p:sldId id="291" r:id="rId31"/>
    <p:sldId id="292" r:id="rId32"/>
    <p:sldId id="294" r:id="rId33"/>
    <p:sldId id="303" r:id="rId34"/>
    <p:sldId id="295" r:id="rId35"/>
    <p:sldId id="296" r:id="rId36"/>
    <p:sldId id="297" r:id="rId37"/>
    <p:sldId id="298" r:id="rId38"/>
    <p:sldId id="299" r:id="rId39"/>
    <p:sldId id="300" r:id="rId40"/>
    <p:sldId id="302" r:id="rId41"/>
    <p:sldId id="301" r:id="rId42"/>
    <p:sldId id="259" r:id="rId43"/>
    <p:sldId id="260" r:id="rId44"/>
    <p:sldId id="264" r:id="rId45"/>
    <p:sldId id="265" r:id="rId46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ím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17" name="Alcím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u-HU" smtClean="0"/>
              <a:t>Alcím mintájának szerkesztése</a:t>
            </a:r>
            <a:endParaRPr kumimoji="0" lang="en-US"/>
          </a:p>
        </p:txBody>
      </p:sp>
      <p:sp>
        <p:nvSpPr>
          <p:cNvPr id="30" name="Dátum hely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D980-9BBC-452B-871C-633ADC4178A2}" type="datetimeFigureOut">
              <a:rPr lang="hu-HU" smtClean="0"/>
              <a:pPr/>
              <a:t>2014.10.30.</a:t>
            </a:fld>
            <a:endParaRPr lang="hu-HU"/>
          </a:p>
        </p:txBody>
      </p:sp>
      <p:sp>
        <p:nvSpPr>
          <p:cNvPr id="19" name="Élőláb hely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27" name="Dia számának hely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4496-3C18-4445-A047-C59AE2BBFE6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D980-9BBC-452B-871C-633ADC4178A2}" type="datetimeFigureOut">
              <a:rPr lang="hu-HU" smtClean="0"/>
              <a:pPr/>
              <a:t>2014.10.30.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4496-3C18-4445-A047-C59AE2BBFE6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D980-9BBC-452B-871C-633ADC4178A2}" type="datetimeFigureOut">
              <a:rPr lang="hu-HU" smtClean="0"/>
              <a:pPr/>
              <a:t>2014.10.30.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4496-3C18-4445-A047-C59AE2BBFE6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000" b="1"/>
            </a:lvl1pPr>
          </a:lstStyle>
          <a:p>
            <a:r>
              <a:rPr kumimoji="0" lang="hu-HU" dirty="0" smtClean="0"/>
              <a:t>Mintacím szerkesztése</a:t>
            </a:r>
            <a:endParaRPr kumimoji="0"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400">
                <a:latin typeface="Arial" pitchFamily="34" charset="0"/>
                <a:cs typeface="Arial" pitchFamily="34" charset="0"/>
              </a:defRPr>
            </a:lvl3pPr>
            <a:lvl4pPr>
              <a:defRPr sz="2400">
                <a:latin typeface="Arial" pitchFamily="34" charset="0"/>
                <a:cs typeface="Arial" pitchFamily="34" charset="0"/>
              </a:defRPr>
            </a:lvl4pPr>
            <a:lvl5pPr>
              <a:defRPr sz="2400">
                <a:latin typeface="Arial" pitchFamily="34" charset="0"/>
                <a:cs typeface="Arial" pitchFamily="34" charset="0"/>
              </a:defRPr>
            </a:lvl5pPr>
          </a:lstStyle>
          <a:p>
            <a:pPr lvl="0" eaLnBrk="1" latinLnBrk="0" hangingPunct="1"/>
            <a:r>
              <a:rPr lang="hu-HU" dirty="0" smtClean="0"/>
              <a:t>Mintaszöveg szerkesztése</a:t>
            </a:r>
          </a:p>
          <a:p>
            <a:pPr lvl="1" eaLnBrk="1" latinLnBrk="0" hangingPunct="1"/>
            <a:r>
              <a:rPr lang="hu-HU" dirty="0" smtClean="0"/>
              <a:t>Második szint</a:t>
            </a:r>
          </a:p>
          <a:p>
            <a:pPr lvl="2" eaLnBrk="1" latinLnBrk="0" hangingPunct="1"/>
            <a:r>
              <a:rPr lang="hu-HU" dirty="0" smtClean="0"/>
              <a:t>Harmadik szint</a:t>
            </a:r>
          </a:p>
          <a:p>
            <a:pPr lvl="3" eaLnBrk="1" latinLnBrk="0" hangingPunct="1"/>
            <a:r>
              <a:rPr lang="hu-HU" dirty="0" smtClean="0"/>
              <a:t>Negyedik szint</a:t>
            </a:r>
          </a:p>
          <a:p>
            <a:pPr lvl="4" eaLnBrk="1" latinLnBrk="0" hangingPunct="1"/>
            <a:r>
              <a:rPr lang="hu-HU" dirty="0" smtClean="0"/>
              <a:t>Ötödik szint</a:t>
            </a:r>
            <a:endParaRPr kumimoji="0"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D980-9BBC-452B-871C-633ADC4178A2}" type="datetimeFigureOut">
              <a:rPr lang="hu-HU" smtClean="0"/>
              <a:pPr/>
              <a:t>2014.10.30.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4496-3C18-4445-A047-C59AE2BBFE6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D980-9BBC-452B-871C-633ADC4178A2}" type="datetimeFigureOut">
              <a:rPr lang="hu-HU" smtClean="0"/>
              <a:pPr/>
              <a:t>2014.10.30.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4496-3C18-4445-A047-C59AE2BBFE6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D980-9BBC-452B-871C-633ADC4178A2}" type="datetimeFigureOut">
              <a:rPr lang="hu-HU" smtClean="0"/>
              <a:pPr/>
              <a:t>2014.10.30.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4496-3C18-4445-A047-C59AE2BBFE6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Tartalom helye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D980-9BBC-452B-871C-633ADC4178A2}" type="datetimeFigureOut">
              <a:rPr lang="hu-HU" smtClean="0"/>
              <a:pPr/>
              <a:t>2014.10.30.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4496-3C18-4445-A047-C59AE2BBFE6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D980-9BBC-452B-871C-633ADC4178A2}" type="datetimeFigureOut">
              <a:rPr lang="hu-HU" smtClean="0"/>
              <a:pPr/>
              <a:t>2014.10.30.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4496-3C18-4445-A047-C59AE2BBFE6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D980-9BBC-452B-871C-633ADC4178A2}" type="datetimeFigureOut">
              <a:rPr lang="hu-HU" smtClean="0"/>
              <a:pPr/>
              <a:t>2014.10.30.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4496-3C18-4445-A047-C59AE2BBFE6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D980-9BBC-452B-871C-633ADC4178A2}" type="datetimeFigureOut">
              <a:rPr lang="hu-HU" smtClean="0"/>
              <a:pPr/>
              <a:t>2014.10.30.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4496-3C18-4445-A047-C59AE2BBFE6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gy sarkán kerekítve levágott téglalap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erékszögű háromszög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D980-9BBC-452B-871C-633ADC4178A2}" type="datetimeFigureOut">
              <a:rPr lang="hu-HU" smtClean="0"/>
              <a:pPr/>
              <a:t>2014.10.30.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FA14496-3C18-4445-A047-C59AE2BBFE63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u-HU" smtClean="0"/>
              <a:t>Kép beszúrásához kattintson az ikonra</a:t>
            </a:r>
            <a:endParaRPr kumimoji="0" lang="en-US" dirty="0"/>
          </a:p>
        </p:txBody>
      </p:sp>
      <p:sp>
        <p:nvSpPr>
          <p:cNvPr id="10" name="Szabadkézi sokszög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Szabadkézi sokszög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abadkézi sokszög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Szabadkézi sokszög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Cím hely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0" name="Szöveg hely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u-HU" smtClean="0"/>
              <a:t>Mintaszöveg szerkesztése</a:t>
            </a:r>
          </a:p>
          <a:p>
            <a:pPr lvl="1" eaLnBrk="1" latinLnBrk="0" hangingPunct="1"/>
            <a:r>
              <a:rPr kumimoji="0" lang="hu-HU" smtClean="0"/>
              <a:t>Második szint</a:t>
            </a:r>
          </a:p>
          <a:p>
            <a:pPr lvl="2" eaLnBrk="1" latinLnBrk="0" hangingPunct="1"/>
            <a:r>
              <a:rPr kumimoji="0" lang="hu-HU" smtClean="0"/>
              <a:t>Harmadik szint</a:t>
            </a:r>
          </a:p>
          <a:p>
            <a:pPr lvl="3" eaLnBrk="1" latinLnBrk="0" hangingPunct="1"/>
            <a:r>
              <a:rPr kumimoji="0" lang="hu-HU" smtClean="0"/>
              <a:t>Negyedik szint</a:t>
            </a:r>
          </a:p>
          <a:p>
            <a:pPr lvl="4" eaLnBrk="1" latinLnBrk="0" hangingPunct="1"/>
            <a:r>
              <a:rPr kumimoji="0" lang="hu-HU" smtClean="0"/>
              <a:t>Ötödik szint</a:t>
            </a:r>
            <a:endParaRPr kumimoji="0" lang="en-US"/>
          </a:p>
        </p:txBody>
      </p:sp>
      <p:sp>
        <p:nvSpPr>
          <p:cNvPr id="10" name="Dátum hely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677D980-9BBC-452B-871C-633ADC4178A2}" type="datetimeFigureOut">
              <a:rPr lang="hu-HU" smtClean="0"/>
              <a:pPr/>
              <a:t>2014.10.30.</a:t>
            </a:fld>
            <a:endParaRPr lang="hu-HU"/>
          </a:p>
        </p:txBody>
      </p:sp>
      <p:sp>
        <p:nvSpPr>
          <p:cNvPr id="22" name="Élőláb hely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18" name="Dia számának hely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FA14496-3C18-4445-A047-C59AE2BBFE63}" type="slidenum">
              <a:rPr lang="hu-HU" smtClean="0"/>
              <a:pPr/>
              <a:t>‹#›</a:t>
            </a:fld>
            <a:endParaRPr lang="hu-HU"/>
          </a:p>
        </p:txBody>
      </p:sp>
      <p:grpSp>
        <p:nvGrpSpPr>
          <p:cNvPr id="2" name="Csoportba foglalás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Szabadkézi sokszög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Szabadkézi sokszög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Programozási alapok</a:t>
            </a:r>
            <a:br>
              <a:rPr lang="hu-HU" b="1" dirty="0" smtClean="0"/>
            </a:br>
            <a:r>
              <a:rPr lang="hu-HU" sz="3200" b="0" dirty="0" smtClean="0"/>
              <a:t>8/11. előadás</a:t>
            </a:r>
            <a:endParaRPr lang="hu-HU" sz="3200" b="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7620000" cy="2209800"/>
          </a:xfrm>
        </p:spPr>
        <p:txBody>
          <a:bodyPr>
            <a:normAutofit/>
          </a:bodyPr>
          <a:lstStyle/>
          <a:p>
            <a:r>
              <a:rPr lang="hu-HU" i="1" dirty="0" smtClean="0">
                <a:solidFill>
                  <a:schemeClr val="tx1"/>
                </a:solidFill>
              </a:rPr>
              <a:t>Összeállította: Berecz Antónia</a:t>
            </a:r>
          </a:p>
          <a:p>
            <a:endParaRPr lang="hu-HU" dirty="0">
              <a:solidFill>
                <a:schemeClr val="tx1"/>
              </a:solidFill>
            </a:endParaRPr>
          </a:p>
          <a:p>
            <a:pPr algn="l"/>
            <a:r>
              <a:rPr lang="hu-HU" dirty="0" smtClean="0">
                <a:solidFill>
                  <a:schemeClr val="tx1"/>
                </a:solidFill>
              </a:rPr>
              <a:t>Forrás: </a:t>
            </a:r>
            <a:r>
              <a:rPr lang="hu-HU" dirty="0" err="1" smtClean="0">
                <a:solidFill>
                  <a:schemeClr val="tx1"/>
                </a:solidFill>
              </a:rPr>
              <a:t>Kaczur</a:t>
            </a:r>
            <a:r>
              <a:rPr lang="hu-HU" dirty="0" smtClean="0">
                <a:solidFill>
                  <a:schemeClr val="tx1"/>
                </a:solidFill>
              </a:rPr>
              <a:t> Sándor: Programozási alapok, 2009., </a:t>
            </a:r>
            <a:r>
              <a:rPr lang="hu-HU" smtClean="0">
                <a:solidFill>
                  <a:schemeClr val="tx1"/>
                </a:solidFill>
              </a:rPr>
              <a:t>ISBN 978-963-06-8122-3</a:t>
            </a:r>
            <a:endParaRPr lang="hu-H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638800"/>
          </a:xfrm>
        </p:spPr>
        <p:txBody>
          <a:bodyPr/>
          <a:lstStyle/>
          <a:p>
            <a:pPr>
              <a:buNone/>
            </a:pPr>
            <a:r>
              <a:rPr lang="hu-HU" dirty="0" smtClean="0"/>
              <a:t>2. Tömbelemek forráskódban egyesével megadva: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int[] tömb=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int[10];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tömb[0]= 6;  tömb[1]=12;  tömb[2]=-5;  tömb[3]= 0;  tömb[4]= 8;  tömb[5]= 2;  tömb[6]=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6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;  tömb[7]=44;  tömb[8]= 9;  tömb[9]= 7;</a:t>
            </a:r>
          </a:p>
          <a:p>
            <a:pPr>
              <a:buNone/>
            </a:pPr>
            <a:endParaRPr lang="hu-HU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smtClean="0"/>
              <a:t>operátor: megadott típusú elem számára helyfoglalás.</a:t>
            </a:r>
          </a:p>
          <a:p>
            <a:pPr marL="0" indent="0">
              <a:buNone/>
            </a:pPr>
            <a:r>
              <a:rPr lang="hu-HU" dirty="0" smtClean="0"/>
              <a:t>Tömbelemeket ritkán adunk meg egyesével forráskódból, mert sok idő, jelentős hibaforrás.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33400" y="762000"/>
            <a:ext cx="8610600" cy="5562600"/>
          </a:xfrm>
        </p:spPr>
        <p:txBody>
          <a:bodyPr/>
          <a:lstStyle/>
          <a:p>
            <a:pPr marL="0" indent="0">
              <a:buNone/>
            </a:pPr>
            <a:r>
              <a:rPr lang="hu-HU" dirty="0" smtClean="0"/>
              <a:t>3. Tömbelemek bekérése felhasználótól: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int[] tömb=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int[10];    </a:t>
            </a:r>
          </a:p>
          <a:p>
            <a:pPr marL="0" indent="0"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(int i=0; i&lt;=9; i++)</a:t>
            </a:r>
            <a:br>
              <a:rPr lang="hu-HU" dirty="0" smtClean="0">
                <a:latin typeface="Courier New" pitchFamily="49" charset="0"/>
                <a:cs typeface="Courier New" pitchFamily="49" charset="0"/>
              </a:rPr>
            </a:br>
            <a:r>
              <a:rPr lang="hu-HU" dirty="0" smtClean="0">
                <a:latin typeface="Courier New" pitchFamily="49" charset="0"/>
                <a:cs typeface="Courier New" pitchFamily="49" charset="0"/>
              </a:rPr>
              <a:t>  tömb[i]=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extra.Console.readInt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hu-HU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hu-HU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hu-HU" b="1" dirty="0" smtClean="0">
                <a:latin typeface="Courier New" pitchFamily="49" charset="0"/>
                <a:cs typeface="Courier New" pitchFamily="49" charset="0"/>
              </a:rPr>
              <a:t>+1)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hu-HU" dirty="0" smtClean="0">
                <a:latin typeface="Courier New" pitchFamily="49" charset="0"/>
                <a:cs typeface="Courier New" pitchFamily="49" charset="0"/>
              </a:rPr>
            </a:b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                          ". elem: ");</a:t>
            </a:r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Bekérés és listázás két külön ciklusban valósítható meg.</a:t>
            </a:r>
          </a:p>
          <a:p>
            <a:pPr marL="0" indent="0">
              <a:buNone/>
            </a:pPr>
            <a:r>
              <a:rPr lang="hu-HU" dirty="0" smtClean="0"/>
              <a:t>Használjuk, ha feltétlenül szükséges, mert sok időt igényel.</a:t>
            </a:r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6096000"/>
          </a:xfrm>
        </p:spPr>
        <p:txBody>
          <a:bodyPr/>
          <a:lstStyle/>
          <a:p>
            <a:pPr>
              <a:buNone/>
            </a:pPr>
            <a:r>
              <a:rPr lang="hu-HU" dirty="0" smtClean="0"/>
              <a:t>4. Tömbelemek megadása </a:t>
            </a:r>
            <a:r>
              <a:rPr lang="hu-HU" dirty="0" err="1" smtClean="0"/>
              <a:t>véletlenszámokkal</a:t>
            </a:r>
            <a:r>
              <a:rPr lang="hu-HU" dirty="0" smtClean="0"/>
              <a:t>: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int[] tömb=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int[10];    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int szám;</a:t>
            </a:r>
          </a:p>
          <a:p>
            <a:pPr marL="0" indent="0"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(int i=0; i&lt;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tömb.length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++) {</a:t>
            </a:r>
            <a:br>
              <a:rPr lang="hu-HU" dirty="0" smtClean="0">
                <a:latin typeface="Courier New" pitchFamily="49" charset="0"/>
                <a:cs typeface="Courier New" pitchFamily="49" charset="0"/>
              </a:rPr>
            </a:br>
            <a:r>
              <a:rPr lang="hu-HU" dirty="0" smtClean="0">
                <a:latin typeface="Courier New" pitchFamily="49" charset="0"/>
                <a:cs typeface="Courier New" pitchFamily="49" charset="0"/>
              </a:rPr>
              <a:t>  szám=(int)(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Math.random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()*90+10);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tömb[i]=szám; 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(tömb[i]+", ");  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szám</a:t>
            </a:r>
            <a:r>
              <a:rPr lang="hu-HU" dirty="0" smtClean="0"/>
              <a:t>: a változó átmenetileg tárol egy véletlenszerűen előállított kétjegyű egész számot. A jobb áttekinthetőség miatt alkalmazzuk most.</a:t>
            </a:r>
          </a:p>
          <a:p>
            <a:pPr>
              <a:buNone/>
            </a:pPr>
            <a:r>
              <a:rPr lang="hu-HU" dirty="0" smtClean="0"/>
              <a:t>Feltöltés és kiírás most egy ciklusban is megoldható.</a:t>
            </a:r>
          </a:p>
          <a:p>
            <a:pPr>
              <a:buNone/>
            </a:pPr>
            <a:r>
              <a:rPr lang="hu-HU" dirty="0" smtClean="0"/>
              <a:t>Másik megoldás tömbelem </a:t>
            </a:r>
            <a:r>
              <a:rPr lang="hu-HU" dirty="0" err="1" smtClean="0"/>
              <a:t>véletlenszámmal</a:t>
            </a:r>
            <a:r>
              <a:rPr lang="hu-HU" dirty="0" smtClean="0"/>
              <a:t> feltöltésére: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tömb[i]=(int)(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Math.random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()*90+10);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/>
          <a:lstStyle/>
          <a:p>
            <a:pPr marL="0" indent="0">
              <a:buNone/>
            </a:pPr>
            <a:r>
              <a:rPr lang="hu-HU" b="1" dirty="0" smtClean="0"/>
              <a:t>Feladat</a:t>
            </a:r>
            <a:r>
              <a:rPr lang="hu-HU" dirty="0" smtClean="0"/>
              <a:t> – ElemekÉrtékeIndex0_19:</a:t>
            </a:r>
          </a:p>
          <a:p>
            <a:pPr marL="0" indent="0">
              <a:buNone/>
            </a:pPr>
            <a:r>
              <a:rPr lang="hu-HU" dirty="0" smtClean="0"/>
              <a:t>Hozzon létre egy 20 elemű, egész számokat tároló tömböt.</a:t>
            </a:r>
          </a:p>
          <a:p>
            <a:pPr marL="0" indent="0">
              <a:buNone/>
            </a:pPr>
            <a:r>
              <a:rPr lang="hu-HU" dirty="0" smtClean="0"/>
              <a:t>Töltse fel az elemeket indexük értékével a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feltölt()</a:t>
            </a:r>
            <a:r>
              <a:rPr lang="hu-HU" dirty="0" smtClean="0"/>
              <a:t> </a:t>
            </a:r>
            <a:r>
              <a:rPr lang="hu-HU" dirty="0" err="1" smtClean="0"/>
              <a:t>fv.-ben</a:t>
            </a:r>
            <a:r>
              <a:rPr lang="hu-HU" dirty="0" smtClean="0"/>
              <a:t>, majd írja ki az elemeket a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kiír()</a:t>
            </a:r>
            <a:r>
              <a:rPr lang="hu-HU" dirty="0" smtClean="0"/>
              <a:t> eljárásban!</a:t>
            </a:r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r>
              <a:rPr lang="hu-HU" b="1" dirty="0" smtClean="0"/>
              <a:t>Feladat</a:t>
            </a:r>
            <a:r>
              <a:rPr lang="hu-HU" dirty="0" smtClean="0"/>
              <a:t> – </a:t>
            </a:r>
            <a:r>
              <a:rPr lang="hu-HU" dirty="0" err="1" smtClean="0"/>
              <a:t>KétjegyűekTömbFeltöltésKonzolról</a:t>
            </a:r>
            <a:r>
              <a:rPr lang="hu-HU" dirty="0" smtClean="0"/>
              <a:t>: </a:t>
            </a:r>
            <a:br>
              <a:rPr lang="hu-HU" dirty="0" smtClean="0"/>
            </a:br>
            <a:r>
              <a:rPr lang="hu-HU" dirty="0" smtClean="0"/>
              <a:t>Hozzon létre egy 5 elemű, egész számokat tároló tömböt!</a:t>
            </a:r>
          </a:p>
          <a:p>
            <a:pPr>
              <a:buNone/>
            </a:pPr>
            <a:r>
              <a:rPr lang="hu-HU" dirty="0" smtClean="0"/>
              <a:t>Az elemeket a felhasználótól kérje be! </a:t>
            </a:r>
          </a:p>
          <a:p>
            <a:pPr>
              <a:buNone/>
            </a:pPr>
            <a:r>
              <a:rPr lang="hu-HU" dirty="0" smtClean="0"/>
              <a:t>Csak kétjegyű egész számokat fogadjon el!</a:t>
            </a:r>
          </a:p>
          <a:p>
            <a:pPr>
              <a:buNone/>
            </a:pPr>
            <a:endParaRPr lang="hu-HU" dirty="0" smtClean="0"/>
          </a:p>
          <a:p>
            <a:pPr marL="0" indent="0">
              <a:buNone/>
            </a:pPr>
            <a:r>
              <a:rPr lang="hu-HU" b="1" dirty="0" smtClean="0"/>
              <a:t>Feladat</a:t>
            </a:r>
            <a:r>
              <a:rPr lang="hu-HU" dirty="0" smtClean="0"/>
              <a:t> – </a:t>
            </a:r>
            <a:r>
              <a:rPr lang="hu-HU" dirty="0" err="1" smtClean="0"/>
              <a:t>HárommalOszthatókGenerálása</a:t>
            </a:r>
            <a:r>
              <a:rPr lang="hu-HU" dirty="0" smtClean="0"/>
              <a:t>: </a:t>
            </a:r>
            <a:br>
              <a:rPr lang="hu-HU" dirty="0" smtClean="0"/>
            </a:br>
            <a:r>
              <a:rPr lang="hu-HU" dirty="0" smtClean="0"/>
              <a:t>Hozzon létre egy 5 elemű, egész számokat tároló tömböt!</a:t>
            </a:r>
          </a:p>
          <a:p>
            <a:pPr>
              <a:buNone/>
            </a:pPr>
            <a:r>
              <a:rPr lang="hu-HU" dirty="0" smtClean="0"/>
              <a:t>Generáljon elemeknek 3-mal osztható egész számokat!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762000"/>
            <a:ext cx="8686800" cy="586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 smtClean="0"/>
              <a:t>Feladat</a:t>
            </a:r>
            <a:r>
              <a:rPr lang="hu-HU" dirty="0" smtClean="0"/>
              <a:t> – Kockadobás1: A program "dobjon fel" véletlenszerűen annyiszor egy szabályos dobókockát, ahányszor a felhasználó kéri! </a:t>
            </a:r>
            <a:br>
              <a:rPr lang="hu-HU" dirty="0" smtClean="0"/>
            </a:br>
            <a:r>
              <a:rPr lang="hu-HU" dirty="0" smtClean="0"/>
              <a:t>A dobások számát ellenőrzötten olvassa be, csak pozitív lehet! A program gyűjtse össze, hogy hányszor "dobott" 1-et, 2-t, </a:t>
            </a:r>
            <a:br>
              <a:rPr lang="hu-HU" dirty="0" smtClean="0"/>
            </a:br>
            <a:r>
              <a:rPr lang="hu-HU" dirty="0" smtClean="0"/>
              <a:t>3-at, 4-et, 5-öt, illetve 6-ot, és mindezeket írja ki a konzolra!</a:t>
            </a:r>
          </a:p>
          <a:p>
            <a:pPr>
              <a:buNone/>
            </a:pPr>
            <a:r>
              <a:rPr lang="hu-HU" dirty="0" smtClean="0"/>
              <a:t>Példa futásra: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Kockadobások száma: 100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1 volt: 13 db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2 volt: 15 db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3 volt: 12 db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4 volt: 18 db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5 volt: 22 db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6 volt: 20 db</a:t>
            </a:r>
          </a:p>
          <a:p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smtClean="0"/>
              <a:t>Felhasználótól ellenőrzötten bekérjük a dobások számát a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dobásDb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smtClean="0"/>
              <a:t>változóba: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int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dobásDb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((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dobásDb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extra.Console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readInt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("Kockadobások száma: "))&lt;=0)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("Nem pozitív. Újra!");</a:t>
            </a:r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A dobások számának tárolására létrehozzuk a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dobásTömb</a:t>
            </a:r>
            <a:r>
              <a:rPr lang="hu-HU" dirty="0" err="1" smtClean="0"/>
              <a:t>-öt</a:t>
            </a:r>
            <a:r>
              <a:rPr lang="hu-HU" dirty="0" smtClean="0"/>
              <a:t>, és feltöltjük 0-kal: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int[]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dobásTömb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[7]; </a:t>
            </a:r>
          </a:p>
          <a:p>
            <a:pPr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(int i=1; i&lt;=6; i++)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dobásTömb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[i]=0;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28600" y="762000"/>
            <a:ext cx="8915400" cy="6096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dirty="0" smtClean="0"/>
              <a:t>A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dobás </a:t>
            </a:r>
            <a:r>
              <a:rPr lang="hu-HU" dirty="0" smtClean="0"/>
              <a:t>változóba 1..6 között </a:t>
            </a:r>
            <a:r>
              <a:rPr lang="hu-HU" dirty="0" err="1" smtClean="0"/>
              <a:t>véletlenszámokat</a:t>
            </a:r>
            <a:r>
              <a:rPr lang="hu-HU" dirty="0" smtClean="0"/>
              <a:t> állítunk elő. </a:t>
            </a:r>
            <a:br>
              <a:rPr lang="hu-HU" dirty="0" smtClean="0"/>
            </a:br>
            <a:r>
              <a:rPr lang="hu-HU" dirty="0" smtClean="0"/>
              <a:t>A dobott számot a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dobásTömb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smtClean="0"/>
              <a:t>ugyanazon indexű elemében számláljuk úgy, hogy inkrementáljuk azt az indexű elemet.</a:t>
            </a:r>
            <a:br>
              <a:rPr lang="hu-HU" dirty="0" smtClean="0"/>
            </a:br>
            <a:r>
              <a:rPr lang="hu-HU" dirty="0" smtClean="0"/>
              <a:t>Pl. ha a program 3-at dob, akkor a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dobásTömb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[3]</a:t>
            </a:r>
            <a:r>
              <a:rPr lang="hu-HU" dirty="0" err="1" smtClean="0"/>
              <a:t>-at</a:t>
            </a:r>
            <a:r>
              <a:rPr lang="hu-HU" dirty="0" smtClean="0"/>
              <a:t> növeljük: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dobásTömb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[3]++</a:t>
            </a:r>
            <a:r>
              <a:rPr lang="hu-HU" dirty="0" smtClean="0"/>
              <a:t>.</a:t>
            </a:r>
          </a:p>
          <a:p>
            <a:pPr marL="0" indent="0">
              <a:buNone/>
            </a:pPr>
            <a:endParaRPr lang="hu-HU" dirty="0" smtClean="0"/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int dobás;</a:t>
            </a:r>
          </a:p>
          <a:p>
            <a:pPr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(int i=1; i&lt;=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dobásDb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dobás=(int)(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Math.random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()*6+1);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dobásTömb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[dobás]++; 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hu-HU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hu-HU" dirty="0" smtClean="0"/>
              <a:t>Kiíratjuk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dobásTömb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smtClean="0"/>
              <a:t>indexeit és az azon tárolt számokat: </a:t>
            </a:r>
          </a:p>
          <a:p>
            <a:pPr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(int i=1; i&lt;=6; i++)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(i+" volt: " +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dobásTömb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[i]+ </a:t>
            </a:r>
            <a:br>
              <a:rPr lang="hu-HU" dirty="0" smtClean="0">
                <a:latin typeface="Courier New" pitchFamily="49" charset="0"/>
                <a:cs typeface="Courier New" pitchFamily="49" charset="0"/>
              </a:rPr>
            </a:b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              " db");</a:t>
            </a:r>
          </a:p>
          <a:p>
            <a:endParaRPr lang="hu-H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 smtClean="0"/>
              <a:t>Feladat</a:t>
            </a:r>
            <a:r>
              <a:rPr lang="hu-HU" dirty="0" smtClean="0"/>
              <a:t> - Ötöslottó1: Írjon ki a konzolra egy </a:t>
            </a:r>
            <a:r>
              <a:rPr lang="hu-HU" dirty="0" err="1" smtClean="0"/>
              <a:t>ötöslottón</a:t>
            </a:r>
            <a:r>
              <a:rPr lang="hu-HU" dirty="0" smtClean="0"/>
              <a:t> megjátszható számkombinációt! </a:t>
            </a:r>
            <a:br>
              <a:rPr lang="hu-HU" dirty="0" smtClean="0"/>
            </a:br>
            <a:r>
              <a:rPr lang="hu-HU" dirty="0" smtClean="0"/>
              <a:t>Az öt </a:t>
            </a:r>
            <a:r>
              <a:rPr lang="hu-HU" dirty="0" err="1" smtClean="0"/>
              <a:t>véletlenszám</a:t>
            </a:r>
            <a:r>
              <a:rPr lang="hu-HU" dirty="0" smtClean="0"/>
              <a:t> egymástól különbözik, és 1 és 90 közé esik. A megoldáshoz logikai tömböt használjon!</a:t>
            </a:r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A tömb 1..90. indexét fogjuk használni. Még egy számot sem húztunk, ezért </a:t>
            </a:r>
            <a:r>
              <a:rPr lang="hu-HU" dirty="0" err="1" smtClean="0"/>
              <a:t>false-szal</a:t>
            </a:r>
            <a:r>
              <a:rPr lang="hu-HU" dirty="0" smtClean="0"/>
              <a:t> töltjük fel az elemeket:</a:t>
            </a:r>
          </a:p>
          <a:p>
            <a:pPr marL="0" indent="0"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logikaiTömb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[91]; </a:t>
            </a:r>
          </a:p>
          <a:p>
            <a:pPr marL="0" indent="0"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(int i=1; i&lt;=90; i++) 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logikaiTömb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[i]=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;  </a:t>
            </a:r>
          </a:p>
          <a:p>
            <a:pPr marL="0" indent="0">
              <a:buNone/>
            </a:pPr>
            <a:endParaRPr lang="hu-HU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1000" y="762000"/>
            <a:ext cx="8458200" cy="6096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jóSzámDb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smtClean="0"/>
              <a:t>változóban a megfelelő kihúzott számok darabját számláljuk. Az első szám biztosan jó lesz (még nem volt kihúzva), ezért kezdőértéke 1.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tipp </a:t>
            </a:r>
            <a:r>
              <a:rPr lang="hu-HU" dirty="0" smtClean="0"/>
              <a:t>az épp kihúzott számot tárolja.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int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jóSzámDb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=1, tipp; </a:t>
            </a:r>
          </a:p>
          <a:p>
            <a:pPr marL="0" indent="0">
              <a:buNone/>
            </a:pPr>
            <a:endParaRPr lang="hu-HU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hu-HU" dirty="0" smtClean="0"/>
              <a:t>Amíg 5 vagy kevesebb a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jóSzámDb</a:t>
            </a:r>
            <a:r>
              <a:rPr lang="hu-HU" dirty="0" smtClean="0"/>
              <a:t>, generálunk számot. </a:t>
            </a:r>
            <a:br>
              <a:rPr lang="hu-HU" dirty="0" smtClean="0"/>
            </a:br>
            <a:r>
              <a:rPr lang="hu-HU" dirty="0" smtClean="0"/>
              <a:t>Ha eddig még nem volt kihúzva (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hu-HU" dirty="0" smtClean="0"/>
              <a:t>) az értéke a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logikaiTömb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[tipp]</a:t>
            </a:r>
            <a:r>
              <a:rPr lang="hu-HU" dirty="0" smtClean="0"/>
              <a:t> indexű elemnek, akkor (1)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hu-HU" dirty="0" err="1" smtClean="0"/>
              <a:t>-ra</a:t>
            </a:r>
            <a:r>
              <a:rPr lang="hu-HU" dirty="0" smtClean="0"/>
              <a:t> állítjuk (ki van húzva), és (2)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jóSzámDb</a:t>
            </a:r>
            <a:r>
              <a:rPr lang="hu-HU" dirty="0" err="1" smtClean="0"/>
              <a:t>-ot</a:t>
            </a:r>
            <a:r>
              <a:rPr lang="hu-HU" dirty="0" smtClean="0"/>
              <a:t> inkrementáljuk. </a:t>
            </a:r>
            <a:br>
              <a:rPr lang="hu-HU" dirty="0" smtClean="0"/>
            </a:br>
            <a:r>
              <a:rPr lang="hu-HU" dirty="0" smtClean="0"/>
              <a:t>Végül visszatérünk a ciklus fejéhez.</a:t>
            </a:r>
          </a:p>
          <a:p>
            <a:pPr marL="0" indent="0"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jóSzámDb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&lt;=5) { 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tipp=(int)(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Math.random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()*90+1);  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(!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logikaiTömb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[tipp]) {  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logikaiTömb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[tipp]=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jóSzámDb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/>
          <a:lstStyle/>
          <a:p>
            <a:pPr marL="0" indent="0">
              <a:buNone/>
            </a:pPr>
            <a:r>
              <a:rPr lang="hu-HU" dirty="0" smtClean="0"/>
              <a:t>A konzolra a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logikaiTömb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smtClean="0"/>
              <a:t>azon indexeit írjuk, amelyek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hu-HU" dirty="0" smtClean="0"/>
              <a:t> értékűek (vagyis ki vannak húzva):</a:t>
            </a:r>
          </a:p>
          <a:p>
            <a:pPr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(int i=1; i&lt;=90; i++)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logikaiTömb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[i])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(i+" "); </a:t>
            </a:r>
          </a:p>
          <a:p>
            <a:pPr>
              <a:buNone/>
            </a:pPr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A módszer memóriahasználat szempontjából pazarló: </a:t>
            </a:r>
            <a:br>
              <a:rPr lang="hu-HU" dirty="0" smtClean="0"/>
            </a:br>
            <a:r>
              <a:rPr lang="hu-HU" dirty="0" smtClean="0"/>
              <a:t>az 5 különböző </a:t>
            </a:r>
            <a:r>
              <a:rPr lang="hu-HU" dirty="0" err="1" smtClean="0"/>
              <a:t>véletlenszám</a:t>
            </a:r>
            <a:r>
              <a:rPr lang="hu-HU" dirty="0" smtClean="0"/>
              <a:t> előállításához 90+1 elemű tömböt használ.</a:t>
            </a:r>
          </a:p>
          <a:p>
            <a:pPr>
              <a:buNone/>
            </a:pPr>
            <a:r>
              <a:rPr lang="hu-HU" dirty="0" smtClean="0"/>
              <a:t>Mellékhatása: a számok rendezett sorozatot alkotnak.</a:t>
            </a:r>
            <a:endParaRPr lang="hu-H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Összetett adatszerkezetek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2027237"/>
            <a:ext cx="8458200" cy="4525963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hu-HU" dirty="0" smtClean="0">
                <a:latin typeface="Arial" charset="0"/>
                <a:cs typeface="Arial" charset="0"/>
              </a:rPr>
              <a:t>Elemi vagy összetett típusokat tartalmaznak valamilyen szerkezeti összefüggés szerint (adatszerkezetek)</a:t>
            </a:r>
            <a:r>
              <a:rPr lang="hu-HU" dirty="0" smtClean="0"/>
              <a:t>.</a:t>
            </a:r>
          </a:p>
          <a:p>
            <a:pPr>
              <a:defRPr/>
            </a:pPr>
            <a:r>
              <a:rPr lang="hu-HU" dirty="0" smtClean="0"/>
              <a:t>rekord: nem használt kifejezés </a:t>
            </a:r>
            <a:r>
              <a:rPr lang="hu-HU" dirty="0" err="1" smtClean="0"/>
              <a:t>Java-ban</a:t>
            </a:r>
            <a:r>
              <a:rPr lang="hu-HU" dirty="0" smtClean="0"/>
              <a:t>; alapvetően objektum, amelynek csak példányváltozói vannak, nincsenek metódusai.</a:t>
            </a:r>
          </a:p>
          <a:p>
            <a:pPr>
              <a:defRPr/>
            </a:pPr>
            <a:r>
              <a:rPr lang="hu-HU" dirty="0" smtClean="0"/>
              <a:t>állomány:  a Java a fájlokat is </a:t>
            </a:r>
            <a:r>
              <a:rPr lang="hu-HU" dirty="0" err="1" smtClean="0"/>
              <a:t>streamként</a:t>
            </a:r>
            <a:r>
              <a:rPr lang="hu-HU" dirty="0" smtClean="0"/>
              <a:t> kezeli; lehetnek karakteresek (UTF-8-as Unicode karakterkódolással) vagy binárisak (8 bites bájtformátumban).</a:t>
            </a:r>
          </a:p>
          <a:p>
            <a:pPr>
              <a:defRPr/>
            </a:pPr>
            <a:r>
              <a:rPr lang="hu-HU" dirty="0" err="1" smtClean="0"/>
              <a:t>String</a:t>
            </a:r>
            <a:r>
              <a:rPr lang="hu-HU" dirty="0" smtClean="0"/>
              <a:t>;</a:t>
            </a:r>
          </a:p>
          <a:p>
            <a:pPr>
              <a:defRPr/>
            </a:pPr>
            <a:r>
              <a:rPr lang="hu-HU" dirty="0" smtClean="0"/>
              <a:t>tömb.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6096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u-HU" b="1" dirty="0" smtClean="0"/>
              <a:t>Feladat</a:t>
            </a:r>
            <a:r>
              <a:rPr lang="hu-HU" dirty="0" smtClean="0"/>
              <a:t> – Ötöslottó2: Írjon ki a konzolra egy </a:t>
            </a:r>
            <a:r>
              <a:rPr lang="hu-HU" dirty="0" err="1" smtClean="0"/>
              <a:t>ötöslottón</a:t>
            </a:r>
            <a:r>
              <a:rPr lang="hu-HU" dirty="0" smtClean="0"/>
              <a:t> megjátszható számkombinációt! Az öt </a:t>
            </a:r>
            <a:r>
              <a:rPr lang="hu-HU" dirty="0" err="1" smtClean="0"/>
              <a:t>véletlenszám</a:t>
            </a:r>
            <a:r>
              <a:rPr lang="hu-HU" dirty="0" smtClean="0"/>
              <a:t> egymástól különbözik, és mindegyik 1 és 90 közé esik. </a:t>
            </a:r>
            <a:br>
              <a:rPr lang="hu-HU" dirty="0" smtClean="0"/>
            </a:br>
            <a:r>
              <a:rPr lang="hu-HU" dirty="0" smtClean="0"/>
              <a:t>A megoldáshoz ötelemű tömböt használjon, amely tárolja a kihúzott számkombinációt!</a:t>
            </a:r>
          </a:p>
          <a:p>
            <a:pPr marL="0" indent="0">
              <a:buNone/>
            </a:pP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>
                <a:latin typeface="Courier New" pitchFamily="49" charset="0"/>
                <a:cs typeface="Courier New" pitchFamily="49" charset="0"/>
              </a:rPr>
              <a:t>int[]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lottóTömb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[5];  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int tipp, j;  </a:t>
            </a:r>
          </a:p>
          <a:p>
            <a:pPr marL="0" indent="0"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(int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jóSzámDb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=1;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jóSzámDb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&lt;=5;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jóSzámDb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++) {  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do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tipp=(int)(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Math.random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()*90+1);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j=0;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(j&lt;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jóSzámDb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&amp;&amp; !(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lottóTömb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j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]==tipp))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j++;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}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(j&lt;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jóSzámDb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);   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lottóTömb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[jóSzámDb-1]=tipp;      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/>
          <a:lstStyle/>
          <a:p>
            <a:pPr marL="0" indent="0"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(int i=0; i&lt;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lottóTömb.length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lottóTömb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[i]+" ");  </a:t>
            </a:r>
          </a:p>
          <a:p>
            <a:pPr>
              <a:buNone/>
            </a:pPr>
            <a:endParaRPr lang="hu-HU" dirty="0" smtClean="0"/>
          </a:p>
          <a:p>
            <a:pPr>
              <a:buNone/>
            </a:pPr>
            <a:r>
              <a:rPr lang="hu-HU" dirty="0" smtClean="0"/>
              <a:t>Memóriahasználat gazdaságos.</a:t>
            </a:r>
          </a:p>
          <a:p>
            <a:pPr>
              <a:buNone/>
            </a:pPr>
            <a:r>
              <a:rPr lang="hu-HU" dirty="0" smtClean="0"/>
              <a:t>Bár a számok most nem alkotnak rendezett sorozatot.</a:t>
            </a:r>
          </a:p>
          <a:p>
            <a:pPr>
              <a:buNone/>
            </a:pPr>
            <a:endParaRPr lang="hu-HU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hu-HU" dirty="0" smtClean="0"/>
              <a:t>Rendezzük a tömböt az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Arrays.sort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hu-HU" dirty="0" smtClean="0"/>
              <a:t> metódussal a kiíratás előtt!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hu-HU" dirty="0" smtClean="0"/>
              <a:t>Az osztály deklarációja elé írandó: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java.util.Arrays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hu-HU" dirty="0" err="1" smtClean="0"/>
              <a:t>Fv.hívás</a:t>
            </a:r>
            <a:r>
              <a:rPr lang="hu-HU" dirty="0" smtClean="0"/>
              <a:t>: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Arrays.sort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lottóTömb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hu-HU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hu-H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hu-HU" dirty="0" smtClean="0"/>
              <a:t>Az </a:t>
            </a:r>
            <a:r>
              <a:rPr lang="hu-HU" dirty="0" err="1" smtClean="0"/>
              <a:t>Arrays</a:t>
            </a:r>
            <a:r>
              <a:rPr lang="hu-HU" dirty="0" smtClean="0"/>
              <a:t> osztály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java.util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2200" dirty="0" smtClean="0"/>
              <a:t>csomag</a:t>
            </a:r>
            <a:r>
              <a:rPr lang="en-US" sz="2200" dirty="0" smtClean="0"/>
              <a:t>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Arrays</a:t>
            </a:r>
            <a:r>
              <a:rPr lang="en-US" sz="2200" dirty="0" smtClean="0"/>
              <a:t> </a:t>
            </a:r>
            <a:r>
              <a:rPr lang="hu-HU" sz="2200" dirty="0" smtClean="0"/>
              <a:t>osztály néhány </a:t>
            </a:r>
            <a:r>
              <a:rPr lang="en-US" sz="2200" dirty="0" err="1" smtClean="0"/>
              <a:t>stati</a:t>
            </a:r>
            <a:r>
              <a:rPr lang="hu-HU" sz="2200" dirty="0" err="1" smtClean="0"/>
              <a:t>kus</a:t>
            </a:r>
            <a:r>
              <a:rPr lang="en-US" sz="2200" dirty="0" smtClean="0"/>
              <a:t> </a:t>
            </a:r>
            <a:r>
              <a:rPr lang="hu-HU" sz="2200" dirty="0" smtClean="0"/>
              <a:t>metódusa</a:t>
            </a:r>
            <a:r>
              <a:rPr lang="en-US" sz="2200" dirty="0" smtClean="0"/>
              <a:t>:</a:t>
            </a:r>
            <a:endParaRPr lang="hu-HU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742950" lvl="1" indent="-285750">
              <a:lnSpc>
                <a:spcPct val="90000"/>
              </a:lnSpc>
            </a:pPr>
            <a:endParaRPr lang="en-US" sz="2000" dirty="0" smtClean="0"/>
          </a:p>
          <a:p>
            <a:pPr marL="742950" lvl="1" indent="-285750">
              <a:lnSpc>
                <a:spcPct val="90000"/>
              </a:lnSpc>
            </a:pPr>
            <a:endParaRPr lang="en-US" sz="2000" dirty="0" smtClean="0"/>
          </a:p>
          <a:p>
            <a:pPr marL="742950" lvl="1" indent="-285750">
              <a:lnSpc>
                <a:spcPct val="90000"/>
              </a:lnSpc>
            </a:pPr>
            <a:endParaRPr lang="en-US" sz="2000" dirty="0" smtClean="0"/>
          </a:p>
          <a:p>
            <a:pPr marL="742950" lvl="1" indent="-285750">
              <a:lnSpc>
                <a:spcPct val="90000"/>
              </a:lnSpc>
            </a:pPr>
            <a:endParaRPr lang="en-US" sz="2000" dirty="0" smtClean="0"/>
          </a:p>
          <a:p>
            <a:pPr marL="742950" lvl="1" indent="-285750">
              <a:lnSpc>
                <a:spcPct val="90000"/>
              </a:lnSpc>
            </a:pPr>
            <a:endParaRPr lang="en-US" sz="2000" dirty="0" smtClean="0"/>
          </a:p>
          <a:p>
            <a:pPr marL="742950" lvl="1" indent="-285750">
              <a:lnSpc>
                <a:spcPct val="90000"/>
              </a:lnSpc>
            </a:pPr>
            <a:endParaRPr lang="en-US" sz="2000" dirty="0" smtClean="0"/>
          </a:p>
          <a:p>
            <a:pPr marL="742950" lvl="1" indent="-285750">
              <a:lnSpc>
                <a:spcPct val="90000"/>
              </a:lnSpc>
            </a:pPr>
            <a:endParaRPr lang="en-US" sz="2000" dirty="0" smtClean="0"/>
          </a:p>
          <a:p>
            <a:pPr marL="742950" lvl="1" indent="-285750">
              <a:lnSpc>
                <a:spcPct val="90000"/>
              </a:lnSpc>
            </a:pPr>
            <a:endParaRPr lang="en-US" sz="2000" dirty="0" smtClean="0"/>
          </a:p>
          <a:p>
            <a:pPr marL="742950" lvl="1" indent="-285750">
              <a:lnSpc>
                <a:spcPct val="90000"/>
              </a:lnSpc>
            </a:pPr>
            <a:endParaRPr lang="hu-HU" sz="2000" dirty="0" smtClean="0"/>
          </a:p>
          <a:p>
            <a:pPr marL="742950" lvl="1" indent="-285750">
              <a:lnSpc>
                <a:spcPct val="90000"/>
              </a:lnSpc>
            </a:pPr>
            <a:endParaRPr lang="en-US" sz="2000" dirty="0" smtClean="0"/>
          </a:p>
          <a:p>
            <a:pPr marL="742950" lvl="1" indent="-285750">
              <a:lnSpc>
                <a:spcPct val="90000"/>
              </a:lnSpc>
            </a:pPr>
            <a:endParaRPr lang="hu-HU" sz="2000" dirty="0" smtClean="0"/>
          </a:p>
          <a:p>
            <a:pPr marL="742950" lvl="1" indent="-285750">
              <a:lnSpc>
                <a:spcPct val="90000"/>
              </a:lnSpc>
            </a:pPr>
            <a:endParaRPr lang="hu-HU" sz="2000" dirty="0" smtClean="0"/>
          </a:p>
          <a:p>
            <a:pPr marL="742950" lvl="1" indent="-285750">
              <a:lnSpc>
                <a:spcPct val="90000"/>
              </a:lnSpc>
            </a:pPr>
            <a:endParaRPr lang="en-US" sz="2000" dirty="0" smtClean="0"/>
          </a:p>
          <a:p>
            <a:pPr marL="273050" indent="-273050">
              <a:buNone/>
            </a:pPr>
            <a:r>
              <a:rPr lang="hu-HU" dirty="0" smtClean="0"/>
              <a:t>Szintaxis</a:t>
            </a:r>
            <a:r>
              <a:rPr lang="en-US" dirty="0" smtClean="0"/>
              <a:t>:</a:t>
            </a:r>
            <a:r>
              <a:rPr lang="hu-HU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Arrays.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metódusNév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paraméterek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Group 4"/>
          <p:cNvGraphicFramePr>
            <a:graphicFrameLocks noGrp="1"/>
          </p:cNvGraphicFramePr>
          <p:nvPr/>
        </p:nvGraphicFramePr>
        <p:xfrm>
          <a:off x="0" y="1676400"/>
          <a:ext cx="9144001" cy="4297680"/>
        </p:xfrm>
        <a:graphic>
          <a:graphicData uri="http://schemas.openxmlformats.org/drawingml/2006/table">
            <a:tbl>
              <a:tblPr/>
              <a:tblGrid>
                <a:gridCol w="4038600"/>
                <a:gridCol w="5105401"/>
              </a:tblGrid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Metódus neve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Leírás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binarySearch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kumimoji="0" lang="hu-H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tömb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kumimoji="0" lang="hu-H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érték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Rendezett tömbben megkeresi a megadott értéket, és az érték indexével tér vissza ha megtalálta, ill. negatív értékkel, ha nem.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copyOf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kumimoji="0" lang="hu-H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tömb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kumimoji="0" lang="hu-H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hossz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Tömb másolatával tér vissza.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equals(</a:t>
                      </a:r>
                      <a:r>
                        <a:rPr kumimoji="0" lang="hu-H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tömb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kumimoji="0" lang="hu-H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tömb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Igaz értékkel tér vissza, ha a tömb elemei rendről rendre megegyeznek.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fill(</a:t>
                      </a:r>
                      <a:r>
                        <a:rPr kumimoji="0" lang="hu-H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tömb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kumimoji="0" lang="hu-H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érték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Minden elemet egy megadott értékre állít be.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sort(</a:t>
                      </a:r>
                      <a:r>
                        <a:rPr kumimoji="0" lang="hu-H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tömb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Rendezi a tömb elemeit.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toString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kumimoji="0" lang="hu-H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tömb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A tömb egyes elemeit szövegként adja vissza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"[10, 30, -25, 17]"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A két tömb elemei rendről rendre megegyeznek?</a:t>
            </a:r>
          </a:p>
        </p:txBody>
      </p:sp>
      <p:sp>
        <p:nvSpPr>
          <p:cNvPr id="10243" name="Tartalom helye 2"/>
          <p:cNvSpPr>
            <a:spLocks noGrp="1"/>
          </p:cNvSpPr>
          <p:nvPr>
            <p:ph idx="1"/>
          </p:nvPr>
        </p:nvSpPr>
        <p:spPr>
          <a:xfrm>
            <a:off x="323850" y="1600200"/>
            <a:ext cx="8569325" cy="45259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endParaRPr lang="hu-HU" sz="2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</a:pPr>
            <a:r>
              <a:rPr lang="hu-HU" sz="2800" dirty="0" smtClean="0"/>
              <a:t>1. Elemek rendről rendre vizsgálatával:</a:t>
            </a:r>
          </a:p>
          <a:p>
            <a:pPr marL="0" indent="0">
              <a:buFont typeface="Arial" charset="0"/>
              <a:buNone/>
            </a:pPr>
            <a:r>
              <a:rPr lang="hu-HU" sz="2600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hu-HU" sz="2600" dirty="0" smtClean="0">
                <a:latin typeface="Courier New" pitchFamily="49" charset="0"/>
                <a:cs typeface="Courier New" pitchFamily="49" charset="0"/>
              </a:rPr>
              <a:t> (int i=0; i&lt;4; i++){</a:t>
            </a:r>
          </a:p>
          <a:p>
            <a:pPr marL="0" indent="0">
              <a:buFont typeface="Arial" charset="0"/>
              <a:buNone/>
            </a:pPr>
            <a:r>
              <a:rPr lang="hu-HU" sz="2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sz="2600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hu-HU" sz="2600" dirty="0" smtClean="0">
                <a:latin typeface="Courier New" pitchFamily="49" charset="0"/>
                <a:cs typeface="Courier New" pitchFamily="49" charset="0"/>
              </a:rPr>
              <a:t>(i+". elemek ");  </a:t>
            </a:r>
          </a:p>
          <a:p>
            <a:pPr marL="0" indent="0">
              <a:buFont typeface="Arial" charset="0"/>
              <a:buNone/>
            </a:pPr>
            <a:r>
              <a:rPr lang="hu-HU" sz="2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sz="26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hu-HU" sz="26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hu-HU" sz="2600" dirty="0" err="1" smtClean="0">
                <a:latin typeface="Courier New" pitchFamily="49" charset="0"/>
                <a:cs typeface="Courier New" pitchFamily="49" charset="0"/>
              </a:rPr>
              <a:t>tömbA</a:t>
            </a:r>
            <a:r>
              <a:rPr lang="hu-HU" sz="2600" dirty="0" smtClean="0">
                <a:latin typeface="Courier New" pitchFamily="49" charset="0"/>
                <a:cs typeface="Courier New" pitchFamily="49" charset="0"/>
              </a:rPr>
              <a:t>[i]==</a:t>
            </a:r>
            <a:r>
              <a:rPr lang="hu-HU" sz="2600" dirty="0" err="1" smtClean="0">
                <a:latin typeface="Courier New" pitchFamily="49" charset="0"/>
                <a:cs typeface="Courier New" pitchFamily="49" charset="0"/>
              </a:rPr>
              <a:t>tömbB</a:t>
            </a:r>
            <a:r>
              <a:rPr lang="hu-HU" sz="2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hu-HU" sz="2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hu-HU" sz="2600" dirty="0" smtClean="0">
                <a:latin typeface="Courier New" pitchFamily="49" charset="0"/>
                <a:cs typeface="Courier New" pitchFamily="49" charset="0"/>
              </a:rPr>
              <a:t>]) </a:t>
            </a:r>
          </a:p>
          <a:p>
            <a:pPr marL="0" indent="0">
              <a:buFont typeface="Arial" charset="0"/>
              <a:buNone/>
            </a:pPr>
            <a:r>
              <a:rPr lang="hu-HU" sz="2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sz="26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sz="2600" dirty="0" smtClean="0">
                <a:latin typeface="Courier New" pitchFamily="49" charset="0"/>
                <a:cs typeface="Courier New" pitchFamily="49" charset="0"/>
              </a:rPr>
              <a:t>("megegyeznek.");</a:t>
            </a:r>
          </a:p>
          <a:p>
            <a:pPr marL="0" indent="0">
              <a:buFont typeface="Arial" charset="0"/>
              <a:buNone/>
            </a:pPr>
            <a:r>
              <a:rPr lang="hu-HU" sz="2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sz="2600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hu-HU" sz="2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26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sz="2600" dirty="0" smtClean="0">
                <a:latin typeface="Courier New" pitchFamily="49" charset="0"/>
                <a:cs typeface="Courier New" pitchFamily="49" charset="0"/>
              </a:rPr>
              <a:t>("különböznek.");</a:t>
            </a:r>
          </a:p>
          <a:p>
            <a:pPr marL="0" indent="0">
              <a:buFont typeface="Arial" charset="0"/>
              <a:buNone/>
            </a:pPr>
            <a:r>
              <a:rPr lang="hu-HU" sz="2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artalom helye 2"/>
          <p:cNvSpPr>
            <a:spLocks noGrp="1"/>
          </p:cNvSpPr>
          <p:nvPr>
            <p:ph idx="1"/>
          </p:nvPr>
        </p:nvSpPr>
        <p:spPr>
          <a:xfrm>
            <a:off x="457200" y="762000"/>
            <a:ext cx="8534400" cy="5638800"/>
          </a:xfrm>
        </p:spPr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hu-HU" dirty="0" smtClean="0"/>
              <a:t>2. A tömb objektumok </a:t>
            </a:r>
            <a:r>
              <a:rPr lang="hu-HU" dirty="0" err="1" smtClean="0"/>
              <a:t>equals</a:t>
            </a:r>
            <a:r>
              <a:rPr lang="hu-HU" dirty="0" smtClean="0"/>
              <a:t> metódusával:</a:t>
            </a:r>
          </a:p>
          <a:p>
            <a:pPr>
              <a:buFont typeface="Arial" charset="0"/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tömbA.equals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tömbB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))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("A két tömb elemei </a:t>
            </a:r>
            <a:br>
              <a:rPr lang="hu-HU" dirty="0" smtClean="0">
                <a:latin typeface="Courier New" pitchFamily="49" charset="0"/>
                <a:cs typeface="Courier New" pitchFamily="49" charset="0"/>
              </a:rPr>
            </a:b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              megegyeznek.");</a:t>
            </a:r>
          </a:p>
          <a:p>
            <a:pPr>
              <a:buFont typeface="Arial" charset="0"/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("A két tömb elemei </a:t>
            </a:r>
            <a:br>
              <a:rPr lang="hu-HU" dirty="0" smtClean="0">
                <a:latin typeface="Courier New" pitchFamily="49" charset="0"/>
                <a:cs typeface="Courier New" pitchFamily="49" charset="0"/>
              </a:rPr>
            </a:b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                  különböznek.");</a:t>
            </a:r>
          </a:p>
          <a:p>
            <a:pPr>
              <a:buFont typeface="Arial" charset="0"/>
              <a:buNone/>
            </a:pPr>
            <a:endParaRPr lang="hu-HU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</a:pPr>
            <a:r>
              <a:rPr lang="hu-HU" dirty="0" smtClean="0"/>
              <a:t>3. </a:t>
            </a:r>
            <a:r>
              <a:rPr lang="hu-HU" dirty="0" err="1" smtClean="0"/>
              <a:t>Arrays.equals</a:t>
            </a:r>
            <a:r>
              <a:rPr lang="hu-HU" dirty="0" smtClean="0"/>
              <a:t> metódussal:</a:t>
            </a:r>
          </a:p>
          <a:p>
            <a:pPr marL="0" indent="0">
              <a:buFont typeface="Arial" charset="0"/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egyformaE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Font typeface="Arial" charset="0"/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egyformaE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Arrays.equals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tömbA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tömbB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Font typeface="Arial" charset="0"/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Arrays.equals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tömbA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hu-HU" dirty="0" smtClean="0">
                <a:latin typeface="Courier New" pitchFamily="49" charset="0"/>
                <a:cs typeface="Courier New" pitchFamily="49" charset="0"/>
              </a:rPr>
            </a:b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tömbB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); Visszatérési értéke "</a:t>
            </a:r>
            <a:br>
              <a:rPr lang="hu-HU" dirty="0" smtClean="0">
                <a:latin typeface="Courier New" pitchFamily="49" charset="0"/>
                <a:cs typeface="Courier New" pitchFamily="49" charset="0"/>
              </a:rPr>
            </a:b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         +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egyformaE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?"igaz.":"hamis."));</a:t>
            </a:r>
          </a:p>
          <a:p>
            <a:pPr>
              <a:buFont typeface="Arial" charset="0"/>
              <a:buNone/>
            </a:pPr>
            <a:endParaRPr lang="hu-HU" sz="2800" dirty="0" smtClean="0"/>
          </a:p>
          <a:p>
            <a:pPr>
              <a:buFont typeface="Arial" charset="0"/>
              <a:buNone/>
            </a:pPr>
            <a:endParaRPr lang="hu-HU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Elemi programozási tételek tömb adatszerkezeten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935480"/>
            <a:ext cx="8458200" cy="492252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hu-HU" b="1" dirty="0" smtClean="0"/>
              <a:t>Feladat</a:t>
            </a:r>
            <a:r>
              <a:rPr lang="hu-HU" dirty="0" smtClean="0"/>
              <a:t> – </a:t>
            </a:r>
            <a:r>
              <a:rPr lang="hu-HU" dirty="0" err="1" smtClean="0"/>
              <a:t>ElemiProgramozásiTételek</a:t>
            </a:r>
            <a:r>
              <a:rPr lang="hu-HU" dirty="0" smtClean="0"/>
              <a:t>: </a:t>
            </a:r>
            <a:br>
              <a:rPr lang="hu-HU" dirty="0" smtClean="0"/>
            </a:br>
            <a:r>
              <a:rPr lang="hu-HU" dirty="0" smtClean="0"/>
              <a:t>A program 20+1 elemű tömbön dolgozzon! </a:t>
            </a:r>
            <a:br>
              <a:rPr lang="hu-HU" dirty="0" smtClean="0"/>
            </a:br>
            <a:r>
              <a:rPr lang="hu-HU" dirty="0" smtClean="0"/>
              <a:t>Külön-külön eljárásokkal valósítsa meg feladatait!</a:t>
            </a:r>
          </a:p>
          <a:p>
            <a:pPr marL="0" indent="0"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tömbFeltölt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hu-HU" dirty="0" smtClean="0"/>
              <a:t>: véletlenszerű kétjegyű számokkal feltöltés.</a:t>
            </a:r>
          </a:p>
          <a:p>
            <a:pPr marL="0" indent="0"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tömbLista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hu-HU" dirty="0" smtClean="0"/>
              <a:t>: listázza ki a tömb elemeit.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összegzés()</a:t>
            </a:r>
            <a:r>
              <a:rPr lang="hu-HU" dirty="0" smtClean="0"/>
              <a:t>: mennyi a tömbelemek összege?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eldöntés()</a:t>
            </a:r>
            <a:r>
              <a:rPr lang="hu-HU" dirty="0" smtClean="0"/>
              <a:t>: van-e a tömbben 5-tel osztható szám?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kiválasztás()</a:t>
            </a:r>
            <a:r>
              <a:rPr lang="hu-HU" dirty="0" smtClean="0"/>
              <a:t>: melyik az első páratlan elem?</a:t>
            </a:r>
          </a:p>
          <a:p>
            <a:pPr marL="0" indent="0"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lineárisKeresés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hu-HU" dirty="0" smtClean="0"/>
              <a:t>: van-e a sorozatban 24 (és mi az indexe)?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megszámlálás()</a:t>
            </a:r>
            <a:r>
              <a:rPr lang="hu-HU" dirty="0" smtClean="0"/>
              <a:t>: mennyi a páros elemek darabszáma?</a:t>
            </a:r>
          </a:p>
          <a:p>
            <a:pPr marL="0" indent="0"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maximumKiválasztás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hu-HU" dirty="0" smtClean="0"/>
              <a:t>: melyik a tömb legnagyobb eleme (és </a:t>
            </a:r>
            <a:br>
              <a:rPr lang="hu-HU" dirty="0" smtClean="0"/>
            </a:br>
            <a:r>
              <a:rPr lang="hu-HU" dirty="0" smtClean="0"/>
              <a:t>                                             mi az indexe)?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400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ömb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smtClean="0"/>
              <a:t>metódusokon kívül jön létre, a metódusok számára globális változó: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static final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N=20;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static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tömb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=new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[N+1];</a:t>
            </a:r>
            <a:endParaRPr lang="hu-HU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hu-HU" dirty="0" smtClean="0"/>
              <a:t>A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main() </a:t>
            </a:r>
            <a:r>
              <a:rPr lang="hu-HU" dirty="0" smtClean="0"/>
              <a:t>metódusban csak eljáráshívások vannak:</a:t>
            </a:r>
          </a:p>
          <a:p>
            <a:pPr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tömbFeltölt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tömbLista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összegzés();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eldöntés();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kiválasztás();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lineárisKeresés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megszámolás();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maximumKiválasztás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63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dirty="0" smtClean="0"/>
              <a:t>Példafutás: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A tömb elemei: 80, 11, 73, 11, 80, 60, 16, 55, 64, 52, 75, 71, 13, 72, 35, 23, 59, 35, 77, 41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A tömb elemeinek összege 1003.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Van-e öttel osztható tömbelem? Van.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A tömb első páratlan eleme 11, sorszáma: 2.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Van-e a tömbben 24? Nincs.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A tömb páros elemeinek száma 7.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A tömb elemei közül a legnagyobb: 80, az első sorszáma: 1.</a:t>
            </a:r>
            <a:endParaRPr lang="hu-HU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8.2. Programozás tételek, 2. rész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hu-HU" dirty="0" smtClean="0"/>
              <a:t>Összetett programozási tételek:</a:t>
            </a:r>
          </a:p>
          <a:p>
            <a:r>
              <a:rPr lang="hu-HU" dirty="0" smtClean="0"/>
              <a:t>Másolás</a:t>
            </a:r>
          </a:p>
          <a:p>
            <a:r>
              <a:rPr lang="hu-HU" dirty="0" smtClean="0"/>
              <a:t>Kiválogatás</a:t>
            </a:r>
          </a:p>
          <a:p>
            <a:r>
              <a:rPr lang="hu-HU" dirty="0" smtClean="0"/>
              <a:t>Szétválogatás</a:t>
            </a:r>
          </a:p>
          <a:p>
            <a:pPr>
              <a:buNone/>
            </a:pPr>
            <a:r>
              <a:rPr lang="hu-HU" dirty="0" smtClean="0"/>
              <a:t>(Később tárgyaljuk:)</a:t>
            </a:r>
          </a:p>
          <a:p>
            <a:r>
              <a:rPr lang="hu-HU" dirty="0" smtClean="0"/>
              <a:t>Metszet</a:t>
            </a:r>
          </a:p>
          <a:p>
            <a:r>
              <a:rPr lang="hu-HU" dirty="0" smtClean="0"/>
              <a:t>Egyesítés (unió)</a:t>
            </a:r>
          </a:p>
          <a:p>
            <a:r>
              <a:rPr lang="hu-HU" dirty="0" smtClean="0"/>
              <a:t>Összefuttatás</a:t>
            </a:r>
          </a:p>
          <a:p>
            <a:pPr>
              <a:buNone/>
            </a:pPr>
            <a:endParaRPr lang="hu-HU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638800"/>
          </a:xfrm>
        </p:spPr>
        <p:txBody>
          <a:bodyPr/>
          <a:lstStyle/>
          <a:p>
            <a:pPr marL="0" indent="0">
              <a:buNone/>
            </a:pPr>
            <a:r>
              <a:rPr lang="hu-HU" b="1" dirty="0" smtClean="0"/>
              <a:t>Feladat </a:t>
            </a:r>
            <a:r>
              <a:rPr lang="hu-HU" dirty="0" smtClean="0"/>
              <a:t>– </a:t>
            </a:r>
            <a:r>
              <a:rPr lang="hu-HU" dirty="0" err="1" smtClean="0"/>
              <a:t>ÖsszetettPrgTétel</a:t>
            </a:r>
            <a:r>
              <a:rPr lang="hu-HU" b="1" dirty="0" err="1" smtClean="0"/>
              <a:t>Másolás</a:t>
            </a:r>
            <a:r>
              <a:rPr lang="hu-HU" dirty="0" smtClean="0"/>
              <a:t>: Egy tömb elemeinek kétszeresét tárolja el egy másik tömbben!</a:t>
            </a:r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r>
              <a:rPr lang="nn-NO" dirty="0" smtClean="0">
                <a:latin typeface="Courier New" pitchFamily="49" charset="0"/>
                <a:cs typeface="Courier New" pitchFamily="49" charset="0"/>
              </a:rPr>
              <a:t>for(int i=1; i&lt;=N; i++)</a:t>
            </a:r>
          </a:p>
          <a:p>
            <a:pPr marL="0" indent="0">
              <a:buNone/>
            </a:pPr>
            <a:r>
              <a:rPr lang="nn-NO" dirty="0" smtClean="0">
                <a:latin typeface="Courier New" pitchFamily="49" charset="0"/>
                <a:cs typeface="Courier New" pitchFamily="49" charset="0"/>
              </a:rPr>
              <a:t>  tömb2[i]=tömb1[i]*2; </a:t>
            </a:r>
            <a:endParaRPr lang="hu-HU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Egy sorozathoz egy másik sorozatot rendelünk hozzá.</a:t>
            </a:r>
          </a:p>
          <a:p>
            <a:pPr marL="0" indent="0">
              <a:buNone/>
            </a:pPr>
            <a:r>
              <a:rPr lang="hu-HU" dirty="0" smtClean="0"/>
              <a:t>Megegyezik: a két tömb mérete és a tömbelemek adattípusa.</a:t>
            </a:r>
            <a:endParaRPr lang="hu-H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TanulóRekord</a:t>
            </a:r>
          </a:p>
        </p:txBody>
      </p:sp>
      <p:sp>
        <p:nvSpPr>
          <p:cNvPr id="16387" name="Tartalom helye 2"/>
          <p:cNvSpPr>
            <a:spLocks noGrp="1"/>
          </p:cNvSpPr>
          <p:nvPr>
            <p:ph idx="1"/>
          </p:nvPr>
        </p:nvSpPr>
        <p:spPr>
          <a:xfrm>
            <a:off x="457200" y="1981200"/>
            <a:ext cx="8686800" cy="4144963"/>
          </a:xfrm>
        </p:spPr>
        <p:txBody>
          <a:bodyPr>
            <a:normAutofit/>
          </a:bodyPr>
          <a:lstStyle/>
          <a:p>
            <a:r>
              <a:rPr lang="hu-HU" dirty="0" smtClean="0"/>
              <a:t>Készítsünk egy tanuló osztályt, amelynek adattagjai: </a:t>
            </a:r>
            <a:br>
              <a:rPr lang="hu-HU" dirty="0" smtClean="0"/>
            </a:br>
            <a:r>
              <a:rPr lang="hu-HU" dirty="0" smtClean="0">
                <a:latin typeface="Courier New" pitchFamily="49" charset="0"/>
                <a:cs typeface="Courier New" pitchFamily="49" charset="0"/>
              </a:rPr>
              <a:t>név</a:t>
            </a:r>
            <a:r>
              <a:rPr lang="hu-HU" dirty="0" smtClean="0"/>
              <a:t>,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város</a:t>
            </a:r>
            <a:r>
              <a:rPr lang="hu-HU" dirty="0" smtClean="0"/>
              <a:t>,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átlag</a:t>
            </a:r>
            <a:r>
              <a:rPr lang="hu-HU" dirty="0" smtClean="0"/>
              <a:t>!</a:t>
            </a:r>
          </a:p>
          <a:p>
            <a:r>
              <a:rPr lang="hu-HU" dirty="0" smtClean="0"/>
              <a:t>Egy mintarekordot töltsünk fel a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main() </a:t>
            </a:r>
            <a:r>
              <a:rPr lang="hu-HU" dirty="0" smtClean="0"/>
              <a:t>metódusból!</a:t>
            </a:r>
          </a:p>
          <a:p>
            <a:r>
              <a:rPr lang="hu-HU" dirty="0" smtClean="0"/>
              <a:t>Írassuk ki a mintarekordot a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main() </a:t>
            </a:r>
            <a:r>
              <a:rPr lang="hu-HU" dirty="0" smtClean="0"/>
              <a:t>metódusból!</a:t>
            </a:r>
          </a:p>
          <a:p>
            <a:pPr>
              <a:buFont typeface="Arial" charset="0"/>
              <a:buNone/>
            </a:pPr>
            <a:endParaRPr lang="hu-HU" b="1" dirty="0" smtClean="0"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hu-HU" dirty="0" smtClean="0">
                <a:cs typeface="Arial" charset="0"/>
              </a:rPr>
              <a:t>Példafutás:</a:t>
            </a:r>
          </a:p>
          <a:p>
            <a:pPr>
              <a:buFont typeface="Arial" charset="0"/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Tanuló adatai</a:t>
            </a:r>
          </a:p>
          <a:p>
            <a:pPr>
              <a:buFont typeface="Arial" charset="0"/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Név: Piros Alma, lakhely: Bp., átlag: 4.6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9436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hu-HU" b="1" dirty="0" smtClean="0"/>
              <a:t>Feladat </a:t>
            </a:r>
            <a:r>
              <a:rPr lang="hu-HU" dirty="0" smtClean="0"/>
              <a:t>– </a:t>
            </a:r>
            <a:r>
              <a:rPr lang="hu-HU" dirty="0" err="1" smtClean="0"/>
              <a:t>ÖsszetettPrgTétel</a:t>
            </a:r>
            <a:r>
              <a:rPr lang="hu-HU" b="1" dirty="0" err="1" smtClean="0"/>
              <a:t>Kiválogatás</a:t>
            </a:r>
            <a:r>
              <a:rPr lang="hu-HU" dirty="0" smtClean="0"/>
              <a:t>: Egy tömb elemei közül az 50-nél kisebbeket tárolja el egy másik tömbben!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int db=0;  </a:t>
            </a:r>
          </a:p>
          <a:p>
            <a:pPr marL="0" indent="0"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(int i=1; i&lt;tömb1.lenght; i++)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(tömb1[i]&lt;50)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b="1" dirty="0" smtClean="0">
                <a:latin typeface="Courier New" pitchFamily="49" charset="0"/>
                <a:cs typeface="Courier New" pitchFamily="49" charset="0"/>
              </a:rPr>
              <a:t>tömb2[++db]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=tömb1[i]; </a:t>
            </a:r>
          </a:p>
          <a:p>
            <a:pPr marL="0" indent="0">
              <a:buNone/>
            </a:pPr>
            <a:r>
              <a:rPr lang="hu-HU" dirty="0" smtClean="0"/>
              <a:t>Egy sorozathoz egy másik sorozatot rendelünk hozzá.</a:t>
            </a:r>
          </a:p>
          <a:p>
            <a:pPr marL="0" indent="0">
              <a:buNone/>
            </a:pPr>
            <a:r>
              <a:rPr lang="hu-HU" dirty="0" smtClean="0"/>
              <a:t>Megegyezik: a két tömb mérete és a tömbelemek adattípusa.</a:t>
            </a:r>
          </a:p>
          <a:p>
            <a:pPr marL="0" indent="0">
              <a:buNone/>
            </a:pPr>
            <a:r>
              <a:rPr lang="hu-HU" dirty="0" smtClean="0"/>
              <a:t>Lehet, hogy minden elem megfelel a feltételnek, de lehet, hogy egy olyan sincs.</a:t>
            </a:r>
          </a:p>
          <a:p>
            <a:pPr marL="0" indent="0">
              <a:buNone/>
            </a:pPr>
            <a:r>
              <a:rPr lang="hu-HU" dirty="0" smtClean="0"/>
              <a:t>A két tömbben nem feltétlenül lehet megegyező indexszel haladni, ezért kell a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tömb2</a:t>
            </a:r>
            <a:r>
              <a:rPr lang="hu-HU" dirty="0" smtClean="0"/>
              <a:t>-ben a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db</a:t>
            </a:r>
            <a:r>
              <a:rPr lang="hu-HU" dirty="0" smtClean="0"/>
              <a:t> változó az indexeléshez.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tömb2</a:t>
            </a:r>
            <a:r>
              <a:rPr lang="hu-HU" dirty="0" smtClean="0"/>
              <a:t>-ből csak az értékes adatokat írjuk ki:</a:t>
            </a:r>
          </a:p>
          <a:p>
            <a:pPr marL="0" indent="0">
              <a:buNone/>
            </a:pPr>
            <a:r>
              <a:rPr lang="nn-NO" dirty="0" smtClean="0">
                <a:latin typeface="Courier New" pitchFamily="49" charset="0"/>
                <a:cs typeface="Courier New" pitchFamily="49" charset="0"/>
              </a:rPr>
              <a:t>for(int i=1; i&lt;=db; i++)</a:t>
            </a:r>
          </a:p>
          <a:p>
            <a:pPr marL="0" indent="0">
              <a:buNone/>
            </a:pPr>
            <a:r>
              <a:rPr lang="nn-NO" dirty="0" smtClean="0">
                <a:latin typeface="Courier New" pitchFamily="49" charset="0"/>
                <a:cs typeface="Courier New" pitchFamily="49" charset="0"/>
              </a:rPr>
              <a:t>  System.out.print(tömb2[i]+", ");</a:t>
            </a:r>
            <a:endParaRPr lang="hu-HU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61722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hu-HU" b="1" dirty="0" smtClean="0"/>
              <a:t>Feladat</a:t>
            </a:r>
            <a:r>
              <a:rPr lang="hu-HU" dirty="0" smtClean="0"/>
              <a:t> – </a:t>
            </a:r>
            <a:r>
              <a:rPr lang="hu-HU" dirty="0" err="1" smtClean="0"/>
              <a:t>ÖsszetettPrgTétel</a:t>
            </a:r>
            <a:r>
              <a:rPr lang="hu-HU" b="1" dirty="0" err="1" smtClean="0"/>
              <a:t>Szétválogatás</a:t>
            </a:r>
            <a:r>
              <a:rPr lang="hu-HU" dirty="0" smtClean="0"/>
              <a:t>: Egy tömb páros és páratlan elemeit válogassa szét külön-külön tömbökbe!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int[]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párosTömb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int[N+1];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int[]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páratlanTömb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[N+1];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int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párosDb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=0,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páratlanDb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(int i=1; i&lt;=N; i++)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(tömb[i]%2==0)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párosTömb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[++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párosDb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]=tömb[i];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else</a:t>
            </a:r>
            <a:endParaRPr lang="hu-HU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páratlanTömb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[++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páratlanDb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]=tömb[i]; </a:t>
            </a:r>
          </a:p>
          <a:p>
            <a:pPr marL="0" indent="0">
              <a:buNone/>
            </a:pPr>
            <a:r>
              <a:rPr lang="hu-HU" dirty="0" smtClean="0"/>
              <a:t>Egy sorozathoz több másik sorozatot rendelünk hozzá.</a:t>
            </a:r>
          </a:p>
          <a:p>
            <a:pPr marL="0" indent="0">
              <a:buNone/>
            </a:pPr>
            <a:r>
              <a:rPr lang="hu-HU" dirty="0" smtClean="0"/>
              <a:t>Amelyik tömbbe új elem kerül, ott léptetjük a tömbindexet.</a:t>
            </a:r>
          </a:p>
          <a:p>
            <a:pPr marL="0" indent="0">
              <a:buNone/>
            </a:pPr>
            <a:r>
              <a:rPr lang="hu-HU" dirty="0" smtClean="0"/>
              <a:t>A két (részben)  feltöltött tömböt külön kell kiíratni.</a:t>
            </a:r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Más elvű megoldása a feladatnak pl. a helyben szétválogatás.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8.3. Kétdimenziós tömbök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b="1" dirty="0" smtClean="0"/>
              <a:t>Feladat</a:t>
            </a:r>
            <a:r>
              <a:rPr lang="hu-HU" dirty="0" smtClean="0"/>
              <a:t> – KockaDobás3: A program "dobjon fel" véletlenszerűen annyiszor 2 szabályos dobókockát, ahányszor a felhasználó kéri! A dobások számát ellenőrzötten olvassa be, csak pozitív lehet! </a:t>
            </a:r>
          </a:p>
          <a:p>
            <a:pPr marL="0" indent="0">
              <a:buNone/>
            </a:pPr>
            <a:r>
              <a:rPr lang="hu-HU" dirty="0" smtClean="0"/>
              <a:t>A program gyűjtse össze, hogy a két kockával egyszerre történő kockadobások setén hányszor fordul elő, hogy az első kockával 1-et és a második kockával is 1-et, az első kockával 1-et és a második kockával 2-t, ..., az első kockával 6-ot és a második kockával 6-ot dobott véletlenszerűen a program! </a:t>
            </a:r>
          </a:p>
          <a:p>
            <a:pPr marL="0" indent="0">
              <a:buNone/>
            </a:pPr>
            <a:r>
              <a:rPr lang="hu-HU" dirty="0" smtClean="0"/>
              <a:t>Az eredmény megjelenítése táblázatszerű legyen!</a:t>
            </a:r>
            <a:endParaRPr lang="hu-HU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638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Kockadobások száma: 1000</a:t>
            </a:r>
          </a:p>
          <a:p>
            <a:pPr>
              <a:buNone/>
            </a:pPr>
            <a:endParaRPr lang="hu-HU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1000 dobásból a dobások számkombinációinak előfordulása: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    1     2     3     4     5     6 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-------------------------------------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1 |    29    34    32    31    33    26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2 |    27    34    30    29    34    22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3 |    26    32    22    35    24    23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4 |    29    21    30    38    23    24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5 |    33    24    28    31    26    28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6 |    18    26    28    22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22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26</a:t>
            </a:r>
            <a:endParaRPr lang="hu-HU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6172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u-HU" dirty="0" smtClean="0"/>
              <a:t>Kétdimenziós tömb létrehozása sor- és oszlopméret megadással: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int[][]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dobásTömb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[7][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7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0" indent="0">
              <a:buNone/>
            </a:pPr>
            <a:r>
              <a:rPr lang="hu-HU" dirty="0" smtClean="0"/>
              <a:t>Egymásba ágyazott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hu-HU" dirty="0" smtClean="0"/>
              <a:t> ciklusokkal feltöltjük a használandó indexű elemeket 0-kkal:</a:t>
            </a:r>
          </a:p>
          <a:p>
            <a:pPr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(int i=1; i&lt;=6; i++)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(int j=1; j&lt;=6; j++)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dobásTömb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[i][j]=0; </a:t>
            </a:r>
          </a:p>
          <a:p>
            <a:pPr marL="0" indent="0">
              <a:buNone/>
            </a:pPr>
            <a:r>
              <a:rPr lang="hu-HU" dirty="0" smtClean="0"/>
              <a:t>A sorindexet a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dobás1</a:t>
            </a:r>
            <a:r>
              <a:rPr lang="hu-HU" dirty="0" smtClean="0"/>
              <a:t> változóban, az oszlopindexet a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dobás2</a:t>
            </a:r>
            <a:r>
              <a:rPr lang="hu-HU" dirty="0" smtClean="0"/>
              <a:t> változóban tároljuk: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int dobás1, dobás2;</a:t>
            </a:r>
          </a:p>
          <a:p>
            <a:pPr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(int i=1; i&lt;=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dobásDb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++) {   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dobás1=(int)(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Math.random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()*6+1);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dobás2=(int)(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Math.random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()*6+1);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dobásTömb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[dobás1][dobás2]++;  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}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85800"/>
            <a:ext cx="8534400" cy="5638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hu-HU" dirty="0" smtClean="0"/>
              <a:t>Fejléc:</a:t>
            </a:r>
          </a:p>
          <a:p>
            <a:pPr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(int i=1; i&lt;=6; i++)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("    "+i+" ");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("\n    -------------------------------------");</a:t>
            </a:r>
          </a:p>
          <a:p>
            <a:pPr>
              <a:buNone/>
            </a:pPr>
            <a:r>
              <a:rPr lang="hu-HU" dirty="0" smtClean="0"/>
              <a:t>Táblázat:</a:t>
            </a:r>
          </a:p>
          <a:p>
            <a:pPr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(int i=1; i&lt;=6; i++) { 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("  "+i+" |");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(int j=1; j&lt;=6; j++)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extra.Format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hu-HU" dirty="0" smtClean="0">
                <a:latin typeface="Courier New" pitchFamily="49" charset="0"/>
                <a:cs typeface="Courier New" pitchFamily="49" charset="0"/>
              </a:rPr>
            </a:b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           right(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dobásTömb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[i][j], 6)); 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hu-HU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943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 smtClean="0"/>
              <a:t>Feladat</a:t>
            </a:r>
            <a:r>
              <a:rPr lang="hu-HU" dirty="0" smtClean="0"/>
              <a:t> – </a:t>
            </a:r>
            <a:r>
              <a:rPr lang="hu-HU" dirty="0" err="1" smtClean="0"/>
              <a:t>MátrixokÖsszeadása</a:t>
            </a:r>
            <a:r>
              <a:rPr lang="hu-HU" dirty="0" smtClean="0"/>
              <a:t>: Állítson elő véletlenszerűen 2 megegyező méretű mátrixot a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mátrixFeltölt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hu-HU" dirty="0" smtClean="0"/>
              <a:t> </a:t>
            </a:r>
            <a:r>
              <a:rPr lang="hu-HU" dirty="0" err="1" smtClean="0"/>
              <a:t>fv.nyel</a:t>
            </a:r>
            <a:r>
              <a:rPr lang="hu-HU" dirty="0" smtClean="0"/>
              <a:t>! </a:t>
            </a:r>
            <a:br>
              <a:rPr lang="hu-HU" dirty="0" smtClean="0"/>
            </a:br>
            <a:r>
              <a:rPr lang="hu-HU" dirty="0" smtClean="0"/>
              <a:t>Írja ki a mátrixokat a mátrixok neve után a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mátrixKiír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hu-HU" dirty="0" smtClean="0"/>
              <a:t>eljárással!</a:t>
            </a:r>
            <a:br>
              <a:rPr lang="hu-HU" dirty="0" smtClean="0"/>
            </a:br>
            <a:r>
              <a:rPr lang="hu-HU" dirty="0" smtClean="0"/>
              <a:t>Számolja ki a  mátrixok elemeinek összegét a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mátrixÖsszead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hu-HU" dirty="0" err="1" smtClean="0"/>
              <a:t>fv.nyel</a:t>
            </a:r>
            <a:r>
              <a:rPr lang="hu-HU" dirty="0" smtClean="0"/>
              <a:t>, és írja ki az eredményt a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main() </a:t>
            </a:r>
            <a:r>
              <a:rPr lang="hu-HU" dirty="0" smtClean="0"/>
              <a:t>metódussal!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943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smtClean="0"/>
              <a:t>Példafutás: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'A' mátrix:</a:t>
            </a:r>
          </a:p>
          <a:p>
            <a:pPr marL="365760" lvl="1" indent="0"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 -6    7    1   -3</a:t>
            </a:r>
          </a:p>
          <a:p>
            <a:pPr marL="365760" lvl="1" indent="0"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 -6   -9    7   13</a:t>
            </a:r>
          </a:p>
          <a:p>
            <a:pPr marL="365760" lvl="1" indent="0"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 -7   12    0   19</a:t>
            </a:r>
          </a:p>
          <a:p>
            <a:pPr marL="365760" lvl="1" indent="0"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'B' mátrix:</a:t>
            </a:r>
          </a:p>
          <a:p>
            <a:pPr marL="365760" lvl="1" indent="0"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  6   -8   13   -7</a:t>
            </a:r>
          </a:p>
          <a:p>
            <a:pPr marL="365760" lvl="1" indent="0"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 14   16    4   -2</a:t>
            </a:r>
          </a:p>
          <a:p>
            <a:pPr marL="365760" lvl="1" indent="0"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 19   10   -3    9</a:t>
            </a:r>
          </a:p>
          <a:p>
            <a:pPr marL="365760" lvl="1" indent="0"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'A' + 'B' mátrix:</a:t>
            </a:r>
          </a:p>
          <a:p>
            <a:pPr marL="365760" lvl="1" indent="0"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  0   -1   14  -10</a:t>
            </a:r>
          </a:p>
          <a:p>
            <a:pPr marL="365760" lvl="1" indent="0"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  8    7   11   11</a:t>
            </a:r>
          </a:p>
          <a:p>
            <a:pPr marL="365760" lvl="1" indent="0"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 12   22   -3   28</a:t>
            </a:r>
            <a:endParaRPr lang="hu-HU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762000"/>
            <a:ext cx="8686800" cy="5562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u-HU" dirty="0" err="1" smtClean="0"/>
              <a:t>Mártixok</a:t>
            </a:r>
            <a:r>
              <a:rPr lang="hu-HU" dirty="0" smtClean="0"/>
              <a:t> metódusokon kívüli létrehozása:</a:t>
            </a:r>
          </a:p>
          <a:p>
            <a:pPr marL="0" indent="0"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final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int N=3, M=4;</a:t>
            </a:r>
          </a:p>
          <a:p>
            <a:pPr marL="0" indent="0"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int[][]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mátrixA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[N+1][M+1];</a:t>
            </a:r>
          </a:p>
          <a:p>
            <a:pPr marL="0" indent="0"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int[][]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mátrixB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[N+1][M+1];</a:t>
            </a:r>
          </a:p>
          <a:p>
            <a:pPr marL="0" indent="0"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int[][]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mátrixÖsszeg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[N+1][M+1];</a:t>
            </a:r>
          </a:p>
          <a:p>
            <a:pPr marL="0" indent="0">
              <a:buNone/>
            </a:pPr>
            <a:endParaRPr lang="hu-HU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hu-HU" dirty="0" smtClean="0"/>
              <a:t>A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main()</a:t>
            </a:r>
            <a:r>
              <a:rPr lang="hu-HU" dirty="0" smtClean="0"/>
              <a:t> metódus:</a:t>
            </a:r>
          </a:p>
          <a:p>
            <a:pPr marL="0" indent="0"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mátrixA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mátrixFeltölt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mátrixB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mátrixFeltölt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mátrixKiír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mátrixA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, "'A' mátrix:");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mátrixKiír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mátrixB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, "'B' mátrix:");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mátrixÖsszeg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mátrixÖsszead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mátrixA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mátrixB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mátrixKiír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mátrixÖsszeg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, "'A' + 'B' mátrix:");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hu-HU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hu-HU" sz="2200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 int[][] </a:t>
            </a:r>
            <a:r>
              <a:rPr lang="hu-HU" sz="2200" dirty="0" err="1" smtClean="0">
                <a:latin typeface="Courier New" pitchFamily="49" charset="0"/>
                <a:cs typeface="Courier New" pitchFamily="49" charset="0"/>
              </a:rPr>
              <a:t>mátrixFeltölt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  int[][] mátrix=</a:t>
            </a:r>
            <a:r>
              <a:rPr lang="hu-HU" sz="2200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 int[N+1][M+1];</a:t>
            </a:r>
          </a:p>
          <a:p>
            <a:pPr>
              <a:buNone/>
            </a:pP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sz="2200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(int i=1; i&lt;=N; i++)</a:t>
            </a:r>
          </a:p>
          <a:p>
            <a:pPr>
              <a:buNone/>
            </a:pP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sz="2200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(int j=1; j&lt;=M; j++)</a:t>
            </a:r>
          </a:p>
          <a:p>
            <a:pPr>
              <a:buNone/>
            </a:pP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       mátrix[i][j]=(int)(</a:t>
            </a:r>
            <a:r>
              <a:rPr lang="hu-HU" sz="2200" dirty="0" err="1" smtClean="0">
                <a:latin typeface="Courier New" pitchFamily="49" charset="0"/>
                <a:cs typeface="Courier New" pitchFamily="49" charset="0"/>
              </a:rPr>
              <a:t>Math.random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()*31-10);</a:t>
            </a:r>
          </a:p>
          <a:p>
            <a:pPr>
              <a:buNone/>
            </a:pP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sz="22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 mátrix;</a:t>
            </a:r>
          </a:p>
          <a:p>
            <a:pPr>
              <a:buNone/>
            </a:pP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hu-HU" sz="22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TanulóRekord</a:t>
            </a:r>
          </a:p>
        </p:txBody>
      </p:sp>
      <p:sp>
        <p:nvSpPr>
          <p:cNvPr id="5123" name="Tartalom helye 2"/>
          <p:cNvSpPr>
            <a:spLocks noGrp="1"/>
          </p:cNvSpPr>
          <p:nvPr>
            <p:ph idx="1"/>
          </p:nvPr>
        </p:nvSpPr>
        <p:spPr>
          <a:xfrm>
            <a:off x="0" y="1752600"/>
            <a:ext cx="9220200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buFont typeface="Arial" charset="0"/>
              <a:buNone/>
              <a:defRPr/>
            </a:pPr>
            <a:r>
              <a:rPr lang="hu-HU" sz="26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hu-HU" sz="2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26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hu-HU" sz="2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2600" b="1" dirty="0" err="1" smtClean="0">
                <a:latin typeface="Courier New" pitchFamily="49" charset="0"/>
                <a:cs typeface="Courier New" pitchFamily="49" charset="0"/>
              </a:rPr>
              <a:t>TanulóRekord</a:t>
            </a:r>
            <a:r>
              <a:rPr lang="hu-HU" sz="2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Font typeface="Arial" charset="0"/>
              <a:buNone/>
              <a:defRPr/>
            </a:pPr>
            <a:r>
              <a:rPr lang="hu-HU" sz="2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sz="26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hu-HU" sz="2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2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név</a:t>
            </a:r>
            <a:r>
              <a:rPr lang="hu-HU" sz="2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hu-HU" sz="2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város</a:t>
            </a:r>
            <a:r>
              <a:rPr lang="hu-HU" sz="2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Font typeface="Arial" charset="0"/>
              <a:buNone/>
              <a:defRPr/>
            </a:pPr>
            <a:r>
              <a:rPr lang="hu-HU" sz="2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sz="2600" dirty="0" err="1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hu-HU" sz="2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2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átlag</a:t>
            </a:r>
            <a:r>
              <a:rPr lang="hu-HU" sz="2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Font typeface="Arial" charset="0"/>
              <a:buNone/>
              <a:defRPr/>
            </a:pPr>
            <a:r>
              <a:rPr lang="hu-HU" sz="2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sz="26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hu-HU" sz="2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2600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hu-HU" sz="2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26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hu-HU" sz="2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hu-HU" sz="26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hu-HU" sz="2600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hu-HU" sz="26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hu-HU" sz="2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Font typeface="Arial" charset="0"/>
              <a:buNone/>
              <a:defRPr/>
            </a:pPr>
            <a:r>
              <a:rPr lang="hu-HU" sz="2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sz="2600" b="1" dirty="0" err="1" smtClean="0">
                <a:latin typeface="Courier New" pitchFamily="49" charset="0"/>
                <a:cs typeface="Courier New" pitchFamily="49" charset="0"/>
              </a:rPr>
              <a:t>TanulóRekord</a:t>
            </a:r>
            <a:r>
              <a:rPr lang="hu-HU" sz="2600" dirty="0" smtClean="0">
                <a:latin typeface="Courier New" pitchFamily="49" charset="0"/>
                <a:cs typeface="Courier New" pitchFamily="49" charset="0"/>
              </a:rPr>
              <a:t> példány=</a:t>
            </a:r>
            <a:r>
              <a:rPr lang="hu-HU" sz="26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hu-HU" sz="2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2600" b="1" dirty="0" err="1" smtClean="0">
                <a:latin typeface="Courier New" pitchFamily="49" charset="0"/>
                <a:cs typeface="Courier New" pitchFamily="49" charset="0"/>
              </a:rPr>
              <a:t>TanulóRekord</a:t>
            </a:r>
            <a:r>
              <a:rPr lang="hu-HU" sz="2600" dirty="0" smtClean="0">
                <a:latin typeface="Courier New" pitchFamily="49" charset="0"/>
                <a:cs typeface="Courier New" pitchFamily="49" charset="0"/>
              </a:rPr>
              <a:t>();</a:t>
            </a:r>
            <a:br>
              <a:rPr lang="hu-HU" sz="2600" dirty="0" smtClean="0">
                <a:latin typeface="Courier New" pitchFamily="49" charset="0"/>
                <a:cs typeface="Courier New" pitchFamily="49" charset="0"/>
              </a:rPr>
            </a:br>
            <a:r>
              <a:rPr lang="hu-HU" sz="2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sz="2600" dirty="0" err="1" smtClean="0">
                <a:latin typeface="Courier New" pitchFamily="49" charset="0"/>
                <a:cs typeface="Courier New" pitchFamily="49" charset="0"/>
              </a:rPr>
              <a:t>példány.</a:t>
            </a:r>
            <a:r>
              <a:rPr lang="hu-HU" sz="26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név</a:t>
            </a:r>
            <a:r>
              <a:rPr lang="hu-HU" sz="2600" dirty="0" smtClean="0">
                <a:latin typeface="Courier New" pitchFamily="49" charset="0"/>
                <a:cs typeface="Courier New" pitchFamily="49" charset="0"/>
              </a:rPr>
              <a:t>="Piros Alma";</a:t>
            </a:r>
          </a:p>
          <a:p>
            <a:pPr marL="0" indent="0">
              <a:buFont typeface="Arial" charset="0"/>
              <a:buNone/>
              <a:defRPr/>
            </a:pPr>
            <a:r>
              <a:rPr lang="hu-HU" sz="2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sz="2600" dirty="0" err="1" smtClean="0">
                <a:latin typeface="Courier New" pitchFamily="49" charset="0"/>
                <a:cs typeface="Courier New" pitchFamily="49" charset="0"/>
              </a:rPr>
              <a:t>példány.</a:t>
            </a:r>
            <a:r>
              <a:rPr lang="hu-HU" sz="26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város</a:t>
            </a:r>
            <a:r>
              <a:rPr lang="hu-HU" sz="2600" dirty="0" smtClean="0">
                <a:latin typeface="Courier New" pitchFamily="49" charset="0"/>
                <a:cs typeface="Courier New" pitchFamily="49" charset="0"/>
              </a:rPr>
              <a:t>="Bp.";</a:t>
            </a:r>
          </a:p>
          <a:p>
            <a:pPr marL="0" indent="0">
              <a:buFont typeface="Arial" charset="0"/>
              <a:buNone/>
              <a:defRPr/>
            </a:pPr>
            <a:r>
              <a:rPr lang="hu-HU" sz="2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sz="2600" dirty="0" err="1" smtClean="0">
                <a:latin typeface="Courier New" pitchFamily="49" charset="0"/>
                <a:cs typeface="Courier New" pitchFamily="49" charset="0"/>
              </a:rPr>
              <a:t>példány.</a:t>
            </a:r>
            <a:r>
              <a:rPr lang="hu-HU" sz="26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átlag</a:t>
            </a:r>
            <a:r>
              <a:rPr lang="hu-HU" sz="2600" dirty="0" smtClean="0">
                <a:latin typeface="Courier New" pitchFamily="49" charset="0"/>
                <a:cs typeface="Courier New" pitchFamily="49" charset="0"/>
              </a:rPr>
              <a:t>=4.6;</a:t>
            </a:r>
          </a:p>
          <a:p>
            <a:pPr marL="0" indent="0">
              <a:buFont typeface="Arial" charset="0"/>
              <a:buNone/>
              <a:defRPr/>
            </a:pPr>
            <a:r>
              <a:rPr lang="hu-HU" sz="2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sz="26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sz="2600" dirty="0" smtClean="0">
                <a:latin typeface="Courier New" pitchFamily="49" charset="0"/>
                <a:cs typeface="Courier New" pitchFamily="49" charset="0"/>
              </a:rPr>
              <a:t>("Tanuló adatai\</a:t>
            </a:r>
            <a:r>
              <a:rPr lang="hu-HU" sz="2600" dirty="0" err="1" smtClean="0">
                <a:latin typeface="Courier New" pitchFamily="49" charset="0"/>
                <a:cs typeface="Courier New" pitchFamily="49" charset="0"/>
              </a:rPr>
              <a:t>nNeve</a:t>
            </a:r>
            <a:r>
              <a:rPr lang="hu-HU" sz="2600" dirty="0" smtClean="0">
                <a:latin typeface="Courier New" pitchFamily="49" charset="0"/>
                <a:cs typeface="Courier New" pitchFamily="49" charset="0"/>
              </a:rPr>
              <a:t>: "+</a:t>
            </a:r>
            <a:br>
              <a:rPr lang="hu-HU" sz="2600" dirty="0" smtClean="0">
                <a:latin typeface="Courier New" pitchFamily="49" charset="0"/>
                <a:cs typeface="Courier New" pitchFamily="49" charset="0"/>
              </a:rPr>
            </a:br>
            <a:r>
              <a:rPr lang="hu-HU" sz="2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hu-HU" sz="2600" dirty="0" err="1" smtClean="0">
                <a:latin typeface="Courier New" pitchFamily="49" charset="0"/>
                <a:cs typeface="Courier New" pitchFamily="49" charset="0"/>
              </a:rPr>
              <a:t>példány.</a:t>
            </a:r>
            <a:r>
              <a:rPr lang="hu-HU" sz="26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név</a:t>
            </a:r>
            <a:r>
              <a:rPr lang="hu-HU" sz="2600" dirty="0" smtClean="0">
                <a:latin typeface="Courier New" pitchFamily="49" charset="0"/>
                <a:cs typeface="Courier New" pitchFamily="49" charset="0"/>
              </a:rPr>
              <a:t>+", lakhelye: "+</a:t>
            </a:r>
            <a:r>
              <a:rPr lang="hu-HU" sz="2600" dirty="0" err="1" smtClean="0">
                <a:latin typeface="Courier New" pitchFamily="49" charset="0"/>
                <a:cs typeface="Courier New" pitchFamily="49" charset="0"/>
              </a:rPr>
              <a:t>példány.</a:t>
            </a:r>
            <a:r>
              <a:rPr lang="hu-HU" sz="26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város</a:t>
            </a:r>
            <a:r>
              <a:rPr lang="hu-HU" sz="2600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hu-HU" sz="2600" dirty="0" smtClean="0">
                <a:latin typeface="Courier New" pitchFamily="49" charset="0"/>
                <a:cs typeface="Courier New" pitchFamily="49" charset="0"/>
              </a:rPr>
            </a:br>
            <a:r>
              <a:rPr lang="hu-HU" sz="2600" dirty="0" smtClean="0">
                <a:latin typeface="Courier New" pitchFamily="49" charset="0"/>
                <a:cs typeface="Courier New" pitchFamily="49" charset="0"/>
              </a:rPr>
              <a:t>        ", átlaga: "+</a:t>
            </a:r>
            <a:r>
              <a:rPr lang="hu-HU" sz="2600" dirty="0" err="1" smtClean="0">
                <a:latin typeface="Courier New" pitchFamily="49" charset="0"/>
                <a:cs typeface="Courier New" pitchFamily="49" charset="0"/>
              </a:rPr>
              <a:t>példány.</a:t>
            </a:r>
            <a:r>
              <a:rPr lang="hu-HU" sz="26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átlag</a:t>
            </a:r>
            <a:r>
              <a:rPr lang="hu-HU" sz="2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Font typeface="Arial" charset="0"/>
              <a:buNone/>
              <a:defRPr/>
            </a:pPr>
            <a:r>
              <a:rPr lang="hu-HU" sz="26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Font typeface="Arial" charset="0"/>
              <a:buNone/>
              <a:defRPr/>
            </a:pPr>
            <a:r>
              <a:rPr lang="hu-HU" sz="2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/>
          <a:lstStyle/>
          <a:p>
            <a:pPr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mátrixKiír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(int[][] mátrix,</a:t>
            </a:r>
            <a:br>
              <a:rPr lang="hu-HU" dirty="0" smtClean="0">
                <a:latin typeface="Courier New" pitchFamily="49" charset="0"/>
                <a:cs typeface="Courier New" pitchFamily="49" charset="0"/>
              </a:rPr>
            </a:b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            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üzenet) {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("\n"+üzenet);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(int i=1; i&lt;=N; i++) {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(int j=1; j&lt;=M; j++)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extra.Format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              right(mátrix[i][j], 5));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/>
          <a:lstStyle/>
          <a:p>
            <a:pPr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int[][]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mátrixÖsszead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[][] m1, </a:t>
            </a:r>
            <a:br>
              <a:rPr lang="hu-HU" dirty="0" smtClean="0">
                <a:latin typeface="Courier New" pitchFamily="49" charset="0"/>
                <a:cs typeface="Courier New" pitchFamily="49" charset="0"/>
              </a:rPr>
            </a:b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                     int[][] m2){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int[][] mátrix=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int[N+1][M+1]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(int i=1; i&lt;=N; i++)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(int j=1; j&lt;=M; j++)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mátrix[i][j]=m1[i][j]+m2[i][j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mátrix;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hu-HU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8.4. Gyakorló feladatok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177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b="1" dirty="0" smtClean="0"/>
              <a:t>8.3.1. </a:t>
            </a:r>
            <a:r>
              <a:rPr lang="hu-HU" b="1" smtClean="0"/>
              <a:t>feladat </a:t>
            </a:r>
            <a:r>
              <a:rPr lang="hu-HU" smtClean="0"/>
              <a:t>–</a:t>
            </a:r>
            <a:r>
              <a:rPr lang="hu-HU" b="1" smtClean="0"/>
              <a:t> </a:t>
            </a:r>
            <a:r>
              <a:rPr lang="hu-HU" b="1" dirty="0" smtClean="0"/>
              <a:t>KockaDobás2</a:t>
            </a:r>
          </a:p>
          <a:p>
            <a:pPr marL="0" indent="0">
              <a:buNone/>
            </a:pPr>
            <a:r>
              <a:rPr lang="hu-HU" dirty="0" smtClean="0"/>
              <a:t>A program "dobjon fel" véletlenszerűen annyiszor két szabályos dobókockát, ahányszor a felhasználó kéri! A dobások számát ellenőrzötten olvassa be, csak pozitív lehet! A program gyűjtse össze, hogy a két kockával egyszerre történő kockadobás esetén a dobott számok összege hányszor volt kettő, három, négy, ..., 12, és mindezeket írja ki a konzolra!</a:t>
            </a:r>
          </a:p>
          <a:p>
            <a:pPr marL="0" indent="0">
              <a:buNone/>
            </a:pPr>
            <a:r>
              <a:rPr lang="hu-HU" b="1" dirty="0" smtClean="0"/>
              <a:t>8.4.2. feladat </a:t>
            </a:r>
            <a:r>
              <a:rPr lang="hu-HU" dirty="0" smtClean="0"/>
              <a:t>–</a:t>
            </a:r>
            <a:r>
              <a:rPr lang="hu-HU" b="1" dirty="0" smtClean="0"/>
              <a:t> Kenó1</a:t>
            </a:r>
          </a:p>
          <a:p>
            <a:pPr marL="0" indent="0">
              <a:buNone/>
            </a:pPr>
            <a:r>
              <a:rPr lang="hu-HU" dirty="0" smtClean="0"/>
              <a:t>A program írjon ki a konzolra egy </a:t>
            </a:r>
            <a:r>
              <a:rPr lang="hu-HU" dirty="0" err="1" smtClean="0"/>
              <a:t>konószelvényen</a:t>
            </a:r>
            <a:r>
              <a:rPr lang="hu-HU" dirty="0" smtClean="0"/>
              <a:t> megjátszható </a:t>
            </a:r>
            <a:r>
              <a:rPr lang="hu-HU" dirty="0" err="1" smtClean="0"/>
              <a:t>számkonbinációt</a:t>
            </a:r>
            <a:r>
              <a:rPr lang="hu-HU" dirty="0" smtClean="0"/>
              <a:t>! A 10 </a:t>
            </a:r>
            <a:r>
              <a:rPr lang="hu-HU" dirty="0" err="1" smtClean="0"/>
              <a:t>véletlenszám</a:t>
            </a:r>
            <a:r>
              <a:rPr lang="hu-HU" dirty="0" smtClean="0"/>
              <a:t> egymástól különbözik, és mindegyik 1 és 80 közé esik. A megoldáshoz a program logikai tömböt használjon!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6096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b="1" dirty="0" smtClean="0"/>
              <a:t>8.4.3. feladat </a:t>
            </a:r>
            <a:r>
              <a:rPr lang="hu-HU" dirty="0" smtClean="0"/>
              <a:t>–</a:t>
            </a:r>
            <a:r>
              <a:rPr lang="hu-HU" b="1" dirty="0" smtClean="0"/>
              <a:t> Kenó1</a:t>
            </a:r>
          </a:p>
          <a:p>
            <a:pPr marL="0" indent="0">
              <a:buNone/>
            </a:pPr>
            <a:r>
              <a:rPr lang="hu-HU" dirty="0" smtClean="0"/>
              <a:t>A program írjon ki a konzolra egy </a:t>
            </a:r>
            <a:r>
              <a:rPr lang="hu-HU" dirty="0" err="1" smtClean="0"/>
              <a:t>konószelvényen</a:t>
            </a:r>
            <a:r>
              <a:rPr lang="hu-HU" dirty="0" smtClean="0"/>
              <a:t> megjátszható </a:t>
            </a:r>
            <a:r>
              <a:rPr lang="hu-HU" dirty="0" err="1" smtClean="0"/>
              <a:t>számkonbinációt</a:t>
            </a:r>
            <a:r>
              <a:rPr lang="hu-HU" dirty="0" smtClean="0"/>
              <a:t>!  A 10 </a:t>
            </a:r>
            <a:r>
              <a:rPr lang="hu-HU" dirty="0" err="1" smtClean="0"/>
              <a:t>véletlenszám</a:t>
            </a:r>
            <a:r>
              <a:rPr lang="hu-HU" dirty="0" smtClean="0"/>
              <a:t> egymástól különbözik, és mindegyik 1 és 80 közé esik. A megoldáshoz a program egy tízelemű tömböt használjon, amely tárolja a számkombinációt!</a:t>
            </a:r>
          </a:p>
          <a:p>
            <a:pPr marL="0" indent="0">
              <a:buNone/>
            </a:pPr>
            <a:r>
              <a:rPr lang="hu-HU" b="1" dirty="0" smtClean="0"/>
              <a:t>8.4.4. feladat </a:t>
            </a:r>
            <a:r>
              <a:rPr lang="hu-HU" dirty="0" smtClean="0"/>
              <a:t>–</a:t>
            </a:r>
            <a:r>
              <a:rPr lang="hu-HU" b="1" dirty="0" smtClean="0"/>
              <a:t> </a:t>
            </a:r>
            <a:r>
              <a:rPr lang="hu-HU" b="1" dirty="0" err="1" smtClean="0"/>
              <a:t>SzámokElőfordulása</a:t>
            </a:r>
            <a:endParaRPr lang="hu-HU" b="1" dirty="0" smtClean="0"/>
          </a:p>
          <a:p>
            <a:pPr marL="0" indent="0">
              <a:buNone/>
            </a:pPr>
            <a:r>
              <a:rPr lang="hu-HU" dirty="0" smtClean="0"/>
              <a:t>A program töltsön fel véletlenszerűen kétjegyű számokkal egy 500 elemű tömböt! Gyűjtse össze és írja ki, hogy melyik szám hányszor </a:t>
            </a:r>
            <a:r>
              <a:rPr lang="hu-HU" dirty="0" err="1" smtClean="0"/>
              <a:t>fodul</a:t>
            </a:r>
            <a:r>
              <a:rPr lang="hu-HU" dirty="0" smtClean="0"/>
              <a:t> elő!</a:t>
            </a:r>
          </a:p>
          <a:p>
            <a:pPr marL="0" indent="0">
              <a:buNone/>
            </a:pPr>
            <a:r>
              <a:rPr lang="hu-HU" b="1" dirty="0" smtClean="0"/>
              <a:t>8.4.5. feladat </a:t>
            </a:r>
            <a:r>
              <a:rPr lang="hu-HU" dirty="0" smtClean="0"/>
              <a:t>–</a:t>
            </a:r>
            <a:r>
              <a:rPr lang="hu-HU" b="1" dirty="0" smtClean="0"/>
              <a:t> </a:t>
            </a:r>
            <a:r>
              <a:rPr lang="hu-HU" b="1" dirty="0" err="1" smtClean="0"/>
              <a:t>ÖtösHatosHetesLottó</a:t>
            </a:r>
            <a:endParaRPr lang="hu-HU" b="1" dirty="0" smtClean="0"/>
          </a:p>
          <a:p>
            <a:pPr marL="0" indent="0">
              <a:buNone/>
            </a:pPr>
            <a:r>
              <a:rPr lang="hu-HU" dirty="0" smtClean="0"/>
              <a:t>A program tartalmazzon egy lottó() függvényt, amely - paramétereitől függően - képes bármilyen lottószelvény előállítására. A program </a:t>
            </a:r>
            <a:r>
              <a:rPr lang="hu-HU" dirty="0" err="1" smtClean="0"/>
              <a:t>lottóKiír</a:t>
            </a:r>
            <a:r>
              <a:rPr lang="hu-HU" dirty="0" smtClean="0"/>
              <a:t>() </a:t>
            </a:r>
            <a:r>
              <a:rPr lang="hu-HU" dirty="0" err="1" smtClean="0"/>
              <a:t>eljárársa</a:t>
            </a:r>
            <a:r>
              <a:rPr lang="hu-HU" dirty="0" smtClean="0"/>
              <a:t> vegye át a lottó() függvény eredményét paraméterként, és írjon ki a konzolra egy ötös-, hatos- és </a:t>
            </a:r>
            <a:r>
              <a:rPr lang="hu-HU" dirty="0" err="1" smtClean="0"/>
              <a:t>heteslottón</a:t>
            </a:r>
            <a:r>
              <a:rPr lang="hu-HU" dirty="0" smtClean="0"/>
              <a:t> megjátszható számkombinációt!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b="1" dirty="0" smtClean="0"/>
              <a:t>8.4.6. feladat </a:t>
            </a:r>
            <a:r>
              <a:rPr lang="hu-HU" dirty="0" smtClean="0"/>
              <a:t>–</a:t>
            </a:r>
            <a:r>
              <a:rPr lang="hu-HU" b="1" dirty="0" smtClean="0"/>
              <a:t> </a:t>
            </a:r>
            <a:r>
              <a:rPr lang="hu-HU" b="1" dirty="0" err="1" smtClean="0"/>
              <a:t>MátrixokSzorzása</a:t>
            </a:r>
            <a:endParaRPr lang="hu-HU" b="1" dirty="0" smtClean="0"/>
          </a:p>
          <a:p>
            <a:pPr marL="0" indent="0">
              <a:buNone/>
            </a:pPr>
            <a:r>
              <a:rPr lang="hu-HU" dirty="0" smtClean="0"/>
              <a:t>A program állítson elő véletlenszerűen két négyzetes mátrixot! Számítsa ki és írja ki a két mátrix szorzatát! Minden részfeladatot külön metódus valósítson meg!</a:t>
            </a:r>
          </a:p>
          <a:p>
            <a:pPr marL="0" indent="0">
              <a:buNone/>
            </a:pPr>
            <a:r>
              <a:rPr lang="hu-HU" b="1" dirty="0" smtClean="0"/>
              <a:t>8.4.7. feladat </a:t>
            </a:r>
            <a:r>
              <a:rPr lang="hu-HU" dirty="0" smtClean="0"/>
              <a:t>–</a:t>
            </a:r>
            <a:r>
              <a:rPr lang="hu-HU" b="1" dirty="0" smtClean="0"/>
              <a:t> </a:t>
            </a:r>
            <a:r>
              <a:rPr lang="hu-HU" b="1" dirty="0" err="1" smtClean="0"/>
              <a:t>MelyikbőlVanTöbb</a:t>
            </a:r>
            <a:endParaRPr lang="hu-HU" b="1" dirty="0" smtClean="0"/>
          </a:p>
          <a:p>
            <a:pPr marL="0" indent="0">
              <a:buNone/>
            </a:pPr>
            <a:r>
              <a:rPr lang="hu-HU" dirty="0" smtClean="0"/>
              <a:t>A program a [-50; +50] intervallumból véletlenszerűen kiválasztott egész számokkal töltsön fel egy 300 elemű tömböt! Állapítsa meg, hogy a tömbbel hogyan viszonyul egymáshoz a pozitív és negatív számok darabszáma (melyikből van több, esetleg a számuk megegyezik)!</a:t>
            </a:r>
          </a:p>
          <a:p>
            <a:pPr marL="0" indent="0">
              <a:buNone/>
            </a:pPr>
            <a:r>
              <a:rPr lang="hu-HU" b="1" dirty="0" smtClean="0"/>
              <a:t>8.4.8. feladat </a:t>
            </a:r>
            <a:r>
              <a:rPr lang="hu-HU" dirty="0" smtClean="0"/>
              <a:t>–</a:t>
            </a:r>
            <a:r>
              <a:rPr lang="hu-HU" b="1" dirty="0" smtClean="0"/>
              <a:t> </a:t>
            </a:r>
            <a:r>
              <a:rPr lang="hu-HU" b="1" dirty="0" err="1" smtClean="0"/>
              <a:t>PárosakSzáma</a:t>
            </a:r>
            <a:endParaRPr lang="hu-HU" b="1" dirty="0" smtClean="0"/>
          </a:p>
          <a:p>
            <a:pPr marL="0" indent="0">
              <a:buNone/>
            </a:pPr>
            <a:r>
              <a:rPr lang="hu-HU" dirty="0" smtClean="0"/>
              <a:t>A program a [-50; +50] intervallumból véletlenszerűen kiválasztott egész számokkal töltsön fel egy 300 elemű tömböt! Írja ki a tömbben előforduló páros tömbelem számán!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9436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hu-HU" b="1" dirty="0" smtClean="0"/>
              <a:t>8.4.9. feladat </a:t>
            </a:r>
            <a:r>
              <a:rPr lang="hu-HU" dirty="0" smtClean="0"/>
              <a:t>–</a:t>
            </a:r>
            <a:r>
              <a:rPr lang="hu-HU" b="1" dirty="0" smtClean="0"/>
              <a:t> </a:t>
            </a:r>
            <a:r>
              <a:rPr lang="hu-HU" b="1" dirty="0" err="1" smtClean="0"/>
              <a:t>LegkisebbPozitívSzám</a:t>
            </a:r>
            <a:endParaRPr lang="hu-HU" b="1" dirty="0" smtClean="0"/>
          </a:p>
          <a:p>
            <a:pPr marL="0" indent="0">
              <a:buNone/>
            </a:pPr>
            <a:r>
              <a:rPr lang="hu-HU" dirty="0" smtClean="0"/>
              <a:t>A program a [-50; +50] intervallumból véletlenszerűen kiválasztott egész számokkal töltsön fel egy 300 elemű tömböt! Írja ki a tömbben előforduló legkisebb pozitív számot!</a:t>
            </a:r>
          </a:p>
          <a:p>
            <a:pPr marL="0" indent="0">
              <a:buNone/>
            </a:pPr>
            <a:r>
              <a:rPr lang="hu-HU" b="1" dirty="0" smtClean="0"/>
              <a:t>8.4.10. feladat </a:t>
            </a:r>
            <a:r>
              <a:rPr lang="hu-HU" dirty="0" smtClean="0"/>
              <a:t>–</a:t>
            </a:r>
            <a:r>
              <a:rPr lang="hu-HU" b="1" dirty="0" smtClean="0"/>
              <a:t> </a:t>
            </a:r>
            <a:r>
              <a:rPr lang="hu-HU" b="1" dirty="0" err="1" smtClean="0"/>
              <a:t>LeggyakoribbSzám</a:t>
            </a:r>
            <a:endParaRPr lang="hu-HU" b="1" dirty="0" smtClean="0"/>
          </a:p>
          <a:p>
            <a:pPr marL="0" indent="0">
              <a:buNone/>
            </a:pPr>
            <a:r>
              <a:rPr lang="hu-HU" dirty="0" smtClean="0"/>
              <a:t>A program a [-50; +50] intervallumból véletlenszerűen kiválasztott egész </a:t>
            </a:r>
            <a:r>
              <a:rPr lang="hu-HU" dirty="0" err="1" smtClean="0"/>
              <a:t>szmokkal</a:t>
            </a:r>
            <a:r>
              <a:rPr lang="hu-HU" dirty="0" smtClean="0"/>
              <a:t> töltsön fel egy 300 elemű tömböt! Írja ki a tömbben leggyakrabban előforduló számot és darabszámát!</a:t>
            </a:r>
          </a:p>
          <a:p>
            <a:pPr marL="0" indent="0">
              <a:buNone/>
            </a:pPr>
            <a:r>
              <a:rPr lang="hu-HU" b="1" dirty="0" smtClean="0"/>
              <a:t>8.4.11. feladat </a:t>
            </a:r>
            <a:r>
              <a:rPr lang="hu-HU" dirty="0" smtClean="0"/>
              <a:t>–</a:t>
            </a:r>
            <a:r>
              <a:rPr lang="hu-HU" b="1" dirty="0" smtClean="0"/>
              <a:t> </a:t>
            </a:r>
            <a:r>
              <a:rPr lang="hu-HU" b="1" dirty="0" err="1" smtClean="0"/>
              <a:t>MátrixLegkisebbEleme</a:t>
            </a:r>
            <a:endParaRPr lang="hu-HU" b="1" dirty="0" smtClean="0"/>
          </a:p>
          <a:p>
            <a:pPr marL="0" indent="0">
              <a:buNone/>
            </a:pPr>
            <a:r>
              <a:rPr lang="hu-HU" dirty="0" smtClean="0"/>
              <a:t>A program töltsön fel véletlenszerű számjegyekkel egy 7*10 méretű mátrixot! Írja ki a legkisebb elem helyét és értékét (több azonos elem esetén a sorfolytonosan első előfordulást)!</a:t>
            </a:r>
          </a:p>
          <a:p>
            <a:pPr marL="0" indent="0">
              <a:buNone/>
            </a:pPr>
            <a:r>
              <a:rPr lang="hu-HU" b="1" dirty="0" smtClean="0"/>
              <a:t>8.4.12. feladat </a:t>
            </a:r>
            <a:r>
              <a:rPr lang="hu-HU" dirty="0" smtClean="0"/>
              <a:t>–</a:t>
            </a:r>
            <a:r>
              <a:rPr lang="hu-HU" b="1" dirty="0" smtClean="0"/>
              <a:t> </a:t>
            </a:r>
            <a:r>
              <a:rPr lang="hu-HU" b="1" dirty="0" err="1" smtClean="0"/>
              <a:t>ÉvHányadikNapja</a:t>
            </a:r>
            <a:endParaRPr lang="hu-HU" b="1" dirty="0" smtClean="0"/>
          </a:p>
          <a:p>
            <a:pPr marL="0" indent="0">
              <a:buNone/>
            </a:pPr>
            <a:r>
              <a:rPr lang="hu-HU" dirty="0" smtClean="0"/>
              <a:t>Adott (év, hónap, nap) formában egy dátum. A program írja ki, hogy a megadott nap az év hányadik napja!</a:t>
            </a:r>
          </a:p>
          <a:p>
            <a:pPr marL="0" indent="0">
              <a:buNone/>
            </a:pPr>
            <a:endParaRPr lang="hu-H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String</a:t>
            </a:r>
            <a:r>
              <a:rPr lang="hu-HU" dirty="0" smtClean="0"/>
              <a:t> objektum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2407920"/>
          </a:xfrm>
        </p:spPr>
        <p:txBody>
          <a:bodyPr>
            <a:normAutofit/>
          </a:bodyPr>
          <a:lstStyle/>
          <a:p>
            <a:r>
              <a:rPr lang="hu-HU" dirty="0" smtClean="0"/>
              <a:t>objektum, számos metódusa van;</a:t>
            </a:r>
          </a:p>
          <a:p>
            <a:r>
              <a:rPr lang="hu-HU" dirty="0" smtClean="0"/>
              <a:t>változó megadásakor a típust nagy kezdőbetűvel írjuk, pl.</a:t>
            </a:r>
            <a:br>
              <a:rPr lang="hu-HU" dirty="0" smtClean="0"/>
            </a:b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sajátSzöveg1, sajátSzöveg2="Város";</a:t>
            </a:r>
            <a:br>
              <a:rPr lang="hu-HU" dirty="0" smtClean="0">
                <a:latin typeface="Courier New" pitchFamily="49" charset="0"/>
                <a:cs typeface="Courier New" pitchFamily="49" charset="0"/>
              </a:rPr>
            </a:b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final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SAJÁTSZÖVEG3="Bp.";</a:t>
            </a:r>
          </a:p>
          <a:p>
            <a:r>
              <a:rPr lang="hu-HU" dirty="0" smtClean="0"/>
              <a:t>első pozíciója a 0-s.</a:t>
            </a:r>
            <a:endParaRPr lang="hu-HU" dirty="0"/>
          </a:p>
        </p:txBody>
      </p:sp>
      <p:pic>
        <p:nvPicPr>
          <p:cNvPr id="1026" name="Picture 2" descr="http://codingbat.com/doc/string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442" y="4114800"/>
            <a:ext cx="7006512" cy="2743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001000" cy="1143000"/>
          </a:xfrm>
        </p:spPr>
        <p:txBody>
          <a:bodyPr>
            <a:noAutofit/>
          </a:bodyPr>
          <a:lstStyle/>
          <a:p>
            <a:r>
              <a:rPr lang="hu-HU" dirty="0" smtClean="0"/>
              <a:t>8. Tömbök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8975" indent="-688975">
              <a:buNone/>
            </a:pPr>
            <a:r>
              <a:rPr lang="hu-HU" dirty="0" smtClean="0"/>
              <a:t>8.1. Egydimenziós tömbök</a:t>
            </a:r>
          </a:p>
          <a:p>
            <a:pPr marL="688975" indent="-688975">
              <a:buNone/>
            </a:pPr>
            <a:r>
              <a:rPr lang="hu-HU" dirty="0" smtClean="0"/>
              <a:t>8.2. Programozás tételek, 2. rész</a:t>
            </a:r>
          </a:p>
          <a:p>
            <a:pPr marL="688975" indent="-688975">
              <a:buNone/>
            </a:pPr>
            <a:r>
              <a:rPr lang="hu-HU" dirty="0" smtClean="0"/>
              <a:t>8.3. Kétdimenziós tömbök</a:t>
            </a:r>
          </a:p>
          <a:p>
            <a:pPr marL="688975" indent="-688975">
              <a:buNone/>
            </a:pPr>
            <a:r>
              <a:rPr lang="hu-HU" dirty="0" smtClean="0"/>
              <a:t>8.4. Gyakorló feladatok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Tömbök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752600"/>
            <a:ext cx="8686800" cy="5105400"/>
          </a:xfrm>
        </p:spPr>
        <p:txBody>
          <a:bodyPr>
            <a:normAutofit fontScale="92500" lnSpcReduction="20000"/>
          </a:bodyPr>
          <a:lstStyle/>
          <a:p>
            <a:r>
              <a:rPr lang="hu-HU" dirty="0" smtClean="0"/>
              <a:t>Egyidejűleg több elemet tárolnak.</a:t>
            </a:r>
          </a:p>
          <a:p>
            <a:r>
              <a:rPr lang="hu-HU" dirty="0" smtClean="0"/>
              <a:t>Elemek: </a:t>
            </a:r>
          </a:p>
          <a:p>
            <a:pPr lvl="1"/>
            <a:r>
              <a:rPr lang="hu-HU" dirty="0" smtClean="0"/>
              <a:t>típusuk megegyezik,</a:t>
            </a:r>
          </a:p>
          <a:p>
            <a:pPr lvl="1"/>
            <a:r>
              <a:rPr lang="hu-HU" dirty="0" smtClean="0"/>
              <a:t>sorozatot alkotnak,</a:t>
            </a:r>
          </a:p>
          <a:p>
            <a:pPr lvl="1"/>
            <a:r>
              <a:rPr lang="hu-HU" dirty="0" smtClean="0"/>
              <a:t>primitív adattípusok, referencia típusúak,</a:t>
            </a:r>
          </a:p>
          <a:p>
            <a:pPr lvl="1"/>
            <a:r>
              <a:rPr lang="hu-HU" dirty="0" smtClean="0"/>
              <a:t>indexükkel hivatkozunk rájuk.</a:t>
            </a:r>
          </a:p>
          <a:p>
            <a:r>
              <a:rPr lang="hu-HU" dirty="0" smtClean="0"/>
              <a:t>Tömbindex: </a:t>
            </a:r>
          </a:p>
          <a:p>
            <a:pPr lvl="1"/>
            <a:r>
              <a:rPr lang="hu-HU" dirty="0" smtClean="0"/>
              <a:t>tömbelemek egész sorszámmal azonosíthatók,</a:t>
            </a:r>
          </a:p>
          <a:p>
            <a:pPr lvl="1"/>
            <a:r>
              <a:rPr lang="hu-HU" dirty="0" smtClean="0"/>
              <a:t>int típusú (4 bájton, </a:t>
            </a:r>
            <a:r>
              <a:rPr lang="hu-HU" dirty="0" err="1" smtClean="0"/>
              <a:t>max</a:t>
            </a:r>
            <a:r>
              <a:rPr lang="hu-HU" dirty="0" smtClean="0"/>
              <a:t>. 2,147,483,647),</a:t>
            </a:r>
          </a:p>
          <a:p>
            <a:pPr lvl="1"/>
            <a:r>
              <a:rPr lang="hu-HU" dirty="0" smtClean="0"/>
              <a:t>műveletek: elérés, lekérdezés, módosítás.</a:t>
            </a:r>
          </a:p>
          <a:p>
            <a:r>
              <a:rPr lang="hu-HU" dirty="0" smtClean="0"/>
              <a:t>Létrehozás: megadandó név, elemek típusa, tömb mérete.</a:t>
            </a:r>
          </a:p>
          <a:p>
            <a:r>
              <a:rPr lang="hu-HU" dirty="0" smtClean="0"/>
              <a:t>Egydimenziós tömbök: egy indexszel érjük el az  elemeket.</a:t>
            </a:r>
          </a:p>
          <a:p>
            <a:r>
              <a:rPr lang="hu-HU" dirty="0" smtClean="0"/>
              <a:t>Kétdimenziós tömbök: sor- és oszlopindexszel érjük el elemeket.</a:t>
            </a:r>
          </a:p>
          <a:p>
            <a:r>
              <a:rPr lang="hu-HU" dirty="0" smtClean="0"/>
              <a:t>Többdimenziós tömbök: dimenziószám szerinti indexek.</a:t>
            </a:r>
          </a:p>
          <a:p>
            <a:endParaRPr lang="hu-HU" dirty="0" smtClean="0"/>
          </a:p>
          <a:p>
            <a:endParaRPr lang="hu-HU" dirty="0" smtClean="0"/>
          </a:p>
          <a:p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88975" indent="-688975"/>
            <a:r>
              <a:rPr lang="hu-HU" dirty="0" smtClean="0"/>
              <a:t>8.1. Egydimenziós tömbök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617720"/>
          </a:xfrm>
        </p:spPr>
        <p:txBody>
          <a:bodyPr/>
          <a:lstStyle/>
          <a:p>
            <a:pPr>
              <a:buNone/>
            </a:pPr>
            <a:r>
              <a:rPr lang="hu-HU" dirty="0" smtClean="0"/>
              <a:t>Létrehozás többféleképpen.</a:t>
            </a:r>
          </a:p>
          <a:p>
            <a:pPr>
              <a:buNone/>
            </a:pPr>
            <a:endParaRPr lang="hu-HU" dirty="0" smtClean="0"/>
          </a:p>
          <a:p>
            <a:pPr>
              <a:buNone/>
            </a:pPr>
            <a:r>
              <a:rPr lang="hu-HU" dirty="0" smtClean="0"/>
              <a:t>1. Deklarálás és tömbfeltöltés egy utasításban: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int[] tömb={6, 12, -5, 0, 8, 2, 6, 44, 9, 7};</a:t>
            </a:r>
          </a:p>
          <a:p>
            <a:pPr>
              <a:buNone/>
            </a:pPr>
            <a:endParaRPr lang="hu-HU" dirty="0" smtClean="0"/>
          </a:p>
          <a:p>
            <a:pPr>
              <a:buNone/>
            </a:pPr>
            <a:endParaRPr lang="hu-HU" dirty="0" smtClean="0"/>
          </a:p>
          <a:p>
            <a:pPr>
              <a:buNone/>
            </a:pPr>
            <a:endParaRPr lang="hu-HU" dirty="0" smtClean="0"/>
          </a:p>
          <a:p>
            <a:pPr>
              <a:buNone/>
            </a:pPr>
            <a:r>
              <a:rPr lang="hu-HU" dirty="0" smtClean="0"/>
              <a:t>Mérete: 4 B (int típus) x 10 elem = 40 B.</a:t>
            </a:r>
          </a:p>
          <a:p>
            <a:pPr marL="0" indent="0">
              <a:buNone/>
            </a:pPr>
            <a:r>
              <a:rPr lang="hu-HU" dirty="0" smtClean="0"/>
              <a:t>Jó megoldás, ha kevés elemet kell felsorolni, és a tömbelemek később nem változnak meg.</a:t>
            </a:r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0" y="4013537"/>
            <a:ext cx="1752600" cy="101566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2000" dirty="0" err="1" smtClean="0"/>
              <a:t>int-eket</a:t>
            </a:r>
            <a:r>
              <a:rPr lang="hu-HU" sz="2000" dirty="0" smtClean="0"/>
              <a:t> </a:t>
            </a:r>
            <a:br>
              <a:rPr lang="hu-HU" sz="2000" dirty="0" smtClean="0"/>
            </a:br>
            <a:r>
              <a:rPr lang="hu-HU" sz="2000" dirty="0" smtClean="0"/>
              <a:t>tartalmazó </a:t>
            </a:r>
            <a:br>
              <a:rPr lang="hu-HU" sz="2000" dirty="0" smtClean="0"/>
            </a:br>
            <a:r>
              <a:rPr lang="hu-HU" sz="2000" dirty="0" smtClean="0"/>
              <a:t>tömb típus</a:t>
            </a:r>
            <a:endParaRPr lang="hu-HU" sz="2000" dirty="0"/>
          </a:p>
        </p:txBody>
      </p:sp>
      <p:sp>
        <p:nvSpPr>
          <p:cNvPr id="5" name="Szövegdoboz 4"/>
          <p:cNvSpPr txBox="1"/>
          <p:nvPr/>
        </p:nvSpPr>
        <p:spPr>
          <a:xfrm>
            <a:off x="1905000" y="3937337"/>
            <a:ext cx="1524000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hu-HU" sz="2000" dirty="0" smtClean="0"/>
              <a:t>tömb neve/ azonosítója</a:t>
            </a:r>
            <a:endParaRPr lang="hu-HU" sz="2000" dirty="0"/>
          </a:p>
        </p:txBody>
      </p:sp>
      <p:sp>
        <p:nvSpPr>
          <p:cNvPr id="6" name="Szövegdoboz 5"/>
          <p:cNvSpPr txBox="1"/>
          <p:nvPr/>
        </p:nvSpPr>
        <p:spPr>
          <a:xfrm>
            <a:off x="4495800" y="3994427"/>
            <a:ext cx="1981200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hu-HU" sz="2000" dirty="0" err="1" smtClean="0"/>
              <a:t>iniciáló</a:t>
            </a:r>
            <a:r>
              <a:rPr lang="hu-HU" sz="2000" dirty="0" smtClean="0"/>
              <a:t> blokk</a:t>
            </a:r>
            <a:endParaRPr lang="hu-HU" sz="2000" dirty="0"/>
          </a:p>
        </p:txBody>
      </p:sp>
      <p:cxnSp>
        <p:nvCxnSpPr>
          <p:cNvPr id="8" name="Egyenes összekötő nyíllal 7"/>
          <p:cNvCxnSpPr/>
          <p:nvPr/>
        </p:nvCxnSpPr>
        <p:spPr>
          <a:xfrm rot="5400000" flipH="1" flipV="1">
            <a:off x="647700" y="3695700"/>
            <a:ext cx="38100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nyíllal 9"/>
          <p:cNvCxnSpPr/>
          <p:nvPr/>
        </p:nvCxnSpPr>
        <p:spPr>
          <a:xfrm rot="16200000" flipV="1">
            <a:off x="2095500" y="3695700"/>
            <a:ext cx="3048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Jobb oldali kapcsos zárójel 10"/>
          <p:cNvSpPr/>
          <p:nvPr/>
        </p:nvSpPr>
        <p:spPr>
          <a:xfrm rot="5400000">
            <a:off x="5486400" y="762000"/>
            <a:ext cx="381000" cy="61722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28600" y="762000"/>
            <a:ext cx="89154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smtClean="0"/>
              <a:t>Kiírás pl. ciklussal: egyesével végighalad a tömbindexeken </a:t>
            </a:r>
            <a:br>
              <a:rPr lang="hu-HU" dirty="0" smtClean="0"/>
            </a:br>
            <a:r>
              <a:rPr lang="hu-HU" dirty="0" smtClean="0"/>
              <a:t>az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hu-HU" dirty="0" smtClean="0"/>
              <a:t> ciklusváltozó, és mindig az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i.</a:t>
            </a:r>
            <a:r>
              <a:rPr lang="hu-HU" dirty="0" smtClean="0"/>
              <a:t> elemet írja ki:</a:t>
            </a:r>
          </a:p>
          <a:p>
            <a:pPr>
              <a:buNone/>
            </a:pPr>
            <a:r>
              <a:rPr lang="nn-NO" dirty="0" smtClean="0">
                <a:latin typeface="Courier New" pitchFamily="49" charset="0"/>
                <a:cs typeface="Courier New" pitchFamily="49" charset="0"/>
              </a:rPr>
              <a:t>for (int i=0; i&lt;=9; i++)</a:t>
            </a:r>
          </a:p>
          <a:p>
            <a:pPr>
              <a:buNone/>
            </a:pPr>
            <a:r>
              <a:rPr lang="nn-NO" dirty="0" smtClean="0">
                <a:latin typeface="Courier New" pitchFamily="49" charset="0"/>
                <a:cs typeface="Courier New" pitchFamily="49" charset="0"/>
              </a:rPr>
              <a:t>  System.out.println(tömb[i]+", ");</a:t>
            </a:r>
            <a:endParaRPr lang="hu-HU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hu-HU" dirty="0" smtClean="0"/>
              <a:t>vagy</a:t>
            </a:r>
          </a:p>
          <a:p>
            <a:pPr>
              <a:buNone/>
            </a:pPr>
            <a:r>
              <a:rPr lang="nn-NO" dirty="0" smtClean="0">
                <a:latin typeface="Courier New" pitchFamily="49" charset="0"/>
                <a:cs typeface="Courier New" pitchFamily="49" charset="0"/>
              </a:rPr>
              <a:t>for (int i=0; i&lt;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tömb.lenght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; i++)</a:t>
            </a:r>
          </a:p>
          <a:p>
            <a:pPr>
              <a:buNone/>
            </a:pPr>
            <a:r>
              <a:rPr lang="nn-NO" dirty="0" smtClean="0">
                <a:latin typeface="Courier New" pitchFamily="49" charset="0"/>
                <a:cs typeface="Courier New" pitchFamily="49" charset="0"/>
              </a:rPr>
              <a:t>  System.out.println(tömb[i]+", ");</a:t>
            </a:r>
            <a:endParaRPr lang="hu-HU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0" algn="l"/>
              </a:tabLst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hu-HU" dirty="0" smtClean="0"/>
              <a:t> elemű tömb elemeire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hu-HU" dirty="0" smtClean="0"/>
              <a:t>-tól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n-1</a:t>
            </a:r>
            <a:r>
              <a:rPr lang="hu-HU" dirty="0" smtClean="0"/>
              <a:t>-ig hivatkozunk tömbindexszel.</a:t>
            </a:r>
          </a:p>
          <a:p>
            <a:pPr>
              <a:buNone/>
            </a:pPr>
            <a:r>
              <a:rPr lang="hu-HU" dirty="0" smtClean="0"/>
              <a:t>Nincs: -1., 2.5, n. elem.)</a:t>
            </a:r>
            <a:endParaRPr lang="hu-HU" dirty="0"/>
          </a:p>
        </p:txBody>
      </p:sp>
      <p:pic>
        <p:nvPicPr>
          <p:cNvPr id="24578" name="Picture 2" descr="https://infoc.eet.bme.hu/ea03/tombbeir.png"/>
          <p:cNvPicPr>
            <a:picLocks noChangeAspect="1" noChangeArrowheads="1"/>
          </p:cNvPicPr>
          <p:nvPr/>
        </p:nvPicPr>
        <p:blipFill>
          <a:blip r:embed="rId2" cstate="print"/>
          <a:srcRect b="12903"/>
          <a:stretch>
            <a:fillRect/>
          </a:stretch>
        </p:blipFill>
        <p:spPr bwMode="auto">
          <a:xfrm>
            <a:off x="4572000" y="4495800"/>
            <a:ext cx="3174402" cy="205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lás">
  <a:themeElements>
    <a:clrScheme name="Áramlás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Áramlás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Áramlás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928</TotalTime>
  <Words>2450</Words>
  <Application>Microsoft Office PowerPoint</Application>
  <PresentationFormat>Diavetítés a képernyőre (4:3 oldalarány)</PresentationFormat>
  <Paragraphs>422</Paragraphs>
  <Slides>45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45</vt:i4>
      </vt:variant>
    </vt:vector>
  </HeadingPairs>
  <TitlesOfParts>
    <vt:vector size="46" baseType="lpstr">
      <vt:lpstr>Áramlás</vt:lpstr>
      <vt:lpstr>Programozási alapok 8/11. előadás</vt:lpstr>
      <vt:lpstr>Összetett adatszerkezetek</vt:lpstr>
      <vt:lpstr>TanulóRekord</vt:lpstr>
      <vt:lpstr>TanulóRekord</vt:lpstr>
      <vt:lpstr>String objektum</vt:lpstr>
      <vt:lpstr>8. Tömbök</vt:lpstr>
      <vt:lpstr>Tömbök</vt:lpstr>
      <vt:lpstr>8.1. Egydimenziós tömbök</vt:lpstr>
      <vt:lpstr>9. dia</vt:lpstr>
      <vt:lpstr>10. dia</vt:lpstr>
      <vt:lpstr>11. dia</vt:lpstr>
      <vt:lpstr>12. dia</vt:lpstr>
      <vt:lpstr>13. dia</vt:lpstr>
      <vt:lpstr>14. dia</vt:lpstr>
      <vt:lpstr>15. dia</vt:lpstr>
      <vt:lpstr>16. dia</vt:lpstr>
      <vt:lpstr>17. dia</vt:lpstr>
      <vt:lpstr>18. dia</vt:lpstr>
      <vt:lpstr>19. dia</vt:lpstr>
      <vt:lpstr>20. dia</vt:lpstr>
      <vt:lpstr>21. dia</vt:lpstr>
      <vt:lpstr>Az Arrays osztály</vt:lpstr>
      <vt:lpstr>A két tömb elemei rendről rendre megegyeznek?</vt:lpstr>
      <vt:lpstr>24. dia</vt:lpstr>
      <vt:lpstr>Elemi programozási tételek tömb adatszerkezeten</vt:lpstr>
      <vt:lpstr>26. dia</vt:lpstr>
      <vt:lpstr>27. dia</vt:lpstr>
      <vt:lpstr>8.2. Programozás tételek, 2. rész</vt:lpstr>
      <vt:lpstr>29. dia</vt:lpstr>
      <vt:lpstr>30. dia</vt:lpstr>
      <vt:lpstr>31. dia</vt:lpstr>
      <vt:lpstr>8.3. Kétdimenziós tömbök</vt:lpstr>
      <vt:lpstr>33. dia</vt:lpstr>
      <vt:lpstr>34. dia</vt:lpstr>
      <vt:lpstr>35. dia</vt:lpstr>
      <vt:lpstr>36. dia</vt:lpstr>
      <vt:lpstr>37. dia</vt:lpstr>
      <vt:lpstr>38. dia</vt:lpstr>
      <vt:lpstr>39. dia</vt:lpstr>
      <vt:lpstr>40. dia</vt:lpstr>
      <vt:lpstr>41. dia</vt:lpstr>
      <vt:lpstr>8.4. Gyakorló feladatok</vt:lpstr>
      <vt:lpstr>43. dia</vt:lpstr>
      <vt:lpstr>44. dia</vt:lpstr>
      <vt:lpstr>45. dia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Programozási alapok</dc:title>
  <dc:creator>x-man</dc:creator>
  <cp:lastModifiedBy>Antonia</cp:lastModifiedBy>
  <cp:revision>93</cp:revision>
  <dcterms:created xsi:type="dcterms:W3CDTF">2014-02-08T12:36:20Z</dcterms:created>
  <dcterms:modified xsi:type="dcterms:W3CDTF">2014-10-30T22:01:45Z</dcterms:modified>
</cp:coreProperties>
</file>