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2" r:id="rId4"/>
    <p:sldId id="273" r:id="rId5"/>
    <p:sldId id="258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2" r:id="rId22"/>
    <p:sldId id="263" r:id="rId23"/>
    <p:sldId id="268" r:id="rId24"/>
    <p:sldId id="264" r:id="rId25"/>
    <p:sldId id="269" r:id="rId26"/>
    <p:sldId id="265" r:id="rId27"/>
    <p:sldId id="266" r:id="rId28"/>
    <p:sldId id="267" r:id="rId29"/>
    <p:sldId id="270" r:id="rId30"/>
    <p:sldId id="259" r:id="rId31"/>
    <p:sldId id="260" r:id="rId32"/>
    <p:sldId id="261" r:id="rId3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9/11.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</a:t>
            </a:r>
            <a:r>
              <a:rPr lang="hu-HU" smtClean="0">
                <a:solidFill>
                  <a:schemeClr val="tx1"/>
                </a:solidFill>
              </a:rPr>
              <a:t>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Tartalmazási kapcsolat:</a:t>
            </a:r>
          </a:p>
          <a:p>
            <a:r>
              <a:rPr lang="hu-HU" dirty="0" smtClean="0"/>
              <a:t>objektumok között rész-egész kapcsolat áll fenn,</a:t>
            </a:r>
          </a:p>
          <a:p>
            <a:r>
              <a:rPr lang="hu-HU" dirty="0" smtClean="0"/>
              <a:t>pl. párbeszédablak és nyomógombra: </a:t>
            </a:r>
            <a:br>
              <a:rPr lang="hu-HU" dirty="0" smtClean="0"/>
            </a:br>
            <a:r>
              <a:rPr lang="hu-HU" dirty="0" smtClean="0"/>
              <a:t>ha az ablakot elmozdítjuk, a gomb is megy vele; </a:t>
            </a:r>
            <a:br>
              <a:rPr lang="hu-HU" dirty="0" smtClean="0"/>
            </a:br>
            <a:r>
              <a:rPr lang="hu-HU" dirty="0" smtClean="0"/>
              <a:t>ha bezárjuk, eltűnik a gomb is; </a:t>
            </a:r>
            <a:br>
              <a:rPr lang="hu-HU" dirty="0" smtClean="0"/>
            </a:br>
            <a:r>
              <a:rPr lang="hu-HU" dirty="0" smtClean="0"/>
              <a:t>a nyomógomb hatással van/lehet az ablakra, befolyásolhatja működését.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886200"/>
            <a:ext cx="585977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9.2. Objektumorientált paradigma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Szemléletmód.</a:t>
            </a:r>
          </a:p>
          <a:p>
            <a:r>
              <a:rPr lang="hu-HU" dirty="0" smtClean="0"/>
              <a:t>3 jellemzőt takar:</a:t>
            </a:r>
          </a:p>
          <a:p>
            <a:pPr lvl="1"/>
            <a:r>
              <a:rPr lang="hu-HU" dirty="0" smtClean="0"/>
              <a:t>egységbezárás,</a:t>
            </a:r>
          </a:p>
          <a:p>
            <a:pPr lvl="1"/>
            <a:r>
              <a:rPr lang="hu-HU" dirty="0" smtClean="0"/>
              <a:t>öröklődés,</a:t>
            </a:r>
          </a:p>
          <a:p>
            <a:pPr lvl="1"/>
            <a:r>
              <a:rPr lang="hu-HU" dirty="0" smtClean="0"/>
              <a:t>sokalakúság.</a:t>
            </a:r>
          </a:p>
          <a:p>
            <a:r>
              <a:rPr lang="hu-HU" dirty="0" smtClean="0"/>
              <a:t>Egységbezárás: adatok és metódusok az objektumon belül zártak, kívülről sérthetetlenek, nem módosíthatók, nem ronthatók el.</a:t>
            </a:r>
          </a:p>
          <a:p>
            <a:r>
              <a:rPr lang="hu-HU" dirty="0" smtClean="0"/>
              <a:t>Objektum állapota: </a:t>
            </a:r>
          </a:p>
          <a:p>
            <a:pPr lvl="1"/>
            <a:r>
              <a:rPr lang="hu-HU" dirty="0" smtClean="0"/>
              <a:t>benne tárolt adatok pillanatnyi értéke,</a:t>
            </a:r>
          </a:p>
          <a:p>
            <a:pPr lvl="1"/>
            <a:r>
              <a:rPr lang="hu-HU" dirty="0" smtClean="0"/>
              <a:t>adatokon csak szabályos, megengedett műveletek végezhetők a metódusokkal, így</a:t>
            </a:r>
          </a:p>
          <a:p>
            <a:pPr lvl="1"/>
            <a:r>
              <a:rPr lang="hu-HU" dirty="0" smtClean="0"/>
              <a:t>állapota mindig konzisztens, ellentmondásoktól mentes.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Objektum interfésze:</a:t>
            </a:r>
          </a:p>
          <a:p>
            <a:r>
              <a:rPr lang="hu-HU" dirty="0" smtClean="0"/>
              <a:t>külvilággal/más objektumokkal való kapcsolatát szolgálja,</a:t>
            </a:r>
          </a:p>
          <a:p>
            <a:r>
              <a:rPr lang="hu-HU" dirty="0" smtClean="0"/>
              <a:t>publikus  metódusaiból áll,</a:t>
            </a:r>
          </a:p>
          <a:p>
            <a:r>
              <a:rPr lang="hu-HU" dirty="0" smtClean="0"/>
              <a:t>kívülről csak a feltétlenül szükséges adatokat </a:t>
            </a:r>
            <a:r>
              <a:rPr lang="hu-HU" dirty="0" err="1" smtClean="0"/>
              <a:t>endedjük</a:t>
            </a:r>
            <a:r>
              <a:rPr lang="hu-HU" dirty="0" smtClean="0"/>
              <a:t> módosítani metódusok által.</a:t>
            </a:r>
          </a:p>
          <a:p>
            <a:pPr>
              <a:buNone/>
            </a:pPr>
            <a:r>
              <a:rPr lang="hu-HU" dirty="0" smtClean="0"/>
              <a:t>Öröklődés:</a:t>
            </a:r>
          </a:p>
          <a:p>
            <a:r>
              <a:rPr lang="hu-HU" dirty="0" smtClean="0"/>
              <a:t>ősosztályból származtathatunk utódosztályt,</a:t>
            </a:r>
          </a:p>
          <a:p>
            <a:r>
              <a:rPr lang="hu-HU" dirty="0" smtClean="0"/>
              <a:t>specializálás, </a:t>
            </a:r>
          </a:p>
          <a:p>
            <a:r>
              <a:rPr lang="hu-HU" dirty="0" smtClean="0"/>
              <a:t>utódosztály örökli az ősosztály adatait és metódusait.</a:t>
            </a:r>
          </a:p>
          <a:p>
            <a:pPr>
              <a:buNone/>
            </a:pPr>
            <a:r>
              <a:rPr lang="hu-HU" dirty="0" smtClean="0"/>
              <a:t>Utódosztály 3 dolgot tehet: </a:t>
            </a:r>
          </a:p>
          <a:p>
            <a:r>
              <a:rPr lang="hu-HU" dirty="0" smtClean="0"/>
              <a:t>kiegészíti az ősosztálytól örökölt adatokat újakkal,</a:t>
            </a:r>
          </a:p>
          <a:p>
            <a:r>
              <a:rPr lang="hu-HU" dirty="0" smtClean="0"/>
              <a:t>kiegészíti az ősosztálytól örökölt metódusokat újakkal,</a:t>
            </a:r>
          </a:p>
          <a:p>
            <a:r>
              <a:rPr lang="hu-HU" dirty="0" smtClean="0"/>
              <a:t>felülírhatja az ősosztálytól örökölt metódusokat.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/>
              <a:t>Öröklődés:</a:t>
            </a:r>
          </a:p>
          <a:p>
            <a:r>
              <a:rPr lang="hu-HU" dirty="0" smtClean="0"/>
              <a:t>száma nem korlátos, de célszerű az ésszerűség határain belül tartani,</a:t>
            </a:r>
          </a:p>
          <a:p>
            <a:r>
              <a:rPr lang="hu-HU" dirty="0" smtClean="0"/>
              <a:t>ősosztály nem tud az utódosztály(ok) létezéséről,</a:t>
            </a:r>
          </a:p>
          <a:p>
            <a:r>
              <a:rPr lang="hu-HU" dirty="0" smtClean="0"/>
              <a:t>lehet egyszeres (pl. </a:t>
            </a:r>
            <a:r>
              <a:rPr lang="hu-HU" dirty="0" err="1" smtClean="0"/>
              <a:t>Java-ban</a:t>
            </a:r>
            <a:r>
              <a:rPr lang="hu-HU" dirty="0" smtClean="0"/>
              <a:t>) és többszörös (C++</a:t>
            </a:r>
            <a:r>
              <a:rPr lang="hu-HU" dirty="0" err="1" smtClean="0"/>
              <a:t>-ban</a:t>
            </a:r>
            <a:r>
              <a:rPr lang="hu-HU" dirty="0" smtClean="0"/>
              <a:t> egyszeres vagy többszörös).</a:t>
            </a:r>
          </a:p>
          <a:p>
            <a:pPr>
              <a:buNone/>
            </a:pPr>
            <a:r>
              <a:rPr lang="hu-HU" dirty="0" smtClean="0"/>
              <a:t>Öröklődési hierarchia:</a:t>
            </a:r>
          </a:p>
          <a:p>
            <a:r>
              <a:rPr lang="hu-HU" dirty="0" smtClean="0"/>
              <a:t>fastruktúra, </a:t>
            </a:r>
          </a:p>
          <a:p>
            <a:r>
              <a:rPr lang="hu-HU" dirty="0" err="1" smtClean="0"/>
              <a:t>Java-ban</a:t>
            </a:r>
            <a:r>
              <a:rPr lang="hu-HU" dirty="0" smtClean="0"/>
              <a:t> a legfelső szintjén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hu-HU" dirty="0" smtClean="0"/>
              <a:t> osztály áll.</a:t>
            </a:r>
          </a:p>
          <a:p>
            <a:pPr>
              <a:buNone/>
            </a:pPr>
            <a:r>
              <a:rPr lang="hu-HU" dirty="0" smtClean="0"/>
              <a:t>Sokalakúság/többalakúság/polimorfizmus:</a:t>
            </a:r>
          </a:p>
          <a:p>
            <a:r>
              <a:rPr lang="hu-HU" dirty="0" smtClean="0"/>
              <a:t>ugyanarra az üzenetre/metódushívásra különböző objektumok másképp reagálnak/válaszolnak,</a:t>
            </a:r>
          </a:p>
          <a:p>
            <a:r>
              <a:rPr lang="hu-HU" dirty="0" smtClean="0"/>
              <a:t>pl. háromszög és négyzet </a:t>
            </a:r>
            <a:r>
              <a:rPr lang="hu-HU" dirty="0" err="1" smtClean="0"/>
              <a:t>területfv.ének</a:t>
            </a:r>
            <a:r>
              <a:rPr lang="hu-HU" dirty="0" smtClean="0"/>
              <a:t> meghívása 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t1=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háromszög.terület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t2=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négyzet.terület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hu-HU" dirty="0" smtClean="0"/>
              <a:t>a pont szeparátor minősíti is a </a:t>
            </a:r>
            <a:r>
              <a:rPr lang="hu-HU" dirty="0" err="1" smtClean="0"/>
              <a:t>fv.-t</a:t>
            </a:r>
            <a:r>
              <a:rPr lang="hu-HU" dirty="0" smtClean="0"/>
              <a:t>, </a:t>
            </a:r>
            <a:r>
              <a:rPr lang="hu-HU" dirty="0" err="1" smtClean="0"/>
              <a:t>a</a:t>
            </a:r>
            <a:r>
              <a:rPr lang="hu-HU" dirty="0" smtClean="0"/>
              <a:t> megfelelő osztály objektumát és példánymetódust.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9.3. Láthatóság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939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dirty="0" smtClean="0"/>
              <a:t>Osztály és objektum adatainak, metódusainak védelmére 4 féle láthatóság:</a:t>
            </a:r>
          </a:p>
          <a:p>
            <a:r>
              <a:rPr lang="hu-HU" sz="2000" dirty="0" smtClean="0"/>
              <a:t>publikus,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/>
              <a:t> (+)</a:t>
            </a:r>
          </a:p>
          <a:p>
            <a:r>
              <a:rPr lang="hu-HU" sz="2000" dirty="0" smtClean="0"/>
              <a:t>privát,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hu-HU" sz="2000" dirty="0" smtClean="0"/>
              <a:t> (-)</a:t>
            </a:r>
          </a:p>
          <a:p>
            <a:r>
              <a:rPr lang="hu-HU" sz="2000" dirty="0" smtClean="0"/>
              <a:t>védett,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hu-HU" sz="2000" dirty="0" smtClean="0"/>
              <a:t> (#)</a:t>
            </a:r>
          </a:p>
          <a:p>
            <a:r>
              <a:rPr lang="hu-HU" sz="2000" dirty="0" smtClean="0"/>
              <a:t>csomagszintű, alapértelmezett (nem írjuk ki, ~).</a:t>
            </a:r>
          </a:p>
          <a:p>
            <a:endParaRPr lang="hu-HU" sz="2000" dirty="0" smtClean="0"/>
          </a:p>
          <a:p>
            <a:r>
              <a:rPr lang="hu-HU" sz="2000" dirty="0" smtClean="0"/>
              <a:t>publikus változó: kívülről látható, értéke lekérdezhető, módosítható,</a:t>
            </a:r>
          </a:p>
          <a:p>
            <a:r>
              <a:rPr lang="hu-HU" sz="2000" dirty="0" smtClean="0"/>
              <a:t>privát változó: kívülről nem érhető el, értéke lekérdezhető, módosítható,</a:t>
            </a:r>
          </a:p>
          <a:p>
            <a:r>
              <a:rPr lang="hu-HU" sz="2000" dirty="0" smtClean="0"/>
              <a:t>védett változó: saját metódusok és osztálymetódusok férhetnek hozzá.</a:t>
            </a:r>
          </a:p>
          <a:p>
            <a:endParaRPr lang="hu-HU" sz="2000" dirty="0" smtClean="0"/>
          </a:p>
          <a:p>
            <a:r>
              <a:rPr lang="hu-HU" sz="2000" dirty="0" smtClean="0"/>
              <a:t>publikus metódus: kívülről meghívható, az interfész része,</a:t>
            </a:r>
          </a:p>
          <a:p>
            <a:r>
              <a:rPr lang="hu-HU" sz="2000" dirty="0" smtClean="0"/>
              <a:t>privát metódus: csak az osztály saját metódusai hívhatják meg, </a:t>
            </a:r>
          </a:p>
          <a:p>
            <a:r>
              <a:rPr lang="hu-HU" sz="2000" dirty="0" smtClean="0"/>
              <a:t>védett metódus: elérik a saját és öröklődésen keresztüli  metódusok.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5626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Csomag:</a:t>
            </a:r>
          </a:p>
          <a:p>
            <a:r>
              <a:rPr lang="hu-HU" dirty="0" smtClean="0"/>
              <a:t>összetartozó osztályokat célszerű összefogni,</a:t>
            </a:r>
          </a:p>
          <a:p>
            <a:r>
              <a:rPr lang="hu-HU" dirty="0" smtClean="0"/>
              <a:t>bármennyi osztályt és csomagot tartalmazhat,</a:t>
            </a:r>
          </a:p>
          <a:p>
            <a:r>
              <a:rPr lang="hu-HU" dirty="0" smtClean="0"/>
              <a:t>osztályai egymás csomagszintű adataihoz és metódusaihoz hozzáférhetnek,</a:t>
            </a:r>
          </a:p>
          <a:p>
            <a:r>
              <a:rPr lang="hu-HU" dirty="0" err="1" smtClean="0"/>
              <a:t>Java-ban</a:t>
            </a:r>
            <a:r>
              <a:rPr lang="hu-HU" dirty="0" smtClean="0"/>
              <a:t> a csomag egy mappa, </a:t>
            </a:r>
          </a:p>
          <a:p>
            <a:r>
              <a:rPr lang="hu-HU" dirty="0" smtClean="0"/>
              <a:t>forráskódban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hu-HU" dirty="0" smtClean="0"/>
              <a:t> kulcsszóval jelöljük.</a:t>
            </a:r>
          </a:p>
          <a:p>
            <a:endParaRPr lang="hu-HU" dirty="0" smtClean="0"/>
          </a:p>
          <a:p>
            <a:pPr>
              <a:buNone/>
            </a:pPr>
            <a:r>
              <a:rPr lang="hu-HU" dirty="0" smtClean="0"/>
              <a:t>Konstruktor:</a:t>
            </a:r>
          </a:p>
          <a:p>
            <a:r>
              <a:rPr lang="hu-HU" dirty="0" smtClean="0"/>
              <a:t>publikus: osztályt lehet példányosítani,</a:t>
            </a:r>
          </a:p>
          <a:p>
            <a:r>
              <a:rPr lang="hu-HU" dirty="0" smtClean="0"/>
              <a:t>különben nem,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hu-HU" dirty="0" err="1" smtClean="0"/>
              <a:t>-nak</a:t>
            </a:r>
            <a:r>
              <a:rPr lang="hu-HU" dirty="0" smtClean="0"/>
              <a:t> csak privát konstruktora van.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Osztálydiagram részei:</a:t>
            </a:r>
          </a:p>
          <a:p>
            <a:r>
              <a:rPr lang="hu-HU" dirty="0" smtClean="0"/>
              <a:t>osztály neve: felső téglalapban,</a:t>
            </a:r>
          </a:p>
          <a:p>
            <a:r>
              <a:rPr lang="hu-HU" dirty="0" smtClean="0"/>
              <a:t>adatok, változók: középső téglalapban,</a:t>
            </a:r>
          </a:p>
          <a:p>
            <a:r>
              <a:rPr lang="hu-HU" dirty="0" smtClean="0"/>
              <a:t>metódusok: alsó téglalapban.</a:t>
            </a:r>
          </a:p>
          <a:p>
            <a:pPr>
              <a:buNone/>
            </a:pPr>
            <a:r>
              <a:rPr lang="hu-HU" dirty="0" smtClean="0"/>
              <a:t>Objektum létrehozása: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példányosító operátorra,</a:t>
            </a:r>
          </a:p>
          <a:p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OsztályNév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objektumNév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OsztályNév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718" y="3863078"/>
            <a:ext cx="4588282" cy="299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u-HU" dirty="0" smtClean="0"/>
              <a:t>Konstruktor:</a:t>
            </a:r>
          </a:p>
          <a:p>
            <a:r>
              <a:rPr lang="hu-HU" dirty="0" smtClean="0"/>
              <a:t>végrehajtódik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OsztályNév</a:t>
            </a:r>
            <a:r>
              <a:rPr lang="hu-HU" dirty="0" smtClean="0"/>
              <a:t> paraméter nélküli konstruktora, </a:t>
            </a:r>
            <a:br>
              <a:rPr lang="hu-HU" dirty="0" smtClean="0"/>
            </a:br>
            <a:r>
              <a:rPr lang="hu-HU" dirty="0" smtClean="0"/>
              <a:t>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OsztályNév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;</a:t>
            </a:r>
          </a:p>
          <a:p>
            <a:r>
              <a:rPr lang="hu-HU" dirty="0" smtClean="0"/>
              <a:t>konstruktor és osztály neve mindig megegyezik;</a:t>
            </a:r>
          </a:p>
          <a:p>
            <a:r>
              <a:rPr lang="hu-HU" dirty="0" smtClean="0"/>
              <a:t>túlterhelhető a konstruktor,</a:t>
            </a:r>
          </a:p>
          <a:p>
            <a:r>
              <a:rPr lang="hu-HU" dirty="0" smtClean="0"/>
              <a:t>nem eljárás és nem </a:t>
            </a:r>
            <a:r>
              <a:rPr lang="hu-HU" dirty="0" err="1" smtClean="0"/>
              <a:t>fv</a:t>
            </a:r>
            <a:r>
              <a:rPr lang="hu-HU" dirty="0" smtClean="0"/>
              <a:t>., </a:t>
            </a:r>
            <a:r>
              <a:rPr lang="hu-HU" dirty="0" err="1" smtClean="0"/>
              <a:t>nem</a:t>
            </a:r>
            <a:r>
              <a:rPr lang="hu-HU" dirty="0" smtClean="0"/>
              <a:t> öröklődik,</a:t>
            </a:r>
          </a:p>
          <a:p>
            <a:r>
              <a:rPr lang="hu-HU" dirty="0" smtClean="0"/>
              <a:t>egy objektum csak egyszer hozható létre.</a:t>
            </a:r>
          </a:p>
          <a:p>
            <a:endParaRPr lang="hu-HU" dirty="0" smtClean="0"/>
          </a:p>
          <a:p>
            <a:pPr>
              <a:buNone/>
            </a:pPr>
            <a:r>
              <a:rPr lang="hu-HU" dirty="0" smtClean="0"/>
              <a:t>Referencia változó:</a:t>
            </a:r>
          </a:p>
          <a:p>
            <a:r>
              <a:rPr lang="hu-HU" dirty="0" smtClean="0"/>
              <a:t>a létrejövő objektum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OsztályNév</a:t>
            </a:r>
            <a:r>
              <a:rPr lang="hu-HU" dirty="0" smtClean="0"/>
              <a:t> típusú referenciaváltozó,</a:t>
            </a:r>
          </a:p>
          <a:p>
            <a:r>
              <a:rPr lang="hu-HU" dirty="0" smtClean="0"/>
              <a:t>referenciával az objektum a memóriacíme alapján érhető el,</a:t>
            </a:r>
          </a:p>
          <a:p>
            <a:r>
              <a:rPr lang="hu-HU" dirty="0" smtClean="0"/>
              <a:t>pl. objektumon belül magára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hu-HU" dirty="0" smtClean="0"/>
              <a:t> objektumreferenciával hivatkozunk.</a:t>
            </a:r>
          </a:p>
          <a:p>
            <a:endParaRPr lang="hu-HU" dirty="0" smtClean="0"/>
          </a:p>
          <a:p>
            <a:pPr>
              <a:buNone/>
            </a:pPr>
            <a:r>
              <a:rPr lang="hu-HU" dirty="0" smtClean="0"/>
              <a:t>Objektum megszüntetése:</a:t>
            </a:r>
          </a:p>
          <a:p>
            <a:r>
              <a:rPr lang="hu-HU" dirty="0" smtClean="0"/>
              <a:t>nincs szükség rá </a:t>
            </a:r>
            <a:r>
              <a:rPr lang="hu-HU" dirty="0" err="1" smtClean="0"/>
              <a:t>Java-ban</a:t>
            </a:r>
            <a:r>
              <a:rPr lang="hu-HU" dirty="0" smtClean="0"/>
              <a:t>, nem kell </a:t>
            </a:r>
            <a:r>
              <a:rPr lang="hu-HU" dirty="0" err="1" smtClean="0"/>
              <a:t>destruktort</a:t>
            </a:r>
            <a:r>
              <a:rPr lang="hu-HU" dirty="0" smtClean="0"/>
              <a:t> írni,</a:t>
            </a:r>
          </a:p>
          <a:p>
            <a:r>
              <a:rPr lang="hu-HU" dirty="0" smtClean="0"/>
              <a:t>lefoglalt memóriaterületét az automatikus szemétgyűjtő (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Collector</a:t>
            </a:r>
            <a:r>
              <a:rPr lang="hu-HU" dirty="0" smtClean="0"/>
              <a:t>) szabadítja fel, kódból is meghívható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System.gc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hu-HU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418" y="1600200"/>
            <a:ext cx="613038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9.4. </a:t>
            </a:r>
            <a:r>
              <a:rPr lang="hu-HU" dirty="0" err="1" smtClean="0"/>
              <a:t>Object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Java-ban</a:t>
            </a:r>
            <a:r>
              <a:rPr lang="hu-HU" dirty="0" smtClean="0"/>
              <a:t> az osztályhierarchia tetején áll.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hu-HU" dirty="0" smtClean="0"/>
              <a:t> csomagban van.</a:t>
            </a:r>
          </a:p>
          <a:p>
            <a:r>
              <a:rPr lang="hu-HU" dirty="0" smtClean="0"/>
              <a:t>Minden API osztály és az általunk készített osztályok közvetlenül vagy közvetve ebből származnak.</a:t>
            </a:r>
          </a:p>
          <a:p>
            <a:r>
              <a:rPr lang="hu-HU" dirty="0" smtClean="0"/>
              <a:t>Közvetlenül ebből származik </a:t>
            </a:r>
            <a:br>
              <a:rPr lang="hu-HU" dirty="0" smtClean="0"/>
            </a:br>
            <a:r>
              <a:rPr lang="hu-HU" dirty="0" smtClean="0"/>
              <a:t>az osztályunk, ha nem nevezünk meg másik </a:t>
            </a:r>
            <a:br>
              <a:rPr lang="hu-HU" dirty="0" smtClean="0"/>
            </a:br>
            <a:r>
              <a:rPr lang="hu-HU" dirty="0" smtClean="0"/>
              <a:t>ősosztályt.</a:t>
            </a:r>
          </a:p>
          <a:p>
            <a:r>
              <a:rPr lang="hu-HU" dirty="0" smtClean="0"/>
              <a:t>Metódusait saját osztályban használhatjuk </a:t>
            </a:r>
            <a:br>
              <a:rPr lang="hu-HU" dirty="0" smtClean="0"/>
            </a:br>
            <a:r>
              <a:rPr lang="hu-HU" dirty="0" smtClean="0"/>
              <a:t>vagy felüldefiniálhatjuk.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6735"/>
          <a:stretch>
            <a:fillRect/>
          </a:stretch>
        </p:blipFill>
        <p:spPr bwMode="auto">
          <a:xfrm>
            <a:off x="6781801" y="3571424"/>
            <a:ext cx="2362199" cy="32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9. Objektumorientált programozás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9.1. OO alapfogalmak</a:t>
            </a:r>
          </a:p>
          <a:p>
            <a:pPr marL="688975" indent="-688975">
              <a:buNone/>
            </a:pPr>
            <a:r>
              <a:rPr lang="hu-HU" dirty="0" smtClean="0"/>
              <a:t>9.2. OO paradigma</a:t>
            </a:r>
          </a:p>
          <a:p>
            <a:pPr marL="688975" indent="-688975">
              <a:buNone/>
            </a:pPr>
            <a:r>
              <a:rPr lang="hu-HU" dirty="0" smtClean="0"/>
              <a:t>9.3. Láthatóság</a:t>
            </a:r>
          </a:p>
          <a:p>
            <a:pPr marL="688975" indent="-688975">
              <a:buNone/>
            </a:pPr>
            <a:r>
              <a:rPr lang="hu-HU" dirty="0" smtClean="0"/>
              <a:t>9.4. Az </a:t>
            </a:r>
            <a:r>
              <a:rPr lang="hu-HU" dirty="0" err="1" smtClean="0"/>
              <a:t>Object</a:t>
            </a:r>
            <a:r>
              <a:rPr lang="hu-HU" dirty="0" smtClean="0"/>
              <a:t> osztály</a:t>
            </a:r>
          </a:p>
          <a:p>
            <a:pPr marL="688975" indent="-688975">
              <a:buNone/>
            </a:pPr>
            <a:r>
              <a:rPr lang="hu-HU" dirty="0" smtClean="0"/>
              <a:t>9.5. OO mintapélda</a:t>
            </a:r>
          </a:p>
          <a:p>
            <a:pPr marL="688975" indent="-688975">
              <a:buNone/>
            </a:pPr>
            <a:r>
              <a:rPr lang="hu-HU" dirty="0" smtClean="0"/>
              <a:t>9.6.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Néhány fontosabb metódusa: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</a:t>
            </a:r>
            <a:r>
              <a:rPr lang="hu-HU" dirty="0" err="1" smtClean="0"/>
              <a:t>fv</a:t>
            </a:r>
            <a:r>
              <a:rPr lang="hu-HU" dirty="0" smtClean="0"/>
              <a:t>.: felüldefiniálva 2 objektumot összehasonlíthatunk.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</a:t>
            </a:r>
            <a:r>
              <a:rPr lang="hu-HU" dirty="0" err="1" smtClean="0"/>
              <a:t>fv</a:t>
            </a:r>
            <a:r>
              <a:rPr lang="hu-HU" dirty="0" smtClean="0"/>
              <a:t>.: visszaadja az objektum osztályát (futás közben).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hu-HU" dirty="0" smtClean="0"/>
              <a:t> felülírva az objektum szöveges reprezentációja tetszőlegesen beállítható.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Object</a:t>
            </a:r>
            <a:r>
              <a:rPr lang="hu-HU" dirty="0" smtClean="0"/>
              <a:t> osztály </a:t>
            </a:r>
            <a:r>
              <a:rPr lang="hu-HU" dirty="0" err="1" smtClean="0"/>
              <a:t>java.lang-ban</a:t>
            </a:r>
            <a:r>
              <a:rPr lang="hu-HU" dirty="0" smtClean="0"/>
              <a:t> levő leszármazottjai: csomagolóosztályok,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/>
              <a:t> és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hu-HU" dirty="0" smtClean="0"/>
              <a:t>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OopTanuló</a:t>
            </a:r>
            <a:r>
              <a:rPr lang="hu-HU" dirty="0" smtClean="0"/>
              <a:t>_</a:t>
            </a:r>
            <a:r>
              <a:rPr lang="hu-HU" dirty="0" err="1" smtClean="0"/>
              <a:t>TanulóEgyHete</a:t>
            </a:r>
            <a:r>
              <a:rPr lang="hu-HU" dirty="0" smtClean="0"/>
              <a:t> csomag</a:t>
            </a:r>
            <a:endParaRPr lang="hu-HU" b="1" dirty="0" smtClean="0"/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hu-HU" b="1" dirty="0" err="1" smtClean="0"/>
              <a:t>OopTanuló</a:t>
            </a:r>
            <a:r>
              <a:rPr lang="hu-HU" dirty="0" smtClean="0"/>
              <a:t> osztálynak legyen </a:t>
            </a:r>
            <a:r>
              <a:rPr lang="hu-HU" b="1" dirty="0" smtClean="0"/>
              <a:t>publikus</a:t>
            </a:r>
            <a:r>
              <a:rPr lang="hu-HU" dirty="0" smtClean="0"/>
              <a:t> adata a </a:t>
            </a:r>
            <a:r>
              <a:rPr lang="hu-HU" b="1" dirty="0" smtClean="0"/>
              <a:t>beceneve</a:t>
            </a:r>
            <a:r>
              <a:rPr lang="hu-HU" dirty="0" smtClean="0"/>
              <a:t>, </a:t>
            </a:r>
            <a:r>
              <a:rPr lang="hu-HU" b="1" dirty="0" smtClean="0"/>
              <a:t>privát</a:t>
            </a:r>
            <a:r>
              <a:rPr lang="hu-HU" dirty="0" smtClean="0"/>
              <a:t> adata a </a:t>
            </a:r>
            <a:r>
              <a:rPr lang="hu-HU" b="1" dirty="0" smtClean="0"/>
              <a:t>testsúlya</a:t>
            </a:r>
            <a:r>
              <a:rPr lang="hu-HU" dirty="0" smtClean="0"/>
              <a:t>! </a:t>
            </a:r>
          </a:p>
          <a:p>
            <a:r>
              <a:rPr lang="hu-HU" dirty="0" smtClean="0"/>
              <a:t>Konstruktora végezzen ellenőrzést:</a:t>
            </a:r>
          </a:p>
          <a:p>
            <a:pPr lvl="1"/>
            <a:r>
              <a:rPr lang="hu-HU" dirty="0" smtClean="0"/>
              <a:t>Ha üres a megadott becenév, adja névnek: </a:t>
            </a:r>
            <a:r>
              <a:rPr lang="hu-HU" dirty="0" err="1" smtClean="0"/>
              <a:t>nn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Ha 45 kg-nál könnyebb, legyen a súlya 45 kg,</a:t>
            </a:r>
          </a:p>
          <a:p>
            <a:r>
              <a:rPr lang="hu-HU" dirty="0" smtClean="0"/>
              <a:t>Ha megszólítjuk, </a:t>
            </a:r>
            <a:r>
              <a:rPr lang="hu-HU" b="1" dirty="0" smtClean="0"/>
              <a:t>mondja meg minden adatát</a:t>
            </a:r>
            <a:r>
              <a:rPr lang="hu-HU" dirty="0" smtClean="0"/>
              <a:t>!</a:t>
            </a:r>
          </a:p>
          <a:p>
            <a:r>
              <a:rPr lang="hu-HU" dirty="0" smtClean="0"/>
              <a:t>Ha megkérdezzük, </a:t>
            </a:r>
            <a:r>
              <a:rPr lang="hu-HU" b="1" dirty="0" smtClean="0"/>
              <a:t>mondja meg a becenevét</a:t>
            </a:r>
            <a:r>
              <a:rPr lang="hu-HU" dirty="0" smtClean="0"/>
              <a:t>!</a:t>
            </a:r>
          </a:p>
          <a:p>
            <a:r>
              <a:rPr lang="hu-HU" dirty="0" smtClean="0"/>
              <a:t>Kérdezhessük meg, hogy beceneve alapján </a:t>
            </a:r>
            <a:r>
              <a:rPr lang="hu-HU" b="1" dirty="0" smtClean="0"/>
              <a:t>megegyezik-e</a:t>
            </a:r>
            <a:r>
              <a:rPr lang="hu-HU" dirty="0" smtClean="0"/>
              <a:t> másik tanulóval?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OopTanuló</a:t>
            </a:r>
            <a:r>
              <a:rPr lang="hu-HU" dirty="0" smtClean="0"/>
              <a:t>_</a:t>
            </a:r>
            <a:r>
              <a:rPr lang="hu-HU" dirty="0" err="1" smtClean="0"/>
              <a:t>TanulóEgyHete</a:t>
            </a:r>
            <a:r>
              <a:rPr lang="hu-HU" dirty="0" smtClean="0"/>
              <a:t> csomag osztálydiagramja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85800" y="3617912"/>
          <a:ext cx="2514600" cy="2007235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TanulóEgyHete</a:t>
                      </a:r>
                      <a:endParaRPr kumimoji="0" lang="hu-H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diák1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diák2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+main()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4724400" y="3236912"/>
          <a:ext cx="3505200" cy="3024505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OopTanuló</a:t>
                      </a:r>
                      <a:endParaRPr kumimoji="0" lang="hu-H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+becenév: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-testsúly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double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23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toString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getBecenév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equals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OopTanuló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boolean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7" name="Egyenes összekötő nyíllal 6"/>
          <p:cNvCxnSpPr/>
          <p:nvPr/>
        </p:nvCxnSpPr>
        <p:spPr>
          <a:xfrm>
            <a:off x="3276600" y="4379912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áromszög 9"/>
          <p:cNvSpPr/>
          <p:nvPr/>
        </p:nvSpPr>
        <p:spPr>
          <a:xfrm flipV="1">
            <a:off x="3124200" y="4402137"/>
            <a:ext cx="228600" cy="152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Háromszög 10"/>
          <p:cNvSpPr/>
          <p:nvPr/>
        </p:nvSpPr>
        <p:spPr>
          <a:xfrm>
            <a:off x="3124200" y="4249737"/>
            <a:ext cx="228600" cy="152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TanulóEgyHete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név,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súly){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(név=="")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=név;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(súly&lt;45)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45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=súly;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getBecenév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"Becenév: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+", testsúly: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kg."  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másikTanuló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másikTanuló.beceNév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beceNév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b="1" dirty="0" err="1" smtClean="0"/>
              <a:t>TanulóEgyHete.java</a:t>
            </a:r>
            <a:endParaRPr lang="hu-HU" b="1" dirty="0" smtClean="0"/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292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Hozzunk létre egy </a:t>
            </a:r>
            <a:r>
              <a:rPr lang="hu-HU" sz="2800" b="1" dirty="0" smtClean="0"/>
              <a:t>Kocka</a:t>
            </a:r>
            <a:r>
              <a:rPr lang="hu-HU" sz="2800" dirty="0" smtClean="0"/>
              <a:t> nevű hallgatót, aki </a:t>
            </a:r>
            <a:r>
              <a:rPr lang="hu-HU" sz="2800" b="1" dirty="0" smtClean="0"/>
              <a:t>22 </a:t>
            </a:r>
            <a:r>
              <a:rPr lang="hu-HU" sz="2800" dirty="0" smtClean="0"/>
              <a:t>kg! </a:t>
            </a:r>
          </a:p>
          <a:p>
            <a:r>
              <a:rPr lang="hu-HU" sz="2800" dirty="0" smtClean="0"/>
              <a:t>Kérdezzük meg tőle az </a:t>
            </a:r>
            <a:r>
              <a:rPr lang="hu-HU" sz="2800" b="1" dirty="0" smtClean="0"/>
              <a:t>osztályát</a:t>
            </a:r>
            <a:r>
              <a:rPr lang="hu-HU" sz="2800" dirty="0" smtClean="0"/>
              <a:t> és az </a:t>
            </a:r>
            <a:r>
              <a:rPr lang="hu-HU" sz="2800" b="1" dirty="0" smtClean="0"/>
              <a:t>ősosztályát</a:t>
            </a:r>
            <a:r>
              <a:rPr lang="hu-HU" sz="2800" dirty="0" smtClean="0"/>
              <a:t>!</a:t>
            </a:r>
          </a:p>
          <a:p>
            <a:r>
              <a:rPr lang="hu-HU" sz="2800" b="1" dirty="0" smtClean="0"/>
              <a:t>Szólítsuk meg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Kérdezzük meg a </a:t>
            </a:r>
            <a:r>
              <a:rPr lang="hu-HU" sz="2800" b="1" dirty="0" smtClean="0"/>
              <a:t>becenevét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Hozzunk létre egy </a:t>
            </a:r>
            <a:r>
              <a:rPr lang="hu-HU" sz="2800" b="1" dirty="0" smtClean="0"/>
              <a:t>Hasáb </a:t>
            </a:r>
            <a:r>
              <a:rPr lang="hu-HU" sz="2800" dirty="0" smtClean="0"/>
              <a:t>nevű hallgatót, aki </a:t>
            </a:r>
            <a:r>
              <a:rPr lang="hu-HU" sz="2800" b="1" dirty="0" smtClean="0"/>
              <a:t>60</a:t>
            </a:r>
            <a:r>
              <a:rPr lang="hu-HU" sz="2800" dirty="0" smtClean="0"/>
              <a:t> kg!</a:t>
            </a:r>
          </a:p>
          <a:p>
            <a:r>
              <a:rPr lang="hu-HU" sz="2800" dirty="0" smtClean="0"/>
              <a:t>Kérdezzük meg Kockát, hogy </a:t>
            </a:r>
            <a:r>
              <a:rPr lang="hu-HU" sz="2800" b="1" dirty="0" smtClean="0"/>
              <a:t>megegyezi-e nevük</a:t>
            </a:r>
            <a:r>
              <a:rPr lang="hu-HU" sz="28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TanulóEgyHete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TanulóEgyHete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diák1=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("Kocka", 22);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("diák1 osztálya: 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"+diák1.getClass());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("diák1 ősosztálya: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"+diák1.getClass().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getSuperclass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("Megszólítva: "+diák1);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("Beceneved? "+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 diák1.getBecenév());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diák2=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OopTanuló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("Hasáb", 60);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(diák1.getBecenév()+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" megegyezik a neved "+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diák2.getBecenév()+"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éval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? "+ diák1.equal(diák2));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Továbbfejlesztés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572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Külön privát metódusok végezzék:</a:t>
            </a:r>
          </a:p>
          <a:p>
            <a:pPr lvl="1"/>
            <a:r>
              <a:rPr lang="hu-HU" dirty="0" smtClean="0"/>
              <a:t>az étkezését (+2%-kal változik a testtömege); </a:t>
            </a:r>
          </a:p>
          <a:p>
            <a:pPr lvl="1"/>
            <a:r>
              <a:rPr lang="hu-HU" dirty="0" smtClean="0"/>
              <a:t>a sportolását (-3%-kal változik a testtömege); </a:t>
            </a:r>
          </a:p>
          <a:p>
            <a:pPr lvl="1"/>
            <a:r>
              <a:rPr lang="hu-HU" dirty="0" smtClean="0"/>
              <a:t>a tanulását (-1%-kal változik a testtömege). </a:t>
            </a:r>
          </a:p>
          <a:p>
            <a:r>
              <a:rPr lang="hu-HU" dirty="0" smtClean="0"/>
              <a:t>A hét napjai legyenek publikus metódusokkal programozottak.</a:t>
            </a:r>
          </a:p>
          <a:p>
            <a:pPr lvl="1"/>
            <a:r>
              <a:rPr lang="hu-HU" dirty="0" smtClean="0"/>
              <a:t>Csak hétfőn és szerdán tanul. </a:t>
            </a:r>
          </a:p>
          <a:p>
            <a:pPr lvl="1"/>
            <a:r>
              <a:rPr lang="hu-HU" dirty="0" smtClean="0"/>
              <a:t>Minden hétköznap sportol. </a:t>
            </a:r>
          </a:p>
          <a:p>
            <a:pPr lvl="1"/>
            <a:r>
              <a:rPr lang="hu-HU" dirty="0" smtClean="0"/>
              <a:t>Hétvégén csak eszik (pihen). 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Írassuk </a:t>
            </a:r>
            <a:r>
              <a:rPr lang="hu-HU" dirty="0" smtClean="0"/>
              <a:t>ki Kocka egy hetének programját a testsúlyokkal!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381000" y="1295400"/>
          <a:ext cx="2514600" cy="1641475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TanulóEgyHete</a:t>
                      </a:r>
                      <a:endParaRPr kumimoji="0" lang="hu-H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diák1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+main()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4572000" y="365125"/>
          <a:ext cx="4343400" cy="4968976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536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Tanuló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87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+becenév: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-testsúly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double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4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getBecenév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toString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String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equals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Tanulo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):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boolean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-étkezés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-sportolás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-tanulás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+hétfő()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+vasárnap()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7" name="Egyenes összekötő nyíllal 6"/>
          <p:cNvCxnSpPr/>
          <p:nvPr/>
        </p:nvCxnSpPr>
        <p:spPr>
          <a:xfrm>
            <a:off x="3048000" y="20574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áromszög 9"/>
          <p:cNvSpPr/>
          <p:nvPr/>
        </p:nvSpPr>
        <p:spPr>
          <a:xfrm flipV="1">
            <a:off x="2895600" y="2057400"/>
            <a:ext cx="228600" cy="152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Háromszög 10"/>
          <p:cNvSpPr/>
          <p:nvPr/>
        </p:nvSpPr>
        <p:spPr>
          <a:xfrm>
            <a:off x="2895600" y="1905000"/>
            <a:ext cx="228600" cy="152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577" name="Tartalom helye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066800"/>
          </a:xfrm>
        </p:spPr>
        <p:txBody>
          <a:bodyPr/>
          <a:lstStyle/>
          <a:p>
            <a:r>
              <a:rPr lang="hu-HU" smtClean="0"/>
              <a:t>Írassuk ki Kocka egy hetének programját a testsúlyokkal!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artalom helye 2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6248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HÉTFŐI program: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Étkezés OK, testsúly: 45.90 kg.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Sportolás OK, testsúly: 44.52 kg.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Étkezés OK, testsúly: 45.41 kg.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Tanulás OK, testsúly: 44.96 kg.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Tanulás OK, testsúly: 44.51 kg.</a:t>
            </a:r>
          </a:p>
          <a:p>
            <a:pPr>
              <a:buFont typeface="Arial" charset="0"/>
              <a:buNone/>
            </a:pPr>
            <a:endParaRPr lang="hu-HU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KEDDI program:</a:t>
            </a:r>
          </a:p>
          <a:p>
            <a:pPr>
              <a:buFont typeface="Arial" charset="0"/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étkezés(){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testsúly=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+(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*0.02);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("Étkezés OK, testsúly: "+</a:t>
            </a:r>
            <a:r>
              <a:rPr lang="hu-HU" sz="20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sz="2000" smtClean="0">
                <a:latin typeface="Courier New" pitchFamily="49" charset="0"/>
                <a:cs typeface="Courier New" pitchFamily="49" charset="0"/>
              </a:rPr>
            </a:br>
            <a:r>
              <a:rPr lang="hu-HU" sz="2000" smtClean="0">
                <a:latin typeface="Courier New" pitchFamily="49" charset="0"/>
                <a:cs typeface="Courier New" pitchFamily="49" charset="0"/>
              </a:rPr>
              <a:t>       extra.Format.right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testSúly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, 0, 2)+„ kg.");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hétfő(){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("HÉTFŐI program:");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étkezés(); sportolás(); étkezés(); tanulás();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tanulás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-be</a:t>
            </a:r>
            <a:endParaRPr lang="hu-H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diák1.hétfő();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diák1.vasárnap();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hu-HU" dirty="0" smtClean="0"/>
              <a:t>Strukturált programozás: a név a feladat, illetve program jól meghatározott szerkezeti elemekből való szabályos felépítésre utal.</a:t>
            </a:r>
          </a:p>
          <a:p>
            <a:r>
              <a:rPr lang="hu-HU" dirty="0" smtClean="0"/>
              <a:t>Szoftverkrízis: az addig alkalmazott módszer már nem képes az igényeknek megfelelő szoftver előállítására és/vagy karbantartására.</a:t>
            </a:r>
          </a:p>
          <a:p>
            <a:r>
              <a:rPr lang="hu-HU" dirty="0" err="1" smtClean="0"/>
              <a:t>Sw</a:t>
            </a:r>
            <a:r>
              <a:rPr lang="hu-HU" dirty="0" smtClean="0"/>
              <a:t> minőségét jellemző szempontok: </a:t>
            </a:r>
          </a:p>
          <a:p>
            <a:pPr lvl="1"/>
            <a:r>
              <a:rPr lang="hu-HU" dirty="0" smtClean="0"/>
              <a:t>helyesség, megbízhatóság, hibatűrés, kompatibilitás, újrafelhasználóság, </a:t>
            </a:r>
            <a:r>
              <a:rPr lang="hu-HU" dirty="0" err="1" smtClean="0"/>
              <a:t>felhasználóbarátság</a:t>
            </a:r>
            <a:r>
              <a:rPr lang="hu-HU" dirty="0" smtClean="0"/>
              <a:t>, továbbfejleszthetőség, karbantarthatóság, hordozhatóság, ellenőrizhetőség, integritás (sérthetetlenség), szabványosság, hatékonyság;</a:t>
            </a:r>
          </a:p>
          <a:p>
            <a:pPr lvl="1"/>
            <a:r>
              <a:rPr lang="hu-HU" dirty="0" smtClean="0"/>
              <a:t>objektíven számszerűsíthetők.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9.6. Gyakorló feladatok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 smtClean="0"/>
              <a:t>9.6.1. feladat </a:t>
            </a:r>
            <a:r>
              <a:rPr lang="hu-HU" b="1" dirty="0" smtClean="0"/>
              <a:t>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Téglalap2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valósítsa meg a téglalap adattípust!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smtClean="0"/>
              <a:t>Téglalap</a:t>
            </a:r>
            <a:r>
              <a:rPr lang="hu-HU" dirty="0" smtClean="0"/>
              <a:t> osztály konstruktora paraméterként a téglalap oldalainak hosszát kapja meg (két valós szám)! </a:t>
            </a:r>
          </a:p>
          <a:p>
            <a:pPr marL="0" indent="0">
              <a:buNone/>
            </a:pPr>
            <a:r>
              <a:rPr lang="hu-HU" dirty="0" smtClean="0"/>
              <a:t>Az osztály konstruktora ellenőrzött módon állítsa be a két oldal hosszúságát jelző példányváltozókat! Hiba esetén legyen az alapértelmezett oldalhosszúsága 1 illetve 2 egység! </a:t>
            </a:r>
          </a:p>
          <a:p>
            <a:pPr marL="0" indent="0">
              <a:buNone/>
            </a:pPr>
            <a:r>
              <a:rPr lang="hu-HU" dirty="0" smtClean="0"/>
              <a:t>Az osztályból létrejövő objektumoktól tudjuk lekérdezni a téglalap oldalait (</a:t>
            </a:r>
            <a:r>
              <a:rPr lang="hu-HU" dirty="0" err="1" smtClean="0"/>
              <a:t>getA</a:t>
            </a:r>
            <a:r>
              <a:rPr lang="hu-HU" dirty="0" smtClean="0"/>
              <a:t>() és </a:t>
            </a:r>
            <a:r>
              <a:rPr lang="hu-HU" dirty="0" err="1" smtClean="0"/>
              <a:t>getB</a:t>
            </a:r>
            <a:r>
              <a:rPr lang="hu-HU" dirty="0" smtClean="0"/>
              <a:t>() függvények), kerületét (kerület() függvény), területét (terület() függvény)! Az osztályból létrejövő objektumokat megszólítva (</a:t>
            </a:r>
            <a:r>
              <a:rPr lang="hu-HU" dirty="0" err="1" smtClean="0"/>
              <a:t>toString</a:t>
            </a:r>
            <a:r>
              <a:rPr lang="hu-HU" dirty="0" smtClean="0"/>
              <a:t>() függvény), írják ki adataikat! Kapjunk igenlő választ arra a kérdésre, hogy két (5, 12) és (12, 5) paraméterekkel létrehozott téglalap megegyezik-e (</a:t>
            </a:r>
            <a:r>
              <a:rPr lang="hu-HU" dirty="0" err="1" smtClean="0"/>
              <a:t>equals</a:t>
            </a:r>
            <a:r>
              <a:rPr lang="hu-HU" dirty="0" smtClean="0"/>
              <a:t>() függvény)! 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smtClean="0"/>
              <a:t>Téglalap2 </a:t>
            </a:r>
            <a:r>
              <a:rPr lang="hu-HU" dirty="0" smtClean="0"/>
              <a:t>vezérlőosztály szervezze, irányítsa a dolgokat, hozza létre a két darab téglalapobjektumot, üzenjen nekik, kommunikáljon a program felhasználójával!</a:t>
            </a:r>
            <a:endParaRPr 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9.6.2. feladat </a:t>
            </a:r>
            <a:r>
              <a:rPr lang="hu-HU" b="1" dirty="0" smtClean="0">
                <a:sym typeface="Symbol"/>
              </a:rPr>
              <a:t></a:t>
            </a:r>
            <a:r>
              <a:rPr lang="hu-HU" b="1" dirty="0" smtClean="0"/>
              <a:t> </a:t>
            </a:r>
            <a:r>
              <a:rPr lang="hu-HU" b="1" dirty="0" err="1" smtClean="0"/>
              <a:t>TengerimalacEgyNapja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Legyen adott egy Egon nevű, 0,5 kg tömegű tengerimalac. Naponta többször táplálkozik, ürít, szaladgál,alszik. </a:t>
            </a:r>
          </a:p>
          <a:p>
            <a:pPr marL="0" indent="0">
              <a:buNone/>
            </a:pPr>
            <a:r>
              <a:rPr lang="hu-HU" dirty="0" smtClean="0"/>
              <a:t>Tegyük fel, hogy megharapja a gazdit, aki átnevezi őt </a:t>
            </a:r>
            <a:r>
              <a:rPr lang="hu-HU" dirty="0" err="1" smtClean="0"/>
              <a:t>Sántánkára</a:t>
            </a:r>
            <a:r>
              <a:rPr lang="hu-HU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6454" y="2971800"/>
            <a:ext cx="353754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457200" y="2895600"/>
            <a:ext cx="5334000" cy="3962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576"/>
              </a:spcBef>
            </a:pPr>
            <a:r>
              <a:rPr lang="hu-HU" sz="2400" dirty="0" smtClean="0">
                <a:latin typeface="Arial" pitchFamily="34" charset="0"/>
                <a:cs typeface="Arial" pitchFamily="34" charset="0"/>
              </a:rPr>
              <a:t>Táplálkozása során az állat testtömege legfeljebb 5%-kal növekszik, ürítéskor legfeljebb ugyanennyivel csökken.</a:t>
            </a:r>
          </a:p>
          <a:p>
            <a:pPr>
              <a:spcBef>
                <a:spcPts val="576"/>
              </a:spcBef>
            </a:pPr>
            <a:r>
              <a:rPr lang="hu-HU" sz="2400" dirty="0" smtClean="0">
                <a:latin typeface="Arial" pitchFamily="34" charset="0"/>
                <a:cs typeface="Arial" pitchFamily="34" charset="0"/>
              </a:rPr>
              <a:t>Szaladgálás közben nem történik semmi.</a:t>
            </a:r>
          </a:p>
          <a:p>
            <a:pPr>
              <a:spcBef>
                <a:spcPts val="576"/>
              </a:spcBef>
            </a:pPr>
            <a:r>
              <a:rPr lang="hu-HU" sz="2400" dirty="0" smtClean="0">
                <a:latin typeface="Arial" pitchFamily="34" charset="0"/>
                <a:cs typeface="Arial" pitchFamily="34" charset="0"/>
              </a:rPr>
              <a:t>A program kövesse végig az állat egy napját, és minden változást írjon ki a konzolra!</a:t>
            </a:r>
            <a:endParaRPr lang="hu-H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9.6.3.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Háromszög5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Módosítsa a Háromszög4 programot!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tömbFeltölt</a:t>
            </a:r>
            <a:r>
              <a:rPr lang="hu-HU" dirty="0" smtClean="0"/>
              <a:t>() eljárás véletlenszerűen kiválasztott valós számokkal (az [1; 100] intervallumból) állítsa be a háromszögobjektumok oldalhosszúságát!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tömbLista</a:t>
            </a:r>
            <a:r>
              <a:rPr lang="hu-HU" dirty="0" smtClean="0"/>
              <a:t>() eljárás minden háromszögobjektumot írjon ki a konzolra! </a:t>
            </a:r>
          </a:p>
          <a:p>
            <a:pPr marL="0" indent="0">
              <a:buNone/>
            </a:pPr>
            <a:r>
              <a:rPr lang="hu-HU" dirty="0" smtClean="0"/>
              <a:t>Egy új osztálymetódus a véletlenszerűen előállított háromszögek közül válassza ki a legkisebb kerületű és legnagyobb területű háromszögeket, és az eredményt jelenítse meg a konzolon!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hu-HU" dirty="0" smtClean="0"/>
              <a:t>OO nyelvek:</a:t>
            </a:r>
          </a:p>
          <a:p>
            <a:pPr lvl="1"/>
            <a:r>
              <a:rPr lang="hu-HU" dirty="0" smtClean="0"/>
              <a:t>programozási nyelvek csoportja;</a:t>
            </a:r>
          </a:p>
          <a:p>
            <a:pPr lvl="1"/>
            <a:r>
              <a:rPr lang="hu-HU" dirty="0" smtClean="0"/>
              <a:t>további alcsoportjai: objektumalapú nyelv, hibrid nyelv, tiszta OO nyelv.</a:t>
            </a:r>
          </a:p>
          <a:p>
            <a:r>
              <a:rPr lang="hu-HU" dirty="0" smtClean="0"/>
              <a:t>Objektumalapú nyelv: csak a beépített, rendelkezésre álló objektumok használhatók.</a:t>
            </a:r>
          </a:p>
          <a:p>
            <a:r>
              <a:rPr lang="hu-HU" dirty="0" smtClean="0"/>
              <a:t>Hibrid nyelv: strukturált és </a:t>
            </a:r>
            <a:r>
              <a:rPr lang="hu-HU" dirty="0" err="1" smtClean="0"/>
              <a:t>OO-módon</a:t>
            </a:r>
            <a:r>
              <a:rPr lang="hu-HU" dirty="0" smtClean="0"/>
              <a:t> is programozhatunk.</a:t>
            </a:r>
          </a:p>
          <a:p>
            <a:r>
              <a:rPr lang="hu-HU" dirty="0" smtClean="0"/>
              <a:t>Tiszta OO nyelv: mindent objektumok valósítanak meg.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9.1. </a:t>
            </a:r>
            <a:r>
              <a:rPr lang="hu-HU" smtClean="0"/>
              <a:t>OO alapfogalmak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u-HU" dirty="0" smtClean="0"/>
              <a:t>Osztály:</a:t>
            </a:r>
          </a:p>
          <a:p>
            <a:r>
              <a:rPr lang="hu-HU" dirty="0" smtClean="0"/>
              <a:t>Kibővíti az adattípus fogalmát (mit tudunk benne tárolni, és milyen műveleteket tudunk vele végezni).</a:t>
            </a:r>
          </a:p>
          <a:p>
            <a:r>
              <a:rPr lang="hu-HU" dirty="0" smtClean="0"/>
              <a:t>Modellezés során jön létre: eldöntjük, hogy mi fontos számunkra, mik ezek jellemzői (adatai, tulajdonságai), ismerjük viselkedését (reakcióit, műveleteit).</a:t>
            </a:r>
          </a:p>
          <a:p>
            <a:r>
              <a:rPr lang="hu-HU" dirty="0" smtClean="0"/>
              <a:t>Olyan adattípus, amelyből példányt lehet készíteni.</a:t>
            </a:r>
          </a:p>
          <a:p>
            <a:r>
              <a:rPr lang="hu-HU" dirty="0" smtClean="0"/>
              <a:t>Az osztály nem tudja, hogy belőle példány készült, és hogy mennyi.</a:t>
            </a:r>
          </a:p>
          <a:p>
            <a:pPr>
              <a:buNone/>
            </a:pPr>
            <a:r>
              <a:rPr lang="hu-HU" dirty="0" smtClean="0"/>
              <a:t>Osztálymetódus:</a:t>
            </a:r>
          </a:p>
          <a:p>
            <a:r>
              <a:rPr lang="hu-HU" dirty="0" smtClean="0"/>
              <a:t>Osztály saját eljárása vagy </a:t>
            </a:r>
            <a:r>
              <a:rPr lang="hu-HU" dirty="0" err="1" smtClean="0"/>
              <a:t>fv.e</a:t>
            </a:r>
            <a:r>
              <a:rPr lang="hu-HU" dirty="0" smtClean="0"/>
              <a:t>.</a:t>
            </a:r>
          </a:p>
          <a:p>
            <a:r>
              <a:rPr lang="hu-HU" dirty="0" smtClean="0"/>
              <a:t>Csak osztályváltozókat ér el, az osztályból létrehozott objektum adataihoz nem fér hozzá.</a:t>
            </a:r>
          </a:p>
          <a:p>
            <a:r>
              <a:rPr lang="hu-HU" dirty="0" smtClean="0"/>
              <a:t>Objektum metódusait (példánymetódusokat) nem hívhatja meg.</a:t>
            </a:r>
          </a:p>
          <a:p>
            <a:r>
              <a:rPr lang="hu-HU" dirty="0" smtClean="0"/>
              <a:t>Osztályhoz csak </a:t>
            </a:r>
            <a:r>
              <a:rPr lang="hu-HU" dirty="0" err="1" smtClean="0"/>
              <a:t>osztálymetóduso</a:t>
            </a:r>
            <a:r>
              <a:rPr lang="hu-HU" dirty="0" smtClean="0"/>
              <a:t>(</a:t>
            </a:r>
            <a:r>
              <a:rPr lang="hu-HU" dirty="0" err="1" smtClean="0"/>
              <a:t>ko</a:t>
            </a:r>
            <a:r>
              <a:rPr lang="hu-HU" dirty="0" smtClean="0"/>
              <a:t>)n keresztül lehet hozzáférni.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kulcsszó: Java nyelvben az osztályváltozók és </a:t>
            </a:r>
            <a:r>
              <a:rPr lang="hu-HU" dirty="0" err="1" smtClean="0"/>
              <a:t>-metódusok</a:t>
            </a:r>
            <a:r>
              <a:rPr lang="hu-HU" dirty="0" smtClean="0"/>
              <a:t> elé.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/>
              <a:t>Objektum:</a:t>
            </a:r>
          </a:p>
          <a:p>
            <a:r>
              <a:rPr lang="hu-HU" dirty="0" smtClean="0"/>
              <a:t>osztály </a:t>
            </a:r>
            <a:r>
              <a:rPr lang="hu-HU" dirty="0" smtClean="0"/>
              <a:t>példányosításával jön létre,</a:t>
            </a:r>
            <a:endParaRPr lang="hu-HU" dirty="0" smtClean="0"/>
          </a:p>
          <a:p>
            <a:r>
              <a:rPr lang="hu-HU" dirty="0" smtClean="0"/>
              <a:t>adatokat tud tárolni, és rajtuk műveleteket végezni,</a:t>
            </a:r>
          </a:p>
          <a:p>
            <a:r>
              <a:rPr lang="hu-HU" dirty="0" smtClean="0"/>
              <a:t>egy osztályt valósít meg,</a:t>
            </a:r>
          </a:p>
          <a:p>
            <a:r>
              <a:rPr lang="hu-HU" dirty="0" smtClean="0"/>
              <a:t>saját memóriacíme van,</a:t>
            </a:r>
          </a:p>
          <a:p>
            <a:r>
              <a:rPr lang="hu-HU" dirty="0" smtClean="0"/>
              <a:t>megszólítható, üzenet küldhető neki, és megkérhető, hogy adatain műveleteket hajtson végre,</a:t>
            </a:r>
          </a:p>
          <a:p>
            <a:r>
              <a:rPr lang="hu-HU" dirty="0" smtClean="0"/>
              <a:t>feladatai végrehajtásáért felelőséggel tartozik,</a:t>
            </a:r>
          </a:p>
          <a:p>
            <a:r>
              <a:rPr lang="hu-HU" dirty="0" smtClean="0"/>
              <a:t>egységbe zárás: adatai és műveletei együtt kívülről sérthetetlen egységet alkotnak.</a:t>
            </a:r>
          </a:p>
          <a:p>
            <a:pPr>
              <a:buNone/>
            </a:pPr>
            <a:r>
              <a:rPr lang="hu-HU" dirty="0" smtClean="0"/>
              <a:t>Konstruktor:</a:t>
            </a:r>
          </a:p>
          <a:p>
            <a:r>
              <a:rPr lang="hu-HU" dirty="0" smtClean="0"/>
              <a:t>létrehozza és inicializálja az objektumot </a:t>
            </a:r>
            <a:r>
              <a:rPr lang="hu-HU" b="1" dirty="0" smtClean="0">
                <a:sym typeface="Symbol"/>
              </a:rPr>
              <a:t> </a:t>
            </a:r>
            <a:r>
              <a:rPr lang="hu-HU" dirty="0" smtClean="0"/>
              <a:t>beállítja </a:t>
            </a:r>
            <a:r>
              <a:rPr lang="hu-HU" dirty="0" smtClean="0"/>
              <a:t>az adatait, változóit.</a:t>
            </a:r>
          </a:p>
          <a:p>
            <a:pPr>
              <a:buNone/>
            </a:pPr>
            <a:r>
              <a:rPr lang="hu-HU" dirty="0" smtClean="0"/>
              <a:t>Példányváltozó: minden objektumban külön tárolódik.</a:t>
            </a:r>
          </a:p>
          <a:p>
            <a:pPr>
              <a:buNone/>
            </a:pPr>
            <a:r>
              <a:rPr lang="hu-HU" dirty="0" smtClean="0"/>
              <a:t>Példánymetódus: </a:t>
            </a:r>
          </a:p>
          <a:p>
            <a:r>
              <a:rPr lang="hu-HU" dirty="0" smtClean="0"/>
              <a:t>objektumon dolgozik, eléri osztály- és példányváltozókat,</a:t>
            </a:r>
          </a:p>
          <a:p>
            <a:r>
              <a:rPr lang="hu-HU" dirty="0" smtClean="0"/>
              <a:t>meghívhat </a:t>
            </a:r>
            <a:r>
              <a:rPr lang="hu-HU" dirty="0" smtClean="0"/>
              <a:t>osztály- és példánymetódusokat.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OO-orientált</a:t>
            </a:r>
            <a:r>
              <a:rPr lang="hu-HU" dirty="0" smtClean="0"/>
              <a:t> program: egymással kommunikáló, egymásnak üzeneteket küldő objektumok összessége.</a:t>
            </a:r>
          </a:p>
          <a:p>
            <a:pPr>
              <a:buNone/>
            </a:pPr>
            <a:r>
              <a:rPr lang="hu-HU" dirty="0" smtClean="0"/>
              <a:t>Üzenetküldés: </a:t>
            </a:r>
          </a:p>
          <a:p>
            <a:r>
              <a:rPr lang="hu-HU" dirty="0" smtClean="0"/>
              <a:t>objektumok metódusainak meghívása, végrehajtása,</a:t>
            </a:r>
          </a:p>
          <a:p>
            <a:r>
              <a:rPr lang="hu-HU" dirty="0" smtClean="0"/>
              <a:t>a kommunikáció interfészeken keresztül történik.</a:t>
            </a:r>
          </a:p>
          <a:p>
            <a:pPr marL="0" indent="0">
              <a:buNone/>
            </a:pPr>
            <a:r>
              <a:rPr lang="hu-HU" dirty="0" smtClean="0"/>
              <a:t>UML=</a:t>
            </a:r>
            <a:r>
              <a:rPr lang="hu-HU" dirty="0" err="1" smtClean="0"/>
              <a:t>Unified</a:t>
            </a:r>
            <a:r>
              <a:rPr lang="hu-HU" dirty="0" smtClean="0"/>
              <a:t> Modelling </a:t>
            </a:r>
            <a:r>
              <a:rPr lang="hu-HU" dirty="0" err="1" smtClean="0"/>
              <a:t>Language</a:t>
            </a:r>
            <a:r>
              <a:rPr lang="hu-HU" dirty="0" smtClean="0"/>
              <a:t>, </a:t>
            </a:r>
            <a:r>
              <a:rPr lang="hu-HU" dirty="0" err="1" smtClean="0"/>
              <a:t>Egyéges</a:t>
            </a:r>
            <a:r>
              <a:rPr lang="hu-HU" dirty="0" smtClean="0"/>
              <a:t> Modellező Nyelv</a:t>
            </a:r>
          </a:p>
          <a:p>
            <a:r>
              <a:rPr lang="hu-HU" dirty="0" smtClean="0"/>
              <a:t>Egy szabványos jelölésrendszer az OO programozáshoz, specifikációs nyelv.</a:t>
            </a:r>
          </a:p>
          <a:p>
            <a:r>
              <a:rPr lang="hu-HU" dirty="0" smtClean="0"/>
              <a:t>Diagramjainak 2 kategóriája: strukturális és viselkedési (működési).</a:t>
            </a:r>
          </a:p>
          <a:p>
            <a:r>
              <a:rPr lang="hu-HU" dirty="0" smtClean="0"/>
              <a:t>Osztályok közötti kapcsolatoknak van: neve, iránya, multiplicitása, foka.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352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Kapcsolat multiplicitása: </a:t>
            </a:r>
          </a:p>
          <a:p>
            <a:r>
              <a:rPr lang="hu-HU" dirty="0" smtClean="0"/>
              <a:t>meghatározza a kapcsolatban résztvevők számát,</a:t>
            </a:r>
          </a:p>
          <a:p>
            <a:r>
              <a:rPr lang="hu-HU" dirty="0" smtClean="0"/>
              <a:t>pl. pontosan 5:</a:t>
            </a:r>
            <a:r>
              <a:rPr lang="hu-HU" dirty="0" err="1" smtClean="0"/>
              <a:t>5</a:t>
            </a:r>
            <a:r>
              <a:rPr lang="hu-HU" dirty="0" smtClean="0"/>
              <a:t>, nulla, 1:0..1, kötelező és bármennyi: 1..*.</a:t>
            </a:r>
          </a:p>
          <a:p>
            <a:pPr>
              <a:buNone/>
            </a:pPr>
            <a:r>
              <a:rPr lang="hu-HU" dirty="0" smtClean="0"/>
              <a:t>Kapcsolat foka: </a:t>
            </a:r>
          </a:p>
          <a:p>
            <a:r>
              <a:rPr lang="hu-HU" dirty="0" smtClean="0"/>
              <a:t>egy-egy (pl. ország-főváros, </a:t>
            </a:r>
            <a:r>
              <a:rPr lang="hu-HU" dirty="0" err="1" smtClean="0"/>
              <a:t>személy-TAJ-száma</a:t>
            </a:r>
            <a:r>
              <a:rPr lang="hu-HU" dirty="0" smtClean="0"/>
              <a:t>),</a:t>
            </a:r>
          </a:p>
          <a:p>
            <a:r>
              <a:rPr lang="hu-HU" dirty="0" smtClean="0"/>
              <a:t>egy-sok (pl. ország-megye, személy-autó), </a:t>
            </a:r>
          </a:p>
          <a:p>
            <a:r>
              <a:rPr lang="hu-HU" dirty="0" smtClean="0"/>
              <a:t>sok-sok (pl. tantárgy-tanuló).</a:t>
            </a:r>
          </a:p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424502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Objektum-/példánydiagram: objektumokat és kapcsolataikat ábrázolja.</a:t>
            </a:r>
          </a:p>
          <a:p>
            <a:pPr marL="0" indent="0">
              <a:buNone/>
            </a:pPr>
            <a:r>
              <a:rPr lang="hu-HU" dirty="0" smtClean="0"/>
              <a:t>Ismeretségi kapcsolatban álló objektumok: </a:t>
            </a:r>
          </a:p>
          <a:p>
            <a:r>
              <a:rPr lang="hu-HU" dirty="0" smtClean="0"/>
              <a:t>egymástól függetlenül is léteznek,</a:t>
            </a:r>
          </a:p>
          <a:p>
            <a:r>
              <a:rPr lang="hu-HU" dirty="0" smtClean="0"/>
              <a:t>legalább egyik ismeri a másikat,</a:t>
            </a:r>
          </a:p>
          <a:p>
            <a:r>
              <a:rPr lang="hu-HU" dirty="0" smtClean="0"/>
              <a:t>pl. nyomtatókliens és nyomtatószerver, vásárló és pénztáros.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59186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</TotalTime>
  <Words>1788</Words>
  <Application>Microsoft Office PowerPoint</Application>
  <PresentationFormat>Diavetítés a képernyőre (4:3 oldalarány)</PresentationFormat>
  <Paragraphs>289</Paragraphs>
  <Slides>32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3" baseType="lpstr">
      <vt:lpstr>Áramlás</vt:lpstr>
      <vt:lpstr>Programozási alapok 9/11. előadás</vt:lpstr>
      <vt:lpstr>9. Objektumorientált programozás</vt:lpstr>
      <vt:lpstr>3. dia</vt:lpstr>
      <vt:lpstr>4. dia</vt:lpstr>
      <vt:lpstr>9.1. OO alapfogalmak</vt:lpstr>
      <vt:lpstr>6. dia</vt:lpstr>
      <vt:lpstr>7. dia</vt:lpstr>
      <vt:lpstr>8. dia</vt:lpstr>
      <vt:lpstr>9. dia</vt:lpstr>
      <vt:lpstr>10. dia</vt:lpstr>
      <vt:lpstr>9.2. Objektumorientált paradigma</vt:lpstr>
      <vt:lpstr>12. dia</vt:lpstr>
      <vt:lpstr>13. dia</vt:lpstr>
      <vt:lpstr>9.3. Láthatóság</vt:lpstr>
      <vt:lpstr>15. dia</vt:lpstr>
      <vt:lpstr>16. dia</vt:lpstr>
      <vt:lpstr>17. dia</vt:lpstr>
      <vt:lpstr>18. dia</vt:lpstr>
      <vt:lpstr>9.4. Object osztály</vt:lpstr>
      <vt:lpstr>20. dia</vt:lpstr>
      <vt:lpstr>OopTanuló_TanulóEgyHete csomag</vt:lpstr>
      <vt:lpstr>OopTanuló_TanulóEgyHete csomag osztálydiagramja</vt:lpstr>
      <vt:lpstr>23. dia</vt:lpstr>
      <vt:lpstr>TanulóEgyHete.java</vt:lpstr>
      <vt:lpstr>25. dia</vt:lpstr>
      <vt:lpstr>Továbbfejlesztés</vt:lpstr>
      <vt:lpstr>27. dia</vt:lpstr>
      <vt:lpstr>28. dia</vt:lpstr>
      <vt:lpstr>29. dia</vt:lpstr>
      <vt:lpstr>9.6. Gyakorló feladatok </vt:lpstr>
      <vt:lpstr>31. dia</vt:lpstr>
      <vt:lpstr>32.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52</cp:revision>
  <dcterms:created xsi:type="dcterms:W3CDTF">2014-02-08T12:36:20Z</dcterms:created>
  <dcterms:modified xsi:type="dcterms:W3CDTF">2014-11-06T13:57:40Z</dcterms:modified>
</cp:coreProperties>
</file>