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1" r:id="rId9"/>
    <p:sldId id="269" r:id="rId10"/>
    <p:sldId id="272" r:id="rId11"/>
    <p:sldId id="274" r:id="rId12"/>
    <p:sldId id="273" r:id="rId13"/>
    <p:sldId id="275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59" r:id="rId35"/>
    <p:sldId id="260" r:id="rId36"/>
    <p:sldId id="261" r:id="rId37"/>
    <p:sldId id="263" r:id="rId38"/>
    <p:sldId id="264" r:id="rId39"/>
    <p:sldId id="262" r:id="rId4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r>
              <a:rPr lang="hu-HU" b="1" smtClean="0"/>
              <a:t/>
            </a:r>
            <a:br>
              <a:rPr lang="hu-HU" b="1" smtClean="0"/>
            </a:br>
            <a:r>
              <a:rPr lang="hu-HU" sz="3200" b="0" smtClean="0"/>
              <a:t>10/11</a:t>
            </a:r>
            <a:r>
              <a:rPr lang="hu-HU" sz="3200" b="0" dirty="0" smtClean="0"/>
              <a:t>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legkisebb egész szám:"+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"\n byte: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Byte.MIN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"\n int: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_VALUE);</a:t>
            </a:r>
          </a:p>
          <a:p>
            <a:pPr marL="0" indent="0">
              <a:buNone/>
            </a:pPr>
            <a:r>
              <a:rPr lang="hu-HU" dirty="0" smtClean="0"/>
              <a:t>Futási eredmény: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legkisebb egész szám: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byte: -128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-32768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int: -2147483648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-9223372036854775808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legnagyobb egész szám:"+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byte: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Byte.MAX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int: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_VALUE);</a:t>
            </a:r>
          </a:p>
          <a:p>
            <a:pPr>
              <a:buNone/>
            </a:pPr>
            <a:r>
              <a:rPr lang="hu-HU" dirty="0" smtClean="0"/>
              <a:t>Futási eredmény: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legnagyobb egész szám: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byte: 127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32767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int: 2147483647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9223372036854775807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Valós számok műveletei: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"Szöveggé alakítva: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Double.toString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(valós)+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nHexadecimálisan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Double.toHexString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(valós));</a:t>
            </a:r>
          </a:p>
          <a:p>
            <a:pPr marL="0" indent="0">
              <a:buNone/>
            </a:pPr>
            <a:r>
              <a:rPr lang="hu-HU" dirty="0" smtClean="0"/>
              <a:t>Futási eredmény: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Szöveggé alakítva: 6.57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Hexadecimálisan: 0x1.a47ae147ae148p2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Valós számok műveletei: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(„Legkisebb valós szám:"+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Double.MIN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(„Legnagyobb valós szám:"+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_VALUE);</a:t>
            </a:r>
          </a:p>
          <a:p>
            <a:pPr marL="0" indent="0">
              <a:buNone/>
            </a:pPr>
            <a:r>
              <a:rPr lang="hu-HU" dirty="0" smtClean="0"/>
              <a:t>Futási eredmény: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Legkisebb valós szám: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1.4E-45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4.9E-324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Legnagyobb valós szám: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3.4028235E38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1.7976931348623157E308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562600"/>
          </a:xfrm>
        </p:spPr>
        <p:txBody>
          <a:bodyPr>
            <a:normAutofit/>
          </a:bodyPr>
          <a:lstStyle/>
          <a:p>
            <a:pPr marL="360363" indent="-360363"/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Double.isNaN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Float.isNaN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logikai igaz értéket ad, ha a paraméterként kapott szám nem valós szám.</a:t>
            </a:r>
            <a:br>
              <a:rPr lang="hu-HU" dirty="0" smtClean="0"/>
            </a:br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egy szám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Double.isNaN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(valós));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Futási eredmény:</a:t>
            </a:r>
            <a:br>
              <a:rPr lang="hu-HU" dirty="0" smtClean="0"/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Nem egy szám (NaN)? false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360363" indent="-360363"/>
            <a:r>
              <a:rPr lang="hu-HU" dirty="0" smtClean="0"/>
              <a:t>Ilyen eredményt kapunk,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(-1);</a:t>
            </a:r>
            <a:r>
              <a:rPr lang="hu-HU" dirty="0" err="1" smtClean="0"/>
              <a:t>-et</a:t>
            </a:r>
            <a:r>
              <a:rPr lang="hu-HU" dirty="0" smtClean="0"/>
              <a:t> végezve: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(-1));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Futási eredmény: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/>
              <a:t>Végtelenek: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("Végtelen?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Double.isInfinite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(valós));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("Valós végtelenek:"+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pozitív: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Double.POSITIVE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_INFINITY+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"\n negatív: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Double.NEGATIVE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_INFINITY);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Végtelenszerű eredményt kapunk </a:t>
            </a:r>
            <a:br>
              <a:rPr lang="hu-HU" dirty="0" smtClean="0"/>
            </a:br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Math.pow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Integer.MAX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_VALUE, 50);</a:t>
            </a:r>
          </a:p>
          <a:p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/>
              <a:t>Futási eredmény: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Végtelen?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Valós végtelenek: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pozitív: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Infinity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negatív: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-Infinity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Infinity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10.2. A </a:t>
            </a:r>
            <a:r>
              <a:rPr lang="hu-HU" dirty="0" err="1" smtClean="0"/>
              <a:t>String</a:t>
            </a:r>
            <a:r>
              <a:rPr lang="hu-HU" dirty="0" smtClean="0"/>
              <a:t> és </a:t>
            </a:r>
            <a:r>
              <a:rPr lang="hu-HU" dirty="0" err="1" smtClean="0"/>
              <a:t>StringBuffer</a:t>
            </a:r>
            <a:r>
              <a:rPr lang="hu-HU" dirty="0" smtClean="0"/>
              <a:t>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és </a:t>
            </a:r>
            <a:r>
              <a:rPr lang="hu-HU" dirty="0" err="1" smtClean="0"/>
              <a:t>Stringbuffer</a:t>
            </a:r>
            <a:r>
              <a:rPr lang="hu-HU" dirty="0" smtClean="0"/>
              <a:t> osztályok:</a:t>
            </a:r>
          </a:p>
          <a:p>
            <a:r>
              <a:rPr lang="hu-HU" dirty="0" err="1" smtClean="0"/>
              <a:t>java.lang</a:t>
            </a:r>
            <a:r>
              <a:rPr lang="hu-HU" dirty="0" smtClean="0"/>
              <a:t> csomagban vannak.</a:t>
            </a:r>
          </a:p>
          <a:p>
            <a:r>
              <a:rPr lang="hu-HU" dirty="0" smtClean="0"/>
              <a:t>Közvetlenül az </a:t>
            </a:r>
            <a:r>
              <a:rPr lang="hu-HU" dirty="0" err="1" smtClean="0"/>
              <a:t>Object</a:t>
            </a:r>
            <a:r>
              <a:rPr lang="hu-HU" dirty="0" smtClean="0"/>
              <a:t> osztályból származnak.</a:t>
            </a:r>
          </a:p>
          <a:p>
            <a:r>
              <a:rPr lang="hu-HU" dirty="0" smtClean="0"/>
              <a:t>Tárolnak: szövegeket (karakterláncokat, </a:t>
            </a:r>
            <a:r>
              <a:rPr lang="hu-HU" dirty="0" err="1" smtClean="0"/>
              <a:t>-tömböket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szöveg </a:t>
            </a:r>
            <a:r>
              <a:rPr lang="hu-HU" dirty="0" err="1" smtClean="0"/>
              <a:t>unikód</a:t>
            </a:r>
            <a:r>
              <a:rPr lang="hu-HU" dirty="0" smtClean="0"/>
              <a:t> karakterek sorozata.</a:t>
            </a:r>
          </a:p>
          <a:p>
            <a:r>
              <a:rPr lang="hu-HU" dirty="0" smtClean="0"/>
              <a:t>A karakterei indexelhetők (mint tömbök elemei).</a:t>
            </a:r>
          </a:p>
          <a:p>
            <a:r>
              <a:rPr lang="hu-HU" dirty="0" smtClean="0"/>
              <a:t>Indexe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/>
              <a:t> típusú.</a:t>
            </a:r>
          </a:p>
          <a:p>
            <a:r>
              <a:rPr lang="hu-HU" dirty="0" smtClean="0"/>
              <a:t>Első index: 0. Utolsó: n-1.</a:t>
            </a:r>
          </a:p>
          <a:p>
            <a:r>
              <a:rPr lang="hu-HU" dirty="0" smtClean="0"/>
              <a:t>Kezdetben a szövegobjektum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hu-HU" dirty="0" smtClean="0"/>
              <a:t> referenciát tartalmaz.</a:t>
            </a:r>
          </a:p>
          <a:p>
            <a:pPr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osztályú szöveges objektum:</a:t>
            </a:r>
          </a:p>
          <a:p>
            <a:r>
              <a:rPr lang="hu-HU" dirty="0" smtClean="0"/>
              <a:t>metódusai által visszaadott objektumok mindig új objektumok.</a:t>
            </a:r>
          </a:p>
          <a:p>
            <a:pPr>
              <a:buNone/>
            </a:pPr>
            <a:r>
              <a:rPr lang="hu-HU" dirty="0" err="1" smtClean="0"/>
              <a:t>StringBuffer</a:t>
            </a:r>
            <a:r>
              <a:rPr lang="hu-HU" dirty="0" smtClean="0"/>
              <a:t> osztályú szöveges objektum:</a:t>
            </a:r>
          </a:p>
          <a:p>
            <a:r>
              <a:rPr lang="hu-HU" dirty="0" smtClean="0"/>
              <a:t>karaktereit manipulálhatjuk.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6385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36099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066800"/>
            <a:ext cx="36099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4975" y="1685925"/>
            <a:ext cx="36290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26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="",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="";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extra.Console.readLine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("Vezetékneve: 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extra.Console.readLine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 ("Keresztneve: 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név=null;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név=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                   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("Üdvözlöm "+név+"!");          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010400" y="2819400"/>
            <a:ext cx="21336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Kezdőértékadás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rot="10800000">
            <a:off x="3810000" y="1066800"/>
            <a:ext cx="3505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rot="16200000" flipV="1">
            <a:off x="6057900" y="14097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rot="10800000" flipV="1">
            <a:off x="3505200" y="2819400"/>
            <a:ext cx="38862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62000" y="4876800"/>
            <a:ext cx="35052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Szövegek összefűzése/</a:t>
            </a:r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konkatenálása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rot="16200000" flipV="1">
            <a:off x="2286000" y="4114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flipV="1">
            <a:off x="3124200" y="38100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6705600" y="0"/>
            <a:ext cx="243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hu-HU" sz="2000" dirty="0" smtClean="0">
                <a:latin typeface="Arial" pitchFamily="34" charset="0"/>
                <a:cs typeface="Arial" pitchFamily="34" charset="0"/>
              </a:rPr>
              <a:t> objektumot </a:t>
            </a:r>
            <a:br>
              <a:rPr lang="hu-HU" sz="2000" dirty="0" smtClean="0">
                <a:latin typeface="Arial" pitchFamily="34" charset="0"/>
                <a:cs typeface="Arial" pitchFamily="34" charset="0"/>
              </a:rPr>
            </a:br>
            <a:r>
              <a:rPr lang="hu-HU" sz="2000" dirty="0" smtClean="0">
                <a:latin typeface="Arial" pitchFamily="34" charset="0"/>
                <a:cs typeface="Arial" pitchFamily="34" charset="0"/>
              </a:rPr>
              <a:t>ad vissza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gyenes összekötő nyíllal 26"/>
          <p:cNvCxnSpPr/>
          <p:nvPr/>
        </p:nvCxnSpPr>
        <p:spPr>
          <a:xfrm rot="10800000" flipV="1">
            <a:off x="6172200" y="762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 rot="5400000">
            <a:off x="6210300" y="8001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=null,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extra.Console.readLine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("Vezetékneve: ")).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(""))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(„Újra!");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("Keresztneve: ")).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(""))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("Újra!");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("Üdvözlöm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vezetékNév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keresztNév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+"!"); 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019800" y="4800600"/>
            <a:ext cx="2895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Egyenlőség eldöntése </a:t>
            </a:r>
            <a:br>
              <a:rPr lang="hu-HU" sz="2000" dirty="0" smtClean="0">
                <a:latin typeface="Arial" pitchFamily="34" charset="0"/>
                <a:cs typeface="Arial" pitchFamily="34" charset="0"/>
              </a:rPr>
            </a:br>
            <a:r>
              <a:rPr lang="hu-HU" sz="2000" dirty="0" smtClean="0">
                <a:latin typeface="Arial" pitchFamily="34" charset="0"/>
                <a:cs typeface="Arial" pitchFamily="34" charset="0"/>
              </a:rPr>
              <a:t>az objektumoknál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Egyenes összekötő nyíllal 5"/>
          <p:cNvCxnSpPr/>
          <p:nvPr/>
        </p:nvCxnSpPr>
        <p:spPr>
          <a:xfrm rot="16200000" flipV="1">
            <a:off x="5257800" y="2438400"/>
            <a:ext cx="2971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rot="16200000" flipV="1">
            <a:off x="6019800" y="3200400"/>
            <a:ext cx="1600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10. Java osztályok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10.1. Csomagolóosztályok</a:t>
            </a:r>
          </a:p>
          <a:p>
            <a:pPr marL="688975" indent="-688975">
              <a:buNone/>
            </a:pPr>
            <a:r>
              <a:rPr lang="hu-HU" dirty="0" smtClean="0"/>
              <a:t>10.2. A </a:t>
            </a:r>
            <a:r>
              <a:rPr lang="hu-HU" dirty="0" err="1" smtClean="0"/>
              <a:t>String</a:t>
            </a:r>
            <a:r>
              <a:rPr lang="hu-HU" dirty="0" smtClean="0"/>
              <a:t> és </a:t>
            </a:r>
            <a:r>
              <a:rPr lang="hu-HU" dirty="0" err="1" smtClean="0"/>
              <a:t>StringBuffer</a:t>
            </a:r>
            <a:r>
              <a:rPr lang="hu-HU" dirty="0" smtClean="0"/>
              <a:t> osztályok</a:t>
            </a:r>
          </a:p>
          <a:p>
            <a:pPr marL="688975" indent="-688975">
              <a:buNone/>
            </a:pPr>
            <a:r>
              <a:rPr lang="hu-HU" dirty="0" smtClean="0"/>
              <a:t>10.3. A </a:t>
            </a:r>
            <a:r>
              <a:rPr lang="hu-HU" dirty="0" err="1" smtClean="0"/>
              <a:t>java.util.Random</a:t>
            </a:r>
            <a:r>
              <a:rPr lang="hu-HU" dirty="0" smtClean="0"/>
              <a:t> osztály</a:t>
            </a:r>
          </a:p>
          <a:p>
            <a:pPr marL="688975" indent="-688975">
              <a:buNone/>
            </a:pPr>
            <a:r>
              <a:rPr lang="hu-HU" dirty="0" smtClean="0"/>
              <a:t>10.4. A </a:t>
            </a:r>
            <a:r>
              <a:rPr lang="hu-HU" dirty="0" err="1" smtClean="0"/>
              <a:t>java.util.Date</a:t>
            </a:r>
            <a:r>
              <a:rPr lang="hu-HU" dirty="0" smtClean="0"/>
              <a:t> és </a:t>
            </a:r>
            <a:r>
              <a:rPr lang="hu-HU" dirty="0" err="1" smtClean="0"/>
              <a:t>java.text.DateFormat</a:t>
            </a:r>
            <a:r>
              <a:rPr lang="hu-HU" dirty="0" smtClean="0"/>
              <a:t> osztályok</a:t>
            </a:r>
          </a:p>
          <a:p>
            <a:pPr marL="688975" indent="-688975">
              <a:buNone/>
            </a:pPr>
            <a:r>
              <a:rPr lang="hu-HU" dirty="0" smtClean="0"/>
              <a:t>10.5. Gyakorló feladatok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szövegekkel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szöveg1="alma";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"szöveg1 hossza: "+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szöveg1.length()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"szöveg1 2. karaktere: "+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szöveg1.charAt(2)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"szöveg1 üres-e?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szöveg1.isEmpty()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?"igen":"nem")+"\n"+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"szöveg1 a betűre végződik-e?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szöveg1.endsWith("a")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?"igen":"nem")+"\n"+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"szöveg1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fa-ra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végződik-e?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szöveg1.endsWith("fa")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?"igen":"nem"));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("szöveg1-ben van-e m betű?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((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szöveg1.indexOf("m")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&gt;0)?"igen":"nem")+"\n"+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"szöveg1-ben hányadik az első m betű?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szöveg1.indexOf("m")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"szöveg1-ben hányadik az első p betű?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szöveg1.indexOf("p")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 nagybetűsen: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szöveg1.toUpperCase()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 az 1. karakterétől kezdve: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szöveg1.substring(1)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 a 0. karakterétől a 2. karakteréig: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szöveg1.substring(0, 3)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"szöveg1-ben minden a kicserélve b-re: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szöveg1.replace('a', 'b')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szöveg2=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("fa")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("\nszöveg2: "+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szöveg2.toString()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szöveg3=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szöveg1.concat(szöveg2)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("\nszöveg1 és szöveg2 összefűzve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"szöveg3-ban: "+szöveg3+"\n"+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"szöveg3-ban hányadik az utolsó a betű?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szöveg3.lastIndexOf("a")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+"\n"+"");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szöveg4="615.4";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("szöveg4: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szöveg4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"szöveg4 valós számmá alakítva: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(szöveg4)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+"\n"); 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("szöveg1 és szöveg2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"összehasonlítva: "+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szöveg1.compareTo(szöveg2)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err="1" smtClean="0"/>
              <a:t>Lexiografikusan</a:t>
            </a:r>
            <a:r>
              <a:rPr lang="hu-HU" dirty="0" smtClean="0"/>
              <a:t> hasonlít össze két szöveget.</a:t>
            </a:r>
            <a:br>
              <a:rPr lang="hu-HU" dirty="0" smtClean="0"/>
            </a:br>
            <a:r>
              <a:rPr lang="hu-HU" dirty="0" smtClean="0"/>
              <a:t>0-val tér vissza: megegyezőség esetén. </a:t>
            </a:r>
            <a:br>
              <a:rPr lang="hu-HU" dirty="0" smtClean="0"/>
            </a:br>
            <a:r>
              <a:rPr lang="hu-HU" dirty="0" smtClean="0"/>
              <a:t>Negatív érték: meghívó előbb van az </a:t>
            </a:r>
            <a:r>
              <a:rPr lang="hu-HU" dirty="0" err="1" smtClean="0"/>
              <a:t>ABC-rendben</a:t>
            </a:r>
            <a:r>
              <a:rPr lang="hu-HU" dirty="0" smtClean="0"/>
              <a:t>.</a:t>
            </a:r>
          </a:p>
          <a:p>
            <a:r>
              <a:rPr lang="hu-HU" dirty="0" smtClean="0"/>
              <a:t>Szövegobjektumok nem hasonlíthatók a primitív típusoknál használt hasonlító operátorokkal </a:t>
            </a:r>
            <a:br>
              <a:rPr lang="hu-HU" dirty="0" smtClean="0"/>
            </a:br>
            <a:r>
              <a:rPr lang="hu-HU" dirty="0" smtClean="0"/>
              <a:t>(pl. &lt;, &lt;=, !=, ==, &gt;=).</a:t>
            </a: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Műveletek </a:t>
            </a:r>
            <a:r>
              <a:rPr lang="hu-HU" dirty="0" err="1" smtClean="0"/>
              <a:t>StringBuffer</a:t>
            </a:r>
            <a:r>
              <a:rPr lang="hu-HU" dirty="0" smtClean="0"/>
              <a:t> osztállyal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Csak </a:t>
            </a:r>
            <a:r>
              <a:rPr lang="hu-HU" dirty="0" smtClean="0"/>
              <a:t>konstruktorral </a:t>
            </a:r>
            <a:r>
              <a:rPr lang="hu-HU" dirty="0" smtClean="0"/>
              <a:t>készíthetünk belőle objektumot.</a:t>
            </a:r>
          </a:p>
          <a:p>
            <a:r>
              <a:rPr lang="hu-HU" dirty="0" smtClean="0"/>
              <a:t>Optimalizálható a memóriafoglalása: </a:t>
            </a:r>
          </a:p>
          <a:p>
            <a:pPr lvl="1"/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capacity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/>
            <a:r>
              <a:rPr lang="hu-HU" dirty="0" smtClean="0"/>
              <a:t>Módosítható a kapacitása: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ensureCapacity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hu-HU" dirty="0" smtClean="0"/>
              <a:t>Szöveg hossza:</a:t>
            </a:r>
          </a:p>
          <a:p>
            <a:pPr lvl="1"/>
            <a:r>
              <a:rPr lang="hu-HU" dirty="0" smtClean="0"/>
              <a:t>automatikusan változik műveletekben; </a:t>
            </a:r>
          </a:p>
          <a:p>
            <a:pPr lvl="1"/>
            <a:r>
              <a:rPr lang="hu-HU" dirty="0" smtClean="0"/>
              <a:t>be is állítható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setLength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err="1" smtClean="0"/>
              <a:t>-szel</a:t>
            </a:r>
            <a:r>
              <a:rPr lang="hu-HU" dirty="0" smtClean="0"/>
              <a:t>.</a:t>
            </a: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szöveg =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   ("Ez a szöveg.");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szöveg.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(5, "hosszú ");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szöveg.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deleteCharAt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szöveg.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(10, 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abb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szöveg.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szöveg.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("szöveg hossza: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szöveg.length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395288" y="1295400"/>
            <a:ext cx="8748712" cy="55626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sz="2400" b="1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4488" indent="-344488"/>
            <a:r>
              <a:rPr lang="hu-HU" sz="2400" dirty="0" smtClean="0"/>
              <a:t>Aktuális idő ezredmásodpercben 1970. január 1-től.</a:t>
            </a:r>
          </a:p>
          <a:p>
            <a:pPr marL="344488" indent="-344488"/>
            <a:r>
              <a:rPr lang="hu-HU" sz="2400" dirty="0" smtClean="0"/>
              <a:t>Két véletlenszám-generátor azonos valószínűséggel generál milliszekundumot ugyanazokkal a paraméterekkel.</a:t>
            </a:r>
          </a:p>
          <a:p>
            <a:pPr marL="344488" indent="-344488"/>
            <a:r>
              <a:rPr lang="hu-HU" sz="2400" dirty="0" smtClean="0"/>
              <a:t>Objektum létrehozása: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Random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véletlenSzám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4488" indent="-344488"/>
            <a:r>
              <a:rPr lang="hu-HU" sz="2400" dirty="0" smtClean="0"/>
              <a:t>Használata pl.:  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szám=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véletlenSzám.Int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(B-A+1)+A;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hu-HU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10.3. </a:t>
            </a:r>
            <a:r>
              <a:rPr lang="hu-HU" sz="5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java.util.Random</a:t>
            </a:r>
            <a:r>
              <a:rPr lang="hu-HU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osztály</a:t>
            </a:r>
            <a:endParaRPr kumimoji="0" lang="hu-HU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RandomPrimitívAdattípusok</a:t>
            </a:r>
            <a:r>
              <a:rPr lang="hu-HU" dirty="0" smtClean="0"/>
              <a:t>: Generáljunk logikai, egész, hosszú egész, valós számokat a típusok teljes intervallumában a Random osztállyal!</a:t>
            </a:r>
            <a:br>
              <a:rPr lang="hu-HU" dirty="0" smtClean="0"/>
            </a:br>
            <a:r>
              <a:rPr lang="hu-HU" dirty="0" smtClean="0"/>
              <a:t>A generált szám típusát írjuk ki a kapott szám elé!</a:t>
            </a:r>
          </a:p>
          <a:p>
            <a:pPr marL="0" indent="0">
              <a:lnSpc>
                <a:spcPct val="90000"/>
              </a:lnSpc>
              <a:buNone/>
            </a:pPr>
            <a:endParaRPr lang="hu-HU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Példafutás: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VÉLETLENÉRTÉKEK A PRIMITÍV ADATTÍPUSOK TELJES INTERVALLUMÁBAN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logikai érték: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egész szám: -1914146209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hosszúegész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6870048076987408041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0.1971454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szám: 0.49597907453640333</a:t>
            </a: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RandomPrimitívAdattípusokra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(„Véletlenértékek a primitív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adattípusok teljes intervallumában");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Random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logikai érték: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egész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hosszúegész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valós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 lebegőpontos szám:"+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véletlenSzám.nextFloat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10.4. </a:t>
            </a:r>
            <a:r>
              <a:rPr lang="hu-HU" dirty="0" err="1" smtClean="0"/>
              <a:t>java.util.Date</a:t>
            </a:r>
            <a:r>
              <a:rPr lang="hu-HU" dirty="0" smtClean="0"/>
              <a:t> és </a:t>
            </a:r>
            <a:r>
              <a:rPr lang="hu-HU" dirty="0" err="1" smtClean="0"/>
              <a:t>java.text.DateFormat</a:t>
            </a:r>
            <a:r>
              <a:rPr lang="hu-HU" dirty="0" smtClean="0"/>
              <a:t>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/>
              <a:t>: </a:t>
            </a:r>
          </a:p>
          <a:p>
            <a:r>
              <a:rPr lang="hu-HU" dirty="0" smtClean="0"/>
              <a:t>Univerzális </a:t>
            </a:r>
            <a:r>
              <a:rPr lang="hu-HU" dirty="0" smtClean="0"/>
              <a:t>időpont tárolása.</a:t>
            </a:r>
          </a:p>
          <a:p>
            <a:r>
              <a:rPr lang="hu-HU" dirty="0" smtClean="0"/>
              <a:t>1970. január 1. 0:00:</a:t>
            </a:r>
            <a:r>
              <a:rPr lang="hu-HU" dirty="0" err="1" smtClean="0"/>
              <a:t>00</a:t>
            </a:r>
            <a:r>
              <a:rPr lang="hu-HU" dirty="0" smtClean="0"/>
              <a:t> </a:t>
            </a:r>
            <a:r>
              <a:rPr lang="hu-HU" dirty="0" smtClean="0"/>
              <a:t>óta </a:t>
            </a:r>
            <a:r>
              <a:rPr lang="hu-HU" dirty="0" smtClean="0"/>
              <a:t>eltelt ezredmásodpercek száma (</a:t>
            </a:r>
            <a:r>
              <a:rPr lang="hu-HU" dirty="0" smtClean="0"/>
              <a:t>UTC, egyezményes koordinált világidő).</a:t>
            </a: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hu-HU" dirty="0" smtClean="0"/>
              <a:t>:</a:t>
            </a:r>
          </a:p>
          <a:p>
            <a:r>
              <a:rPr lang="hu-HU" dirty="0" smtClean="0"/>
              <a:t>Formázott dátum és idő megjelenítése.</a:t>
            </a:r>
          </a:p>
          <a:p>
            <a:r>
              <a:rPr lang="hu-HU" dirty="0" smtClean="0"/>
              <a:t>Függ az OS nyelvi, környezeti beállításaitól.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10.1. </a:t>
            </a:r>
            <a:r>
              <a:rPr lang="hu-HU" smtClean="0"/>
              <a:t>Csomagolóosztályok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5486400" cy="438912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JDK osztálykönyvtár:</a:t>
            </a:r>
          </a:p>
          <a:p>
            <a:r>
              <a:rPr lang="hu-HU" dirty="0" smtClean="0"/>
              <a:t>Java beépített osztályai alkotják.</a:t>
            </a:r>
          </a:p>
          <a:p>
            <a:r>
              <a:rPr lang="hu-HU" dirty="0" err="1" smtClean="0"/>
              <a:t>rt.jar</a:t>
            </a:r>
            <a:r>
              <a:rPr lang="hu-HU" dirty="0" smtClean="0"/>
              <a:t> állományban található.</a:t>
            </a:r>
          </a:p>
          <a:p>
            <a:endParaRPr lang="hu-HU" dirty="0" smtClean="0"/>
          </a:p>
          <a:p>
            <a:pPr>
              <a:buNone/>
            </a:pPr>
            <a:r>
              <a:rPr lang="hu-HU" dirty="0" smtClean="0"/>
              <a:t>Néhány fontosabbat tekintünk most át.</a:t>
            </a:r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875" y="1752600"/>
            <a:ext cx="33651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715000"/>
          </a:xfrm>
        </p:spPr>
        <p:txBody>
          <a:bodyPr>
            <a:normAutofit/>
          </a:bodyPr>
          <a:lstStyle/>
          <a:p>
            <a:r>
              <a:rPr lang="hu-HU" dirty="0" smtClean="0"/>
              <a:t>Írja ki a mai dátumot és időt UTC és alapértelmezett formátumban!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("UTC: "+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dátumIdő.getTime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("Alapértelmezett formátum: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/>
              <a:t>Futási eredmény: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UTC: 1394470690393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Alapértelmezett formátum: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Mon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Mar 10 17:58:10 CET 2014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715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Írjuk ki az 500000000000 ezredmásodperchez tartozó dátumot és időt!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dátumIdő.setTime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(500000000000L);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("UTC: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dátumIdő.getTime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("Alapértelmezett formátum: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/>
              <a:t>Futási eredmény: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UTC: 500000000000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Alapértelmezett formátum: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Tue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Nov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05 01:53:20 CET 1985</a:t>
            </a:r>
          </a:p>
          <a:p>
            <a:pPr marL="0" indent="0">
              <a:buNone/>
            </a:pP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Mai dátum és aktuális idő teljes formátumban: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java.text.DateFormat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DateFormat.getDateTimeInstance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DateFormat.FULL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DateFormat.FULL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("Teljes formátum: 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/>
              <a:t>Mai dátum és aktuális idő rövid formátumban: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DateFormat.getDate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DateFormat.SHORT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("Rövid formátum: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hu-HU" dirty="0" smtClean="0"/>
              <a:t>Csak dátum: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DateFormat.get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DateFormat.MEDIUM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("Csak dátum: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hu-HU" dirty="0" smtClean="0"/>
              <a:t>Csak idő: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DateFormat.get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DateFormat.MEDIUM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("Csak idő: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dátumIdőFormázó.format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dátumIdő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10.5.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 smtClean="0"/>
              <a:t>10.5.1.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BmiIndex4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Módosítsa a BmiIndex3 programot úgy, hogy az értékelés() eljárást kicseréli egy értékelés() függvényre!</a:t>
            </a:r>
          </a:p>
          <a:p>
            <a:pPr marL="0" indent="0">
              <a:buNone/>
            </a:pPr>
            <a:r>
              <a:rPr lang="hu-HU" b="1" dirty="0" smtClean="0"/>
              <a:t>10.5.2. </a:t>
            </a:r>
            <a:r>
              <a:rPr lang="hu-HU" b="1" dirty="0" smtClean="0"/>
              <a:t>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BmiIndex5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Módosítsa a BmiIndex2 programot úgy, hogy az értékelés() eljárást két külön tömbben tárolja a BMI index értékelésekor szükséges határokat és az értékelés szövegét!</a:t>
            </a:r>
          </a:p>
          <a:p>
            <a:pPr marL="0" indent="0">
              <a:buNone/>
            </a:pPr>
            <a:r>
              <a:rPr lang="hu-HU" b="1" dirty="0" smtClean="0"/>
              <a:t>10.5.3.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MásodfokúEgyenlet3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Módosítsa a MásodfokúEgyenlet1 programot úgy, hogy tartalmazzon egy </a:t>
            </a:r>
            <a:r>
              <a:rPr lang="hu-HU" dirty="0" err="1" smtClean="0"/>
              <a:t>másodfokúEgyenlet</a:t>
            </a:r>
            <a:r>
              <a:rPr lang="hu-HU" dirty="0" smtClean="0"/>
              <a:t>() függvényt, amelynek három bemenő paramétere van (a,b,c) és szövegesen ad vissza eredményt! A main() metódus hívja meg a </a:t>
            </a:r>
            <a:r>
              <a:rPr lang="hu-HU" dirty="0" err="1" smtClean="0"/>
              <a:t>megoldófüggvényt</a:t>
            </a:r>
            <a:r>
              <a:rPr lang="hu-HU" dirty="0" smtClean="0"/>
              <a:t>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10.5.4.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SzövegFüggőlegesen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egy szöveget, majd karakterenként külön sorba tördelve írja ki függőlegesen a beolvasott szöveget a konzolra!</a:t>
            </a:r>
          </a:p>
          <a:p>
            <a:pPr marL="0" indent="0">
              <a:buNone/>
            </a:pPr>
            <a:r>
              <a:rPr lang="hu-HU" b="1" dirty="0" smtClean="0"/>
              <a:t>10.5.5.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Vakáció2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Módosítsa a Vakáció1 programot úgy, hogy feladatát konstans szöveges változó alkalmazásával oldja meg!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600" b="1" dirty="0" smtClean="0"/>
              <a:t>10.5.6. feladat </a:t>
            </a:r>
            <a:r>
              <a:rPr lang="hu-HU" sz="2800" b="1" dirty="0" smtClean="0">
                <a:sym typeface="Symbol"/>
              </a:rPr>
              <a:t> </a:t>
            </a:r>
            <a:r>
              <a:rPr lang="hu-HU" sz="2600" b="1" dirty="0" err="1" smtClean="0"/>
              <a:t>SzövegÁtlósan</a:t>
            </a:r>
            <a:endParaRPr lang="hu-HU" sz="2600" b="1" dirty="0" smtClean="0"/>
          </a:p>
          <a:p>
            <a:pPr marL="0" indent="0">
              <a:buNone/>
            </a:pPr>
            <a:r>
              <a:rPr lang="hu-HU" sz="2600" dirty="0" smtClean="0"/>
              <a:t>A program olvasson be egy tetszőlegesen hosszú szöveget, és írja ki jobbra és balra átlósan az alábbi minta szerint!</a:t>
            </a:r>
          </a:p>
          <a:p>
            <a:pPr marL="0" indent="0">
              <a:buNone/>
            </a:pPr>
            <a:endParaRPr lang="hu-HU" sz="2600" dirty="0" smtClean="0"/>
          </a:p>
          <a:p>
            <a:pPr marL="0" indent="0">
              <a:buNone/>
            </a:pPr>
            <a:r>
              <a:rPr lang="hu-HU" sz="2600" dirty="0" smtClean="0"/>
              <a:t>Szöveg kiírása karakterenként átlósan</a:t>
            </a:r>
          </a:p>
          <a:p>
            <a:pPr marL="0" indent="0">
              <a:buNone/>
            </a:pPr>
            <a:r>
              <a:rPr lang="hu-HU" sz="2600" dirty="0" smtClean="0"/>
              <a:t>Szöveg: alma</a:t>
            </a:r>
          </a:p>
          <a:p>
            <a:pPr marL="0" indent="0">
              <a:buNone/>
            </a:pPr>
            <a:r>
              <a:rPr lang="hu-HU" sz="2600" dirty="0" smtClean="0"/>
              <a:t>Jobbra: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l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m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a</a:t>
            </a:r>
          </a:p>
          <a:p>
            <a:pPr marL="0" indent="0">
              <a:buNone/>
            </a:pPr>
            <a:r>
              <a:rPr lang="hu-HU" dirty="0" smtClean="0"/>
              <a:t>Balra: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a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l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10.5.7.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SzövegTartalmaz1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két tetszőleges szöveget a konzolról! Döntse el, hogy az első szöveg tartalmazza-e a második szöveget!</a:t>
            </a:r>
          </a:p>
          <a:p>
            <a:pPr marL="0" indent="0">
              <a:buNone/>
            </a:pPr>
            <a:r>
              <a:rPr lang="hu-HU" b="1" dirty="0" smtClean="0"/>
              <a:t>10.5.8.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SzövegTartalmaz1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két tetszőleges szöveget a konzolról! Döntse el, hogy a hosszabb szöveg tartalmazza-e a rövidebb szöveget!</a:t>
            </a:r>
          </a:p>
          <a:p>
            <a:pPr marL="0" indent="0">
              <a:buNone/>
            </a:pPr>
            <a:r>
              <a:rPr lang="hu-HU" b="1" dirty="0" smtClean="0"/>
              <a:t>10.5.9.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Monogram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olvassa be a felhasználó nevét, majd írja ki a monogramját!</a:t>
            </a:r>
          </a:p>
          <a:p>
            <a:pPr marL="0" indent="0">
              <a:buNone/>
            </a:pPr>
            <a:r>
              <a:rPr lang="hu-HU" b="1" dirty="0" smtClean="0"/>
              <a:t>10.5.10.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SzövegbenCsere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egy szöveget, és két karaktert! A szövegben az első karakter minden előfordulását cserélje ki a második karakterre!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10.5.11.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NapokKétDátumKözött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függvénye adja vissza a paramétereként átvett két dátum között eltelt napok számát! A határokat is figyelembe kell venni! Az első paraméter legyen kisebb (korábbi) a második nagyobb (későbbi) paraméterhez képest!</a:t>
            </a:r>
          </a:p>
          <a:p>
            <a:pPr marL="0" indent="0">
              <a:buNone/>
            </a:pPr>
            <a:r>
              <a:rPr lang="hu-HU" b="1" dirty="0" smtClean="0"/>
              <a:t>10.5.12.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Születésnap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olvassa be a felhasználó születésnapját! Hibakezeléssel nem kell foglalkozni! Írja ki, hogy a felhasználó a hét melyik napján született!</a:t>
            </a:r>
          </a:p>
          <a:p>
            <a:pPr marL="0" indent="0">
              <a:buNone/>
            </a:pPr>
            <a:r>
              <a:rPr lang="hu-HU" b="1" dirty="0" smtClean="0"/>
              <a:t>10.5.13.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LegközelebbiSzökőév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ki, hogy milyen napra fog esni a legközelebbi szökőnap!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10.5.14.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LegutóbbiSzökőév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ki, hogy milyen napra esett a legutóbbi szökőnap!</a:t>
            </a:r>
          </a:p>
          <a:p>
            <a:pPr marL="0" indent="0">
              <a:buNone/>
            </a:pPr>
            <a:r>
              <a:rPr lang="hu-HU" b="1" dirty="0" smtClean="0"/>
              <a:t>10.5.15.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LegutóbbiSzökőév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ki, hogy az aktuális naptári évben hányadikára esnek a hónapok első hétfői!</a:t>
            </a:r>
          </a:p>
          <a:p>
            <a:pPr marL="0" indent="0">
              <a:buNone/>
            </a:pPr>
            <a:r>
              <a:rPr lang="hu-HU" b="1" dirty="0" smtClean="0"/>
              <a:t>10.5.16.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MaximumDátumIdő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a </a:t>
            </a:r>
            <a:r>
              <a:rPr lang="hu-HU" dirty="0" err="1" smtClean="0"/>
              <a:t>Long.MAX</a:t>
            </a:r>
            <a:r>
              <a:rPr lang="hu-HU" dirty="0" smtClean="0"/>
              <a:t>_VALUE értékhez tartozó dátumot és időt!</a:t>
            </a:r>
          </a:p>
          <a:p>
            <a:pPr marL="0" indent="0">
              <a:buNone/>
            </a:pPr>
            <a:r>
              <a:rPr lang="hu-HU" b="1" dirty="0" smtClean="0"/>
              <a:t>10.5.17. feladat </a:t>
            </a:r>
            <a:r>
              <a:rPr lang="hu-HU" b="1" dirty="0" smtClean="0">
                <a:sym typeface="Symbol"/>
              </a:rPr>
              <a:t></a:t>
            </a:r>
            <a:r>
              <a:rPr lang="hu-HU" b="1" dirty="0" smtClean="0"/>
              <a:t> </a:t>
            </a:r>
            <a:r>
              <a:rPr lang="hu-HU" b="1" dirty="0" err="1" smtClean="0"/>
              <a:t>KisebbDátum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függvénye (év1, hónap1, nap1, év2,  hónap2, nap2) paramétereket kapjon, és adja vissza, hogy az első dátum kisebb-e a második dátumnál!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tu.edu.sg/home/ehchua/programming/java/images/OOP_Wrapper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395" y="4038600"/>
            <a:ext cx="6538606" cy="281940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10.1. Csomagolóosztályok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hu-HU" dirty="0" err="1" smtClean="0"/>
              <a:t>wrapper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r>
              <a:rPr lang="hu-HU" dirty="0" smtClean="0"/>
              <a:t>. </a:t>
            </a:r>
            <a:r>
              <a:rPr lang="hu-HU" dirty="0" err="1" smtClean="0"/>
              <a:t>java.lang-ban</a:t>
            </a:r>
            <a:r>
              <a:rPr lang="hu-HU" dirty="0" smtClean="0"/>
              <a:t> vannak.</a:t>
            </a:r>
          </a:p>
          <a:p>
            <a:r>
              <a:rPr lang="hu-HU" dirty="0" smtClean="0"/>
              <a:t>Primitív típusú változók objektumokként kezelése, elérése, róluk információk kérése.</a:t>
            </a:r>
          </a:p>
          <a:p>
            <a:r>
              <a:rPr lang="hu-HU" dirty="0" smtClean="0"/>
              <a:t>Csomagolóosztályok: </a:t>
            </a:r>
          </a:p>
          <a:p>
            <a:pPr lvl="1"/>
            <a:r>
              <a:rPr lang="hu-HU" dirty="0" err="1" smtClean="0"/>
              <a:t>Character</a:t>
            </a:r>
            <a:r>
              <a:rPr lang="hu-HU" dirty="0" smtClean="0"/>
              <a:t>, </a:t>
            </a:r>
            <a:r>
              <a:rPr lang="hu-HU" dirty="0" err="1" smtClean="0"/>
              <a:t>Boolean</a:t>
            </a:r>
            <a:r>
              <a:rPr lang="hu-HU" dirty="0" smtClean="0"/>
              <a:t>, Byte, </a:t>
            </a:r>
            <a:r>
              <a:rPr lang="hu-HU" dirty="0" err="1" smtClean="0"/>
              <a:t>Short</a:t>
            </a:r>
            <a:r>
              <a:rPr lang="hu-HU" dirty="0" smtClean="0"/>
              <a:t>, Integer, Long, </a:t>
            </a:r>
            <a:r>
              <a:rPr lang="hu-HU" dirty="0" err="1" smtClean="0"/>
              <a:t>Float</a:t>
            </a:r>
            <a:r>
              <a:rPr lang="hu-HU" dirty="0" smtClean="0"/>
              <a:t>, </a:t>
            </a:r>
            <a:r>
              <a:rPr lang="hu-HU" dirty="0" err="1" smtClean="0"/>
              <a:t>Double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Number</a:t>
            </a:r>
            <a:r>
              <a:rPr lang="hu-HU" dirty="0" smtClean="0"/>
              <a:t>: absztrakt osztály, közös ősosztálya a 6 numerikus csomagolóosztálynak.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CsomagolóOsztályKarakter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("Nagybetűs-e?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UpperCase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nKisbetűs-e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LowerCase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nSzámjegy-e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Digit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nBetű-e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?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Letter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nNagybetűsen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u-HU" b="1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UpperCase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nKisbetűsen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Character.</a:t>
            </a:r>
            <a:r>
              <a:rPr lang="hu-H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LowerCase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(karakter)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r="23549"/>
          <a:stretch>
            <a:fillRect/>
          </a:stretch>
        </p:blipFill>
        <p:spPr bwMode="auto">
          <a:xfrm>
            <a:off x="6917558" y="2895600"/>
            <a:ext cx="222644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zövegdoboz 4"/>
          <p:cNvSpPr txBox="1"/>
          <p:nvPr/>
        </p:nvSpPr>
        <p:spPr>
          <a:xfrm>
            <a:off x="6858000" y="1981200"/>
            <a:ext cx="2286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Visszatérési érték: </a:t>
            </a:r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ture</a:t>
            </a:r>
            <a:r>
              <a:rPr lang="hu-HU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hu-HU" sz="2000" dirty="0" err="1" smtClean="0">
                <a:latin typeface="Arial" pitchFamily="34" charset="0"/>
                <a:cs typeface="Arial" pitchFamily="34" charset="0"/>
              </a:rPr>
              <a:t>false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477000" y="5791200"/>
            <a:ext cx="2667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Paramétert átalakított formában adja vissza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 rot="10800000" flipV="1">
            <a:off x="2362200" y="2057400"/>
            <a:ext cx="4572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rot="10800000">
            <a:off x="2362200" y="5867400"/>
            <a:ext cx="4114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Próbafutás: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Karakterek műveletei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A karakter: S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Nagybetűs-e?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Kisbetűs-e?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Számjegy-e?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Betű-e?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Nagybetűsen: S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Kisbetűsen: s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CsomagolóOsztálySzámok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753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Egész számok műveletei: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"Szövegesen: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nBinárisan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Integer.toBinaryString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nOktálisan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Integer.toOctalString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nHexadecimálisan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Integer.toHexString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nElőjel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függvénye: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Integer.signum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"\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nLegnagyobb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1-es bitjének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helyiértéke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Integer.highestOneBit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Futási eredmény: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Szövegesen: 300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Binárisan: 100101100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Oktálisan: 454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Hexadecimálisan: 12c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Előjel függvénye: 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Legnagyobb 1-es bitjének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helyiértéke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256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2526 szövegből egésszé " 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"alakítva: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("2526"));</a:t>
            </a:r>
          </a:p>
          <a:p>
            <a:pPr>
              <a:buNone/>
            </a:pPr>
            <a:r>
              <a:rPr lang="hu-HU" dirty="0" err="1" smtClean="0"/>
              <a:t>NumberFormatException</a:t>
            </a:r>
            <a:r>
              <a:rPr lang="hu-HU" dirty="0" smtClean="0"/>
              <a:t> osztályú kivétel dobása:</a:t>
            </a:r>
          </a:p>
          <a:p>
            <a:r>
              <a:rPr lang="hu-HU" dirty="0" smtClean="0"/>
              <a:t>Ha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xxx.parseInt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osztálymetódus a paraméterként átvett szöveget nem tudja számmá átalakítani (</a:t>
            </a:r>
            <a:r>
              <a:rPr lang="hu-HU" dirty="0" err="1" smtClean="0"/>
              <a:t>parszolás</a:t>
            </a:r>
            <a:r>
              <a:rPr lang="hu-HU" dirty="0" smtClean="0"/>
              <a:t>), mert</a:t>
            </a:r>
            <a:br>
              <a:rPr lang="hu-HU" dirty="0" smtClean="0"/>
            </a:br>
            <a:r>
              <a:rPr lang="hu-HU" dirty="0" smtClean="0"/>
              <a:t>pl. vesszőt, betűt tartalmaz a karaktersorozat.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454</TotalTime>
  <Words>1595</Words>
  <Application>Microsoft Office PowerPoint</Application>
  <PresentationFormat>Diavetítés a képernyőre (4:3 oldalarány)</PresentationFormat>
  <Paragraphs>335</Paragraphs>
  <Slides>39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0" baseType="lpstr">
      <vt:lpstr>Áramlás</vt:lpstr>
      <vt:lpstr>Programozási alapok 10/11. előadás</vt:lpstr>
      <vt:lpstr>10. Java osztályok használata</vt:lpstr>
      <vt:lpstr>10.1. Csomagolóosztályok</vt:lpstr>
      <vt:lpstr>10.1. Csomagolóosztályok</vt:lpstr>
      <vt:lpstr>CsomagolóOsztályKarakter</vt:lpstr>
      <vt:lpstr>6. dia</vt:lpstr>
      <vt:lpstr>CsomagolóOsztálySzámok</vt:lpstr>
      <vt:lpstr>8. dia</vt:lpstr>
      <vt:lpstr>9. dia</vt:lpstr>
      <vt:lpstr>10. dia</vt:lpstr>
      <vt:lpstr>11. dia</vt:lpstr>
      <vt:lpstr>12. dia</vt:lpstr>
      <vt:lpstr>13. dia</vt:lpstr>
      <vt:lpstr>14. dia</vt:lpstr>
      <vt:lpstr>15. dia</vt:lpstr>
      <vt:lpstr>10.2. A String és StringBuffer osztályok</vt:lpstr>
      <vt:lpstr>17. dia</vt:lpstr>
      <vt:lpstr>18. dia</vt:lpstr>
      <vt:lpstr>19. dia</vt:lpstr>
      <vt:lpstr>Műveletek szövegekkel</vt:lpstr>
      <vt:lpstr>21. dia</vt:lpstr>
      <vt:lpstr>22. dia</vt:lpstr>
      <vt:lpstr>23. dia</vt:lpstr>
      <vt:lpstr>Műveletek StringBuffer osztállyal</vt:lpstr>
      <vt:lpstr>25. dia</vt:lpstr>
      <vt:lpstr>26. dia</vt:lpstr>
      <vt:lpstr>27. dia</vt:lpstr>
      <vt:lpstr>28. dia</vt:lpstr>
      <vt:lpstr>10.4. java.util.Date és java.text.DateFormat osztályok</vt:lpstr>
      <vt:lpstr>30. dia</vt:lpstr>
      <vt:lpstr>31. dia</vt:lpstr>
      <vt:lpstr>32. dia</vt:lpstr>
      <vt:lpstr>33. dia</vt:lpstr>
      <vt:lpstr>10.5. Gyakorló feladatok</vt:lpstr>
      <vt:lpstr>35. dia</vt:lpstr>
      <vt:lpstr>36. dia</vt:lpstr>
      <vt:lpstr>37. dia</vt:lpstr>
      <vt:lpstr>38. dia</vt:lpstr>
      <vt:lpstr>39.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51</cp:revision>
  <dcterms:created xsi:type="dcterms:W3CDTF">2014-02-08T12:36:20Z</dcterms:created>
  <dcterms:modified xsi:type="dcterms:W3CDTF">2014-11-06T14:55:57Z</dcterms:modified>
</cp:coreProperties>
</file>