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6" r:id="rId5"/>
    <p:sldId id="268" r:id="rId6"/>
    <p:sldId id="269" r:id="rId7"/>
    <p:sldId id="270" r:id="rId8"/>
    <p:sldId id="271" r:id="rId9"/>
    <p:sldId id="272" r:id="rId10"/>
    <p:sldId id="288" r:id="rId11"/>
    <p:sldId id="273" r:id="rId12"/>
    <p:sldId id="274" r:id="rId13"/>
    <p:sldId id="275" r:id="rId14"/>
    <p:sldId id="278" r:id="rId15"/>
    <p:sldId id="276" r:id="rId16"/>
    <p:sldId id="279" r:id="rId17"/>
    <p:sldId id="277" r:id="rId18"/>
    <p:sldId id="280" r:id="rId19"/>
    <p:sldId id="281" r:id="rId20"/>
    <p:sldId id="289" r:id="rId21"/>
    <p:sldId id="282" r:id="rId22"/>
    <p:sldId id="284" r:id="rId23"/>
    <p:sldId id="283" r:id="rId24"/>
    <p:sldId id="285" r:id="rId25"/>
    <p:sldId id="287" r:id="rId26"/>
    <p:sldId id="259" r:id="rId27"/>
    <p:sldId id="261" r:id="rId28"/>
    <p:sldId id="265" r:id="rId29"/>
    <p:sldId id="264" r:id="rId30"/>
    <p:sldId id="263" r:id="rId31"/>
    <p:sldId id="262" r:id="rId3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000" b="1"/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400">
                <a:latin typeface="Arial" pitchFamily="34" charset="0"/>
                <a:cs typeface="Arial" pitchFamily="34" charset="0"/>
              </a:defRPr>
            </a:lvl4pPr>
            <a:lvl5pPr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hu-HU" dirty="0" smtClean="0"/>
              <a:t>Mintaszöveg szerkesztése</a:t>
            </a:r>
          </a:p>
          <a:p>
            <a:pPr lvl="1" eaLnBrk="1" latinLnBrk="0" hangingPunct="1"/>
            <a:r>
              <a:rPr lang="hu-HU" dirty="0" smtClean="0"/>
              <a:t>Második szint</a:t>
            </a:r>
          </a:p>
          <a:p>
            <a:pPr lvl="2" eaLnBrk="1" latinLnBrk="0" hangingPunct="1"/>
            <a:r>
              <a:rPr lang="hu-HU" dirty="0" smtClean="0"/>
              <a:t>Harmadik szint</a:t>
            </a:r>
          </a:p>
          <a:p>
            <a:pPr lvl="3" eaLnBrk="1" latinLnBrk="0" hangingPunct="1"/>
            <a:r>
              <a:rPr lang="hu-HU" dirty="0" smtClean="0"/>
              <a:t>Negyedik szint</a:t>
            </a:r>
          </a:p>
          <a:p>
            <a:pPr lvl="4" eaLnBrk="1" latinLnBrk="0" hangingPunct="1"/>
            <a:r>
              <a:rPr lang="hu-HU" dirty="0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gy sarkán kerekítve levágott téglalap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erékszögű háromszög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Szabadkézi sokszö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zabadkézi sokszö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abadkézi sokszö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77D980-9BBC-452B-871C-633ADC4178A2}" type="datetimeFigureOut">
              <a:rPr lang="hu-HU" smtClean="0"/>
              <a:pPr/>
              <a:t>2014.11.06.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Szabadkézi sokszö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Szabadkézi sokszö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-on/" TargetMode="External"/><Relationship Id="rId2" Type="http://schemas.openxmlformats.org/officeDocument/2006/relationships/hyperlink" Target="https://www.youtube.com/watch?v=kPRA0W1kEC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enger.web.elte.hu/flash/rendezesek/egyszerucseres0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enger.web.elte.hu/flash/rendezesek/minkiv0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yZQPjUT5B4" TargetMode="External"/><Relationship Id="rId2" Type="http://schemas.openxmlformats.org/officeDocument/2006/relationships/hyperlink" Target="http://tenger.web.elte.hu/flash/rendezesek/buborekos0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enger.web.elte.hu/flash/rendezesek/javbubor0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kDgvnbUIqT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Programozási alapok</a:t>
            </a:r>
            <a:br>
              <a:rPr lang="hu-HU" b="1" dirty="0" smtClean="0"/>
            </a:br>
            <a:r>
              <a:rPr lang="hu-HU" sz="3200" b="0" dirty="0" smtClean="0"/>
              <a:t>11/</a:t>
            </a:r>
            <a:r>
              <a:rPr lang="hu-HU" sz="3200" b="0" dirty="0" err="1" smtClean="0"/>
              <a:t>11</a:t>
            </a:r>
            <a:r>
              <a:rPr lang="hu-HU" sz="3200" b="0" dirty="0" smtClean="0"/>
              <a:t>. előadás</a:t>
            </a:r>
            <a:endParaRPr lang="hu-HU" sz="3200" b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620000" cy="2209800"/>
          </a:xfrm>
        </p:spPr>
        <p:txBody>
          <a:bodyPr>
            <a:normAutofit/>
          </a:bodyPr>
          <a:lstStyle/>
          <a:p>
            <a:r>
              <a:rPr lang="hu-HU" i="1" dirty="0" smtClean="0">
                <a:solidFill>
                  <a:schemeClr val="tx1"/>
                </a:solidFill>
              </a:rPr>
              <a:t>Összeállította: Berecz Antónia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algn="l"/>
            <a:r>
              <a:rPr lang="hu-HU" dirty="0" smtClean="0">
                <a:solidFill>
                  <a:schemeClr val="tx1"/>
                </a:solidFill>
              </a:rPr>
              <a:t>Forrás: </a:t>
            </a:r>
            <a:r>
              <a:rPr lang="hu-HU" dirty="0" err="1" smtClean="0">
                <a:solidFill>
                  <a:schemeClr val="tx1"/>
                </a:solidFill>
              </a:rPr>
              <a:t>Kaczur</a:t>
            </a:r>
            <a:r>
              <a:rPr lang="hu-HU" dirty="0" smtClean="0">
                <a:solidFill>
                  <a:schemeClr val="tx1"/>
                </a:solidFill>
              </a:rPr>
              <a:t> Sándor: Programozási alapok, 2009., </a:t>
            </a:r>
            <a:r>
              <a:rPr lang="hu-HU" smtClean="0">
                <a:solidFill>
                  <a:schemeClr val="tx1"/>
                </a:solidFill>
              </a:rPr>
              <a:t>ISBN 978-963-06-8122-3</a:t>
            </a:r>
            <a:endParaRPr lang="hu-H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Gyakorlás</a:t>
            </a:r>
            <a:endParaRPr lang="hu-HU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2057400" y="3810000"/>
          <a:ext cx="49530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/>
              </a:tblGrid>
              <a:tr h="522111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 smtClean="0">
                          <a:latin typeface="Arial" pitchFamily="34" charset="0"/>
                          <a:cs typeface="Arial" pitchFamily="34" charset="0"/>
                        </a:rPr>
                        <a:t>EgyszerűCserésRendezés</a:t>
                      </a:r>
                      <a:endParaRPr lang="hu-HU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22111">
                <a:tc>
                  <a:txBody>
                    <a:bodyPr/>
                    <a:lstStyle/>
                    <a:p>
                      <a:r>
                        <a:rPr lang="hu-HU" sz="2400" smtClean="0">
                          <a:latin typeface="Arial" pitchFamily="34" charset="0"/>
                          <a:cs typeface="Arial" pitchFamily="34" charset="0"/>
                        </a:rPr>
                        <a:t>int N</a:t>
                      </a:r>
                      <a:endParaRPr lang="hu-HU" sz="2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775178">
                <a:tc>
                  <a:txBody>
                    <a:bodyPr/>
                    <a:lstStyle/>
                    <a:p>
                      <a:r>
                        <a:rPr lang="hu-HU" sz="2400" dirty="0" err="1" smtClean="0">
                          <a:latin typeface="Arial" pitchFamily="34" charset="0"/>
                          <a:cs typeface="Arial" pitchFamily="34" charset="0"/>
                        </a:rPr>
                        <a:t>tömbFeltöltő</a:t>
                      </a:r>
                      <a:r>
                        <a:rPr lang="hu-HU" sz="2400" dirty="0" smtClean="0">
                          <a:latin typeface="Arial" pitchFamily="34" charset="0"/>
                          <a:cs typeface="Arial" pitchFamily="34" charset="0"/>
                        </a:rPr>
                        <a:t>(int[] tömb): int[] </a:t>
                      </a:r>
                    </a:p>
                    <a:p>
                      <a:r>
                        <a:rPr lang="hu-HU" sz="2400" dirty="0" err="1" smtClean="0">
                          <a:latin typeface="Arial" pitchFamily="34" charset="0"/>
                          <a:cs typeface="Arial" pitchFamily="34" charset="0"/>
                        </a:rPr>
                        <a:t>tömbListázó</a:t>
                      </a:r>
                      <a:r>
                        <a:rPr lang="hu-HU" sz="2400" dirty="0" smtClean="0">
                          <a:latin typeface="Arial" pitchFamily="34" charset="0"/>
                          <a:cs typeface="Arial" pitchFamily="34" charset="0"/>
                        </a:rPr>
                        <a:t>(int[] tömb, </a:t>
                      </a:r>
                      <a:r>
                        <a:rPr lang="hu-HU" sz="2400" dirty="0" err="1" smtClean="0"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  <a:r>
                        <a:rPr lang="hu-HU" sz="2400" dirty="0" smtClean="0">
                          <a:latin typeface="Arial" pitchFamily="34" charset="0"/>
                          <a:cs typeface="Arial" pitchFamily="34" charset="0"/>
                        </a:rPr>
                        <a:t> cím)</a:t>
                      </a:r>
                    </a:p>
                    <a:p>
                      <a:r>
                        <a:rPr lang="hu-HU" sz="2400" dirty="0" err="1" smtClean="0">
                          <a:latin typeface="Arial" pitchFamily="34" charset="0"/>
                          <a:cs typeface="Arial" pitchFamily="34" charset="0"/>
                        </a:rPr>
                        <a:t>tömbRendező</a:t>
                      </a:r>
                      <a:r>
                        <a:rPr lang="hu-HU" sz="2400" dirty="0" smtClean="0">
                          <a:latin typeface="Arial" pitchFamily="34" charset="0"/>
                          <a:cs typeface="Arial" pitchFamily="34" charset="0"/>
                        </a:rPr>
                        <a:t>(int[] tömb): int[] </a:t>
                      </a:r>
                    </a:p>
                    <a:p>
                      <a:r>
                        <a:rPr lang="hu-HU" sz="2400" dirty="0" smtClean="0">
                          <a:latin typeface="Arial" pitchFamily="34" charset="0"/>
                          <a:cs typeface="Arial" pitchFamily="34" charset="0"/>
                        </a:rPr>
                        <a:t>main()</a:t>
                      </a:r>
                      <a:endParaRPr lang="hu-HU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533400" y="19812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buClr>
                <a:schemeClr val="accent2"/>
              </a:buClr>
            </a:pPr>
            <a:r>
              <a:rPr lang="hu-HU" sz="2400" dirty="0" smtClean="0">
                <a:latin typeface="Arial" pitchFamily="34" charset="0"/>
                <a:cs typeface="Arial" pitchFamily="34" charset="0"/>
              </a:rPr>
              <a:t>Rendezések videókon:</a:t>
            </a:r>
          </a:p>
          <a:p>
            <a:pPr marL="449263" indent="-449263">
              <a:buFont typeface="Arial" pitchFamily="34" charset="0"/>
              <a:buChar char="•"/>
            </a:pPr>
            <a:r>
              <a:rPr lang="hu-HU" sz="2200" dirty="0" smtClean="0">
                <a:latin typeface="Arial" pitchFamily="34" charset="0"/>
                <a:cs typeface="Arial" pitchFamily="34" charset="0"/>
                <a:hlinkClick r:id="rId2"/>
              </a:rPr>
              <a:t>15 </a:t>
            </a:r>
            <a:r>
              <a:rPr lang="hu-HU" sz="2200" dirty="0" err="1" smtClean="0">
                <a:latin typeface="Arial" pitchFamily="34" charset="0"/>
                <a:cs typeface="Arial" pitchFamily="34" charset="0"/>
                <a:hlinkClick r:id="rId2"/>
              </a:rPr>
              <a:t>Sorting</a:t>
            </a:r>
            <a:r>
              <a:rPr lang="hu-HU" sz="2200" dirty="0" smtClean="0">
                <a:latin typeface="Arial" pitchFamily="34" charset="0"/>
                <a:cs typeface="Arial" pitchFamily="34" charset="0"/>
                <a:hlinkClick r:id="rId2"/>
              </a:rPr>
              <a:t> </a:t>
            </a:r>
            <a:r>
              <a:rPr lang="hu-HU" sz="2200" dirty="0" err="1" smtClean="0">
                <a:latin typeface="Arial" pitchFamily="34" charset="0"/>
                <a:cs typeface="Arial" pitchFamily="34" charset="0"/>
                <a:hlinkClick r:id="rId2"/>
              </a:rPr>
              <a:t>Algorithms</a:t>
            </a:r>
            <a:r>
              <a:rPr lang="hu-HU" sz="2200" dirty="0" smtClean="0">
                <a:latin typeface="Arial" pitchFamily="34" charset="0"/>
                <a:cs typeface="Arial" pitchFamily="34" charset="0"/>
                <a:hlinkClick r:id="rId2"/>
              </a:rPr>
              <a:t> </a:t>
            </a:r>
            <a:r>
              <a:rPr lang="hu-HU" sz="2200" dirty="0" err="1" smtClean="0">
                <a:latin typeface="Arial" pitchFamily="34" charset="0"/>
                <a:cs typeface="Arial" pitchFamily="34" charset="0"/>
                <a:hlinkClick r:id="rId2"/>
              </a:rPr>
              <a:t>in</a:t>
            </a:r>
            <a:r>
              <a:rPr lang="hu-HU" sz="2200" dirty="0" smtClean="0">
                <a:latin typeface="Arial" pitchFamily="34" charset="0"/>
                <a:cs typeface="Arial" pitchFamily="34" charset="0"/>
                <a:hlinkClick r:id="rId2"/>
              </a:rPr>
              <a:t> 6 </a:t>
            </a:r>
            <a:r>
              <a:rPr lang="hu-HU" sz="2200" dirty="0" err="1" smtClean="0">
                <a:latin typeface="Arial" pitchFamily="34" charset="0"/>
                <a:cs typeface="Arial" pitchFamily="34" charset="0"/>
                <a:hlinkClick r:id="rId2"/>
              </a:rPr>
              <a:t>Minutes</a:t>
            </a:r>
            <a:endParaRPr lang="hu-HU" sz="2200" dirty="0" smtClean="0">
              <a:latin typeface="Arial" pitchFamily="34" charset="0"/>
              <a:cs typeface="Arial" pitchFamily="34" charset="0"/>
            </a:endParaRPr>
          </a:p>
          <a:p>
            <a:pPr marL="449263" indent="-449263">
              <a:buFont typeface="Arial" pitchFamily="34" charset="0"/>
              <a:buChar char="•"/>
            </a:pPr>
            <a:r>
              <a:rPr lang="hu-HU" sz="2200" dirty="0" smtClean="0">
                <a:latin typeface="Arial" pitchFamily="34" charset="0"/>
                <a:cs typeface="Arial" pitchFamily="34" charset="0"/>
                <a:hlinkClick r:id="rId3"/>
              </a:rPr>
              <a:t>https://</a:t>
            </a:r>
            <a:r>
              <a:rPr lang="hu-HU" sz="2200" dirty="0" smtClean="0">
                <a:latin typeface="Arial" pitchFamily="34" charset="0"/>
                <a:cs typeface="Arial" pitchFamily="34" charset="0"/>
                <a:hlinkClick r:id="rId3"/>
              </a:rPr>
              <a:t>www.youtube.com-on</a:t>
            </a:r>
            <a:r>
              <a:rPr lang="hu-HU" sz="2200" dirty="0" smtClean="0">
                <a:latin typeface="Arial" pitchFamily="34" charset="0"/>
                <a:cs typeface="Arial" pitchFamily="34" charset="0"/>
              </a:rPr>
              <a:t> keresés „rendezés </a:t>
            </a:r>
            <a:r>
              <a:rPr lang="hu-HU" sz="2200" dirty="0" err="1" smtClean="0">
                <a:latin typeface="Arial" pitchFamily="34" charset="0"/>
                <a:cs typeface="Arial" pitchFamily="34" charset="0"/>
              </a:rPr>
              <a:t>folk</a:t>
            </a:r>
            <a:r>
              <a:rPr lang="hu-H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u-HU" sz="2200" dirty="0" err="1" smtClean="0">
                <a:latin typeface="Arial" pitchFamily="34" charset="0"/>
                <a:cs typeface="Arial" pitchFamily="34" charset="0"/>
              </a:rPr>
              <a:t>dance</a:t>
            </a:r>
            <a:r>
              <a:rPr lang="hu-HU" sz="22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hu-HU" sz="2200" dirty="0" err="1" smtClean="0">
                <a:latin typeface="Arial" pitchFamily="34" charset="0"/>
                <a:cs typeface="Arial" pitchFamily="34" charset="0"/>
              </a:rPr>
              <a:t>-re</a:t>
            </a:r>
            <a:endParaRPr lang="hu-HU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11.2. Programozási tételek, 3. rész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„Összetett”: e tételekben több sorozat is szerepet kap. Vannak olyanok, amelyek bemenetén van egynél több sorozat, és van olyan, amelynek a kimeneten keletkezik több </a:t>
            </a:r>
            <a:r>
              <a:rPr lang="hu-HU" dirty="0" smtClean="0"/>
              <a:t>sorozat.</a:t>
            </a:r>
            <a:endParaRPr lang="hu-HU" dirty="0" smtClean="0"/>
          </a:p>
          <a:p>
            <a:r>
              <a:rPr lang="hu-HU" dirty="0" smtClean="0"/>
              <a:t>Másolás</a:t>
            </a:r>
          </a:p>
          <a:p>
            <a:r>
              <a:rPr lang="hu-HU" dirty="0" smtClean="0"/>
              <a:t>Kiválogatás</a:t>
            </a:r>
          </a:p>
          <a:p>
            <a:r>
              <a:rPr lang="hu-HU" dirty="0" smtClean="0"/>
              <a:t>Szétválogatás</a:t>
            </a:r>
          </a:p>
          <a:p>
            <a:r>
              <a:rPr lang="hu-HU" b="1" dirty="0" smtClean="0"/>
              <a:t>Metszet</a:t>
            </a:r>
          </a:p>
          <a:p>
            <a:r>
              <a:rPr lang="hu-HU" b="1" dirty="0" smtClean="0"/>
              <a:t>Egyesítés (unió)</a:t>
            </a:r>
          </a:p>
          <a:p>
            <a:r>
              <a:rPr lang="hu-HU" b="1" dirty="0" smtClean="0"/>
              <a:t>Összefuttatás (rendezettek uniója)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r>
              <a:rPr lang="hu-HU" dirty="0" smtClean="0"/>
              <a:t>Legyen adott két halmaz, amelyekben az elemek különbözők!</a:t>
            </a:r>
          </a:p>
          <a:p>
            <a:r>
              <a:rPr lang="hu-HU" dirty="0" smtClean="0"/>
              <a:t>Az egyik halmaz elemszáma N=20, a másiké M=15.</a:t>
            </a:r>
          </a:p>
          <a:p>
            <a:r>
              <a:rPr lang="hu-HU" dirty="0" smtClean="0"/>
              <a:t>A halmazelemek véletlenszerű kétjegyű számok.</a:t>
            </a:r>
          </a:p>
          <a:p>
            <a:r>
              <a:rPr lang="hu-HU" dirty="0" smtClean="0"/>
              <a:t>A halmazelemek növekvő sorrendben tárolódnak 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halmaz1</a:t>
            </a:r>
            <a:r>
              <a:rPr lang="hu-HU" dirty="0" smtClean="0"/>
              <a:t> és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halmaz2</a:t>
            </a:r>
            <a:r>
              <a:rPr lang="hu-HU" dirty="0" smtClean="0"/>
              <a:t> tömbökben.</a:t>
            </a:r>
          </a:p>
          <a:p>
            <a:r>
              <a:rPr lang="hu-HU" dirty="0" smtClean="0"/>
              <a:t>A tömbök 0. indexét nem használjuk.</a:t>
            </a:r>
            <a:endParaRPr lang="hu-H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Két halmaz </a:t>
            </a:r>
            <a:r>
              <a:rPr lang="hu-HU" b="1" dirty="0" smtClean="0"/>
              <a:t>metszete</a:t>
            </a:r>
            <a:r>
              <a:rPr lang="hu-HU" dirty="0" smtClean="0"/>
              <a:t>: közös rész, olyan elemek, amelyek  mindkét halmazban benne vannak.</a:t>
            </a:r>
          </a:p>
          <a:p>
            <a:pPr>
              <a:buNone/>
            </a:pPr>
            <a:r>
              <a:rPr lang="hu-HU" sz="23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sz="2300" dirty="0" smtClean="0">
                <a:latin typeface="Courier New" pitchFamily="49" charset="0"/>
                <a:cs typeface="Courier New" pitchFamily="49" charset="0"/>
              </a:rPr>
              <a:t> int[] metszet(int[] halmaz1, int[] halmaz2) { </a:t>
            </a:r>
          </a:p>
          <a:p>
            <a:pPr>
              <a:buNone/>
            </a:pPr>
            <a:r>
              <a:rPr lang="hu-HU" sz="2300" dirty="0" smtClean="0">
                <a:latin typeface="Courier New" pitchFamily="49" charset="0"/>
                <a:cs typeface="Courier New" pitchFamily="49" charset="0"/>
              </a:rPr>
              <a:t>  int[] segédHalmaz1=</a:t>
            </a:r>
            <a:r>
              <a:rPr lang="hu-HU" sz="23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sz="2300" dirty="0" smtClean="0">
                <a:latin typeface="Courier New" pitchFamily="49" charset="0"/>
                <a:cs typeface="Courier New" pitchFamily="49" charset="0"/>
              </a:rPr>
              <a:t> int[</a:t>
            </a:r>
            <a:r>
              <a:rPr lang="hu-HU" sz="2300" dirty="0" err="1" smtClean="0">
                <a:latin typeface="Courier New" pitchFamily="49" charset="0"/>
                <a:cs typeface="Courier New" pitchFamily="49" charset="0"/>
              </a:rPr>
              <a:t>Math.</a:t>
            </a:r>
            <a:r>
              <a:rPr lang="hu-HU" sz="2300" b="1" dirty="0" err="1" smtClean="0">
                <a:latin typeface="Courier New" pitchFamily="49" charset="0"/>
                <a:cs typeface="Courier New" pitchFamily="49" charset="0"/>
              </a:rPr>
              <a:t>min</a:t>
            </a:r>
            <a:r>
              <a:rPr lang="hu-HU" sz="2300" dirty="0" smtClean="0">
                <a:latin typeface="Courier New" pitchFamily="49" charset="0"/>
                <a:cs typeface="Courier New" pitchFamily="49" charset="0"/>
              </a:rPr>
              <a:t>(N, M)+1];</a:t>
            </a:r>
          </a:p>
          <a:p>
            <a:pPr>
              <a:buNone/>
            </a:pPr>
            <a:r>
              <a:rPr lang="hu-HU" sz="2300" dirty="0" smtClean="0">
                <a:latin typeface="Courier New" pitchFamily="49" charset="0"/>
                <a:cs typeface="Courier New" pitchFamily="49" charset="0"/>
              </a:rPr>
              <a:t>  int db=0, j;</a:t>
            </a:r>
          </a:p>
          <a:p>
            <a:pPr>
              <a:buNone/>
            </a:pPr>
            <a:r>
              <a:rPr lang="hu-HU" sz="23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3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sz="2300" dirty="0" smtClean="0">
                <a:latin typeface="Courier New" pitchFamily="49" charset="0"/>
                <a:cs typeface="Courier New" pitchFamily="49" charset="0"/>
              </a:rPr>
              <a:t>(int i=1; i&lt;=N; i++) { //kiválogatás</a:t>
            </a:r>
          </a:p>
          <a:p>
            <a:pPr>
              <a:buNone/>
            </a:pPr>
            <a:r>
              <a:rPr lang="hu-HU" sz="2300" dirty="0" smtClean="0">
                <a:latin typeface="Courier New" pitchFamily="49" charset="0"/>
                <a:cs typeface="Courier New" pitchFamily="49" charset="0"/>
              </a:rPr>
              <a:t>    j=1;</a:t>
            </a:r>
          </a:p>
          <a:p>
            <a:pPr>
              <a:buNone/>
            </a:pPr>
            <a:r>
              <a:rPr lang="hu-HU" sz="23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3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sz="2300" dirty="0" smtClean="0">
                <a:latin typeface="Courier New" pitchFamily="49" charset="0"/>
                <a:cs typeface="Courier New" pitchFamily="49" charset="0"/>
              </a:rPr>
              <a:t>(j&lt;=M &amp;&amp; !(halmaz1[i]==halmaz2[j]))//eldöntés</a:t>
            </a:r>
          </a:p>
          <a:p>
            <a:pPr>
              <a:buNone/>
            </a:pPr>
            <a:r>
              <a:rPr lang="hu-HU" sz="2300" dirty="0" smtClean="0">
                <a:latin typeface="Courier New" pitchFamily="49" charset="0"/>
                <a:cs typeface="Courier New" pitchFamily="49" charset="0"/>
              </a:rPr>
              <a:t>      j++;</a:t>
            </a:r>
          </a:p>
          <a:p>
            <a:pPr>
              <a:buNone/>
            </a:pPr>
            <a:r>
              <a:rPr lang="hu-HU" sz="23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sz="23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2300" b="1" dirty="0" smtClean="0">
                <a:latin typeface="Courier New" pitchFamily="49" charset="0"/>
                <a:cs typeface="Courier New" pitchFamily="49" charset="0"/>
              </a:rPr>
              <a:t>(j</a:t>
            </a:r>
            <a:r>
              <a:rPr lang="hu-HU" sz="2300" b="1" dirty="0" smtClean="0">
                <a:latin typeface="Courier New" pitchFamily="49" charset="0"/>
                <a:cs typeface="Courier New" pitchFamily="49" charset="0"/>
              </a:rPr>
              <a:t>&lt;=M) segédHalmaz1[++db]=halmaz1[i];</a:t>
            </a:r>
          </a:p>
          <a:p>
            <a:pPr>
              <a:buNone/>
            </a:pPr>
            <a:r>
              <a:rPr lang="hu-HU" sz="23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hu-HU" sz="2300" dirty="0" smtClean="0">
                <a:latin typeface="Courier New" pitchFamily="49" charset="0"/>
                <a:cs typeface="Courier New" pitchFamily="49" charset="0"/>
              </a:rPr>
              <a:t>  int[] segédHalmaz2=</a:t>
            </a:r>
            <a:r>
              <a:rPr lang="hu-HU" sz="23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sz="2300" dirty="0" smtClean="0">
                <a:latin typeface="Courier New" pitchFamily="49" charset="0"/>
                <a:cs typeface="Courier New" pitchFamily="49" charset="0"/>
              </a:rPr>
              <a:t> int[</a:t>
            </a:r>
            <a:r>
              <a:rPr lang="hu-HU" sz="2300" b="1" dirty="0" smtClean="0">
                <a:latin typeface="Courier New" pitchFamily="49" charset="0"/>
                <a:cs typeface="Courier New" pitchFamily="49" charset="0"/>
              </a:rPr>
              <a:t>db+1</a:t>
            </a:r>
            <a:r>
              <a:rPr lang="hu-HU" sz="2300" dirty="0" smtClean="0">
                <a:latin typeface="Courier New" pitchFamily="49" charset="0"/>
                <a:cs typeface="Courier New" pitchFamily="49" charset="0"/>
              </a:rPr>
              <a:t>]; </a:t>
            </a:r>
          </a:p>
          <a:p>
            <a:pPr>
              <a:buNone/>
            </a:pPr>
            <a:r>
              <a:rPr lang="hu-HU" sz="23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3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sz="2300" dirty="0" smtClean="0">
                <a:latin typeface="Courier New" pitchFamily="49" charset="0"/>
                <a:cs typeface="Courier New" pitchFamily="49" charset="0"/>
              </a:rPr>
              <a:t>(int i=1; i&lt;=db; i++) //másolás</a:t>
            </a:r>
          </a:p>
          <a:p>
            <a:pPr>
              <a:buNone/>
            </a:pPr>
            <a:r>
              <a:rPr lang="hu-HU" sz="2300" dirty="0" smtClean="0">
                <a:latin typeface="Courier New" pitchFamily="49" charset="0"/>
                <a:cs typeface="Courier New" pitchFamily="49" charset="0"/>
              </a:rPr>
              <a:t>    segédHalmaz2[i]=segédHalmaz1[i]; </a:t>
            </a:r>
          </a:p>
          <a:p>
            <a:pPr>
              <a:buNone/>
            </a:pPr>
            <a:r>
              <a:rPr lang="hu-HU" sz="23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3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sz="2300" dirty="0" smtClean="0">
                <a:latin typeface="Courier New" pitchFamily="49" charset="0"/>
                <a:cs typeface="Courier New" pitchFamily="49" charset="0"/>
              </a:rPr>
              <a:t> segédHalmaz2;</a:t>
            </a:r>
          </a:p>
          <a:p>
            <a:pPr>
              <a:buNone/>
            </a:pPr>
            <a:r>
              <a:rPr lang="hu-HU" sz="23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u-HU" sz="2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324600" y="4724400"/>
            <a:ext cx="2819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u-HU" sz="2000" dirty="0" smtClean="0">
                <a:latin typeface="Arial" pitchFamily="34" charset="0"/>
                <a:cs typeface="Arial" pitchFamily="34" charset="0"/>
              </a:rPr>
              <a:t>Csak az értékes tömbelemeket adja át.</a:t>
            </a:r>
            <a:endParaRPr lang="hu-H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r>
              <a:rPr lang="hu-HU" dirty="0" smtClean="0"/>
              <a:t>A hasznos elemek száma legfeljebb a kevesebb elemszámú tömb elemszámával egyezik meg.</a:t>
            </a:r>
          </a:p>
          <a:p>
            <a:r>
              <a:rPr lang="hu-HU" dirty="0" smtClean="0"/>
              <a:t>Kiválogatjuk 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halmaz1 </a:t>
            </a:r>
            <a:r>
              <a:rPr lang="hu-HU" dirty="0" smtClean="0"/>
              <a:t>olyan </a:t>
            </a:r>
            <a:r>
              <a:rPr lang="hu-HU" dirty="0" smtClean="0"/>
              <a:t>elemeit, amelyek benne vannak 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halmaz2</a:t>
            </a:r>
            <a:r>
              <a:rPr lang="hu-HU" dirty="0" smtClean="0"/>
              <a:t>-ben.</a:t>
            </a:r>
          </a:p>
          <a:p>
            <a:r>
              <a:rPr lang="hu-HU" dirty="0" smtClean="0"/>
              <a:t>Ha a két halmazelem megegyezik, akkor mindegy, hogy melyik értéke másolódik a metszethalmazba (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segédHalmaz</a:t>
            </a:r>
            <a:r>
              <a:rPr lang="hu-HU" dirty="0" smtClean="0"/>
              <a:t>1).</a:t>
            </a:r>
          </a:p>
          <a:p>
            <a:r>
              <a:rPr lang="hu-HU" dirty="0" smtClean="0"/>
              <a:t>A metszethalmaz elemszámát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hu-HU" dirty="0" smtClean="0"/>
              <a:t> jelöli, amely segítségével létrehozható a visszaadott tömb, amely végén nem maradtak üres elemek.</a:t>
            </a:r>
            <a:endParaRPr lang="hu-H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5867400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Két halmaz </a:t>
            </a:r>
            <a:r>
              <a:rPr lang="hu-HU" b="1" dirty="0" smtClean="0"/>
              <a:t>uniója</a:t>
            </a:r>
            <a:r>
              <a:rPr lang="hu-HU" dirty="0" smtClean="0"/>
              <a:t>: olyan elemek, amelyek valamelyik halmazban benne vannak.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int[] unió(int[] halmaz1, int[] halmaz2) {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int[] segédHalmaz1=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int[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N+M+1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int i, j, 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db=N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(i=1; i&lt;=N; i++)</a:t>
            </a:r>
          </a:p>
          <a:p>
            <a:pPr marL="0" indent="0">
              <a:buNone/>
            </a:pP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    segédHalmaz1[i]=halmaz1[i];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//másolás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(j=1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 j&lt;=M; j++) {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i=1;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(i&lt;=N &amp;&amp; !(halmaz1[i]==halmaz2[j])) i++;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(i&gt;N) segédHalmaz1[++db]=halmaz2[j];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int[] segédHalmaz2=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int[db+1];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(i=1; i&lt;=db; i++) //másolás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segédHalmaz2[i]=segédHalmaz1[i];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segédHalmaz2; 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6705600" y="4953000"/>
            <a:ext cx="24384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u-HU" sz="2000" dirty="0" smtClean="0">
                <a:latin typeface="Arial" pitchFamily="34" charset="0"/>
                <a:cs typeface="Arial" pitchFamily="34" charset="0"/>
              </a:rPr>
              <a:t>Csak az értékes tömbelemeket adja át.</a:t>
            </a:r>
            <a:endParaRPr lang="hu-H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segédHalmaz1</a:t>
            </a:r>
            <a:r>
              <a:rPr lang="hu-HU" dirty="0" smtClean="0"/>
              <a:t> tömbben a hasznos elemek száma legfeljebb a két halmaz elemszámának összegével egyezik meg. Legalább annyi, mint a nagyobb elemszámú halmazé.</a:t>
            </a:r>
          </a:p>
          <a:p>
            <a:r>
              <a:rPr lang="hu-HU" dirty="0" smtClean="0"/>
              <a:t>Először belemásoljuk 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halmaz1</a:t>
            </a:r>
            <a:r>
              <a:rPr lang="hu-HU" dirty="0" smtClean="0"/>
              <a:t> elemeit.</a:t>
            </a:r>
          </a:p>
          <a:p>
            <a:r>
              <a:rPr lang="hu-HU" dirty="0" smtClean="0"/>
              <a:t>Majd kiválogatjuk 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halmaz2</a:t>
            </a:r>
            <a:r>
              <a:rPr lang="hu-HU" dirty="0" smtClean="0"/>
              <a:t> olyan elemeit, amelyek nincsenek benne 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halmaz1</a:t>
            </a:r>
            <a:r>
              <a:rPr lang="hu-HU" dirty="0" smtClean="0"/>
              <a:t>-ben.</a:t>
            </a:r>
          </a:p>
          <a:p>
            <a:r>
              <a:rPr lang="hu-HU" dirty="0" smtClean="0"/>
              <a:t>Az unióhalmaz elemszámát 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hu-HU" dirty="0" smtClean="0"/>
              <a:t> változó jelöli, így létrehozható és feltölthető 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segédHalmaz2</a:t>
            </a:r>
            <a:r>
              <a:rPr lang="hu-HU" dirty="0" smtClean="0"/>
              <a:t>. </a:t>
            </a:r>
            <a:r>
              <a:rPr lang="hu-HU" dirty="0" smtClean="0">
                <a:sym typeface="Symbol"/>
              </a:rPr>
              <a:t></a:t>
            </a:r>
            <a:r>
              <a:rPr lang="hu-HU" dirty="0" smtClean="0"/>
              <a:t> </a:t>
            </a:r>
            <a:r>
              <a:rPr lang="hu-HU" dirty="0" smtClean="0"/>
              <a:t>Nem maradnak a visszaadott tömb végén üres elemek.</a:t>
            </a:r>
          </a:p>
          <a:p>
            <a:r>
              <a:rPr lang="hu-HU" dirty="0" smtClean="0"/>
              <a:t>A kapott unióhalmaz még nem rendezett.</a:t>
            </a:r>
            <a:endParaRPr lang="hu-H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Két halmaz </a:t>
            </a:r>
            <a:r>
              <a:rPr lang="hu-HU" b="1" dirty="0" smtClean="0"/>
              <a:t>összefuttatott</a:t>
            </a:r>
            <a:r>
              <a:rPr lang="hu-HU" dirty="0" smtClean="0"/>
              <a:t> sorozata: mindkét halmaz összes eleme benne van, az elemek sorrendje növekvő.</a:t>
            </a:r>
          </a:p>
          <a:p>
            <a:r>
              <a:rPr lang="hu-HU" dirty="0" smtClean="0"/>
              <a:t>E tétel igényli, hogy a két halmaz rendezett legyen.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int[] összefuttatás(int[] halmaz1,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     int[] halmaz2){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int[] segédTömb1=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int[N+M+1]; 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int i=1, j=1, db=0;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(i&lt;=N &amp; j&lt;=M) {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db++;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(halmaz1[i]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halmaz2[j])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segédTömb1[db]=halmaz1[i++];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(halmaz1[i]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halmaz2[j]) {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segédTömb1[db]=halmaz1[i];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segédTömb1[++db]=halmaz1[i];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i++; j++;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(halmaz1[i]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halmaz2[j]) 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segédTömb1[db]=halmaz2[j++];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(i&lt;=N)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segédTömb1[++db]=halmaz1[i++];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(j&lt;=M)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segédTömb1[++db]=halmaz2[j++];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segédTömb1; 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u-H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segédTömb1 </a:t>
            </a:r>
            <a:r>
              <a:rPr lang="hu-HU" dirty="0" smtClean="0"/>
              <a:t>hasznos elemeinek száma megegyezik a két halmaz elemszámának összegével.</a:t>
            </a:r>
          </a:p>
          <a:p>
            <a:r>
              <a:rPr lang="hu-HU" dirty="0" smtClean="0"/>
              <a:t>Párhuzamosan haladuk a két halmazban. Míg egyiknek sem értünk a végére, fut az első ciklus.</a:t>
            </a:r>
          </a:p>
          <a:p>
            <a:r>
              <a:rPr lang="hu-HU" dirty="0" smtClean="0"/>
              <a:t>Amelyikből átmásoltunk, abban léptetjük is a megfelelő indexet.</a:t>
            </a:r>
          </a:p>
          <a:p>
            <a:r>
              <a:rPr lang="hu-HU" dirty="0" smtClean="0"/>
              <a:t>Ha az egyik halmaz végére értünk, akkor a másik halmaz maradék elemeit változtatás nélkül 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segédHalmaz1</a:t>
            </a:r>
            <a:r>
              <a:rPr lang="hu-HU" dirty="0" smtClean="0"/>
              <a:t>-be másoljuk.</a:t>
            </a: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001000" cy="1143000"/>
          </a:xfrm>
        </p:spPr>
        <p:txBody>
          <a:bodyPr>
            <a:noAutofit/>
          </a:bodyPr>
          <a:lstStyle/>
          <a:p>
            <a:r>
              <a:rPr lang="hu-HU" dirty="0" smtClean="0"/>
              <a:t>11. Rendezés, keresés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8975" indent="-688975">
              <a:buNone/>
            </a:pPr>
            <a:r>
              <a:rPr lang="hu-HU" dirty="0" smtClean="0"/>
              <a:t>11.1. Rendezések</a:t>
            </a:r>
          </a:p>
          <a:p>
            <a:pPr marL="688975" indent="-688975">
              <a:buNone/>
            </a:pPr>
            <a:r>
              <a:rPr lang="hu-HU" dirty="0" smtClean="0"/>
              <a:t>11.2. Programozási tételek, 3. rész</a:t>
            </a:r>
          </a:p>
          <a:p>
            <a:pPr marL="688975" indent="-688975">
              <a:buNone/>
            </a:pPr>
            <a:r>
              <a:rPr lang="hu-HU" dirty="0" smtClean="0"/>
              <a:t>11.3. Keresések</a:t>
            </a:r>
          </a:p>
          <a:p>
            <a:pPr marL="688975" indent="-688975">
              <a:buNone/>
            </a:pPr>
            <a:r>
              <a:rPr lang="hu-HU" dirty="0" smtClean="0"/>
              <a:t>11.4. Gyakorló feladatok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Gyakorlás</a:t>
            </a:r>
            <a:endParaRPr lang="hu-HU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1752600" y="2590801"/>
          <a:ext cx="5943600" cy="2964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0"/>
              </a:tblGrid>
              <a:tr h="522111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>
                          <a:latin typeface="Arial" pitchFamily="34" charset="0"/>
                          <a:cs typeface="Arial" pitchFamily="34" charset="0"/>
                        </a:rPr>
                        <a:t>Metszet</a:t>
                      </a:r>
                      <a:endParaRPr lang="hu-HU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22111"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latin typeface="Arial" pitchFamily="34" charset="0"/>
                          <a:cs typeface="Arial" pitchFamily="34" charset="0"/>
                        </a:rPr>
                        <a:t>int N, M</a:t>
                      </a:r>
                    </a:p>
                  </a:txBody>
                  <a:tcPr/>
                </a:tc>
              </a:tr>
              <a:tr h="1775178">
                <a:tc>
                  <a:txBody>
                    <a:bodyPr/>
                    <a:lstStyle/>
                    <a:p>
                      <a:r>
                        <a:rPr lang="hu-HU" sz="2400" dirty="0" err="1" smtClean="0">
                          <a:latin typeface="Arial" pitchFamily="34" charset="0"/>
                          <a:cs typeface="Arial" pitchFamily="34" charset="0"/>
                        </a:rPr>
                        <a:t>halmazFeltöltő</a:t>
                      </a:r>
                      <a:r>
                        <a:rPr lang="hu-HU" sz="2400" dirty="0" smtClean="0">
                          <a:latin typeface="Arial" pitchFamily="34" charset="0"/>
                          <a:cs typeface="Arial" pitchFamily="34" charset="0"/>
                        </a:rPr>
                        <a:t>(int elemszám): int[] </a:t>
                      </a:r>
                    </a:p>
                    <a:p>
                      <a:r>
                        <a:rPr lang="hu-HU" sz="2400" dirty="0" err="1" smtClean="0">
                          <a:latin typeface="Arial" pitchFamily="34" charset="0"/>
                          <a:cs typeface="Arial" pitchFamily="34" charset="0"/>
                        </a:rPr>
                        <a:t>halmazKiíró</a:t>
                      </a:r>
                      <a:r>
                        <a:rPr lang="hu-HU" sz="2400" dirty="0" smtClean="0">
                          <a:latin typeface="Arial" pitchFamily="34" charset="0"/>
                          <a:cs typeface="Arial" pitchFamily="34" charset="0"/>
                        </a:rPr>
                        <a:t>(int[] tömb, </a:t>
                      </a:r>
                      <a:r>
                        <a:rPr lang="hu-HU" sz="2400" dirty="0" err="1" smtClean="0"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  <a:r>
                        <a:rPr lang="hu-HU" sz="2400" dirty="0" smtClean="0">
                          <a:latin typeface="Arial" pitchFamily="34" charset="0"/>
                          <a:cs typeface="Arial" pitchFamily="34" charset="0"/>
                        </a:rPr>
                        <a:t> üzenet)</a:t>
                      </a:r>
                    </a:p>
                    <a:p>
                      <a:r>
                        <a:rPr lang="hu-HU" sz="2400" dirty="0" err="1" smtClean="0">
                          <a:latin typeface="Arial" pitchFamily="34" charset="0"/>
                          <a:cs typeface="Arial" pitchFamily="34" charset="0"/>
                        </a:rPr>
                        <a:t>halmazRendező</a:t>
                      </a:r>
                      <a:r>
                        <a:rPr lang="hu-HU" sz="2400" dirty="0" smtClean="0">
                          <a:latin typeface="Arial" pitchFamily="34" charset="0"/>
                          <a:cs typeface="Arial" pitchFamily="34" charset="0"/>
                        </a:rPr>
                        <a:t>(int[] halmaz): int[] </a:t>
                      </a:r>
                    </a:p>
                    <a:p>
                      <a:r>
                        <a:rPr lang="hu-HU" sz="2400" dirty="0" smtClean="0">
                          <a:latin typeface="Arial" pitchFamily="34" charset="0"/>
                          <a:cs typeface="Arial" pitchFamily="34" charset="0"/>
                        </a:rPr>
                        <a:t>metszet(int[] halmaz1, int[] halmaz2): int[] </a:t>
                      </a:r>
                    </a:p>
                    <a:p>
                      <a:r>
                        <a:rPr lang="hu-HU" sz="2400" dirty="0" smtClean="0">
                          <a:latin typeface="Arial" pitchFamily="34" charset="0"/>
                          <a:cs typeface="Arial" pitchFamily="34" charset="0"/>
                        </a:rPr>
                        <a:t>main()</a:t>
                      </a:r>
                      <a:endParaRPr lang="hu-HU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11.3. Keresések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b="1" dirty="0" smtClean="0"/>
              <a:t>Lineáris keresés:</a:t>
            </a:r>
          </a:p>
          <a:p>
            <a:r>
              <a:rPr lang="hu-HU" dirty="0" smtClean="0"/>
              <a:t>Növekvő sorrendbe állított tömbelemekre alkalmazzuk.</a:t>
            </a:r>
          </a:p>
          <a:p>
            <a:r>
              <a:rPr lang="hu-HU" dirty="0" smtClean="0"/>
              <a:t>Hatékonyabbá tehető: ha a keresett elemnél nagyobbat találunk, leállítjuk a keresést.</a:t>
            </a:r>
          </a:p>
          <a:p>
            <a:r>
              <a:rPr lang="hu-HU" dirty="0" smtClean="0"/>
              <a:t>Legjobb eset: első helyen van a keresett elem.</a:t>
            </a:r>
          </a:p>
          <a:p>
            <a:r>
              <a:rPr lang="hu-HU" dirty="0" smtClean="0"/>
              <a:t>Legrosszabb eset: utolsó helyen van, vagy utolsónál is nagyobbat keresünk.</a:t>
            </a:r>
          </a:p>
          <a:p>
            <a:r>
              <a:rPr lang="hu-HU" dirty="0" smtClean="0"/>
              <a:t>Átlagos esetben: elemek felének megvizsgálása után adunk választ.</a:t>
            </a:r>
            <a:endParaRPr lang="hu-H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lineárisKeresés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int i=1, keresendő=24;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(i&lt;=N &amp;&amp; tömb[i]&lt;keresendő)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i++;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van=(i&lt;=N &amp; tömb[i]==keresendő);  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((van?"Van, az első 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sorszáma: "+i+".":"Nincs."));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hu-HU" dirty="0" smtClean="0"/>
              <a:t>A ciklusban átlépi a tömbben az összes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keresendő</a:t>
            </a:r>
            <a:r>
              <a:rPr lang="hu-HU" dirty="0" err="1" smtClean="0"/>
              <a:t>-nél</a:t>
            </a:r>
            <a:r>
              <a:rPr lang="hu-HU" dirty="0" smtClean="0"/>
              <a:t> kisebb tömbelemet. </a:t>
            </a:r>
          </a:p>
          <a:p>
            <a:r>
              <a:rPr lang="hu-HU" dirty="0" smtClean="0"/>
              <a:t>Ezután a találat feltétele, hogy az aktuális tömbelem indexe érvényes legyen, és az indexen tárolt elem egyezzen meg a keresendő értékkel.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hu-HU" b="1" dirty="0" smtClean="0"/>
              <a:t>Logaritmikus (bináris, felezéses) keresés:</a:t>
            </a:r>
          </a:p>
          <a:p>
            <a:r>
              <a:rPr lang="hu-HU" dirty="0" smtClean="0"/>
              <a:t>Rendezett sorozatra alkalmazzuk.</a:t>
            </a:r>
          </a:p>
          <a:p>
            <a:r>
              <a:rPr lang="hu-HU" dirty="0" smtClean="0"/>
              <a:t>Első lépés: tömb középső elemének megvizsgálása. </a:t>
            </a:r>
            <a:r>
              <a:rPr lang="hu-HU" dirty="0" smtClean="0"/>
              <a:t>– </a:t>
            </a:r>
            <a:r>
              <a:rPr lang="hu-HU" dirty="0" smtClean="0"/>
              <a:t> </a:t>
            </a:r>
            <a:r>
              <a:rPr lang="hu-HU" dirty="0" smtClean="0"/>
              <a:t>Ha ezt kerestük, kész vagyunk.</a:t>
            </a:r>
          </a:p>
          <a:p>
            <a:r>
              <a:rPr lang="hu-HU" dirty="0" smtClean="0"/>
              <a:t>Ha középső elemnél kisebbet keresünk: biztosan a tömb bal felében van,</a:t>
            </a:r>
          </a:p>
          <a:p>
            <a:r>
              <a:rPr lang="hu-HU" dirty="0" smtClean="0"/>
              <a:t>ha annál nagyobbat: biztosan a tömb jobb felében van.</a:t>
            </a:r>
          </a:p>
          <a:p>
            <a:r>
              <a:rPr lang="hu-HU" dirty="0" smtClean="0"/>
              <a:t>A további keresést mindig csak a megfelelő tömbrészben folytatjuk.</a:t>
            </a:r>
          </a:p>
          <a:p>
            <a:r>
              <a:rPr lang="hu-HU" dirty="0" smtClean="0"/>
              <a:t>Ha egyforma elemek is lehetnek a tömbben, nem tudhatjuk, hogy ezek közül hányadikat kapjuk meg ezzel a módszerrel.</a:t>
            </a:r>
          </a:p>
          <a:p>
            <a:r>
              <a:rPr lang="hu-HU" dirty="0" smtClean="0"/>
              <a:t>Legjobb eset: a keresett elem a középső </a:t>
            </a:r>
            <a:r>
              <a:rPr lang="hu-HU" dirty="0" smtClean="0"/>
              <a:t>–</a:t>
            </a:r>
            <a:r>
              <a:rPr lang="hu-HU" dirty="0" smtClean="0"/>
              <a:t> egy lépésben megtaláljuk.</a:t>
            </a:r>
          </a:p>
          <a:p>
            <a:r>
              <a:rPr lang="hu-HU" dirty="0" smtClean="0"/>
              <a:t>Legrosszabb </a:t>
            </a:r>
            <a:r>
              <a:rPr lang="hu-HU" dirty="0" smtClean="0"/>
              <a:t>= átlagos eset: log2(N) - mivel minden lépésben megfelezzük a továbbvizsgálandó tömb elemszámát.</a:t>
            </a:r>
            <a:endParaRPr lang="hu-H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logaritmikusKeresés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int első=1, utolsó=N, keresendő=24, i;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i=(első+utolsó)/2;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(keresendő&lt;tömb[i]) utolsó=i-1;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(keresendő&gt;tömb[i]) első=i+1;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(első&lt;=utolsó &amp;&amp; tömb[i]!=keresendő);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van=(első&lt;=utolsó);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((van?"Van, a(z egyik) 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sorszáma: "+i+".":"Nincs."));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r>
              <a:rPr lang="hu-HU" dirty="0" smtClean="0"/>
              <a:t>Az aktuális határokat az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első </a:t>
            </a:r>
            <a:r>
              <a:rPr lang="hu-HU" dirty="0" smtClean="0"/>
              <a:t>és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utolsó </a:t>
            </a:r>
            <a:r>
              <a:rPr lang="hu-HU" dirty="0" smtClean="0"/>
              <a:t>változó jelzi.</a:t>
            </a:r>
          </a:p>
          <a:p>
            <a:r>
              <a:rPr lang="hu-HU" dirty="0" smtClean="0"/>
              <a:t>Kezdetben az indextartomány két szélét tárolják.</a:t>
            </a:r>
          </a:p>
          <a:p>
            <a:r>
              <a:rPr lang="hu-HU" dirty="0" smtClean="0"/>
              <a:t>Az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i.</a:t>
            </a:r>
            <a:r>
              <a:rPr lang="hu-HU" dirty="0" smtClean="0"/>
              <a:t> elem mindig az </a:t>
            </a:r>
            <a:r>
              <a:rPr lang="hu-HU" smtClean="0"/>
              <a:t>aktuális középső </a:t>
            </a:r>
            <a:r>
              <a:rPr lang="hu-HU" dirty="0" smtClean="0"/>
              <a:t>elem tömbindexe.</a:t>
            </a:r>
          </a:p>
          <a:p>
            <a:r>
              <a:rPr lang="hu-HU" dirty="0" smtClean="0"/>
              <a:t>A megvalósítást </a:t>
            </a:r>
            <a:r>
              <a:rPr lang="hu-HU" dirty="0" err="1" smtClean="0"/>
              <a:t>hátultesztelő</a:t>
            </a:r>
            <a:r>
              <a:rPr lang="hu-HU" dirty="0" smtClean="0"/>
              <a:t> ciklus végzi.</a:t>
            </a:r>
          </a:p>
          <a:p>
            <a:r>
              <a:rPr lang="hu-HU" dirty="0" smtClean="0"/>
              <a:t>A középső elemtől balra vagy jobbra folytatjuk a keresést.</a:t>
            </a:r>
          </a:p>
          <a:p>
            <a:r>
              <a:rPr lang="hu-HU" dirty="0" smtClean="0"/>
              <a:t>Találat akkor van, ha a két határ összeért, vagy még mindig jó sorrendben vannak.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11.4. Gyakorló 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 smtClean="0"/>
              <a:t>11.4.1. feladat </a:t>
            </a:r>
            <a:r>
              <a:rPr lang="hu-HU" dirty="0" smtClean="0"/>
              <a:t>– </a:t>
            </a:r>
            <a:r>
              <a:rPr lang="hu-HU" b="1" dirty="0" smtClean="0"/>
              <a:t>ÖtösLottó3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Egészítse ki úgy az Ötöslottó2 programot, hogy a véletlenszerűen előállított lottószelvény számait növekvő sorrendben írja ki a konzolra!</a:t>
            </a:r>
          </a:p>
          <a:p>
            <a:pPr marL="0" indent="0">
              <a:buNone/>
            </a:pPr>
            <a:r>
              <a:rPr lang="hu-HU" b="1" dirty="0" smtClean="0"/>
              <a:t>11.4.2. feladat </a:t>
            </a:r>
            <a:r>
              <a:rPr lang="hu-HU" dirty="0" smtClean="0"/>
              <a:t>– </a:t>
            </a:r>
            <a:r>
              <a:rPr lang="hu-HU" b="1" dirty="0" smtClean="0"/>
              <a:t>Osztók2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programnak legyen egy </a:t>
            </a:r>
            <a:r>
              <a:rPr lang="hu-HU" dirty="0" err="1" smtClean="0"/>
              <a:t>egySzámOsztói</a:t>
            </a:r>
            <a:r>
              <a:rPr lang="hu-HU" dirty="0" smtClean="0"/>
              <a:t>() nevű függvénye! A függvény olyan tömböt adjon vissza, amely növekvő sorrendben tartalmazza a paraméterként megadott pozitív egész szám osztóit! A main() metódus hívja meg a </a:t>
            </a:r>
            <a:r>
              <a:rPr lang="hu-HU" dirty="0" err="1" smtClean="0"/>
              <a:t>kétSzámKözösOsztói</a:t>
            </a:r>
            <a:r>
              <a:rPr lang="hu-HU" dirty="0" smtClean="0"/>
              <a:t>() eljárást, amelynek átad két pozitív egész számot paraméterül! Az eljárás írja ki a két szám közös osztóit! A megoldás során a metszet programozási tételt alkalmazza!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hu-HU" b="1" dirty="0" smtClean="0"/>
              <a:t>11.4.3. feladat </a:t>
            </a:r>
            <a:r>
              <a:rPr lang="hu-HU" dirty="0" smtClean="0"/>
              <a:t>– </a:t>
            </a:r>
            <a:r>
              <a:rPr lang="hu-HU" b="1" dirty="0" err="1" smtClean="0"/>
              <a:t>RendezettAbszolútÉrték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egy véletlenszerű értékkel feltöltött tömböt először rendezzen növekvő sorrendbe, majd listázza ki az elemeket! Ezután a tömbelemeket </a:t>
            </a:r>
            <a:r>
              <a:rPr lang="hu-HU" dirty="0" err="1" smtClean="0"/>
              <a:t>abszolútértékük</a:t>
            </a:r>
            <a:r>
              <a:rPr lang="hu-HU" dirty="0" smtClean="0"/>
              <a:t> szerint állítsa növekvő sorrendbe,  majd ismét listázza ki az elemeket!</a:t>
            </a:r>
          </a:p>
          <a:p>
            <a:pPr marL="0" indent="0">
              <a:buNone/>
            </a:pPr>
            <a:r>
              <a:rPr lang="hu-HU" b="1" dirty="0" smtClean="0"/>
              <a:t>11.4.4. feladat </a:t>
            </a:r>
            <a:r>
              <a:rPr lang="hu-HU" dirty="0" smtClean="0"/>
              <a:t>– </a:t>
            </a:r>
            <a:r>
              <a:rPr lang="hu-HU" b="1" dirty="0" smtClean="0"/>
              <a:t>Determináns1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egy függvénye a paraméterként kapott 2x2-es mátrix determinánsát adja vissza!</a:t>
            </a:r>
          </a:p>
          <a:p>
            <a:pPr marL="0" indent="0">
              <a:buNone/>
            </a:pPr>
            <a:r>
              <a:rPr lang="hu-HU" b="1" dirty="0" smtClean="0"/>
              <a:t>11.4.5. feladat </a:t>
            </a:r>
            <a:r>
              <a:rPr lang="hu-HU" dirty="0" smtClean="0"/>
              <a:t>– </a:t>
            </a:r>
            <a:r>
              <a:rPr lang="hu-HU" b="1" dirty="0" smtClean="0"/>
              <a:t>Determináns2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egy függvénye a paraméterként kapott 3x3-as mátrix determinánsát adja vissza!</a:t>
            </a:r>
          </a:p>
          <a:p>
            <a:pPr marL="0" indent="0"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hu-HU" b="1" dirty="0" smtClean="0"/>
              <a:t>11.4.6. feladat </a:t>
            </a:r>
            <a:r>
              <a:rPr lang="hu-HU" dirty="0" smtClean="0"/>
              <a:t>– </a:t>
            </a:r>
            <a:r>
              <a:rPr lang="hu-HU" b="1" dirty="0" err="1" smtClean="0"/>
              <a:t>MásodikLegnagyobbTömbelem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egy véletlenszerű értékekkel feltöltött és csökkenő sorrendbe rendezett tömböt feldolgozva írja ki a tömb második legnagyobb elemét (ha van) a konzolra!</a:t>
            </a:r>
          </a:p>
          <a:p>
            <a:pPr marL="0" indent="0">
              <a:buNone/>
            </a:pPr>
            <a:r>
              <a:rPr lang="hu-HU" b="1" dirty="0" smtClean="0"/>
              <a:t>11.4.7. feladat </a:t>
            </a:r>
            <a:r>
              <a:rPr lang="hu-HU" dirty="0" smtClean="0"/>
              <a:t>– </a:t>
            </a:r>
            <a:r>
              <a:rPr lang="hu-HU" b="1" dirty="0" err="1" smtClean="0"/>
              <a:t>MaximálisTömbelemekSzáma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egy véletlenszerű értékekkel feltöltött tömböt feldolgozva írja ki, hogy hányszor fordul elő a tömbben a legnagyobb elem!</a:t>
            </a:r>
            <a:endParaRPr lang="hu-H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11.4.8. feladat </a:t>
            </a:r>
            <a:r>
              <a:rPr lang="hu-HU" b="1" dirty="0" smtClean="0">
                <a:sym typeface="Symbol"/>
              </a:rPr>
              <a:t> </a:t>
            </a:r>
            <a:r>
              <a:rPr lang="hu-HU" b="1" dirty="0" err="1" smtClean="0"/>
              <a:t>ÉvszámIntervallum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olvasson be évszámokat nulla végjelig a konzolról! A beolvasott évszámok tárolódjanak egy tömbben! A program írja ki a legkisebb és a legnagyobb évszámot! A két évszám között készítsen 4 kategóriát (törekedjen megegyező hosszú intervallumok létrehozására), és növekvő sorrendben írja ki a kategóriákba eső évszámokat! Például:</a:t>
            </a:r>
          </a:p>
          <a:p>
            <a:pPr marL="0" indent="0">
              <a:buNone/>
            </a:pPr>
            <a:r>
              <a:rPr lang="hu-HU" dirty="0" smtClean="0"/>
              <a:t>1970-1980 közé eső évszámok: ...</a:t>
            </a:r>
          </a:p>
          <a:p>
            <a:pPr marL="0" indent="0">
              <a:buNone/>
            </a:pPr>
            <a:r>
              <a:rPr lang="hu-HU" dirty="0" smtClean="0"/>
              <a:t>1981-1990 közé eső évszámok: ...</a:t>
            </a:r>
          </a:p>
          <a:p>
            <a:pPr marL="0" indent="0">
              <a:buNone/>
            </a:pPr>
            <a:r>
              <a:rPr lang="hu-HU" dirty="0" smtClean="0"/>
              <a:t>1991-2000 közé eső évszámok: ...</a:t>
            </a:r>
          </a:p>
          <a:p>
            <a:pPr marL="0" indent="0">
              <a:buNone/>
            </a:pPr>
            <a:r>
              <a:rPr lang="hu-HU" dirty="0" smtClean="0"/>
              <a:t>2001-2010 közé eső évszámok: 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8975" indent="-688975"/>
            <a:r>
              <a:rPr lang="hu-HU" dirty="0" smtClean="0"/>
              <a:t>11.1. </a:t>
            </a:r>
            <a:r>
              <a:rPr lang="hu-HU" smtClean="0"/>
              <a:t>Rendezések</a:t>
            </a:r>
            <a:endParaRPr lang="hu-HU" dirty="0" smtClean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Sorozathoz sorozatot rendelő összetett programozási tételek között külön kategória.</a:t>
            </a:r>
          </a:p>
          <a:p>
            <a:r>
              <a:rPr lang="hu-HU" dirty="0" smtClean="0"/>
              <a:t>Alapfeladat: rögzített elemszámú sorozat elemeinek helyben sorba rendezése.</a:t>
            </a:r>
          </a:p>
          <a:p>
            <a:r>
              <a:rPr lang="hu-HU" dirty="0" smtClean="0"/>
              <a:t>Össze kell tudni hasonlítani az elemeket nagyságuk, sorrendiségük alapján.</a:t>
            </a:r>
          </a:p>
          <a:p>
            <a:r>
              <a:rPr lang="hu-HU" dirty="0" smtClean="0"/>
              <a:t>Sorrend: növekvő vagy csökkenő.</a:t>
            </a:r>
          </a:p>
          <a:p>
            <a:r>
              <a:rPr lang="hu-HU" dirty="0" smtClean="0"/>
              <a:t>Helyben rendezés velejárója: nincs további helyigénye; </a:t>
            </a:r>
            <a:br>
              <a:rPr lang="hu-HU" dirty="0" smtClean="0"/>
            </a:br>
            <a:r>
              <a:rPr lang="hu-HU" dirty="0" smtClean="0"/>
              <a:t>elemek eredeti sorrendje elvész.</a:t>
            </a:r>
          </a:p>
          <a:p>
            <a:r>
              <a:rPr lang="hu-HU" dirty="0" smtClean="0"/>
              <a:t>A rendezési algoritmusok különböznek: helyfoglalási igényeikben, lépésszámukban.</a:t>
            </a:r>
          </a:p>
          <a:p>
            <a:r>
              <a:rPr lang="hu-HU" dirty="0" smtClean="0"/>
              <a:t>Rendezés során elvégzett lépések: összehasonlítások és/vagy mozgatások (2 elem felcserélése).</a:t>
            </a:r>
          </a:p>
          <a:p>
            <a:r>
              <a:rPr lang="hu-HU" dirty="0" smtClean="0"/>
              <a:t>Drága, sokáig tart.</a:t>
            </a:r>
          </a:p>
          <a:p>
            <a:r>
              <a:rPr lang="hu-HU" dirty="0" smtClean="0"/>
              <a:t>Alábbi feladatokban:</a:t>
            </a:r>
          </a:p>
          <a:p>
            <a:pPr lvl="1"/>
            <a:r>
              <a:rPr lang="hu-HU" dirty="0" smtClean="0"/>
              <a:t>N=20 plusz 1elemű tömb véletlenszerű kétjegyű számokkal feltöltött,</a:t>
            </a:r>
          </a:p>
          <a:p>
            <a:pPr lvl="1"/>
            <a:r>
              <a:rPr lang="hu-HU" dirty="0" smtClean="0"/>
              <a:t>növekvő sorrendet állítanak elő.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 smtClean="0"/>
              <a:t>11.4.9. feladat </a:t>
            </a:r>
            <a:r>
              <a:rPr lang="hu-HU" b="1" dirty="0" smtClean="0">
                <a:sym typeface="Symbol"/>
              </a:rPr>
              <a:t> </a:t>
            </a:r>
            <a:r>
              <a:rPr lang="hu-HU" b="1" dirty="0" smtClean="0"/>
              <a:t>ÁtlagtólValóEltérés1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egy véletlenszerű értékkel feltöltött tömböt feldolgozva írja ki, hogy hány olyan elem fordul elő a tömbben, amelyek a tömbelemek átlagától legfeljebb az átlag 20 százalékával térnek el!</a:t>
            </a:r>
          </a:p>
          <a:p>
            <a:pPr marL="0" indent="0">
              <a:buNone/>
            </a:pPr>
            <a:r>
              <a:rPr lang="hu-HU" b="1" dirty="0" smtClean="0"/>
              <a:t>11.4.10. feladat </a:t>
            </a:r>
            <a:r>
              <a:rPr lang="hu-HU" b="1" dirty="0" smtClean="0">
                <a:sym typeface="Symbol"/>
              </a:rPr>
              <a:t> </a:t>
            </a:r>
            <a:r>
              <a:rPr lang="hu-HU" b="1" dirty="0" smtClean="0"/>
              <a:t>ÁtlagtólValóEltérés2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egy véletlenszerű értékkel feltöltött tömböt feldolgozva írja ki azon elemeket, amelyek a tömbelemek átlagától legfeljebb az átlag 20 százalékával térnek el!</a:t>
            </a:r>
          </a:p>
          <a:p>
            <a:pPr marL="0" indent="0">
              <a:buNone/>
            </a:pPr>
            <a:r>
              <a:rPr lang="hu-HU" b="1" dirty="0" smtClean="0"/>
              <a:t>11.4.11. feladat </a:t>
            </a:r>
            <a:r>
              <a:rPr lang="hu-HU" b="1" dirty="0" smtClean="0">
                <a:sym typeface="Symbol"/>
              </a:rPr>
              <a:t> </a:t>
            </a:r>
            <a:r>
              <a:rPr lang="hu-HU" b="1" dirty="0" err="1" smtClean="0"/>
              <a:t>PárosÉsPáratlanElemekKülönbRendezve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egy véletlenszerű értékekkel feltöltött tömb elemeit paritásuk szerint külön-külön tömbökben tárolja el! A páros és páratlan elemeket tartalmazó tömbök legyenek növekvő sorrendben rendezettek!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hu-HU" b="1" dirty="0" smtClean="0"/>
              <a:t>11.4.12. feladat </a:t>
            </a:r>
            <a:r>
              <a:rPr lang="hu-HU" b="1" dirty="0" smtClean="0">
                <a:sym typeface="Symbol"/>
              </a:rPr>
              <a:t> </a:t>
            </a:r>
            <a:r>
              <a:rPr lang="hu-HU" b="1" dirty="0" err="1" smtClean="0"/>
              <a:t>NövekvőEASorrend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egy függvénye kapjon paraméterként egy tömböt! Döntse el, hogy a tömbelemek növekvő sorrendben tárolódnak-e!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hu-HU" dirty="0" err="1" smtClean="0"/>
              <a:t>egyszerűCserésRendezés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Alapelv: hasonlítsuk össze az első tömbelemet az összes utána következővel, és ha valamelyik kisebb nála, akkor cseréljük fel azokat. Így a legkisebb elem biztosan a tömb elejére kerül. </a:t>
            </a:r>
            <a:br>
              <a:rPr lang="hu-HU" dirty="0" smtClean="0"/>
            </a:br>
            <a:r>
              <a:rPr lang="hu-HU" dirty="0" smtClean="0"/>
              <a:t>Ezután tekintsük az első elem kihagyásával a maradék elemeket, és alkalmazzuk rájuk is ugyanezt a módszert.</a:t>
            </a:r>
          </a:p>
          <a:p>
            <a:r>
              <a:rPr lang="hu-HU" dirty="0" smtClean="0">
                <a:hlinkClick r:id="rId2"/>
              </a:rPr>
              <a:t>Egyszerű cserés rendezés </a:t>
            </a:r>
            <a:r>
              <a:rPr lang="hu-HU" dirty="0" err="1" smtClean="0">
                <a:hlinkClick r:id="rId2"/>
              </a:rPr>
              <a:t>aminációja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csere; 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i=1; i&lt;=N-1;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i++)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j=i+1; j&lt;=N;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j++)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(tömb[i]&gt;tömb[j]) {                           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csere=tömb[i];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tömb[i]=tömb[j];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tömb[j]=csere;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hu-HU" dirty="0" smtClean="0"/>
          </a:p>
          <a:p>
            <a:r>
              <a:rPr lang="hu-HU" dirty="0" smtClean="0"/>
              <a:t>Futtassuk: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EgyszerűCserésRendezésDemo.java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562600" y="5257800"/>
            <a:ext cx="12192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u-HU" sz="2000" dirty="0" smtClean="0">
                <a:latin typeface="Arial" pitchFamily="34" charset="0"/>
                <a:cs typeface="Arial" pitchFamily="34" charset="0"/>
              </a:rPr>
              <a:t>3 csere</a:t>
            </a:r>
            <a:endParaRPr lang="hu-H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Jobb oldali kapcsos zárójel 4"/>
          <p:cNvSpPr/>
          <p:nvPr/>
        </p:nvSpPr>
        <p:spPr>
          <a:xfrm>
            <a:off x="5257800" y="4876800"/>
            <a:ext cx="228600" cy="1066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 err="1" smtClean="0"/>
              <a:t>MinimumkiválasztásosRendezés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Alapelv: az aktuális elemet csak a tőle jobbra lévők közül a legkisebbel cseréljük fel!</a:t>
            </a:r>
          </a:p>
          <a:p>
            <a:r>
              <a:rPr lang="hu-HU" dirty="0" err="1" smtClean="0">
                <a:hlinkClick r:id="rId2"/>
              </a:rPr>
              <a:t>Minimumkiválasztásos</a:t>
            </a:r>
            <a:r>
              <a:rPr lang="hu-HU" dirty="0" smtClean="0">
                <a:hlinkClick r:id="rId2"/>
              </a:rPr>
              <a:t> rendezés animációja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csere,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minHely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i=1; i&lt;=N-1; i++) {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minHely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=i;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j=i+1; j&lt;=N; j++)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(tömb[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minHely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]&gt;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tömb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[j])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minHely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=j;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csere=tömb[i];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tömb[i]=tömb[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minHely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tömb[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minHely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]=csere;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60363" indent="-360363">
              <a:tabLst>
                <a:tab pos="269875" algn="l"/>
              </a:tabLst>
            </a:pPr>
            <a:r>
              <a:rPr lang="hu-HU" dirty="0" smtClean="0"/>
              <a:t>Futtassuk: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MinimumkiválasztásosRendezésDemo.java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5029200" y="4876800"/>
            <a:ext cx="38100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u-HU" sz="2000" dirty="0" smtClean="0">
                <a:latin typeface="Arial" pitchFamily="34" charset="0"/>
                <a:cs typeface="Arial" pitchFamily="34" charset="0"/>
              </a:rPr>
              <a:t>Nem feltétlenül lenne szükséges csere. </a:t>
            </a:r>
            <a:br>
              <a:rPr lang="hu-HU" sz="2000" dirty="0" smtClean="0">
                <a:latin typeface="Arial" pitchFamily="34" charset="0"/>
                <a:cs typeface="Arial" pitchFamily="34" charset="0"/>
              </a:rPr>
            </a:br>
            <a:r>
              <a:rPr lang="hu-HU" sz="2000" dirty="0" smtClean="0">
                <a:latin typeface="Arial" pitchFamily="34" charset="0"/>
                <a:cs typeface="Arial" pitchFamily="34" charset="0"/>
              </a:rPr>
              <a:t>Feltételt kellene betenni hozzá.</a:t>
            </a:r>
            <a:endParaRPr lang="hu-H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hu-HU" dirty="0" err="1" smtClean="0"/>
              <a:t>BuborékosRendezés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Alapelv: szomszédos elemeket hasonlítsunk össze, és ha nem megfelelő a sorrendjük, akkor cseréljük fel őket. Egy ciklus alatt a legnagyobb elem biztosan a helyére (a tömb végére) kerül, és ezen kívül a tömbelemek a helyük felé mozognak (a kisebbek balra, a nagyobbak jobbra).</a:t>
            </a:r>
          </a:p>
          <a:p>
            <a:r>
              <a:rPr lang="hu-HU" dirty="0" smtClean="0">
                <a:hlinkClick r:id="rId2"/>
              </a:rPr>
              <a:t>Buborékos rendezés animáció</a:t>
            </a:r>
            <a:r>
              <a:rPr lang="hu-HU" dirty="0" smtClean="0"/>
              <a:t>, </a:t>
            </a:r>
            <a:r>
              <a:rPr lang="hu-HU" dirty="0" err="1" smtClean="0">
                <a:hlinkClick r:id="rId3"/>
              </a:rPr>
              <a:t>Bubble-sort</a:t>
            </a:r>
            <a:r>
              <a:rPr lang="hu-HU" dirty="0" smtClean="0">
                <a:hlinkClick r:id="rId3"/>
              </a:rPr>
              <a:t> </a:t>
            </a:r>
            <a:r>
              <a:rPr lang="hu-HU" dirty="0" err="1" smtClean="0">
                <a:hlinkClick r:id="rId3"/>
              </a:rPr>
              <a:t>with</a:t>
            </a:r>
            <a:r>
              <a:rPr lang="hu-HU" dirty="0" smtClean="0">
                <a:hlinkClick r:id="rId3"/>
              </a:rPr>
              <a:t> </a:t>
            </a:r>
            <a:r>
              <a:rPr lang="hu-HU" dirty="0" err="1" smtClean="0">
                <a:hlinkClick r:id="rId3"/>
              </a:rPr>
              <a:t>Hungarian</a:t>
            </a:r>
            <a:r>
              <a:rPr lang="hu-HU" dirty="0" smtClean="0">
                <a:hlinkClick r:id="rId3"/>
              </a:rPr>
              <a:t> ("Csángó") </a:t>
            </a:r>
            <a:r>
              <a:rPr lang="hu-HU" dirty="0" err="1" smtClean="0">
                <a:hlinkClick r:id="rId3"/>
              </a:rPr>
              <a:t>folk</a:t>
            </a:r>
            <a:r>
              <a:rPr lang="hu-HU" dirty="0" smtClean="0">
                <a:hlinkClick r:id="rId3"/>
              </a:rPr>
              <a:t> </a:t>
            </a:r>
            <a:r>
              <a:rPr lang="hu-HU" dirty="0" err="1" smtClean="0">
                <a:hlinkClick r:id="rId3"/>
              </a:rPr>
              <a:t>dance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csere;</a:t>
            </a:r>
          </a:p>
          <a:p>
            <a:pPr marL="0" indent="0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i=N; i&gt;=2;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i--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j=1; j&lt;=i-1; j++)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(tömb[j]&gt;tömb[j+1]) {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csere=tömb[j];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tömb[j]=tömb[j+1];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tömb[j+1]=csere;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hu-HU" dirty="0" smtClean="0"/>
              <a:t>Futtassuk: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BuborékosRendezésDemo.java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410200" y="3773031"/>
            <a:ext cx="3581400" cy="22467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u-HU" sz="2000" dirty="0" smtClean="0">
                <a:latin typeface="Arial" pitchFamily="34" charset="0"/>
                <a:cs typeface="Arial" pitchFamily="34" charset="0"/>
              </a:rPr>
              <a:t>Nem figyeli, hogy volt-e csere a belső ciklusban, </a:t>
            </a:r>
            <a:br>
              <a:rPr lang="hu-HU" sz="2000" dirty="0" smtClean="0">
                <a:latin typeface="Arial" pitchFamily="34" charset="0"/>
                <a:cs typeface="Arial" pitchFamily="34" charset="0"/>
              </a:rPr>
            </a:br>
            <a:r>
              <a:rPr lang="hu-HU" sz="2000" dirty="0" smtClean="0">
                <a:latin typeface="Arial" pitchFamily="34" charset="0"/>
                <a:cs typeface="Arial" pitchFamily="34" charset="0"/>
              </a:rPr>
              <a:t>ha időközben befejeződik </a:t>
            </a:r>
            <a:br>
              <a:rPr lang="hu-HU" sz="2000" dirty="0" smtClean="0">
                <a:latin typeface="Arial" pitchFamily="34" charset="0"/>
                <a:cs typeface="Arial" pitchFamily="34" charset="0"/>
              </a:rPr>
            </a:br>
            <a:r>
              <a:rPr lang="hu-HU" sz="2000" dirty="0" smtClean="0">
                <a:latin typeface="Arial" pitchFamily="34" charset="0"/>
                <a:cs typeface="Arial" pitchFamily="34" charset="0"/>
              </a:rPr>
              <a:t>a rendezés. </a:t>
            </a:r>
          </a:p>
          <a:p>
            <a:r>
              <a:rPr lang="hu-HU" sz="2000" dirty="0" smtClean="0">
                <a:latin typeface="Arial" pitchFamily="34" charset="0"/>
                <a:cs typeface="Arial" pitchFamily="34" charset="0"/>
              </a:rPr>
              <a:t>Ha volt csere, akkor csak a cserétől balra lévő elemekkel kellene foglalkozni.</a:t>
            </a:r>
            <a:endParaRPr lang="hu-H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hu-HU" dirty="0" err="1" smtClean="0"/>
              <a:t>javítottBuborékosRendezés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Alapelv: a buborékos rendezés során figyeljük meg, hogy hol volt a legutóbbi csere, így az időközben már rendezetté vált részsorozatok átugorhatók.</a:t>
            </a:r>
          </a:p>
          <a:p>
            <a:r>
              <a:rPr lang="hu-HU" dirty="0" smtClean="0">
                <a:hlinkClick r:id="rId2"/>
              </a:rPr>
              <a:t>Javított buborékos rendezés animáció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i=N, csere,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csereHely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(i&gt;=2) {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csereHely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j=1; j&lt;=i-1; j++)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(tömb[j]&gt;tömb[j+1]) {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csere=tömb[j];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tömb[j]=tömb[j+1];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tömb[j+1]=csere;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csereHely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=j;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}//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i=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csereHely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}//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dirty="0" smtClean="0"/>
              <a:t>Futtassuk: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JavítottBuborékosRendezés.java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hu-HU" dirty="0" err="1" smtClean="0"/>
              <a:t>GyorsRendezés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Alapelv rekurzív. </a:t>
            </a:r>
          </a:p>
          <a:p>
            <a:r>
              <a:rPr lang="hu-HU" dirty="0" smtClean="0"/>
              <a:t>A tömböt két részre osztjuk (a tömbelemek felcserélésével) egy elválasztóval.  Az elválasztótól balra az elválasztónál csupa kisebb, tőle jobbra pedig csupa nagyobb tömbelemek vannak. </a:t>
            </a:r>
          </a:p>
          <a:p>
            <a:r>
              <a:rPr lang="hu-HU" dirty="0" smtClean="0"/>
              <a:t>A tömböt részekre osztjuk. A részek alsó határ és felső határ közötti indexek által jelölt részeivel foglalkozunk a továbbiakban. </a:t>
            </a:r>
          </a:p>
          <a:p>
            <a:r>
              <a:rPr lang="hu-HU" dirty="0" smtClean="0"/>
              <a:t>Az elválasztó legyen az aktuális alsó és felső határ közötti tömbelem (egész osztással elvégezve). Így egyre kisebb résztömbökre bontjuk a tömböt, és minden kisebb részben is kijelölünk elválasztót, amihez képest cseréljük a tömbelemeket úgy, hogy az elválasztótól balra nála csupa kisebb, jobbra pedig csupa nagyobb elem álljon. Végül egyetlen elemek sokaságát kapjuk, amelyek külön-külön rendezettek és közben együtt is rendezett sorozattá váltak.</a:t>
            </a:r>
          </a:p>
          <a:p>
            <a:r>
              <a:rPr lang="hu-HU" dirty="0" smtClean="0">
                <a:hlinkClick r:id="rId2"/>
              </a:rPr>
              <a:t>Quick-sort </a:t>
            </a:r>
            <a:r>
              <a:rPr lang="hu-HU" dirty="0" err="1" smtClean="0">
                <a:hlinkClick r:id="rId2"/>
              </a:rPr>
              <a:t>with</a:t>
            </a:r>
            <a:r>
              <a:rPr lang="hu-HU" dirty="0" smtClean="0">
                <a:hlinkClick r:id="rId2"/>
              </a:rPr>
              <a:t> </a:t>
            </a:r>
            <a:r>
              <a:rPr lang="hu-HU" dirty="0" err="1" smtClean="0">
                <a:hlinkClick r:id="rId2"/>
              </a:rPr>
              <a:t>Hungarian</a:t>
            </a:r>
            <a:r>
              <a:rPr lang="hu-HU" dirty="0" smtClean="0">
                <a:hlinkClick r:id="rId2"/>
              </a:rPr>
              <a:t> (</a:t>
            </a:r>
            <a:r>
              <a:rPr lang="hu-HU" dirty="0" err="1" smtClean="0">
                <a:hlinkClick r:id="rId2"/>
              </a:rPr>
              <a:t>Küküllőmenti</a:t>
            </a:r>
            <a:r>
              <a:rPr lang="hu-HU" dirty="0" smtClean="0">
                <a:hlinkClick r:id="rId2"/>
              </a:rPr>
              <a:t> legényes) </a:t>
            </a:r>
            <a:r>
              <a:rPr lang="hu-HU" dirty="0" err="1" smtClean="0">
                <a:hlinkClick r:id="rId2"/>
              </a:rPr>
              <a:t>folk</a:t>
            </a:r>
            <a:r>
              <a:rPr lang="hu-HU" dirty="0" smtClean="0">
                <a:hlinkClick r:id="rId2"/>
              </a:rPr>
              <a:t> </a:t>
            </a:r>
            <a:r>
              <a:rPr lang="hu-HU" dirty="0" err="1" smtClean="0">
                <a:hlinkClick r:id="rId2"/>
              </a:rPr>
              <a:t>dance</a:t>
            </a:r>
            <a:endParaRPr lang="hu-H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09600"/>
            <a:ext cx="9448800" cy="6248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tömbRendez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alsóHatár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felsőHatár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int i=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alsóHatár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, j=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felsőHatár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, csere,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elválasztó=tömb[(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alsóHatár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felsőHatár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)/2];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(i&lt;=j)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(tömb[i]&lt;elválasztó) i++;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(tömb[j]&gt;elválasztó)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j--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(i&lt;j)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csere=tömb[i];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tömb[i]=tömb[j];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tömb[j]=csere;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(i&lt;=j) {i++;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j--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alsóHatár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&lt;j)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tömbRendez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alsóHatár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, j);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(i&lt;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felsőHatár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tömbRendez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felsőHatár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hu-HU" dirty="0" smtClean="0"/>
              <a:t>Futtassuk: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GyorsRendezésDemo.java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1063</TotalTime>
  <Words>2096</Words>
  <Application>Microsoft Office PowerPoint</Application>
  <PresentationFormat>Diavetítés a képernyőre (4:3 oldalarány)</PresentationFormat>
  <Paragraphs>269</Paragraphs>
  <Slides>31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32" baseType="lpstr">
      <vt:lpstr>Áramlás</vt:lpstr>
      <vt:lpstr>Programozási alapok 11/11. előadás</vt:lpstr>
      <vt:lpstr>11. Rendezés, keresés</vt:lpstr>
      <vt:lpstr>11.1. Rendezések</vt:lpstr>
      <vt:lpstr>egyszerűCserésRendezés </vt:lpstr>
      <vt:lpstr>MinimumkiválasztásosRendezés</vt:lpstr>
      <vt:lpstr>BuborékosRendezés</vt:lpstr>
      <vt:lpstr>javítottBuborékosRendezés</vt:lpstr>
      <vt:lpstr>GyorsRendezés</vt:lpstr>
      <vt:lpstr>9. dia</vt:lpstr>
      <vt:lpstr>Gyakorlás</vt:lpstr>
      <vt:lpstr>11.2. Programozási tételek, 3. rész</vt:lpstr>
      <vt:lpstr>12. dia</vt:lpstr>
      <vt:lpstr>13. dia</vt:lpstr>
      <vt:lpstr>14. dia</vt:lpstr>
      <vt:lpstr>15. dia</vt:lpstr>
      <vt:lpstr>16. dia</vt:lpstr>
      <vt:lpstr>17. dia</vt:lpstr>
      <vt:lpstr>18. dia</vt:lpstr>
      <vt:lpstr>19. dia</vt:lpstr>
      <vt:lpstr>Gyakorlás</vt:lpstr>
      <vt:lpstr>11.3. Keresések</vt:lpstr>
      <vt:lpstr>22. dia</vt:lpstr>
      <vt:lpstr>23. dia</vt:lpstr>
      <vt:lpstr>24. dia</vt:lpstr>
      <vt:lpstr>25. dia</vt:lpstr>
      <vt:lpstr>11.4. Gyakorló feladatok</vt:lpstr>
      <vt:lpstr>27. dia</vt:lpstr>
      <vt:lpstr>28. dia</vt:lpstr>
      <vt:lpstr>29. dia</vt:lpstr>
      <vt:lpstr>30. dia</vt:lpstr>
      <vt:lpstr>31.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alapok</dc:title>
  <dc:creator>x-man</dc:creator>
  <cp:lastModifiedBy>Antonia</cp:lastModifiedBy>
  <cp:revision>74</cp:revision>
  <dcterms:created xsi:type="dcterms:W3CDTF">2014-02-08T12:36:20Z</dcterms:created>
  <dcterms:modified xsi:type="dcterms:W3CDTF">2014-11-06T17:23:30Z</dcterms:modified>
</cp:coreProperties>
</file>