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99" r:id="rId3"/>
    <p:sldId id="300" r:id="rId4"/>
    <p:sldId id="301" r:id="rId5"/>
    <p:sldId id="302" r:id="rId6"/>
    <p:sldId id="303" r:id="rId7"/>
    <p:sldId id="304" r:id="rId8"/>
    <p:sldId id="305" r:id="rId9"/>
    <p:sldId id="298" r:id="rId10"/>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62" autoAdjust="0"/>
  </p:normalViewPr>
  <p:slideViewPr>
    <p:cSldViewPr>
      <p:cViewPr>
        <p:scale>
          <a:sx n="100" d="100"/>
          <a:sy n="100" d="100"/>
        </p:scale>
        <p:origin x="-19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341016-55FE-41A4-B382-267CDF41694F}" type="datetimeFigureOut">
              <a:rPr lang="hu-HU" smtClean="0"/>
              <a:t>2021. 05. 20.</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D6E56-2983-45A9-81F6-A614DA0B5CD5}" type="slidenum">
              <a:rPr lang="hu-HU" smtClean="0"/>
              <a:t>‹#›</a:t>
            </a:fld>
            <a:endParaRPr lang="hu-HU"/>
          </a:p>
        </p:txBody>
      </p:sp>
    </p:spTree>
    <p:extLst>
      <p:ext uri="{BB962C8B-B14F-4D97-AF65-F5344CB8AC3E}">
        <p14:creationId xmlns:p14="http://schemas.microsoft.com/office/powerpoint/2010/main" val="283185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Software_requirements" TargetMode="External"/><Relationship Id="rId13" Type="http://schemas.openxmlformats.org/officeDocument/2006/relationships/hyperlink" Target="https://en.wikipedia.org/wiki/Self-documenting_code" TargetMode="External"/><Relationship Id="rId18" Type="http://schemas.openxmlformats.org/officeDocument/2006/relationships/hyperlink" Target="https://en.wikipedia.org/wiki/Test-driven_development#cite_note-Newkirk-4" TargetMode="External"/><Relationship Id="rId3" Type="http://schemas.openxmlformats.org/officeDocument/2006/relationships/hyperlink" Target="https://en.wikipedia.org/wiki/Iff" TargetMode="External"/><Relationship Id="rId7" Type="http://schemas.openxmlformats.org/officeDocument/2006/relationships/hyperlink" Target="https://en.wikipedia.org/wiki/Hard_code" TargetMode="External"/><Relationship Id="rId12" Type="http://schemas.openxmlformats.org/officeDocument/2006/relationships/hyperlink" Target="https://en.wikipedia.org/wiki/Name" TargetMode="External"/><Relationship Id="rId17" Type="http://schemas.openxmlformats.org/officeDocument/2006/relationships/hyperlink" Target="https://en.wikipedia.org/wiki/Library_(computing)" TargetMode="External"/><Relationship Id="rId2" Type="http://schemas.openxmlformats.org/officeDocument/2006/relationships/slide" Target="../slides/slide7.xml"/><Relationship Id="rId16" Type="http://schemas.openxmlformats.org/officeDocument/2006/relationships/hyperlink" Target="https://en.wikipedia.org/wiki/Debug" TargetMode="External"/><Relationship Id="rId1" Type="http://schemas.openxmlformats.org/officeDocument/2006/relationships/notesMaster" Target="../notesMasters/notesMaster1.xml"/><Relationship Id="rId6" Type="http://schemas.openxmlformats.org/officeDocument/2006/relationships/hyperlink" Target="https://en.wikipedia.org/wiki/Test_harness" TargetMode="External"/><Relationship Id="rId11" Type="http://schemas.openxmlformats.org/officeDocument/2006/relationships/hyperlink" Target="https://en.wikipedia.org/wiki/Duplicate_code" TargetMode="External"/><Relationship Id="rId5" Type="http://schemas.openxmlformats.org/officeDocument/2006/relationships/hyperlink" Target="https://en.wikipedia.org/wiki/User_story" TargetMode="External"/><Relationship Id="rId15" Type="http://schemas.openxmlformats.org/officeDocument/2006/relationships/hyperlink" Target="https://en.wikipedia.org/wiki/Undo" TargetMode="External"/><Relationship Id="rId10" Type="http://schemas.openxmlformats.org/officeDocument/2006/relationships/hyperlink" Target="https://en.wikipedia.org/wiki/Computer_programming#Readability_of_source_code" TargetMode="External"/><Relationship Id="rId4" Type="http://schemas.openxmlformats.org/officeDocument/2006/relationships/hyperlink" Target="https://en.wikipedia.org/wiki/Use_case" TargetMode="External"/><Relationship Id="rId9" Type="http://schemas.openxmlformats.org/officeDocument/2006/relationships/hyperlink" Target="https://en.wikipedia.org/wiki/Code_refactoring" TargetMode="External"/><Relationship Id="rId14" Type="http://schemas.openxmlformats.org/officeDocument/2006/relationships/hyperlink" Target="https://en.wikipedia.org/wiki/Inheritance_(object-oriented_programm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indent="0">
              <a:buNone/>
            </a:pPr>
            <a:r>
              <a:rPr lang="hu-HU" dirty="0" smtClean="0"/>
              <a:t>https://en.wikipedia.org/wiki/Test-driven_development#Test-driven_development_cycle</a:t>
            </a:r>
          </a:p>
          <a:p>
            <a:pPr marL="0" indent="0">
              <a:buNone/>
            </a:pPr>
            <a:endParaRPr lang="hu-HU" dirty="0" smtClean="0"/>
          </a:p>
          <a:p>
            <a:pPr marL="228600" indent="-228600">
              <a:buAutoNum type="arabicPeriod"/>
            </a:pPr>
            <a:r>
              <a:rPr lang="en-US" dirty="0" smtClean="0"/>
              <a:t>Add a test</a:t>
            </a:r>
            <a:r>
              <a:rPr lang="hu-HU" dirty="0" smtClean="0"/>
              <a:t/>
            </a:r>
            <a:br>
              <a:rPr lang="hu-HU" dirty="0" smtClean="0"/>
            </a:br>
            <a:r>
              <a:rPr lang="en-US" dirty="0" smtClean="0"/>
              <a:t>The adding of a new feature begins by writing a test that passes </a:t>
            </a:r>
            <a:r>
              <a:rPr lang="en-US" sz="1200" u="none" strike="noStrike" kern="1200" dirty="0" err="1" smtClean="0">
                <a:solidFill>
                  <a:schemeClr val="tx1"/>
                </a:solidFill>
                <a:effectLst/>
                <a:latin typeface="+mn-lt"/>
                <a:ea typeface="+mn-ea"/>
                <a:cs typeface="+mn-cs"/>
                <a:hlinkClick r:id="rId3" tooltip="Iff"/>
              </a:rPr>
              <a:t>iff</a:t>
            </a:r>
            <a:r>
              <a:rPr lang="en-US" dirty="0" smtClean="0"/>
              <a:t> the feature's specifications are met. The developer can discover these specifications by asking about </a:t>
            </a:r>
            <a:r>
              <a:rPr lang="en-US" sz="1200" u="none" strike="noStrike" kern="1200" dirty="0" smtClean="0">
                <a:solidFill>
                  <a:schemeClr val="tx1"/>
                </a:solidFill>
                <a:effectLst/>
                <a:latin typeface="+mn-lt"/>
                <a:ea typeface="+mn-ea"/>
                <a:cs typeface="+mn-cs"/>
                <a:hlinkClick r:id="rId4" tooltip="Use case"/>
              </a:rPr>
              <a:t>use cases</a:t>
            </a:r>
            <a:r>
              <a:rPr lang="en-US" dirty="0" smtClean="0"/>
              <a:t> and </a:t>
            </a:r>
            <a:r>
              <a:rPr lang="en-US" sz="1200" u="sng" kern="1200" dirty="0" smtClean="0">
                <a:solidFill>
                  <a:schemeClr val="tx1"/>
                </a:solidFill>
                <a:effectLst/>
                <a:latin typeface="+mn-lt"/>
                <a:ea typeface="+mn-ea"/>
                <a:cs typeface="+mn-cs"/>
                <a:hlinkClick r:id="rId5" tooltip="User story"/>
              </a:rPr>
              <a:t>user stories</a:t>
            </a:r>
            <a:r>
              <a:rPr lang="en-US" dirty="0" smtClean="0"/>
              <a:t>. A key benefit of test-driven development is that it makes the developer focus on requirements </a:t>
            </a:r>
            <a:r>
              <a:rPr lang="en-US" i="1" dirty="0" smtClean="0"/>
              <a:t>before</a:t>
            </a:r>
            <a:r>
              <a:rPr lang="en-US" dirty="0" smtClean="0"/>
              <a:t> writing code. This is in contrast with the usual practice, where unit tests are only written </a:t>
            </a:r>
            <a:r>
              <a:rPr lang="en-US" i="1" dirty="0" smtClean="0"/>
              <a:t>after</a:t>
            </a:r>
            <a:r>
              <a:rPr lang="en-US" dirty="0" smtClean="0"/>
              <a:t> code.</a:t>
            </a:r>
            <a:endParaRPr lang="hu-HU" dirty="0" smtClean="0"/>
          </a:p>
          <a:p>
            <a:pPr marL="228600" indent="-228600">
              <a:buAutoNum type="arabicPeriod"/>
            </a:pPr>
            <a:r>
              <a:rPr lang="en-US" dirty="0" smtClean="0"/>
              <a:t>Run all tests.</a:t>
            </a:r>
            <a:r>
              <a:rPr lang="hu-HU" baseline="0" dirty="0" smtClean="0"/>
              <a:t> </a:t>
            </a:r>
            <a:r>
              <a:rPr lang="en-US" dirty="0" smtClean="0"/>
              <a:t>The new test </a:t>
            </a:r>
            <a:r>
              <a:rPr lang="en-US" i="1" dirty="0" smtClean="0"/>
              <a:t>should fail</a:t>
            </a:r>
            <a:r>
              <a:rPr lang="en-US" dirty="0" smtClean="0"/>
              <a:t> for expected reasons</a:t>
            </a:r>
            <a:r>
              <a:rPr lang="hu-HU" dirty="0" smtClean="0"/>
              <a:t/>
            </a:r>
            <a:br>
              <a:rPr lang="hu-HU" dirty="0" smtClean="0"/>
            </a:br>
            <a:r>
              <a:rPr lang="en-US" dirty="0" smtClean="0"/>
              <a:t>This shows that new code is actually needed for the desired feature. It validates that the </a:t>
            </a:r>
            <a:r>
              <a:rPr lang="en-US" sz="1200" u="none" strike="noStrike" kern="1200" dirty="0" smtClean="0">
                <a:solidFill>
                  <a:schemeClr val="tx1"/>
                </a:solidFill>
                <a:effectLst/>
                <a:latin typeface="+mn-lt"/>
                <a:ea typeface="+mn-ea"/>
                <a:cs typeface="+mn-cs"/>
                <a:hlinkClick r:id="rId6" tooltip="Test harness"/>
              </a:rPr>
              <a:t>test harness</a:t>
            </a:r>
            <a:r>
              <a:rPr lang="en-US" dirty="0" smtClean="0"/>
              <a:t> is working correctly. It rules out the possibility that the new test is flawed and will always pass.</a:t>
            </a:r>
            <a:endParaRPr lang="hu-HU" dirty="0" smtClean="0"/>
          </a:p>
          <a:p>
            <a:pPr marL="228600" indent="-228600">
              <a:buAutoNum type="arabicPeriod"/>
            </a:pPr>
            <a:r>
              <a:rPr lang="en-US" dirty="0" smtClean="0"/>
              <a:t>Write the simplest code that passes the new test</a:t>
            </a:r>
            <a:r>
              <a:rPr lang="hu-HU" dirty="0" smtClean="0"/>
              <a:t/>
            </a:r>
            <a:br>
              <a:rPr lang="hu-HU" dirty="0" smtClean="0"/>
            </a:br>
            <a:r>
              <a:rPr lang="en-US" dirty="0" smtClean="0"/>
              <a:t>Inelegant or </a:t>
            </a:r>
            <a:r>
              <a:rPr lang="en-US" sz="1200" u="none" strike="noStrike" kern="1200" dirty="0" smtClean="0">
                <a:solidFill>
                  <a:schemeClr val="tx1"/>
                </a:solidFill>
                <a:effectLst/>
                <a:latin typeface="+mn-lt"/>
                <a:ea typeface="+mn-ea"/>
                <a:cs typeface="+mn-cs"/>
                <a:hlinkClick r:id="rId7" tooltip="Hard code"/>
              </a:rPr>
              <a:t>hard code</a:t>
            </a:r>
            <a:r>
              <a:rPr lang="en-US" dirty="0" smtClean="0"/>
              <a:t> is acceptable, as long as it passes the test. The code will be honed anyway in Step 5. No code should be added beyond the tested functionality.</a:t>
            </a:r>
            <a:endParaRPr lang="hu-HU" dirty="0" smtClean="0"/>
          </a:p>
          <a:p>
            <a:pPr marL="228600" indent="-228600">
              <a:buAutoNum type="arabicPeriod"/>
            </a:pPr>
            <a:r>
              <a:rPr lang="en-US" dirty="0" smtClean="0"/>
              <a:t>All tests should now pass</a:t>
            </a:r>
            <a:r>
              <a:rPr lang="hu-HU" dirty="0" smtClean="0"/>
              <a:t/>
            </a:r>
            <a:br>
              <a:rPr lang="hu-HU" dirty="0" smtClean="0"/>
            </a:br>
            <a:r>
              <a:rPr lang="en-US" dirty="0" smtClean="0"/>
              <a:t>If any fail, the new code must be revised until they pass. This ensures the new code meets the </a:t>
            </a:r>
            <a:r>
              <a:rPr lang="en-US" sz="1200" u="none" strike="noStrike" kern="1200" dirty="0" smtClean="0">
                <a:solidFill>
                  <a:schemeClr val="tx1"/>
                </a:solidFill>
                <a:effectLst/>
                <a:latin typeface="+mn-lt"/>
                <a:ea typeface="+mn-ea"/>
                <a:cs typeface="+mn-cs"/>
                <a:hlinkClick r:id="rId8" tooltip="Software requirements"/>
              </a:rPr>
              <a:t>test requirements</a:t>
            </a:r>
            <a:r>
              <a:rPr lang="en-US" dirty="0" smtClean="0"/>
              <a:t> and does not break existing features.</a:t>
            </a:r>
            <a:endParaRPr lang="hu-HU" dirty="0" smtClean="0"/>
          </a:p>
          <a:p>
            <a:pPr marL="228600" indent="-228600">
              <a:buAutoNum type="arabicPeriod"/>
            </a:pPr>
            <a:r>
              <a:rPr lang="en-US" dirty="0" smtClean="0"/>
              <a:t>Refactor as needed, using tests after each refactor to ensure that functionality is preserved</a:t>
            </a:r>
            <a:r>
              <a:rPr lang="hu-HU" dirty="0" smtClean="0"/>
              <a:t/>
            </a:r>
            <a:br>
              <a:rPr lang="hu-HU" dirty="0" smtClean="0"/>
            </a:br>
            <a:r>
              <a:rPr lang="en-US" dirty="0" smtClean="0"/>
              <a:t>Code is </a:t>
            </a:r>
            <a:r>
              <a:rPr lang="en-US" sz="1200" u="none" strike="noStrike" kern="1200" dirty="0" smtClean="0">
                <a:solidFill>
                  <a:schemeClr val="tx1"/>
                </a:solidFill>
                <a:effectLst/>
                <a:latin typeface="+mn-lt"/>
                <a:ea typeface="+mn-ea"/>
                <a:cs typeface="+mn-cs"/>
                <a:hlinkClick r:id="rId9" tooltip="Code refactoring"/>
              </a:rPr>
              <a:t>refactored</a:t>
            </a:r>
            <a:r>
              <a:rPr lang="en-US" dirty="0" smtClean="0"/>
              <a:t> for </a:t>
            </a:r>
            <a:r>
              <a:rPr lang="en-US" sz="1200" u="none" strike="noStrike" kern="1200" dirty="0" smtClean="0">
                <a:solidFill>
                  <a:schemeClr val="tx1"/>
                </a:solidFill>
                <a:effectLst/>
                <a:latin typeface="+mn-lt"/>
                <a:ea typeface="+mn-ea"/>
                <a:cs typeface="+mn-cs"/>
                <a:hlinkClick r:id="rId10" tooltip="Computer programming"/>
              </a:rPr>
              <a:t>readability</a:t>
            </a:r>
            <a:r>
              <a:rPr lang="en-US" dirty="0" smtClean="0"/>
              <a:t> and maintainability. In particular, hard-coded test data should be removed. Running the test suite after each refactor helps ensure that no existing functionality is </a:t>
            </a:r>
            <a:r>
              <a:rPr lang="en-US" dirty="0" err="1" smtClean="0"/>
              <a:t>broken.</a:t>
            </a:r>
            <a:r>
              <a:rPr lang="en-US" dirty="0" err="1" smtClean="0">
                <a:effectLst/>
              </a:rPr>
              <a:t>Examples</a:t>
            </a:r>
            <a:r>
              <a:rPr lang="en-US" dirty="0" smtClean="0">
                <a:effectLst/>
              </a:rPr>
              <a:t> of refactoring:</a:t>
            </a:r>
          </a:p>
          <a:p>
            <a:pPr lvl="1"/>
            <a:r>
              <a:rPr lang="en-US" dirty="0" smtClean="0">
                <a:effectLst/>
              </a:rPr>
              <a:t>moving code to where it most logically belongs</a:t>
            </a:r>
          </a:p>
          <a:p>
            <a:pPr lvl="1"/>
            <a:r>
              <a:rPr lang="en-US" dirty="0" smtClean="0">
                <a:effectLst/>
              </a:rPr>
              <a:t>removing </a:t>
            </a:r>
            <a:r>
              <a:rPr lang="en-US" sz="1200" u="none" strike="noStrike" kern="1200" dirty="0" smtClean="0">
                <a:solidFill>
                  <a:schemeClr val="tx1"/>
                </a:solidFill>
                <a:effectLst/>
                <a:latin typeface="+mn-lt"/>
                <a:ea typeface="+mn-ea"/>
                <a:cs typeface="+mn-cs"/>
                <a:hlinkClick r:id="rId11"/>
              </a:rPr>
              <a:t>duplicate code</a:t>
            </a:r>
            <a:endParaRPr lang="en-US" dirty="0" smtClean="0">
              <a:effectLst/>
            </a:endParaRPr>
          </a:p>
          <a:p>
            <a:pPr lvl="1"/>
            <a:r>
              <a:rPr lang="en-US" dirty="0" smtClean="0">
                <a:effectLst/>
              </a:rPr>
              <a:t>making </a:t>
            </a:r>
            <a:r>
              <a:rPr lang="en-US" sz="1200" u="none" strike="noStrike" kern="1200" dirty="0" smtClean="0">
                <a:solidFill>
                  <a:schemeClr val="tx1"/>
                </a:solidFill>
                <a:effectLst/>
                <a:latin typeface="+mn-lt"/>
                <a:ea typeface="+mn-ea"/>
                <a:cs typeface="+mn-cs"/>
                <a:hlinkClick r:id="rId12" tooltip="Name"/>
              </a:rPr>
              <a:t>names</a:t>
            </a:r>
            <a:r>
              <a:rPr lang="en-US" dirty="0" smtClean="0">
                <a:effectLst/>
              </a:rPr>
              <a:t> </a:t>
            </a:r>
            <a:r>
              <a:rPr lang="en-US" sz="1200" u="none" strike="noStrike" kern="1200" dirty="0" smtClean="0">
                <a:solidFill>
                  <a:schemeClr val="tx1"/>
                </a:solidFill>
                <a:effectLst/>
                <a:latin typeface="+mn-lt"/>
                <a:ea typeface="+mn-ea"/>
                <a:cs typeface="+mn-cs"/>
                <a:hlinkClick r:id="rId13" tooltip="Self-documenting code"/>
              </a:rPr>
              <a:t>self-documenting</a:t>
            </a:r>
            <a:endParaRPr lang="en-US" dirty="0" smtClean="0">
              <a:effectLst/>
            </a:endParaRPr>
          </a:p>
          <a:p>
            <a:pPr lvl="1"/>
            <a:r>
              <a:rPr lang="en-US" dirty="0" smtClean="0">
                <a:effectLst/>
              </a:rPr>
              <a:t>splitting methods into smaller pieces</a:t>
            </a:r>
          </a:p>
          <a:p>
            <a:pPr lvl="1"/>
            <a:r>
              <a:rPr lang="en-US" dirty="0" smtClean="0">
                <a:effectLst/>
              </a:rPr>
              <a:t>re-arranging </a:t>
            </a:r>
            <a:r>
              <a:rPr lang="en-US" sz="1200" u="none" strike="noStrike" kern="1200" dirty="0" smtClean="0">
                <a:solidFill>
                  <a:schemeClr val="tx1"/>
                </a:solidFill>
                <a:effectLst/>
                <a:latin typeface="+mn-lt"/>
                <a:ea typeface="+mn-ea"/>
                <a:cs typeface="+mn-cs"/>
                <a:hlinkClick r:id="rId14" tooltip="Inheritance (object-oriented programming)"/>
              </a:rPr>
              <a:t>inheritance hierarchies</a:t>
            </a:r>
            <a:endParaRPr lang="en-US" dirty="0" smtClean="0">
              <a:effectLst/>
            </a:endParaRPr>
          </a:p>
          <a:p>
            <a:r>
              <a:rPr lang="en-US" dirty="0" smtClean="0"/>
              <a:t>Repeat</a:t>
            </a:r>
            <a:r>
              <a:rPr lang="hu-HU" dirty="0" smtClean="0"/>
              <a:t/>
            </a:r>
            <a:br>
              <a:rPr lang="hu-HU" dirty="0" smtClean="0"/>
            </a:br>
            <a:r>
              <a:rPr lang="en-US" dirty="0" smtClean="0"/>
              <a:t>The cycle above is repeated for each new piece of functionality. Tests should be small and incremental, and commits made often. That way, if new code fails some tests, the programmer can simply </a:t>
            </a:r>
            <a:r>
              <a:rPr lang="en-US" sz="1200" u="none" strike="noStrike" kern="1200" dirty="0" smtClean="0">
                <a:solidFill>
                  <a:schemeClr val="tx1"/>
                </a:solidFill>
                <a:effectLst/>
                <a:latin typeface="+mn-lt"/>
                <a:ea typeface="+mn-ea"/>
                <a:cs typeface="+mn-cs"/>
                <a:hlinkClick r:id="rId15" tooltip="Undo"/>
              </a:rPr>
              <a:t>undo</a:t>
            </a:r>
            <a:r>
              <a:rPr lang="en-US" dirty="0" smtClean="0"/>
              <a:t> or revert rather than </a:t>
            </a:r>
            <a:r>
              <a:rPr lang="en-US" sz="1200" u="none" strike="noStrike" kern="1200" dirty="0" smtClean="0">
                <a:solidFill>
                  <a:schemeClr val="tx1"/>
                </a:solidFill>
                <a:effectLst/>
                <a:latin typeface="+mn-lt"/>
                <a:ea typeface="+mn-ea"/>
                <a:cs typeface="+mn-cs"/>
                <a:hlinkClick r:id="rId16" tooltip="Debug"/>
              </a:rPr>
              <a:t>debug</a:t>
            </a:r>
            <a:r>
              <a:rPr lang="en-US" dirty="0" smtClean="0"/>
              <a:t> excessively. When using </a:t>
            </a:r>
            <a:r>
              <a:rPr lang="en-US" sz="1200" u="none" strike="noStrike" kern="1200" dirty="0" smtClean="0">
                <a:solidFill>
                  <a:schemeClr val="tx1"/>
                </a:solidFill>
                <a:effectLst/>
                <a:latin typeface="+mn-lt"/>
                <a:ea typeface="+mn-ea"/>
                <a:cs typeface="+mn-cs"/>
                <a:hlinkClick r:id="rId17" tooltip="Library (computing)"/>
              </a:rPr>
              <a:t>external libraries</a:t>
            </a:r>
            <a:r>
              <a:rPr lang="en-US" dirty="0" smtClean="0"/>
              <a:t>, it is important not to write tests that are so small as to effectively test merely the library itself,</a:t>
            </a:r>
            <a:r>
              <a:rPr lang="en-US" sz="1200" b="0" i="0" u="none" strike="noStrike" kern="1200" baseline="30000" dirty="0" smtClean="0">
                <a:solidFill>
                  <a:schemeClr val="tx1"/>
                </a:solidFill>
                <a:effectLst/>
                <a:latin typeface="+mn-lt"/>
                <a:ea typeface="+mn-ea"/>
                <a:cs typeface="+mn-cs"/>
                <a:hlinkClick r:id="rId18"/>
              </a:rPr>
              <a:t>[4]</a:t>
            </a:r>
            <a:r>
              <a:rPr lang="en-US" dirty="0" smtClean="0"/>
              <a:t> unless there is some reason to believe that the library is buggy or not feature-rich enough to serve all the needs of the software under development.</a:t>
            </a:r>
            <a:endParaRPr lang="hu-HU" dirty="0"/>
          </a:p>
        </p:txBody>
      </p:sp>
      <p:sp>
        <p:nvSpPr>
          <p:cNvPr id="4" name="Dia számának helye 3"/>
          <p:cNvSpPr>
            <a:spLocks noGrp="1"/>
          </p:cNvSpPr>
          <p:nvPr>
            <p:ph type="sldNum" sz="quarter" idx="10"/>
          </p:nvPr>
        </p:nvSpPr>
        <p:spPr/>
        <p:txBody>
          <a:bodyPr/>
          <a:lstStyle/>
          <a:p>
            <a:fld id="{58AD6E56-2983-45A9-81F6-A614DA0B5CD5}" type="slidenum">
              <a:rPr lang="hu-HU" smtClean="0"/>
              <a:t>7</a:t>
            </a:fld>
            <a:endParaRPr lang="hu-HU"/>
          </a:p>
        </p:txBody>
      </p:sp>
    </p:spTree>
    <p:extLst>
      <p:ext uri="{BB962C8B-B14F-4D97-AF65-F5344CB8AC3E}">
        <p14:creationId xmlns:p14="http://schemas.microsoft.com/office/powerpoint/2010/main" val="157219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3A5DF485-E509-45ED-8757-2CE95259A567}" type="datetimeFigureOut">
              <a:rPr lang="hu-HU" smtClean="0"/>
              <a:t>2021. 05. 20.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407959D-1641-419E-AE9C-24EB050CCAE8}" type="slidenum">
              <a:rPr lang="hu-HU" smtClean="0"/>
              <a:t>‹#›</a:t>
            </a:fld>
            <a:endParaRPr lang="hu-HU"/>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hu-HU" smtClean="0"/>
              <a:t>Mintacím szerkesztése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ate Placeholder 3"/>
          <p:cNvSpPr>
            <a:spLocks noGrp="1"/>
          </p:cNvSpPr>
          <p:nvPr>
            <p:ph type="dt" sz="half" idx="10"/>
          </p:nvPr>
        </p:nvSpPr>
        <p:spPr/>
        <p:txBody>
          <a:bodyPr/>
          <a:lstStyle/>
          <a:p>
            <a:fld id="{3A5DF485-E509-45ED-8757-2CE95259A567}" type="datetimeFigureOut">
              <a:rPr lang="hu-HU" smtClean="0"/>
              <a:t>2021. 05. 20.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407959D-1641-419E-AE9C-24EB050CCAE8}" type="slidenum">
              <a:rPr lang="hu-HU" smtClean="0"/>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hu-HU" smtClean="0"/>
              <a:t>Mintacím szerkesztése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ate Placeholder 3"/>
          <p:cNvSpPr>
            <a:spLocks noGrp="1"/>
          </p:cNvSpPr>
          <p:nvPr>
            <p:ph type="dt" sz="half" idx="10"/>
          </p:nvPr>
        </p:nvSpPr>
        <p:spPr/>
        <p:txBody>
          <a:bodyPr/>
          <a:lstStyle/>
          <a:p>
            <a:fld id="{3A5DF485-E509-45ED-8757-2CE95259A567}" type="datetimeFigureOut">
              <a:rPr lang="hu-HU" smtClean="0"/>
              <a:t>2021. 05. 20.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407959D-1641-419E-AE9C-24EB050CCAE8}" type="slidenum">
              <a:rPr lang="hu-HU" smtClean="0"/>
              <a:t>‹#›</a:t>
            </a:fld>
            <a:endParaRPr 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ate Placeholder 3"/>
          <p:cNvSpPr>
            <a:spLocks noGrp="1"/>
          </p:cNvSpPr>
          <p:nvPr>
            <p:ph type="dt" sz="half" idx="10"/>
          </p:nvPr>
        </p:nvSpPr>
        <p:spPr/>
        <p:txBody>
          <a:bodyPr/>
          <a:lstStyle/>
          <a:p>
            <a:fld id="{3A5DF485-E509-45ED-8757-2CE95259A567}" type="datetimeFigureOut">
              <a:rPr lang="hu-HU" smtClean="0"/>
              <a:t>2021. 05. 20.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407959D-1641-419E-AE9C-24EB050CCAE8}" type="slidenum">
              <a:rPr lang="hu-HU" smtClean="0"/>
              <a:t>‹#›</a:t>
            </a:fld>
            <a:endParaRPr 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95" name="Title 94"/>
          <p:cNvSpPr>
            <a:spLocks noGrp="1"/>
          </p:cNvSpPr>
          <p:nvPr>
            <p:ph type="title"/>
          </p:nvPr>
        </p:nvSpPr>
        <p:spPr>
          <a:xfrm>
            <a:off x="457200" y="4463568"/>
            <a:ext cx="8305800" cy="1143000"/>
          </a:xfrm>
        </p:spPr>
        <p:txBody>
          <a:bodyPr/>
          <a:lstStyle/>
          <a:p>
            <a:r>
              <a:rPr lang="hu-HU" smtClean="0"/>
              <a:t>Mintacím szerkesztése</a:t>
            </a:r>
            <a:endParaRPr lang="en-US"/>
          </a:p>
        </p:txBody>
      </p:sp>
      <p:sp>
        <p:nvSpPr>
          <p:cNvPr id="2" name="Date Placeholder 1"/>
          <p:cNvSpPr>
            <a:spLocks noGrp="1"/>
          </p:cNvSpPr>
          <p:nvPr>
            <p:ph type="dt" sz="half" idx="10"/>
          </p:nvPr>
        </p:nvSpPr>
        <p:spPr/>
        <p:txBody>
          <a:bodyPr/>
          <a:lstStyle/>
          <a:p>
            <a:fld id="{3A5DF485-E509-45ED-8757-2CE95259A567}" type="datetimeFigureOut">
              <a:rPr lang="hu-HU" smtClean="0"/>
              <a:t>2021. 05. 20.</a:t>
            </a:fld>
            <a:endParaRPr lang="hu-HU"/>
          </a:p>
        </p:txBody>
      </p:sp>
      <p:sp>
        <p:nvSpPr>
          <p:cNvPr id="91" name="Footer Placeholder 90"/>
          <p:cNvSpPr>
            <a:spLocks noGrp="1"/>
          </p:cNvSpPr>
          <p:nvPr>
            <p:ph type="ftr" sz="quarter" idx="11"/>
          </p:nvPr>
        </p:nvSpPr>
        <p:spPr/>
        <p:txBody>
          <a:bodyPr/>
          <a:lstStyle/>
          <a:p>
            <a:endParaRPr lang="hu-HU"/>
          </a:p>
        </p:txBody>
      </p:sp>
      <p:sp>
        <p:nvSpPr>
          <p:cNvPr id="92" name="Slide Number Placeholder 91"/>
          <p:cNvSpPr>
            <a:spLocks noGrp="1"/>
          </p:cNvSpPr>
          <p:nvPr>
            <p:ph type="sldNum" sz="quarter" idx="12"/>
          </p:nvPr>
        </p:nvSpPr>
        <p:spPr/>
        <p:txBody>
          <a:bodyPr/>
          <a:lstStyle/>
          <a:p>
            <a:fld id="{1407959D-1641-419E-AE9C-24EB050CCAE8}" type="slidenum">
              <a:rPr lang="hu-HU" smtClean="0"/>
              <a:t>‹#›</a:t>
            </a:fld>
            <a:endParaRPr lang="hu-H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5" name="Date Placeholder 4"/>
          <p:cNvSpPr>
            <a:spLocks noGrp="1"/>
          </p:cNvSpPr>
          <p:nvPr>
            <p:ph type="dt" sz="half" idx="10"/>
          </p:nvPr>
        </p:nvSpPr>
        <p:spPr/>
        <p:txBody>
          <a:bodyPr/>
          <a:lstStyle/>
          <a:p>
            <a:fld id="{3A5DF485-E509-45ED-8757-2CE95259A567}" type="datetimeFigureOut">
              <a:rPr lang="hu-HU" smtClean="0"/>
              <a:t>2021. 05. 20.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407959D-1641-419E-AE9C-24EB050CCAE8}" type="slidenum">
              <a:rPr lang="hu-HU" smtClean="0"/>
              <a:t>‹#›</a:t>
            </a:fld>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7" name="Date Placeholder 6"/>
          <p:cNvSpPr>
            <a:spLocks noGrp="1"/>
          </p:cNvSpPr>
          <p:nvPr>
            <p:ph type="dt" sz="half" idx="10"/>
          </p:nvPr>
        </p:nvSpPr>
        <p:spPr/>
        <p:txBody>
          <a:bodyPr/>
          <a:lstStyle/>
          <a:p>
            <a:fld id="{3A5DF485-E509-45ED-8757-2CE95259A567}" type="datetimeFigureOut">
              <a:rPr lang="hu-HU" smtClean="0"/>
              <a:t>2021. 05. 20.</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1407959D-1641-419E-AE9C-24EB050CCAE8}" type="slidenum">
              <a:rPr lang="hu-HU" smtClean="0"/>
              <a:t>‹#›</a:t>
            </a:fld>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Date Placeholder 2"/>
          <p:cNvSpPr>
            <a:spLocks noGrp="1"/>
          </p:cNvSpPr>
          <p:nvPr>
            <p:ph type="dt" sz="half" idx="10"/>
          </p:nvPr>
        </p:nvSpPr>
        <p:spPr/>
        <p:txBody>
          <a:bodyPr/>
          <a:lstStyle/>
          <a:p>
            <a:fld id="{3A5DF485-E509-45ED-8757-2CE95259A567}" type="datetimeFigureOut">
              <a:rPr lang="hu-HU" smtClean="0"/>
              <a:t>2021. 05. 20.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1407959D-1641-419E-AE9C-24EB050CCAE8}" type="slidenum">
              <a:rPr lang="hu-HU" smtClean="0"/>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DF485-E509-45ED-8757-2CE95259A567}" type="datetimeFigureOut">
              <a:rPr lang="hu-HU" smtClean="0"/>
              <a:t>2021. 05. 20.</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1407959D-1641-419E-AE9C-24EB050CCAE8}" type="slidenum">
              <a:rPr lang="hu-HU" smtClean="0"/>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3A5DF485-E509-45ED-8757-2CE95259A567}" type="datetimeFigureOut">
              <a:rPr lang="hu-HU" smtClean="0"/>
              <a:t>2021. 05. 20.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407959D-1641-419E-AE9C-24EB050CCAE8}" type="slidenum">
              <a:rPr lang="hu-HU" smtClean="0"/>
              <a:t>‹#›</a:t>
            </a:fld>
            <a:endParaRPr lang="hu-HU"/>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hu-HU" smtClean="0"/>
              <a:t>Mintacím szerkesztése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a:p>
        </p:txBody>
      </p:sp>
      <p:sp>
        <p:nvSpPr>
          <p:cNvPr id="5" name="Date Placeholder 4"/>
          <p:cNvSpPr>
            <a:spLocks noGrp="1"/>
          </p:cNvSpPr>
          <p:nvPr>
            <p:ph type="dt" sz="half" idx="10"/>
          </p:nvPr>
        </p:nvSpPr>
        <p:spPr/>
        <p:txBody>
          <a:bodyPr/>
          <a:lstStyle/>
          <a:p>
            <a:fld id="{3A5DF485-E509-45ED-8757-2CE95259A567}" type="datetimeFigureOut">
              <a:rPr lang="hu-HU" smtClean="0"/>
              <a:t>2021. 05. 20.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407959D-1641-419E-AE9C-24EB050CCAE8}" type="slidenum">
              <a:rPr lang="hu-HU" smtClean="0"/>
              <a:t>‹#›</a:t>
            </a:fld>
            <a:endParaRPr lang="hu-HU"/>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hu-HU" smtClean="0"/>
              <a:t>Mintacím szerkesztése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hu-HU" smtClean="0"/>
              <a:t>Mintacím szerkesztése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3A5DF485-E509-45ED-8757-2CE95259A567}" type="datetimeFigureOut">
              <a:rPr lang="hu-HU" smtClean="0"/>
              <a:t>2021. 05. 20.</a:t>
            </a:fld>
            <a:endParaRPr lang="hu-HU"/>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hu-HU"/>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1407959D-1641-419E-AE9C-24EB050CCAE8}" type="slidenum">
              <a:rPr lang="hu-HU" smtClean="0"/>
              <a:t>‹#›</a:t>
            </a:fld>
            <a:endParaRPr lang="hu-H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Szoftvertesztelés</a:t>
            </a:r>
            <a:endParaRPr lang="hu-HU" dirty="0"/>
          </a:p>
        </p:txBody>
      </p:sp>
      <p:sp>
        <p:nvSpPr>
          <p:cNvPr id="3" name="Alcím 2"/>
          <p:cNvSpPr>
            <a:spLocks noGrp="1"/>
          </p:cNvSpPr>
          <p:nvPr>
            <p:ph type="subTitle" idx="1"/>
          </p:nvPr>
        </p:nvSpPr>
        <p:spPr/>
        <p:txBody>
          <a:bodyPr/>
          <a:lstStyle/>
          <a:p>
            <a:r>
              <a:rPr lang="hu-HU" dirty="0"/>
              <a:t>Szoftvertesztelési </a:t>
            </a:r>
            <a:r>
              <a:rPr lang="hu-HU" dirty="0" smtClean="0"/>
              <a:t>„módszerek”</a:t>
            </a:r>
            <a:endParaRPr lang="hu-HU" dirty="0"/>
          </a:p>
        </p:txBody>
      </p:sp>
    </p:spTree>
    <p:extLst>
      <p:ext uri="{BB962C8B-B14F-4D97-AF65-F5344CB8AC3E}">
        <p14:creationId xmlns:p14="http://schemas.microsoft.com/office/powerpoint/2010/main" val="3740070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smtClean="0"/>
              <a:t>Integration</a:t>
            </a:r>
            <a:r>
              <a:rPr lang="hu-HU" dirty="0" smtClean="0"/>
              <a:t> </a:t>
            </a:r>
            <a:r>
              <a:rPr lang="hu-HU" dirty="0" err="1"/>
              <a:t>Level</a:t>
            </a:r>
            <a:r>
              <a:rPr lang="hu-HU" dirty="0"/>
              <a:t> Testing (ILT</a:t>
            </a:r>
            <a:r>
              <a:rPr lang="hu-HU" dirty="0" smtClean="0"/>
              <a:t>)</a:t>
            </a:r>
            <a:endParaRPr lang="hu-HU" dirty="0"/>
          </a:p>
        </p:txBody>
      </p:sp>
      <p:sp>
        <p:nvSpPr>
          <p:cNvPr id="3" name="Tartalom helye 2"/>
          <p:cNvSpPr>
            <a:spLocks noGrp="1"/>
          </p:cNvSpPr>
          <p:nvPr>
            <p:ph idx="1"/>
          </p:nvPr>
        </p:nvSpPr>
        <p:spPr/>
        <p:txBody>
          <a:bodyPr/>
          <a:lstStyle/>
          <a:p>
            <a:r>
              <a:rPr lang="hu-HU" dirty="0"/>
              <a:t>Integrációs teszt</a:t>
            </a:r>
          </a:p>
          <a:p>
            <a:r>
              <a:rPr lang="hu-HU" dirty="0" smtClean="0"/>
              <a:t>Komponensek egymásra gyakorolt hatásának tesztelése</a:t>
            </a:r>
          </a:p>
          <a:p>
            <a:r>
              <a:rPr lang="hu-HU" dirty="0" smtClean="0"/>
              <a:t>Egyes komponensek elkészülte után végrehajtható</a:t>
            </a:r>
          </a:p>
          <a:p>
            <a:r>
              <a:rPr lang="hu-HU" dirty="0" smtClean="0"/>
              <a:t>Részben automatizálható</a:t>
            </a:r>
          </a:p>
        </p:txBody>
      </p:sp>
    </p:spTree>
    <p:extLst>
      <p:ext uri="{BB962C8B-B14F-4D97-AF65-F5344CB8AC3E}">
        <p14:creationId xmlns:p14="http://schemas.microsoft.com/office/powerpoint/2010/main" val="116472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System </a:t>
            </a:r>
            <a:r>
              <a:rPr lang="hu-HU" dirty="0" err="1"/>
              <a:t>Level</a:t>
            </a:r>
            <a:r>
              <a:rPr lang="hu-HU" dirty="0"/>
              <a:t> Testing (SLT</a:t>
            </a:r>
            <a:r>
              <a:rPr lang="hu-HU" dirty="0" smtClean="0"/>
              <a:t>)</a:t>
            </a:r>
            <a:endParaRPr lang="hu-HU" dirty="0"/>
          </a:p>
        </p:txBody>
      </p:sp>
      <p:sp>
        <p:nvSpPr>
          <p:cNvPr id="3" name="Tartalom helye 2"/>
          <p:cNvSpPr>
            <a:spLocks noGrp="1"/>
          </p:cNvSpPr>
          <p:nvPr>
            <p:ph idx="1"/>
          </p:nvPr>
        </p:nvSpPr>
        <p:spPr/>
        <p:txBody>
          <a:bodyPr/>
          <a:lstStyle/>
          <a:p>
            <a:r>
              <a:rPr lang="hu-HU" dirty="0" smtClean="0"/>
              <a:t>Rendszer teszt</a:t>
            </a:r>
            <a:endParaRPr lang="hu-HU" dirty="0"/>
          </a:p>
          <a:p>
            <a:r>
              <a:rPr lang="hu-HU" dirty="0" smtClean="0"/>
              <a:t>A teljes rendszer átfogó tesztelése</a:t>
            </a:r>
          </a:p>
          <a:p>
            <a:r>
              <a:rPr lang="hu-HU" dirty="0" smtClean="0"/>
              <a:t>Az elkészült rendszeren végezzük nem csak részeken</a:t>
            </a:r>
            <a:endParaRPr lang="hu-HU" dirty="0"/>
          </a:p>
          <a:p>
            <a:r>
              <a:rPr lang="hu-HU" dirty="0"/>
              <a:t>Részben automatizálható</a:t>
            </a:r>
          </a:p>
          <a:p>
            <a:endParaRPr lang="hu-HU" dirty="0"/>
          </a:p>
        </p:txBody>
      </p:sp>
    </p:spTree>
    <p:extLst>
      <p:ext uri="{BB962C8B-B14F-4D97-AF65-F5344CB8AC3E}">
        <p14:creationId xmlns:p14="http://schemas.microsoft.com/office/powerpoint/2010/main" val="349472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User</a:t>
            </a:r>
            <a:r>
              <a:rPr lang="hu-HU" dirty="0"/>
              <a:t> </a:t>
            </a:r>
            <a:r>
              <a:rPr lang="hu-HU" dirty="0" err="1"/>
              <a:t>Acceptance</a:t>
            </a:r>
            <a:r>
              <a:rPr lang="hu-HU" dirty="0"/>
              <a:t> Testing (UAT</a:t>
            </a:r>
            <a:r>
              <a:rPr lang="hu-HU" dirty="0" smtClean="0"/>
              <a:t>)</a:t>
            </a:r>
            <a:endParaRPr lang="hu-HU" dirty="0"/>
          </a:p>
        </p:txBody>
      </p:sp>
      <p:sp>
        <p:nvSpPr>
          <p:cNvPr id="3" name="Tartalom helye 2"/>
          <p:cNvSpPr>
            <a:spLocks noGrp="1"/>
          </p:cNvSpPr>
          <p:nvPr>
            <p:ph idx="1"/>
          </p:nvPr>
        </p:nvSpPr>
        <p:spPr/>
        <p:txBody>
          <a:bodyPr/>
          <a:lstStyle/>
          <a:p>
            <a:r>
              <a:rPr lang="hu-HU" dirty="0" smtClean="0"/>
              <a:t>Átvételi teszt</a:t>
            </a:r>
          </a:p>
          <a:p>
            <a:r>
              <a:rPr lang="hu-HU" dirty="0" smtClean="0"/>
              <a:t>Az elkészült programot az ügyfél vagy annak képviselője teszteli</a:t>
            </a:r>
          </a:p>
          <a:p>
            <a:r>
              <a:rPr lang="hu-HU" dirty="0" smtClean="0"/>
              <a:t>Az esetleges félreértések itt derülnek ki</a:t>
            </a:r>
          </a:p>
          <a:p>
            <a:r>
              <a:rPr lang="hu-HU" dirty="0" smtClean="0"/>
              <a:t>Ha az ügyfél ilyenkor tudja jelezni, ha valamit változtatni szeretne</a:t>
            </a:r>
          </a:p>
          <a:p>
            <a:r>
              <a:rPr lang="hu-HU" dirty="0" smtClean="0"/>
              <a:t>Teljesen manuális</a:t>
            </a:r>
            <a:endParaRPr lang="hu-HU" dirty="0"/>
          </a:p>
        </p:txBody>
      </p:sp>
    </p:spTree>
    <p:extLst>
      <p:ext uri="{BB962C8B-B14F-4D97-AF65-F5344CB8AC3E}">
        <p14:creationId xmlns:p14="http://schemas.microsoft.com/office/powerpoint/2010/main" val="43492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Biztonsági </a:t>
            </a:r>
            <a:r>
              <a:rPr lang="hu-HU" dirty="0"/>
              <a:t>tesztelés</a:t>
            </a:r>
          </a:p>
        </p:txBody>
      </p:sp>
      <p:sp>
        <p:nvSpPr>
          <p:cNvPr id="3" name="Tartalom helye 2"/>
          <p:cNvSpPr>
            <a:spLocks noGrp="1"/>
          </p:cNvSpPr>
          <p:nvPr>
            <p:ph idx="1"/>
          </p:nvPr>
        </p:nvSpPr>
        <p:spPr/>
        <p:txBody>
          <a:bodyPr/>
          <a:lstStyle/>
          <a:p>
            <a:r>
              <a:rPr lang="hu-HU" dirty="0" smtClean="0"/>
              <a:t>Sebezhetőség tesztelése</a:t>
            </a:r>
          </a:p>
          <a:p>
            <a:r>
              <a:rPr lang="hu-HU" dirty="0" smtClean="0"/>
              <a:t>Különösen fontos webes alkalmazásoknál</a:t>
            </a:r>
          </a:p>
          <a:p>
            <a:r>
              <a:rPr lang="hu-HU" dirty="0" smtClean="0"/>
              <a:t>Jogosultságok vizsgálata</a:t>
            </a:r>
          </a:p>
          <a:p>
            <a:r>
              <a:rPr lang="hu-HU" dirty="0" smtClean="0"/>
              <a:t>SQL </a:t>
            </a:r>
            <a:r>
              <a:rPr lang="hu-HU" dirty="0" err="1" smtClean="0"/>
              <a:t>Injection</a:t>
            </a:r>
            <a:endParaRPr lang="hu-HU" dirty="0"/>
          </a:p>
        </p:txBody>
      </p:sp>
    </p:spTree>
    <p:extLst>
      <p:ext uri="{BB962C8B-B14F-4D97-AF65-F5344CB8AC3E}">
        <p14:creationId xmlns:p14="http://schemas.microsoft.com/office/powerpoint/2010/main" val="166168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Teljesítmény- és terheléstesztelés</a:t>
            </a:r>
          </a:p>
        </p:txBody>
      </p:sp>
      <p:sp>
        <p:nvSpPr>
          <p:cNvPr id="3" name="Tartalom helye 2"/>
          <p:cNvSpPr>
            <a:spLocks noGrp="1"/>
          </p:cNvSpPr>
          <p:nvPr>
            <p:ph idx="1"/>
          </p:nvPr>
        </p:nvSpPr>
        <p:spPr/>
        <p:txBody>
          <a:bodyPr/>
          <a:lstStyle/>
          <a:p>
            <a:r>
              <a:rPr lang="hu-HU" dirty="0" smtClean="0"/>
              <a:t>Teljesítmény</a:t>
            </a:r>
          </a:p>
          <a:p>
            <a:pPr lvl="1"/>
            <a:r>
              <a:rPr lang="hu-HU" dirty="0" smtClean="0"/>
              <a:t>Folyamatok végrehajtásának idejét vizsgáljuk</a:t>
            </a:r>
          </a:p>
          <a:p>
            <a:r>
              <a:rPr lang="hu-HU" dirty="0" smtClean="0"/>
              <a:t>Terheléses tesztelés / Stressz-tesztelés</a:t>
            </a:r>
          </a:p>
          <a:p>
            <a:pPr lvl="1"/>
            <a:r>
              <a:rPr lang="hu-HU" dirty="0" smtClean="0"/>
              <a:t>A rendszert erős terhelésnek teszik ki  pl.: </a:t>
            </a:r>
          </a:p>
          <a:p>
            <a:pPr lvl="2"/>
            <a:r>
              <a:rPr lang="hu-HU" dirty="0" smtClean="0"/>
              <a:t>Több ezer felhasználó egyszerre</a:t>
            </a:r>
          </a:p>
          <a:p>
            <a:pPr lvl="2"/>
            <a:r>
              <a:rPr lang="hu-HU" dirty="0" smtClean="0"/>
              <a:t>Több folyamat elindítása egyszerre</a:t>
            </a:r>
          </a:p>
          <a:p>
            <a:pPr lvl="1"/>
            <a:r>
              <a:rPr lang="hu-HU" dirty="0" smtClean="0"/>
              <a:t>Annak vizsgálata, hogy hogyan teljesíti a folyamatokat a rendszer</a:t>
            </a:r>
            <a:endParaRPr lang="hu-HU" dirty="0"/>
          </a:p>
        </p:txBody>
      </p:sp>
    </p:spTree>
    <p:extLst>
      <p:ext uri="{BB962C8B-B14F-4D97-AF65-F5344CB8AC3E}">
        <p14:creationId xmlns:p14="http://schemas.microsoft.com/office/powerpoint/2010/main" val="189120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TDD</a:t>
            </a:r>
          </a:p>
        </p:txBody>
      </p:sp>
      <p:sp>
        <p:nvSpPr>
          <p:cNvPr id="3" name="Tartalom helye 2"/>
          <p:cNvSpPr>
            <a:spLocks noGrp="1"/>
          </p:cNvSpPr>
          <p:nvPr>
            <p:ph idx="1"/>
          </p:nvPr>
        </p:nvSpPr>
        <p:spPr/>
        <p:txBody>
          <a:bodyPr/>
          <a:lstStyle/>
          <a:p>
            <a:r>
              <a:rPr lang="hu-HU" dirty="0" err="1"/>
              <a:t>Test-driven</a:t>
            </a:r>
            <a:r>
              <a:rPr lang="hu-HU" dirty="0"/>
              <a:t> </a:t>
            </a:r>
            <a:r>
              <a:rPr lang="hu-HU" dirty="0" err="1" smtClean="0"/>
              <a:t>development</a:t>
            </a:r>
            <a:r>
              <a:rPr lang="hu-HU" dirty="0"/>
              <a:t> </a:t>
            </a:r>
            <a:r>
              <a:rPr lang="hu-HU" dirty="0" smtClean="0"/>
              <a:t>/ Tesztvezérelt fejlesztés</a:t>
            </a:r>
          </a:p>
          <a:p>
            <a:r>
              <a:rPr lang="hu-HU" dirty="0" smtClean="0"/>
              <a:t>Követelmények és specifikáció alapján teszteseteket írunk</a:t>
            </a:r>
          </a:p>
          <a:p>
            <a:r>
              <a:rPr lang="hu-HU" dirty="0" smtClean="0"/>
              <a:t>A kódot a tesztesetekhez mérten írjuk meg</a:t>
            </a:r>
          </a:p>
          <a:p>
            <a:r>
              <a:rPr lang="hu-HU" dirty="0" smtClean="0"/>
              <a:t>Tesztvezérelt fejlesztési ciklusok</a:t>
            </a:r>
          </a:p>
          <a:p>
            <a:pPr marL="822960" lvl="1" indent="-457200">
              <a:buFont typeface="+mj-lt"/>
              <a:buAutoNum type="arabicPeriod"/>
            </a:pPr>
            <a:r>
              <a:rPr lang="hu-HU" dirty="0" smtClean="0"/>
              <a:t>Teszt </a:t>
            </a:r>
            <a:r>
              <a:rPr lang="hu-HU" dirty="0"/>
              <a:t>hozzáadása</a:t>
            </a:r>
          </a:p>
          <a:p>
            <a:pPr marL="822960" lvl="1" indent="-457200">
              <a:buFont typeface="+mj-lt"/>
              <a:buAutoNum type="arabicPeriod"/>
            </a:pPr>
            <a:r>
              <a:rPr lang="hu-HU" dirty="0"/>
              <a:t>Minden </a:t>
            </a:r>
            <a:r>
              <a:rPr lang="hu-HU" dirty="0" smtClean="0"/>
              <a:t>teszt </a:t>
            </a:r>
            <a:r>
              <a:rPr lang="hu-HU" dirty="0"/>
              <a:t>futtatása, hogy kiderüljön az új teszt megbukik </a:t>
            </a:r>
            <a:r>
              <a:rPr lang="hu-HU" dirty="0" smtClean="0"/>
              <a:t>e</a:t>
            </a:r>
          </a:p>
          <a:p>
            <a:pPr marL="822960" lvl="1" indent="-457200">
              <a:buFont typeface="+mj-lt"/>
              <a:buAutoNum type="arabicPeriod"/>
            </a:pPr>
            <a:r>
              <a:rPr lang="hu-HU" dirty="0" smtClean="0"/>
              <a:t>Elegendő kód írása</a:t>
            </a:r>
          </a:p>
          <a:p>
            <a:pPr marL="822960" lvl="1" indent="-457200">
              <a:buFont typeface="+mj-lt"/>
              <a:buAutoNum type="arabicPeriod"/>
            </a:pPr>
            <a:r>
              <a:rPr lang="hu-HU" dirty="0"/>
              <a:t>Minden teszt újbóli </a:t>
            </a:r>
            <a:r>
              <a:rPr lang="hu-HU" dirty="0" smtClean="0"/>
              <a:t>futtatása</a:t>
            </a:r>
          </a:p>
          <a:p>
            <a:pPr marL="822960" lvl="1" indent="-457200">
              <a:buFont typeface="+mj-lt"/>
              <a:buAutoNum type="arabicPeriod"/>
            </a:pPr>
            <a:r>
              <a:rPr lang="hu-HU" dirty="0" smtClean="0"/>
              <a:t>„Kódszépítés”</a:t>
            </a:r>
          </a:p>
          <a:p>
            <a:pPr lvl="1"/>
            <a:r>
              <a:rPr lang="hu-HU" dirty="0"/>
              <a:t>Lépések ismétlése</a:t>
            </a:r>
          </a:p>
          <a:p>
            <a:pPr lvl="1"/>
            <a:endParaRPr lang="hu-HU" dirty="0"/>
          </a:p>
        </p:txBody>
      </p:sp>
    </p:spTree>
    <p:extLst>
      <p:ext uri="{BB962C8B-B14F-4D97-AF65-F5344CB8AC3E}">
        <p14:creationId xmlns:p14="http://schemas.microsoft.com/office/powerpoint/2010/main" val="413816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TDD</a:t>
            </a:r>
            <a:endParaRPr lang="hu-HU" dirty="0"/>
          </a:p>
        </p:txBody>
      </p:sp>
      <p:pic>
        <p:nvPicPr>
          <p:cNvPr id="4" name="Tartalom helye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504" y="1427464"/>
            <a:ext cx="8928992" cy="5241896"/>
          </a:xfrm>
        </p:spPr>
      </p:pic>
    </p:spTree>
    <p:extLst>
      <p:ext uri="{BB962C8B-B14F-4D97-AF65-F5344CB8AC3E}">
        <p14:creationId xmlns:p14="http://schemas.microsoft.com/office/powerpoint/2010/main" val="2088396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 helye 1"/>
          <p:cNvSpPr>
            <a:spLocks noGrp="1"/>
          </p:cNvSpPr>
          <p:nvPr>
            <p:ph type="body" idx="1"/>
          </p:nvPr>
        </p:nvSpPr>
        <p:spPr/>
        <p:txBody>
          <a:bodyPr/>
          <a:lstStyle/>
          <a:p>
            <a:endParaRPr lang="hu-HU" dirty="0"/>
          </a:p>
        </p:txBody>
      </p:sp>
      <p:sp>
        <p:nvSpPr>
          <p:cNvPr id="3" name="Cím 2"/>
          <p:cNvSpPr>
            <a:spLocks noGrp="1"/>
          </p:cNvSpPr>
          <p:nvPr>
            <p:ph type="title"/>
          </p:nvPr>
        </p:nvSpPr>
        <p:spPr/>
        <p:txBody>
          <a:bodyPr/>
          <a:lstStyle/>
          <a:p>
            <a:r>
              <a:rPr lang="hu-HU" dirty="0"/>
              <a:t>Köszönöm a figyelmet</a:t>
            </a:r>
          </a:p>
        </p:txBody>
      </p:sp>
    </p:spTree>
    <p:extLst>
      <p:ext uri="{BB962C8B-B14F-4D97-AF65-F5344CB8AC3E}">
        <p14:creationId xmlns:p14="http://schemas.microsoft.com/office/powerpoint/2010/main" val="777631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Zsúp">
  <a:themeElements>
    <a:clrScheme name="Zsúp">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á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Zsúp">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5350B5B48E0F744DB98A622224CED2E7" ma:contentTypeVersion="8" ma:contentTypeDescription="Új dokumentum létrehozása." ma:contentTypeScope="" ma:versionID="f17f0035fb5a308332f913342c780fb3">
  <xsd:schema xmlns:xsd="http://www.w3.org/2001/XMLSchema" xmlns:xs="http://www.w3.org/2001/XMLSchema" xmlns:p="http://schemas.microsoft.com/office/2006/metadata/properties" xmlns:ns2="2cdbd7be-7dfa-4b8b-a6b5-3f86439d9c74" targetNamespace="http://schemas.microsoft.com/office/2006/metadata/properties" ma:root="true" ma:fieldsID="d55b71fa49d333f216fe1d7dd59aa66f" ns2:_="">
    <xsd:import namespace="2cdbd7be-7dfa-4b8b-a6b5-3f86439d9c7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dbd7be-7dfa-4b8b-a6b5-3f86439d9c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84F566-EE59-4570-B879-EE749329DA5F}"/>
</file>

<file path=customXml/itemProps2.xml><?xml version="1.0" encoding="utf-8"?>
<ds:datastoreItem xmlns:ds="http://schemas.openxmlformats.org/officeDocument/2006/customXml" ds:itemID="{AEAF3E15-3C35-42E6-AAA7-19FCED4BC77B}"/>
</file>

<file path=customXml/itemProps3.xml><?xml version="1.0" encoding="utf-8"?>
<ds:datastoreItem xmlns:ds="http://schemas.openxmlformats.org/officeDocument/2006/customXml" ds:itemID="{72CB1DE0-55A5-4A5B-B3F1-25A78837EB4F}"/>
</file>

<file path=docProps/app.xml><?xml version="1.0" encoding="utf-8"?>
<Properties xmlns="http://schemas.openxmlformats.org/officeDocument/2006/extended-properties" xmlns:vt="http://schemas.openxmlformats.org/officeDocument/2006/docPropsVTypes">
  <Template>Thatch</Template>
  <TotalTime>618</TotalTime>
  <Words>191</Words>
  <Application>Microsoft Office PowerPoint</Application>
  <PresentationFormat>Diavetítés a képernyőre (4:3 oldalarány)</PresentationFormat>
  <Paragraphs>58</Paragraphs>
  <Slides>9</Slides>
  <Notes>1</Notes>
  <HiddenSlides>0</HiddenSlides>
  <MMClips>0</MMClips>
  <ScaleCrop>false</ScaleCrop>
  <HeadingPairs>
    <vt:vector size="4" baseType="variant">
      <vt:variant>
        <vt:lpstr>Téma</vt:lpstr>
      </vt:variant>
      <vt:variant>
        <vt:i4>1</vt:i4>
      </vt:variant>
      <vt:variant>
        <vt:lpstr>Diacímek</vt:lpstr>
      </vt:variant>
      <vt:variant>
        <vt:i4>9</vt:i4>
      </vt:variant>
    </vt:vector>
  </HeadingPairs>
  <TitlesOfParts>
    <vt:vector size="10" baseType="lpstr">
      <vt:lpstr>Zsúp</vt:lpstr>
      <vt:lpstr>Szoftvertesztelés</vt:lpstr>
      <vt:lpstr>Integration Level Testing (ILT)</vt:lpstr>
      <vt:lpstr>System Level Testing (SLT)</vt:lpstr>
      <vt:lpstr>User Acceptance Testing (UAT)</vt:lpstr>
      <vt:lpstr>Biztonsági tesztelés</vt:lpstr>
      <vt:lpstr>Teljesítmény- és terheléstesztelés</vt:lpstr>
      <vt:lpstr>TDD</vt:lpstr>
      <vt:lpstr>TDD</vt:lpstr>
      <vt:lpstr>Köszönöm a figyelmet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Szoftvertesztelés</dc:title>
  <dc:creator>Budaházi Bence</dc:creator>
  <cp:lastModifiedBy>Budaházi Bence</cp:lastModifiedBy>
  <cp:revision>54</cp:revision>
  <dcterms:created xsi:type="dcterms:W3CDTF">2021-02-04T13:56:56Z</dcterms:created>
  <dcterms:modified xsi:type="dcterms:W3CDTF">2021-05-20T08:39:14Z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0x0101005350B5B48E0F744DB98A622224CED2E7</vt:lpwstr>
  </property>
</Properties>
</file>