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83" r:id="rId17"/>
    <p:sldId id="278" r:id="rId18"/>
    <p:sldId id="279" r:id="rId19"/>
    <p:sldId id="282" r:id="rId20"/>
    <p:sldId id="280" r:id="rId21"/>
    <p:sldId id="281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5" autoAdjust="0"/>
  </p:normalViewPr>
  <p:slideViewPr>
    <p:cSldViewPr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1016-55FE-41A4-B382-267CDF41694F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D6E56-2983-45A9-81F6-A614DA0B5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85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39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dirty="0" err="1" smtClean="0"/>
              <a:t>slideok</a:t>
            </a:r>
            <a:r>
              <a:rPr lang="hu-HU" dirty="0" smtClean="0"/>
              <a:t>: https://www.slideshare.net/NiceMsh/scrum-in-action-60983900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15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Vízesésmodell</a:t>
            </a:r>
            <a:r>
              <a:rPr lang="hu-HU" baseline="0" dirty="0" smtClean="0"/>
              <a:t> – végén rendszer / átvételi teszt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V-modell –</a:t>
            </a:r>
            <a:r>
              <a:rPr lang="hu-HU" baseline="0" dirty="0" smtClean="0"/>
              <a:t> fejlesztés végén – definiálás fejlesztés elején – hiba esetén visszatérés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Prototípus modell – minden prototípus esetében átvételi teszt, korai szakaszokban unit tesztek. Új komponens lefejlesztése után integrációs teszt. Végső fejlesztési szakaszban már csak a  teljes implementáció után tesztelés. Rendszerteszt is a végén.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Iteratív – Új kódot egyből unit teszttel. Regressziós teszttel régi kód működését ellenőrizni mindig. Új komponenseknél</a:t>
            </a:r>
            <a:r>
              <a:rPr lang="hu-HU" baseline="0" dirty="0" smtClean="0"/>
              <a:t> egyből integrációs teszt. Minden inkrementumnál átvételi teszt. Rendszerteszt csak késői fázisokban.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RAD – Minden új komponens létrehozásakor.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Agilis – Iteratív módszer így azok jellemzőek itt 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Scrum</a:t>
            </a:r>
            <a:r>
              <a:rPr lang="hu-HU" baseline="0" dirty="0" smtClean="0"/>
              <a:t> – csapatban vannak tesztelők, fejlesztés elején már teszt tervet írnak, teszteseteket készítenek. Agilis módszertanra épít -&gt; iteratív jellemzői itt is.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20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34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401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Részletesebben a prototípus modellről: https://hu.wikipedia.org/wiki/Protot%C3%ADpus_alap%C3%BA_programoz%C3%A1s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627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Példa inkrementumokra:</a:t>
            </a:r>
            <a:r>
              <a:rPr lang="hu-HU" baseline="0" dirty="0" smtClean="0"/>
              <a:t> </a:t>
            </a:r>
          </a:p>
          <a:p>
            <a:r>
              <a:rPr lang="hu-HU" baseline="0" dirty="0" smtClean="0"/>
              <a:t>	</a:t>
            </a:r>
            <a:r>
              <a:rPr lang="hu-HU" baseline="0" dirty="0" err="1" smtClean="0"/>
              <a:t>webshop</a:t>
            </a:r>
            <a:endParaRPr lang="hu-HU" baseline="0" dirty="0" smtClean="0"/>
          </a:p>
          <a:p>
            <a:r>
              <a:rPr lang="hu-HU" baseline="0" dirty="0" smtClean="0"/>
              <a:t>1. Termékek megjelenítése, </a:t>
            </a:r>
            <a:r>
              <a:rPr lang="hu-HU" baseline="0" dirty="0" err="1" smtClean="0"/>
              <a:t>admin</a:t>
            </a:r>
            <a:r>
              <a:rPr lang="hu-HU" baseline="0" dirty="0" smtClean="0"/>
              <a:t> bejelentkezés, termékek felvétele.</a:t>
            </a:r>
          </a:p>
          <a:p>
            <a:r>
              <a:rPr lang="hu-HU" baseline="0" dirty="0" smtClean="0"/>
              <a:t>2. Dolgozók felhasználó kezelése – dolgozók felvétele, bejelentkezés, dolgozók tudnak terméket felvenni</a:t>
            </a:r>
          </a:p>
          <a:p>
            <a:r>
              <a:rPr lang="hu-HU" baseline="0" dirty="0" smtClean="0"/>
              <a:t>3. Kosár – termékek kosárba helyezése, kosár tartalma alapján kapcsolatfelvétel az üzlettel – rendelési folyamat e-mail vagy mobiltelefonos kommunikáció alapján.</a:t>
            </a:r>
          </a:p>
          <a:p>
            <a:r>
              <a:rPr lang="hu-HU" baseline="0" dirty="0" smtClean="0"/>
              <a:t>4. Fizetési módszerek implementálása, rendelési folyamat automatizálása.</a:t>
            </a:r>
          </a:p>
          <a:p>
            <a:r>
              <a:rPr lang="hu-HU" baseline="0" dirty="0" smtClean="0"/>
              <a:t>5. </a:t>
            </a:r>
            <a:r>
              <a:rPr lang="hu-HU" baseline="0" dirty="0" err="1" smtClean="0"/>
              <a:t>Vasárlásók</a:t>
            </a:r>
            <a:r>
              <a:rPr lang="hu-HU" baseline="0" dirty="0" smtClean="0"/>
              <a:t> felhasználó kezelése – </a:t>
            </a:r>
            <a:r>
              <a:rPr lang="hu-HU" baseline="0" dirty="0" err="1" smtClean="0"/>
              <a:t>vasárlói</a:t>
            </a:r>
            <a:r>
              <a:rPr lang="hu-HU" baseline="0" dirty="0" smtClean="0"/>
              <a:t> regisztráció, rendelési folyamat meggyorsítása regisztrált felhasználóknak, pontrendszer.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354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Kevesebb dokumentáció: Az agilis metódusok alapvető különbsége a hagyományosakhoz képest, hogy a projektet apró részekre bontják, és mindig egy kisebb darabot tesznek hozzá a termékhez, ezeket egytől négy hétig terjedő ciklusokban (más néven keretekben vagy idődobozokban) készítik el, és ezek a ciklusok ismétlődnek. Ezáltal nincs olyan jellegű részletes hosszú távú tervezés, mint például a vízeséses modellnél, csak az a minimális, amire az adott ciklusban szükség van. Ez abból az elvből indul ki, hogy nem lehet előre tökéletesen, minden részletre kiterjedően megtervezni egy szoftvert, mert vagy a tervben lesz hiba, vagy a megrendelő változtat valamit.</a:t>
            </a:r>
          </a:p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Növekvő rugalmasság, csökkenő kockázat: Az agilis módszerek a változásokhoz adaptálható technikákat helyezik előnybe a jól tervezhető technikákkal szemben. Ennek megfelelően iterációkat használnak. Egy iteráció olyan, mint egy hagyományos életciklus: tartalmazza a tervezést, a követelmények elemzését, a kódolást, és a tesztelést. Egy iteráció maximum egy hónap terjedelmű, így nő a rugalmasság, valamint csökken a kockázat, hiszen az iteráció végén átvételi teszt van, ami után megrendelő megváltoztathatja eddigi követelményeit. Minden iteráció végén futóképes változatot kell kiadniuk a csapatoknak a kezükből.</a:t>
            </a:r>
          </a:p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Könnyebb kommunikáció, javuló együttműködés: Jellemző, hogy a fejlesztő csoportok önszervezőek, és általában nem egy feladatra specializálódottak a tagok, hanem többféle szakterületről kerülnek egy csapatba, így például programozok és tesztelők. Ezek a csapatok ideális esetben egy helyen, egy irodában dolgoznak, a csapatok mérete ideális esetben 5-9 fő. Mindez leegyszerűsíti a tagok közötti kommunikációt és segíti a csapaton belüli együttműködést. Az agilis módszerek előnyben részesítik a szemtől szembe folytatott kommunikációt az írásban folytatott eszmecserével szemben.</a:t>
            </a:r>
          </a:p>
          <a:p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megrendelő bevonása a fejlesztésbe: Vagy személyesen a megrendelő vagy egy kijelölt személy, aki elkötelezi magát a termék elkészítése mellett, folyamatosan a fejlesztők rendelkezésére áll, hogy a menet közben felmerülő kérdéseket minél hamarabb meg tudja válaszolni. Ez a személy a ciklus végén is részt vesz az elkészült prototípus kiértékelésében. Fontos feladata az elkészítendő funkciók fontossági sorrendjének felállítása azok üzleti értéke alapján. Az üzleti értékből és a fejlesztő csapat által becsült fejlesztési időből számolható a befektetés megtérülése (</a:t>
            </a:r>
            <a:r>
              <a:rPr lang="hu-H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hu-H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Investment</a:t>
            </a:r>
            <a:r>
              <a:rPr lang="hu-H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ROI). A befektetés megtérülése az üzleti érték és a fejlesztési idő hányadosa.</a:t>
            </a:r>
          </a:p>
          <a:p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19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http://agilemanifesto.org/iso/hu/manifesto.html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19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mester szerepe többrétű. Ez egy támogató vezető szerepkör, fő célja a csapat teljesítményének növelése és a munkát akadályozó tényezők elhárítása, amelyek gátolják a csapatot abban, hogy a sprint célját megvalósítsa.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mester nem a csapat vezetője, (a csapat önszerveződő), hanem a csapat és a külső tényezők közötti szereplő. Ügyel arra, hogy a 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folyamatot megfelelően alkalmazzák. Ő tartatja be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szabályait. Kulcsfontosságú feladatának számít a csapat védelme és annak biztosítása, hogy a csapat az elvégzendő feladatokra koncentráljon.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mester tartja mozgásban a csapatot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facilitátor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jelentős szerepet vállal az események lebonyolításában.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Támogató vezető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 csapat tagjaira és az általuk megteremtett ügyfél-érték megteremetésére összpontosít annak érdekében, hogy eredményeket érjenek el a szervezet értékeivel, alapelvekkel és üzleti célokkal összhangban.</a:t>
            </a:r>
          </a:p>
          <a:p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Facilitátor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 keretek tiszta meghatározásával segíti az együttműködést. Ide tartozik a megbeszélések adminisztrációja, moderálása és dokumentálása is.</a:t>
            </a:r>
          </a:p>
          <a:p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Coach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segít fejlődni az egyéneknek a gondolkodásmódra és a viselkedésre összpontosítva. A csapatot a folyamatos fejlődésben, míg a szervezetet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csapattal való valódi együttműködésben támogatja.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Menedzser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az akadályok kezeléséért, a pazarló folyamatok csökkentéséért, a folyamatokért és a csapat egészségének, az önszerveződés határainak kezeléséért és a kultúra támogatásáért felelős. Támogatást nyújt a projekten kívüli megrendelők számára a megfelelő riportok és eszkalációs anyagok összeállításában. Folyamatosan követi a sprint állapotát és a projekt állapotát. Időben észreveszi, ha a tervek veszélybe kerülnek és a csapattal közösen kitalálja, hogy megoldható a team-en belül a probléma vagy eszkalálni kell. Utóbbi esetben megoldási javaslattal együtt eszkalál.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Mentor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az agilis tudást és tapasztalatot átadja a csapatnak. Segít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testreszabni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keretrendszert anélkül hogy a lényeges elemeket elhagyná vagy szembemenne azokkal. Támogatja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team-eket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módszertani elvek betartásában.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Tanár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biztosítja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és más vonatkozó módszerek megértését és bevezetését.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Akadálymentesítő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aki megoldja a csapat előrehaladását hátráltató tényezőket, figyelembe véve a problémát és a fejlesztőcsapat önszervező képességeit.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Változáskezelő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amely lehetővé teszi egy olyan kultúra kialakulását, amelyben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csapatok virágozhatnak.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45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Napindító – „késők” miatt nem ajánlott</a:t>
            </a:r>
          </a:p>
          <a:p>
            <a:r>
              <a:rPr lang="hu-HU" dirty="0" smtClean="0"/>
              <a:t>Ebéd</a:t>
            </a:r>
            <a:r>
              <a:rPr lang="hu-HU" baseline="0" dirty="0" smtClean="0"/>
              <a:t> utáni időszak mellett javaslatok (</a:t>
            </a:r>
            <a:r>
              <a:rPr lang="hu-HU" baseline="0" dirty="0" err="1" smtClean="0"/>
              <a:t>Scrum</a:t>
            </a:r>
            <a:r>
              <a:rPr lang="hu-HU" baseline="0" dirty="0" smtClean="0"/>
              <a:t> szakértők véleménye)</a:t>
            </a:r>
          </a:p>
          <a:p>
            <a:r>
              <a:rPr lang="hu-HU" baseline="0" dirty="0" smtClean="0"/>
              <a:t>	- Ebéd utáni elpilledésből állómeeting felfrissít</a:t>
            </a:r>
          </a:p>
          <a:p>
            <a:r>
              <a:rPr lang="hu-HU" baseline="0" dirty="0" smtClean="0"/>
              <a:t>	- Mindenki dolgozott már aznap így privát gondok helyett könnyebb a munkán gondolkozni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D6E56-2983-45A9-81F6-A614DA0B5CD5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76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A5DF485-E509-45ED-8757-2CE95259A567}" type="datetimeFigureOut">
              <a:rPr lang="hu-HU" smtClean="0"/>
              <a:t>2021. 09. 14.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407959D-1641-419E-AE9C-24EB050CCAE8}" type="slidenum">
              <a:rPr lang="hu-HU" smtClean="0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iso/hu/manifest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Szoftvertesztelés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Szoftverfejlesztési módszertanok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00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Kezdeti prototípus készítésének lépései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 smtClean="0"/>
              <a:t>Alap követelmények meghatározása</a:t>
            </a:r>
          </a:p>
          <a:p>
            <a:pPr marL="731520" lvl="1" indent="-457200"/>
            <a:r>
              <a:rPr lang="hu-HU" dirty="0" smtClean="0"/>
              <a:t>Bemeneti / kimeneti adatok</a:t>
            </a:r>
          </a:p>
          <a:p>
            <a:pPr marL="731520" lvl="1" indent="-457200"/>
            <a:r>
              <a:rPr lang="hu-HU" dirty="0" smtClean="0"/>
              <a:t>Funkcionalitás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Kezdeti prototípus készítése</a:t>
            </a:r>
          </a:p>
          <a:p>
            <a:pPr marL="731520" lvl="1" indent="-457200"/>
            <a:r>
              <a:rPr lang="hu-HU" dirty="0" smtClean="0"/>
              <a:t>Csak felhasználói felület</a:t>
            </a:r>
          </a:p>
          <a:p>
            <a:pPr marL="731520" lvl="1" indent="-457200"/>
            <a:r>
              <a:rPr lang="hu-HU" dirty="0" smtClean="0"/>
              <a:t>Mögöttes funkciók nem, csak új felület megnyitása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Bemutatás</a:t>
            </a:r>
          </a:p>
          <a:p>
            <a:pPr marL="731520" lvl="1" indent="-457200"/>
            <a:r>
              <a:rPr lang="hu-HU" dirty="0" smtClean="0"/>
              <a:t>Egyfajta átvételi teszt</a:t>
            </a:r>
          </a:p>
          <a:p>
            <a:pPr marL="731520" lvl="1" indent="-457200"/>
            <a:r>
              <a:rPr lang="hu-HU" dirty="0" smtClean="0"/>
              <a:t>Végfelhasználók megvizsgálják és jelzik, hogy mit gondolnak másképp / mivel bővítenék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smtClean="0"/>
              <a:t>Követelmények pontosítása</a:t>
            </a:r>
          </a:p>
          <a:p>
            <a:pPr marL="731520" lvl="1" indent="-457200"/>
            <a:r>
              <a:rPr lang="hu-HU" dirty="0" smtClean="0"/>
              <a:t>Visszajelzés alapján módosítjuk a specifikációt, majd a lépések ismétlődnek.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58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Prototípus </a:t>
            </a:r>
            <a:r>
              <a:rPr lang="hu-HU" dirty="0"/>
              <a:t>„dimenziók</a:t>
            </a:r>
            <a:r>
              <a:rPr lang="hu-HU" dirty="0" smtClean="0"/>
              <a:t>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Vízszintes</a:t>
            </a:r>
          </a:p>
          <a:p>
            <a:pPr lvl="1"/>
            <a:r>
              <a:rPr lang="hu-HU" dirty="0"/>
              <a:t>Átfogó kép a rendszerről</a:t>
            </a:r>
          </a:p>
          <a:p>
            <a:pPr lvl="1"/>
            <a:r>
              <a:rPr lang="hu-HU" dirty="0"/>
              <a:t>Felhasználó interakciók a funkcionalitás előtt.</a:t>
            </a:r>
          </a:p>
          <a:p>
            <a:r>
              <a:rPr lang="hu-HU" dirty="0"/>
              <a:t>Függőleges</a:t>
            </a:r>
          </a:p>
          <a:p>
            <a:pPr lvl="1"/>
            <a:r>
              <a:rPr lang="hu-HU" dirty="0"/>
              <a:t>Egy alrendszer vagy funkció továbbfejlesztése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70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és inkrementális módszertanok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28149"/>
            <a:ext cx="7200800" cy="5097195"/>
          </a:xfrm>
        </p:spPr>
      </p:pic>
    </p:spTree>
    <p:extLst>
      <p:ext uri="{BB962C8B-B14F-4D97-AF65-F5344CB8AC3E}">
        <p14:creationId xmlns:p14="http://schemas.microsoft.com/office/powerpoint/2010/main" val="14840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és inkrementális módszertanok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hu-HU" dirty="0" smtClean="0"/>
              <a:t>Fokozatos</a:t>
            </a:r>
          </a:p>
          <a:p>
            <a:pPr lvl="1"/>
            <a:r>
              <a:rPr lang="hu-HU" dirty="0" smtClean="0"/>
              <a:t>Tervezés</a:t>
            </a:r>
          </a:p>
          <a:p>
            <a:pPr lvl="1"/>
            <a:r>
              <a:rPr lang="hu-HU" dirty="0" smtClean="0"/>
              <a:t>Implementálás</a:t>
            </a:r>
          </a:p>
          <a:p>
            <a:pPr lvl="1"/>
            <a:r>
              <a:rPr lang="hu-HU" dirty="0" smtClean="0"/>
              <a:t>Tesztelés</a:t>
            </a:r>
          </a:p>
          <a:p>
            <a:r>
              <a:rPr lang="hu-HU" dirty="0" smtClean="0"/>
              <a:t>Vízesésmodell + prototípus modell</a:t>
            </a:r>
          </a:p>
          <a:p>
            <a:pPr lvl="1"/>
            <a:r>
              <a:rPr lang="hu-HU" dirty="0" smtClean="0"/>
              <a:t>Vízesésmodell fejlesztési szakaszai</a:t>
            </a:r>
          </a:p>
          <a:p>
            <a:pPr lvl="1"/>
            <a:r>
              <a:rPr lang="hu-HU" dirty="0" smtClean="0"/>
              <a:t>Prototípus modell iteratív filozófiája</a:t>
            </a:r>
          </a:p>
          <a:p>
            <a:r>
              <a:rPr lang="hu-HU" dirty="0" smtClean="0"/>
              <a:t>Alap követelmények részekre bontása</a:t>
            </a:r>
          </a:p>
          <a:p>
            <a:pPr lvl="1"/>
            <a:r>
              <a:rPr lang="hu-HU" dirty="0" smtClean="0"/>
              <a:t>Fontossági sorrendben történő fejlesztés</a:t>
            </a:r>
          </a:p>
          <a:p>
            <a:pPr lvl="1"/>
            <a:r>
              <a:rPr lang="hu-HU" dirty="0" smtClean="0"/>
              <a:t>Különböző részek fejlesztése történhet párhuzamosan</a:t>
            </a:r>
          </a:p>
          <a:p>
            <a:pPr lvl="1"/>
            <a:r>
              <a:rPr lang="hu-HU" dirty="0" smtClean="0"/>
              <a:t>Első iteráció után már a megrendelőnek kiadható termék készül (nem prototípus)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7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 alkalmazásfejlesztés – RAD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81" y="1484784"/>
            <a:ext cx="5199606" cy="5040559"/>
          </a:xfrm>
        </p:spPr>
      </p:pic>
    </p:spTree>
    <p:extLst>
      <p:ext uri="{BB962C8B-B14F-4D97-AF65-F5344CB8AC3E}">
        <p14:creationId xmlns:p14="http://schemas.microsoft.com/office/powerpoint/2010/main" val="18243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 alkalmazásfejlesztés – RAD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Jellemzői</a:t>
            </a:r>
          </a:p>
          <a:p>
            <a:pPr lvl="1"/>
            <a:r>
              <a:rPr lang="hu-HU" dirty="0" smtClean="0"/>
              <a:t>iterációs </a:t>
            </a:r>
            <a:r>
              <a:rPr lang="hu-HU" dirty="0"/>
              <a:t>fejlesztés</a:t>
            </a:r>
          </a:p>
          <a:p>
            <a:pPr lvl="1"/>
            <a:r>
              <a:rPr lang="hu-HU" dirty="0"/>
              <a:t>működő prototípusok </a:t>
            </a:r>
            <a:r>
              <a:rPr lang="hu-HU" dirty="0" smtClean="0"/>
              <a:t>létrehozása</a:t>
            </a:r>
            <a:endParaRPr lang="hu-HU" dirty="0"/>
          </a:p>
          <a:p>
            <a:pPr lvl="1"/>
            <a:r>
              <a:rPr lang="hu-HU" dirty="0"/>
              <a:t>fejlesztést támogató programok használata, például </a:t>
            </a:r>
            <a:r>
              <a:rPr lang="hu-HU" dirty="0" smtClean="0"/>
              <a:t>IDE</a:t>
            </a:r>
          </a:p>
          <a:p>
            <a:pPr lvl="1"/>
            <a:r>
              <a:rPr lang="hu-HU" dirty="0" smtClean="0"/>
              <a:t>Felhasználókkal közös munka</a:t>
            </a:r>
          </a:p>
          <a:p>
            <a:r>
              <a:rPr lang="hu-HU" dirty="0" smtClean="0"/>
              <a:t>Szakaszai</a:t>
            </a:r>
          </a:p>
          <a:p>
            <a:pPr lvl="1"/>
            <a:r>
              <a:rPr lang="hu-HU" dirty="0"/>
              <a:t>Követelmények tervezési </a:t>
            </a:r>
            <a:r>
              <a:rPr lang="hu-HU" dirty="0" smtClean="0"/>
              <a:t>fázisa</a:t>
            </a:r>
          </a:p>
          <a:p>
            <a:pPr lvl="1"/>
            <a:r>
              <a:rPr lang="hu-HU" dirty="0"/>
              <a:t>Felhasználói tervezési </a:t>
            </a:r>
            <a:r>
              <a:rPr lang="hu-HU" dirty="0" smtClean="0"/>
              <a:t>szakasz</a:t>
            </a:r>
          </a:p>
          <a:p>
            <a:pPr lvl="1"/>
            <a:r>
              <a:rPr lang="hu-HU" dirty="0"/>
              <a:t>Építési </a:t>
            </a:r>
            <a:r>
              <a:rPr lang="hu-HU" dirty="0" smtClean="0"/>
              <a:t>szakasz</a:t>
            </a:r>
          </a:p>
          <a:p>
            <a:pPr lvl="1"/>
            <a:r>
              <a:rPr lang="hu-HU" dirty="0"/>
              <a:t>Átváltási </a:t>
            </a:r>
            <a:r>
              <a:rPr lang="hu-HU" dirty="0" smtClean="0"/>
              <a:t>szakasz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31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Agilis </a:t>
            </a:r>
            <a:r>
              <a:rPr lang="hu-HU" dirty="0"/>
              <a:t>szoftverfejlesztés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r>
              <a:rPr lang="hu-HU" dirty="0" smtClean="0"/>
              <a:t>Iteratív módszertan</a:t>
            </a:r>
          </a:p>
          <a:p>
            <a:pPr lvl="1"/>
            <a:r>
              <a:rPr lang="hu-HU" dirty="0" smtClean="0"/>
              <a:t>1-4 hetes fejlesztési ciklusok</a:t>
            </a:r>
          </a:p>
          <a:p>
            <a:r>
              <a:rPr lang="hu-HU" dirty="0" smtClean="0"/>
              <a:t>Alapja az agilis kiáltvány (lásd következő diák)</a:t>
            </a:r>
          </a:p>
          <a:p>
            <a:r>
              <a:rPr lang="hu-HU" dirty="0" smtClean="0"/>
              <a:t>Sok fajtája van pl.:</a:t>
            </a:r>
          </a:p>
          <a:p>
            <a:pPr lvl="1"/>
            <a:r>
              <a:rPr lang="hu-HU" dirty="0" err="1" smtClean="0"/>
              <a:t>Scrum</a:t>
            </a:r>
            <a:endParaRPr lang="hu-HU" dirty="0" smtClean="0"/>
          </a:p>
          <a:p>
            <a:pPr lvl="1"/>
            <a:r>
              <a:rPr lang="hu-HU" dirty="0" smtClean="0"/>
              <a:t>Extrém programozás (XP)</a:t>
            </a:r>
          </a:p>
          <a:p>
            <a:r>
              <a:rPr lang="hu-HU" dirty="0" smtClean="0"/>
              <a:t>Főbb jellemzők: </a:t>
            </a:r>
          </a:p>
          <a:p>
            <a:pPr lvl="1"/>
            <a:r>
              <a:rPr lang="hu-HU" dirty="0"/>
              <a:t>Kevesebb dokumentáció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Növekvő rugalmasság, csökkenő kockázat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Könnyebb kommunikáció, javuló együttműködés</a:t>
            </a:r>
            <a:r>
              <a:rPr lang="hu-HU" dirty="0" smtClean="0"/>
              <a:t>.</a:t>
            </a:r>
            <a:endParaRPr lang="hu-HU" dirty="0"/>
          </a:p>
          <a:p>
            <a:pPr lvl="1"/>
            <a:r>
              <a:rPr lang="hu-HU" dirty="0"/>
              <a:t>A megrendelő bevonása a fejlesztésbe.</a:t>
            </a:r>
          </a:p>
        </p:txBody>
      </p:sp>
    </p:spTree>
    <p:extLst>
      <p:ext uri="{BB962C8B-B14F-4D97-AF65-F5344CB8AC3E}">
        <p14:creationId xmlns:p14="http://schemas.microsoft.com/office/powerpoint/2010/main" val="5660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hlinkClick r:id="rId3"/>
              </a:rPr>
              <a:t>Kiáltvány az agilis szoftverfejlesztésért (</a:t>
            </a:r>
            <a:r>
              <a:rPr lang="hu-HU" dirty="0" err="1">
                <a:hlinkClick r:id="rId3"/>
              </a:rPr>
              <a:t>agilemanifesto.org</a:t>
            </a:r>
            <a:r>
              <a:rPr lang="hu-HU" dirty="0">
                <a:hlinkClick r:id="rId3"/>
              </a:rPr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r>
              <a:rPr lang="hu-HU" dirty="0" smtClean="0"/>
              <a:t>„A </a:t>
            </a:r>
            <a:r>
              <a:rPr lang="hu-HU" dirty="0"/>
              <a:t>szoftverfejlesztés hatékonyabb módját tárjuk fel saját tevékenységünk és a másoknak nyújtott segítség útján. E munka eredményeképpen megtanultuk értékelni:</a:t>
            </a:r>
          </a:p>
          <a:p>
            <a:pPr lvl="1"/>
            <a:r>
              <a:rPr lang="hu-HU" dirty="0" smtClean="0"/>
              <a:t>Az </a:t>
            </a:r>
            <a:r>
              <a:rPr lang="hu-HU" b="1" dirty="0"/>
              <a:t>egyéneket és a személyes kommunikációt </a:t>
            </a:r>
            <a:r>
              <a:rPr lang="hu-HU" dirty="0"/>
              <a:t>a </a:t>
            </a:r>
            <a:r>
              <a:rPr lang="hu-HU" i="1" dirty="0"/>
              <a:t>módszertanokkal és eszközökkel</a:t>
            </a:r>
            <a:r>
              <a:rPr lang="hu-HU" dirty="0"/>
              <a:t> szemben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működő szoftvert </a:t>
            </a:r>
            <a:r>
              <a:rPr lang="hu-HU" dirty="0"/>
              <a:t>az </a:t>
            </a:r>
            <a:r>
              <a:rPr lang="hu-HU" i="1" dirty="0"/>
              <a:t>átfogó dokumentációval</a:t>
            </a:r>
            <a:r>
              <a:rPr lang="hu-HU" dirty="0"/>
              <a:t> szemben</a:t>
            </a:r>
          </a:p>
          <a:p>
            <a:pPr lvl="1"/>
            <a:r>
              <a:rPr lang="hu-HU" dirty="0" smtClean="0"/>
              <a:t>A </a:t>
            </a:r>
            <a:r>
              <a:rPr lang="hu-HU" b="1" dirty="0" smtClean="0"/>
              <a:t>megrendelővel történő együttműködést</a:t>
            </a:r>
            <a:r>
              <a:rPr lang="hu-HU" dirty="0" smtClean="0"/>
              <a:t> a </a:t>
            </a:r>
            <a:r>
              <a:rPr lang="hu-HU" i="1" dirty="0" smtClean="0"/>
              <a:t>szerződéses egyeztetéssel </a:t>
            </a:r>
            <a:r>
              <a:rPr lang="hu-HU" dirty="0" smtClean="0"/>
              <a:t>szemben</a:t>
            </a:r>
          </a:p>
          <a:p>
            <a:pPr lvl="1"/>
            <a:r>
              <a:rPr lang="hu-HU" dirty="0" smtClean="0"/>
              <a:t>A </a:t>
            </a:r>
            <a:r>
              <a:rPr lang="hu-HU" b="1" dirty="0"/>
              <a:t>változás iránti készséget </a:t>
            </a:r>
            <a:r>
              <a:rPr lang="hu-HU" dirty="0"/>
              <a:t>a </a:t>
            </a:r>
            <a:r>
              <a:rPr lang="hu-HU" i="1" dirty="0"/>
              <a:t>tervek szolgai követésével</a:t>
            </a:r>
            <a:r>
              <a:rPr lang="hu-HU" dirty="0"/>
              <a:t> szemben</a:t>
            </a:r>
          </a:p>
          <a:p>
            <a:r>
              <a:rPr lang="hu-HU" dirty="0" smtClean="0"/>
              <a:t>Azaz</a:t>
            </a:r>
            <a:r>
              <a:rPr lang="hu-HU" dirty="0"/>
              <a:t>, annak ellenére, hogy a jobb oldalon szereplő tételek is értékkel bírnak, mi többre tartjuk a bal oldalon feltüntetetteket</a:t>
            </a:r>
            <a:r>
              <a:rPr lang="hu-HU" dirty="0" smtClean="0"/>
              <a:t>.”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133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Agilis Kiáltványt alkotó </a:t>
            </a:r>
            <a:r>
              <a:rPr lang="hu-HU" dirty="0" smtClean="0"/>
              <a:t>elvek 1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Legfontosabbnak azt tartjuk, hogy az ügyfél elégedettségét a működő szoftver mielőbbi és folyamatos szállításával vívjuk ki.</a:t>
            </a:r>
          </a:p>
          <a:p>
            <a:r>
              <a:rPr lang="hu-HU" dirty="0"/>
              <a:t>Elfogadjuk, hogy a követelmények változhatnak akár a fejlesztés vége felé is. Az agilis eljárások a változásból versenyelőnyt kovácsolnak az ügyfél számára.</a:t>
            </a:r>
          </a:p>
          <a:p>
            <a:r>
              <a:rPr lang="hu-HU" dirty="0"/>
              <a:t>Szállíts működő szoftvert gyakran, azaz néhány hetenként vagy havonként, lehetőség szerint a gyakoribb szállítást választva.</a:t>
            </a:r>
          </a:p>
          <a:p>
            <a:r>
              <a:rPr lang="hu-HU" dirty="0"/>
              <a:t>Az üzleti szakértők és a szoftverfejlesztők dolgozzanak együtt minden nap, a projekt teljes időtartamában.</a:t>
            </a:r>
          </a:p>
          <a:p>
            <a:r>
              <a:rPr lang="hu-HU" dirty="0"/>
              <a:t>Építsd a projektet sikerorientált egyénekre. Biztosítsd számukra a szükséges környezetet és támogatást, és bízz meg bennük, hogy elvégzik a munkát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7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Agilis Kiáltványt alkotó </a:t>
            </a:r>
            <a:r>
              <a:rPr lang="hu-HU" dirty="0" smtClean="0"/>
              <a:t>elvek 2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 </a:t>
            </a:r>
            <a:r>
              <a:rPr lang="hu-HU" dirty="0"/>
              <a:t>leghatásosabb és leghatékonyabb módszer az információ átadásának a fejlesztési csapaton belül, a személyes beszélgetés.</a:t>
            </a:r>
          </a:p>
          <a:p>
            <a:r>
              <a:rPr lang="hu-HU" dirty="0"/>
              <a:t>A működő szoftver az elsődleges mércéje az előrehaladásnak.</a:t>
            </a:r>
          </a:p>
          <a:p>
            <a:r>
              <a:rPr lang="hu-HU" dirty="0"/>
              <a:t>Az agilis eljárások a fenntartható fejlesztést pártolják. Fontos, hogy a szponzorok, a fejlesztők és a felhasználók folytonosan képesek legyenek tartani egy állandó ütemet.</a:t>
            </a:r>
          </a:p>
          <a:p>
            <a:r>
              <a:rPr lang="hu-HU" dirty="0"/>
              <a:t>A műszaki kiválóság és a jó terv folyamatos szem előtt tartása fokozza az agilitást.</a:t>
            </a:r>
          </a:p>
          <a:p>
            <a:r>
              <a:rPr lang="hu-HU" dirty="0"/>
              <a:t>Elengedhetetlen az egyszerűség, azaz az elvégezetlen munkamennyiség maximalizálásának művészete.</a:t>
            </a:r>
          </a:p>
          <a:p>
            <a:r>
              <a:rPr lang="hu-HU" dirty="0"/>
              <a:t>A legjobb architektúrák, követelmények és rendszertervek az önszerveződő csapatoktól származnak.</a:t>
            </a:r>
          </a:p>
          <a:p>
            <a:r>
              <a:rPr lang="hu-HU" dirty="0"/>
              <a:t>A csapat rendszeresen mérlegeli, hogy miképpen lehet emelni a hatékonyságot, és ehhez hangolja és igazítja az működését.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72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3113" y="188640"/>
            <a:ext cx="8229600" cy="868958"/>
          </a:xfrm>
        </p:spPr>
        <p:txBody>
          <a:bodyPr>
            <a:normAutofit/>
          </a:bodyPr>
          <a:lstStyle/>
          <a:p>
            <a:r>
              <a:rPr lang="hu-HU" dirty="0" smtClean="0"/>
              <a:t>Szoftverfejlesztési módszertan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ez?</a:t>
            </a:r>
          </a:p>
          <a:p>
            <a:pPr lvl="1"/>
            <a:r>
              <a:rPr lang="hu-HU" dirty="0" smtClean="0"/>
              <a:t>„Keretrendszer”</a:t>
            </a:r>
          </a:p>
          <a:p>
            <a:pPr lvl="1"/>
            <a:r>
              <a:rPr lang="hu-HU" dirty="0" smtClean="0"/>
              <a:t>Meghatározza a fejlesztés menetét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Célja</a:t>
            </a:r>
          </a:p>
          <a:p>
            <a:pPr lvl="1"/>
            <a:r>
              <a:rPr lang="hu-HU" dirty="0" smtClean="0"/>
              <a:t>Rendszerezés</a:t>
            </a:r>
          </a:p>
          <a:p>
            <a:pPr lvl="1"/>
            <a:r>
              <a:rPr lang="hu-HU" dirty="0" smtClean="0"/>
              <a:t>Tervezés</a:t>
            </a:r>
          </a:p>
          <a:p>
            <a:pPr lvl="1"/>
            <a:r>
              <a:rPr lang="hu-HU" dirty="0" smtClean="0"/>
              <a:t>Ellenőrzés alatt tartani a fejlesztés folyamatát</a:t>
            </a:r>
          </a:p>
          <a:p>
            <a:r>
              <a:rPr lang="hu-HU" dirty="0" smtClean="0"/>
              <a:t>Néha anélkül alkalmazzuk, hogy kimondanánk, hogy milyen módszertannal dolgozunk.</a:t>
            </a:r>
          </a:p>
          <a:p>
            <a:pPr lvl="1"/>
            <a:endParaRPr lang="hu-HU" dirty="0"/>
          </a:p>
        </p:txBody>
      </p:sp>
      <p:pic>
        <p:nvPicPr>
          <p:cNvPr id="1026" name="Picture 2" descr="C:\Users\bence\OneDrive - BMSZC Petrik Lajos Két Tanítási Nyelvű Vegyipari, Környezetvédelmi és Informatikai Szakgimnáziuma\Konyvek-tananyagok\Szoftverteszteles_eloadas\_forrasok\szoftverfejlesztesi_modszertan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62" y="929519"/>
            <a:ext cx="4233817" cy="390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6" y="1484784"/>
            <a:ext cx="8665215" cy="4824536"/>
          </a:xfrm>
        </p:spPr>
      </p:pic>
    </p:spTree>
    <p:extLst>
      <p:ext uri="{BB962C8B-B14F-4D97-AF65-F5344CB8AC3E}">
        <p14:creationId xmlns:p14="http://schemas.microsoft.com/office/powerpoint/2010/main" val="33714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66937"/>
            <a:ext cx="8784976" cy="4392488"/>
          </a:xfrm>
        </p:spPr>
      </p:pic>
    </p:spTree>
    <p:extLst>
      <p:ext uri="{BB962C8B-B14F-4D97-AF65-F5344CB8AC3E}">
        <p14:creationId xmlns:p14="http://schemas.microsoft.com/office/powerpoint/2010/main" val="40097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Komplex problémák megoldására fejlesztették ki.</a:t>
            </a:r>
          </a:p>
          <a:p>
            <a:r>
              <a:rPr lang="hu-HU" dirty="0" smtClean="0"/>
              <a:t>Agilis módszer</a:t>
            </a:r>
          </a:p>
          <a:p>
            <a:r>
              <a:rPr lang="hu-HU" dirty="0" err="1" smtClean="0"/>
              <a:t>Scrum</a:t>
            </a:r>
            <a:r>
              <a:rPr lang="hu-HU" dirty="0" smtClean="0"/>
              <a:t> csapatokból áll ezekben különböző szerepkörök</a:t>
            </a:r>
          </a:p>
          <a:p>
            <a:pPr lvl="1"/>
            <a:r>
              <a:rPr lang="hu-HU" dirty="0" err="1" smtClean="0"/>
              <a:t>Scrum</a:t>
            </a:r>
            <a:r>
              <a:rPr lang="hu-HU" dirty="0" smtClean="0"/>
              <a:t> Mester</a:t>
            </a:r>
          </a:p>
          <a:p>
            <a:pPr lvl="1"/>
            <a:r>
              <a:rPr lang="hu-HU" dirty="0" smtClean="0"/>
              <a:t>Fejlesztők</a:t>
            </a:r>
          </a:p>
          <a:p>
            <a:pPr lvl="1"/>
            <a:r>
              <a:rPr lang="hu-HU" dirty="0" smtClean="0"/>
              <a:t>Terméktulajdonos (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Fejlesztési folyamat: Sprint</a:t>
            </a:r>
          </a:p>
          <a:p>
            <a:pPr lvl="1"/>
            <a:r>
              <a:rPr lang="hu-HU" dirty="0" smtClean="0"/>
              <a:t>Különböző megbeszélések</a:t>
            </a:r>
          </a:p>
          <a:p>
            <a:pPr lvl="1"/>
            <a:r>
              <a:rPr lang="hu-HU" dirty="0" smtClean="0"/>
              <a:t>1-4 hét</a:t>
            </a:r>
          </a:p>
          <a:p>
            <a:r>
              <a:rPr lang="hu-HU" dirty="0" smtClean="0"/>
              <a:t>Önszerveződő csapatok</a:t>
            </a:r>
          </a:p>
          <a:p>
            <a:r>
              <a:rPr lang="hu-HU" dirty="0" smtClean="0"/>
              <a:t>Követelmények változására gyors reagálás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82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Szerepek </a:t>
            </a:r>
            <a:r>
              <a:rPr lang="hu-HU" dirty="0"/>
              <a:t>(1)</a:t>
            </a:r>
            <a:r>
              <a:rPr lang="hu-HU" dirty="0" smtClean="0"/>
              <a:t> - </a:t>
            </a:r>
            <a:r>
              <a:rPr lang="hu-HU" dirty="0" err="1" smtClean="0"/>
              <a:t>Scrum</a:t>
            </a:r>
            <a:r>
              <a:rPr lang="hu-HU" dirty="0" smtClean="0"/>
              <a:t> csapat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owner</a:t>
            </a:r>
            <a:endParaRPr lang="hu-HU" dirty="0" smtClean="0"/>
          </a:p>
          <a:p>
            <a:pPr lvl="1"/>
            <a:r>
              <a:rPr lang="hu-HU" dirty="0" smtClean="0"/>
              <a:t>Megrendelőt képviseli</a:t>
            </a:r>
          </a:p>
          <a:p>
            <a:pPr lvl="1"/>
            <a:r>
              <a:rPr lang="hu-HU" dirty="0" smtClean="0"/>
              <a:t>Termék teendő listáját (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Backlog</a:t>
            </a:r>
            <a:r>
              <a:rPr lang="hu-HU" dirty="0" smtClean="0"/>
              <a:t>) leírja, bővíti, kezeli</a:t>
            </a:r>
          </a:p>
          <a:p>
            <a:pPr lvl="1"/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Backlog</a:t>
            </a:r>
            <a:r>
              <a:rPr lang="hu-HU" dirty="0" smtClean="0"/>
              <a:t> prioritás szerinti </a:t>
            </a:r>
            <a:r>
              <a:rPr lang="hu-HU" dirty="0" err="1" smtClean="0"/>
              <a:t>sorbarendezése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Fejlesztők</a:t>
            </a:r>
          </a:p>
          <a:p>
            <a:pPr lvl="1"/>
            <a:r>
              <a:rPr lang="hu-HU" dirty="0" smtClean="0"/>
              <a:t>Termék elkészítése a feladatuk</a:t>
            </a:r>
          </a:p>
          <a:p>
            <a:pPr lvl="1"/>
            <a:r>
              <a:rPr lang="hu-HU" dirty="0" smtClean="0"/>
              <a:t>Különféle képességűek: üzleti </a:t>
            </a:r>
            <a:r>
              <a:rPr lang="hu-HU" dirty="0"/>
              <a:t>elemzők, UX tervezők, programozók, grafikusok, tesztelők, stb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Önszerveződőek.</a:t>
            </a:r>
          </a:p>
          <a:p>
            <a:pPr lvl="1"/>
            <a:r>
              <a:rPr lang="hu-HU" dirty="0" smtClean="0"/>
              <a:t>Feladatuk: Sprint végére kész növekmény elkészítése</a:t>
            </a:r>
          </a:p>
          <a:p>
            <a:pPr lvl="1"/>
            <a:r>
              <a:rPr lang="hu-HU" dirty="0" smtClean="0"/>
              <a:t>Nincsenek alcsoportok a célfeladatokra</a:t>
            </a:r>
          </a:p>
          <a:p>
            <a:pPr lvl="1"/>
            <a:r>
              <a:rPr lang="hu-HU" dirty="0" smtClean="0"/>
              <a:t>Bár mindenki külön területhez ért, ha bármi nem készül el a teljes csapat felelősége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01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Scrum</a:t>
            </a:r>
            <a:r>
              <a:rPr lang="hu-HU" dirty="0"/>
              <a:t> Szerepek </a:t>
            </a:r>
            <a:r>
              <a:rPr lang="hu-HU" dirty="0" smtClean="0"/>
              <a:t>(2) </a:t>
            </a:r>
            <a:r>
              <a:rPr lang="hu-HU" dirty="0"/>
              <a:t>- </a:t>
            </a:r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smtClean="0"/>
              <a:t>csapat – </a:t>
            </a:r>
            <a:br>
              <a:rPr lang="hu-HU" dirty="0" smtClean="0"/>
            </a:br>
            <a:r>
              <a:rPr lang="hu-HU" dirty="0" err="1" smtClean="0"/>
              <a:t>Scrum</a:t>
            </a:r>
            <a:r>
              <a:rPr lang="hu-HU" dirty="0" smtClean="0"/>
              <a:t> Mester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Feladata a </a:t>
            </a:r>
            <a:r>
              <a:rPr lang="hu-HU" dirty="0" err="1" smtClean="0"/>
              <a:t>Scrum</a:t>
            </a:r>
            <a:r>
              <a:rPr lang="hu-HU" dirty="0" smtClean="0"/>
              <a:t> népszerűsítése</a:t>
            </a:r>
          </a:p>
          <a:p>
            <a:r>
              <a:rPr lang="hu-HU" dirty="0" smtClean="0"/>
              <a:t>Megérteti a </a:t>
            </a:r>
            <a:r>
              <a:rPr lang="hu-HU" dirty="0" err="1" smtClean="0"/>
              <a:t>Scrum</a:t>
            </a:r>
            <a:r>
              <a:rPr lang="hu-HU" dirty="0" smtClean="0"/>
              <a:t> elméletét, gyakorlati elemeit szabályait és értékeit.</a:t>
            </a:r>
          </a:p>
          <a:p>
            <a:r>
              <a:rPr lang="hu-HU" dirty="0" smtClean="0"/>
              <a:t>Szerepe többrétű</a:t>
            </a:r>
          </a:p>
          <a:p>
            <a:r>
              <a:rPr lang="hu-HU" dirty="0" smtClean="0"/>
              <a:t>Feladatkörei (Barry </a:t>
            </a:r>
            <a:r>
              <a:rPr lang="hu-HU" dirty="0" err="1" smtClean="0"/>
              <a:t>Overeem</a:t>
            </a:r>
            <a:r>
              <a:rPr lang="hu-HU" dirty="0" smtClean="0"/>
              <a:t> szerint):</a:t>
            </a:r>
          </a:p>
          <a:p>
            <a:pPr lvl="1"/>
            <a:r>
              <a:rPr lang="hu-HU" dirty="0"/>
              <a:t>Támogató </a:t>
            </a:r>
            <a:r>
              <a:rPr lang="hu-HU" dirty="0" smtClean="0"/>
              <a:t>vezető</a:t>
            </a:r>
            <a:endParaRPr lang="hu-HU" dirty="0"/>
          </a:p>
          <a:p>
            <a:pPr lvl="1"/>
            <a:r>
              <a:rPr lang="hu-HU" dirty="0" err="1" smtClean="0"/>
              <a:t>Facilitátor</a:t>
            </a:r>
            <a:endParaRPr lang="hu-HU" dirty="0" smtClean="0"/>
          </a:p>
          <a:p>
            <a:pPr lvl="1"/>
            <a:r>
              <a:rPr lang="hu-HU" dirty="0" err="1" smtClean="0"/>
              <a:t>Coach</a:t>
            </a:r>
            <a:endParaRPr lang="hu-HU" dirty="0" smtClean="0"/>
          </a:p>
          <a:p>
            <a:pPr lvl="1"/>
            <a:r>
              <a:rPr lang="hu-HU" dirty="0" smtClean="0"/>
              <a:t>Menedzser</a:t>
            </a:r>
          </a:p>
          <a:p>
            <a:pPr lvl="1"/>
            <a:r>
              <a:rPr lang="hu-HU" dirty="0" smtClean="0"/>
              <a:t>Mentor</a:t>
            </a:r>
          </a:p>
          <a:p>
            <a:pPr lvl="1"/>
            <a:r>
              <a:rPr lang="hu-HU" dirty="0" smtClean="0"/>
              <a:t>Tanár</a:t>
            </a:r>
          </a:p>
          <a:p>
            <a:pPr lvl="1"/>
            <a:r>
              <a:rPr lang="hu-HU" dirty="0" smtClean="0"/>
              <a:t>Akadálymentesítő</a:t>
            </a:r>
          </a:p>
          <a:p>
            <a:pPr lvl="1"/>
            <a:r>
              <a:rPr lang="hu-HU" dirty="0" smtClean="0"/>
              <a:t>Változáskezelő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/>
              <a:t> </a:t>
            </a:r>
            <a:r>
              <a:rPr lang="hu-HU" dirty="0" smtClean="0"/>
              <a:t>Szerepek (3) – Egyéb érintettek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részei a </a:t>
            </a:r>
            <a:r>
              <a:rPr lang="hu-HU" dirty="0" err="1" smtClean="0"/>
              <a:t>Scrum</a:t>
            </a:r>
            <a:r>
              <a:rPr lang="hu-HU" dirty="0" smtClean="0"/>
              <a:t> csapatnak</a:t>
            </a:r>
          </a:p>
          <a:p>
            <a:r>
              <a:rPr lang="hu-HU" dirty="0" smtClean="0"/>
              <a:t>Felhasználók</a:t>
            </a:r>
          </a:p>
          <a:p>
            <a:pPr lvl="1"/>
            <a:r>
              <a:rPr lang="hu-HU" dirty="0" smtClean="0"/>
              <a:t>Akik a szoftvert használni fogják</a:t>
            </a:r>
          </a:p>
          <a:p>
            <a:pPr lvl="1"/>
            <a:r>
              <a:rPr lang="hu-HU" dirty="0" smtClean="0"/>
              <a:t>Néha 1 személy – a „felhasználó hangja”</a:t>
            </a:r>
          </a:p>
          <a:p>
            <a:r>
              <a:rPr lang="hu-HU" dirty="0" smtClean="0"/>
              <a:t>Üzleti szereplők</a:t>
            </a:r>
          </a:p>
          <a:p>
            <a:pPr lvl="1"/>
            <a:r>
              <a:rPr lang="hu-HU" dirty="0" smtClean="0"/>
              <a:t>Akiknek a termék hasznot fog hozni</a:t>
            </a:r>
          </a:p>
          <a:p>
            <a:pPr lvl="1"/>
            <a:r>
              <a:rPr lang="hu-HU" dirty="0" err="1" smtClean="0"/>
              <a:t>Demon</a:t>
            </a:r>
            <a:r>
              <a:rPr lang="hu-HU" dirty="0" smtClean="0"/>
              <a:t> vesznek részt</a:t>
            </a:r>
          </a:p>
          <a:p>
            <a:pPr lvl="1"/>
            <a:r>
              <a:rPr lang="hu-HU" dirty="0" err="1" smtClean="0"/>
              <a:t>Adminisztátorok</a:t>
            </a:r>
            <a:r>
              <a:rPr lang="hu-HU" dirty="0" smtClean="0"/>
              <a:t> / igazgatók is</a:t>
            </a:r>
          </a:p>
          <a:p>
            <a:r>
              <a:rPr lang="hu-HU" dirty="0" smtClean="0"/>
              <a:t>Menedzserek</a:t>
            </a:r>
          </a:p>
          <a:p>
            <a:pPr lvl="1"/>
            <a:r>
              <a:rPr lang="hu-HU" dirty="0" smtClean="0"/>
              <a:t>Munkakörnyezetet teremtik meg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14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Scrum</a:t>
            </a:r>
            <a:r>
              <a:rPr lang="hu-HU" dirty="0" smtClean="0"/>
              <a:t> Megbeszélések (1) </a:t>
            </a:r>
            <a:br>
              <a:rPr lang="hu-HU" dirty="0" smtClean="0"/>
            </a:br>
            <a:r>
              <a:rPr lang="hu-HU" dirty="0" smtClean="0"/>
              <a:t>Sprint </a:t>
            </a:r>
            <a:r>
              <a:rPr lang="hu-HU" dirty="0"/>
              <a:t>tervezés (Sprint </a:t>
            </a:r>
            <a:r>
              <a:rPr lang="hu-HU" dirty="0" err="1"/>
              <a:t>planning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Elvégezendő feladatok kijelölése a termék teendőlistájáról a terméktulajdonos közreműködésével</a:t>
            </a:r>
          </a:p>
          <a:p>
            <a:r>
              <a:rPr lang="hu-HU" dirty="0" smtClean="0"/>
              <a:t>Sprint teendőlistájának </a:t>
            </a:r>
            <a:r>
              <a:rPr lang="hu-HU" dirty="0"/>
              <a:t>(sprint </a:t>
            </a:r>
            <a:r>
              <a:rPr lang="hu-HU" dirty="0" err="1"/>
              <a:t>backlog</a:t>
            </a:r>
            <a:r>
              <a:rPr lang="hu-HU" dirty="0" smtClean="0"/>
              <a:t>) előkészítése – teljes csapat figyelembevételével részletezi a részfeladatok időszükségletét</a:t>
            </a:r>
          </a:p>
          <a:p>
            <a:r>
              <a:rPr lang="hu-HU" dirty="0" smtClean="0"/>
              <a:t>Annak meghatározása és kommunikálása, hogy mennyi feladat elvégzése várható el a sprint során</a:t>
            </a:r>
          </a:p>
          <a:p>
            <a:r>
              <a:rPr lang="hu-HU" dirty="0" smtClean="0"/>
              <a:t>4 hetes sprint esetén </a:t>
            </a:r>
            <a:r>
              <a:rPr lang="hu-HU" dirty="0" err="1" smtClean="0"/>
              <a:t>max</a:t>
            </a:r>
            <a:r>
              <a:rPr lang="hu-HU" dirty="0" smtClean="0"/>
              <a:t> 8 óra, rövidebb sprint esetén rövidebb.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52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Scrum</a:t>
            </a:r>
            <a:r>
              <a:rPr lang="hu-HU" dirty="0" smtClean="0"/>
              <a:t> Megbeszélések (2)</a:t>
            </a:r>
            <a:br>
              <a:rPr lang="hu-HU" dirty="0" smtClean="0"/>
            </a:br>
            <a:r>
              <a:rPr lang="hu-HU" dirty="0"/>
              <a:t>Napi </a:t>
            </a:r>
            <a:r>
              <a:rPr lang="hu-HU" dirty="0" err="1" smtClean="0"/>
              <a:t>Scrum-megbeszélés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Daily </a:t>
            </a:r>
            <a:r>
              <a:rPr lang="hu-HU" dirty="0" err="1" smtClean="0"/>
              <a:t>Scrum</a:t>
            </a:r>
            <a:r>
              <a:rPr lang="hu-HU" dirty="0" smtClean="0"/>
              <a:t> / </a:t>
            </a:r>
            <a:r>
              <a:rPr lang="hu-HU" dirty="0" err="1" smtClean="0"/>
              <a:t>Daily</a:t>
            </a:r>
            <a:r>
              <a:rPr lang="hu-HU" dirty="0" smtClean="0"/>
              <a:t> </a:t>
            </a:r>
            <a:r>
              <a:rPr lang="hu-HU" dirty="0" err="1" smtClean="0"/>
              <a:t>Standup</a:t>
            </a:r>
            <a:endParaRPr lang="hu-HU" dirty="0" smtClean="0"/>
          </a:p>
          <a:p>
            <a:r>
              <a:rPr lang="hu-HU" dirty="0" smtClean="0"/>
              <a:t>Minden nap (kivétel lehet </a:t>
            </a:r>
            <a:r>
              <a:rPr lang="hu-HU" dirty="0" err="1" smtClean="0"/>
              <a:t>demo</a:t>
            </a:r>
            <a:r>
              <a:rPr lang="hu-HU" dirty="0" smtClean="0"/>
              <a:t> napja) megtartott esemény</a:t>
            </a:r>
          </a:p>
          <a:p>
            <a:r>
              <a:rPr lang="hu-HU" dirty="0" smtClean="0"/>
              <a:t>Időpontra nincs szabály</a:t>
            </a:r>
          </a:p>
          <a:p>
            <a:pPr lvl="1"/>
            <a:r>
              <a:rPr lang="hu-HU" dirty="0" smtClean="0"/>
              <a:t>Lehet napindító megbeszélés</a:t>
            </a:r>
          </a:p>
          <a:p>
            <a:pPr lvl="1"/>
            <a:r>
              <a:rPr lang="hu-HU" dirty="0" smtClean="0"/>
              <a:t>Népszerű ebédidő utáni időszak</a:t>
            </a:r>
          </a:p>
          <a:p>
            <a:r>
              <a:rPr lang="hu-HU" dirty="0" smtClean="0"/>
              <a:t>Szabályok</a:t>
            </a:r>
          </a:p>
          <a:p>
            <a:pPr lvl="1"/>
            <a:r>
              <a:rPr lang="hu-HU" dirty="0" smtClean="0"/>
              <a:t>Bárki részt vehet, de csak a </a:t>
            </a:r>
            <a:r>
              <a:rPr lang="hu-HU" dirty="0" err="1" smtClean="0"/>
              <a:t>Scrum</a:t>
            </a:r>
            <a:r>
              <a:rPr lang="hu-HU" dirty="0" smtClean="0"/>
              <a:t> csapat tagjai beszélhetnek</a:t>
            </a:r>
          </a:p>
          <a:p>
            <a:pPr lvl="1"/>
            <a:r>
              <a:rPr lang="hu-HU" dirty="0" smtClean="0"/>
              <a:t>15 perc</a:t>
            </a:r>
          </a:p>
          <a:p>
            <a:pPr lvl="1"/>
            <a:r>
              <a:rPr lang="hu-HU" dirty="0" smtClean="0"/>
              <a:t>Résztvevők általában állnak</a:t>
            </a:r>
          </a:p>
          <a:p>
            <a:pPr lvl="1"/>
            <a:r>
              <a:rPr lang="hu-HU" dirty="0" smtClean="0"/>
              <a:t>Minden nap ugyanazon a helyen ugyanabban az időpontban</a:t>
            </a:r>
          </a:p>
          <a:p>
            <a:r>
              <a:rPr lang="hu-HU" dirty="0" smtClean="0"/>
              <a:t>Mindenki által megválaszolandó kérdések:</a:t>
            </a:r>
          </a:p>
          <a:p>
            <a:pPr lvl="1"/>
            <a:r>
              <a:rPr lang="hu-HU" dirty="0"/>
              <a:t>Mi az, amit a tegnapi megbeszélés óta csináltam? (vagy mit tanultam?)</a:t>
            </a:r>
          </a:p>
          <a:p>
            <a:pPr lvl="1"/>
            <a:r>
              <a:rPr lang="hu-HU" dirty="0"/>
              <a:t>Mi az, amit a mai nap tervezek csinálni?</a:t>
            </a:r>
          </a:p>
          <a:p>
            <a:pPr lvl="1"/>
            <a:r>
              <a:rPr lang="hu-HU" dirty="0"/>
              <a:t>Vannak-e akadályok, amik gátolnak a saját és a sprint célok elérésében?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50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Scrum</a:t>
            </a:r>
            <a:r>
              <a:rPr lang="hu-HU" dirty="0"/>
              <a:t> Megbeszélések </a:t>
            </a:r>
            <a:r>
              <a:rPr lang="hu-HU" dirty="0" smtClean="0"/>
              <a:t>(</a:t>
            </a:r>
            <a:r>
              <a:rPr lang="hu-HU" dirty="0"/>
              <a:t>3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Sprint Áttekintés (Sprint </a:t>
            </a:r>
            <a:r>
              <a:rPr lang="hu-HU" dirty="0" err="1" smtClean="0"/>
              <a:t>Review</a:t>
            </a:r>
            <a:r>
              <a:rPr lang="hu-HU" dirty="0" smtClean="0"/>
              <a:t> / Demó)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Annak áttekintése, hogy mely munkák készültek el és melyek nem.</a:t>
            </a:r>
          </a:p>
          <a:p>
            <a:r>
              <a:rPr lang="hu-HU" dirty="0"/>
              <a:t>Az elkészült munka bemutatása a terméktulajdonos és a fejlesztésben érdekeltek részére (</a:t>
            </a:r>
            <a:r>
              <a:rPr lang="hu-HU" dirty="0" err="1"/>
              <a:t>demo</a:t>
            </a:r>
            <a:r>
              <a:rPr lang="hu-HU" dirty="0"/>
              <a:t>).</a:t>
            </a:r>
          </a:p>
          <a:p>
            <a:r>
              <a:rPr lang="hu-HU" dirty="0"/>
              <a:t>A legkisebb, értéket adó, működő terméket már be lehet </a:t>
            </a:r>
            <a:r>
              <a:rPr lang="hu-HU" dirty="0" smtClean="0"/>
              <a:t>mutatni. A </a:t>
            </a:r>
            <a:r>
              <a:rPr lang="hu-HU" dirty="0"/>
              <a:t>még nem működő elemeket nem lehet bemutatni.</a:t>
            </a:r>
          </a:p>
          <a:p>
            <a:r>
              <a:rPr lang="hu-HU" dirty="0"/>
              <a:t>4 hetes sprint esetén maximum 4 óra hosszúságú, rövidebb sprint esetén ez az esemény is rövidebb.</a:t>
            </a:r>
          </a:p>
        </p:txBody>
      </p:sp>
    </p:spTree>
    <p:extLst>
      <p:ext uri="{BB962C8B-B14F-4D97-AF65-F5344CB8AC3E}">
        <p14:creationId xmlns:p14="http://schemas.microsoft.com/office/powerpoint/2010/main" val="28968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Scrum</a:t>
            </a:r>
            <a:r>
              <a:rPr lang="hu-HU" dirty="0"/>
              <a:t> Megbeszélések </a:t>
            </a:r>
            <a:r>
              <a:rPr lang="hu-HU" dirty="0" smtClean="0"/>
              <a:t>(4)</a:t>
            </a:r>
            <a:br>
              <a:rPr lang="hu-HU" dirty="0" smtClean="0"/>
            </a:br>
            <a:r>
              <a:rPr lang="hu-HU" dirty="0"/>
              <a:t>Sprint Visszatekintés </a:t>
            </a:r>
            <a:r>
              <a:rPr lang="hu-HU" dirty="0" smtClean="0"/>
              <a:t>(Sprint </a:t>
            </a:r>
            <a:r>
              <a:rPr lang="hu-HU" dirty="0" err="1" smtClean="0"/>
              <a:t>Retrospective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csapattagok </a:t>
            </a:r>
            <a:r>
              <a:rPr lang="hu-HU" b="1" dirty="0"/>
              <a:t>vélemény</a:t>
            </a:r>
            <a:r>
              <a:rPr lang="hu-HU" dirty="0"/>
              <a:t>t alkotnak az elmúlt sprintről. A vélemény lehet egy puszta benyomás is, nem kell kidolgozott, szilárd álláspontnak lennie.</a:t>
            </a:r>
          </a:p>
          <a:p>
            <a:r>
              <a:rPr lang="hu-HU" b="1" dirty="0"/>
              <a:t>Javaslatok</a:t>
            </a:r>
            <a:r>
              <a:rPr lang="hu-HU" dirty="0"/>
              <a:t>at tesznek a folyamatok továbbfejlesztésére. A javaslatoknak nem kell kiérleltnek lenniük, a kidolgozás nem a visszatekintés része.</a:t>
            </a:r>
          </a:p>
          <a:p>
            <a:r>
              <a:rPr lang="hu-HU" dirty="0"/>
              <a:t>Két kérdés merül fel a megbeszélésen: </a:t>
            </a:r>
            <a:r>
              <a:rPr lang="hu-HU" b="1" dirty="0"/>
              <a:t>Mi az, ami jól ment a sprint alatt? Mi az, amit a következő sprint során jobban lehetne csinálni?</a:t>
            </a:r>
          </a:p>
          <a:p>
            <a:r>
              <a:rPr lang="hu-HU" dirty="0"/>
              <a:t>4 hetes sprint esetén maximum 3 óra hosszúságú, rövidebb sprint esetén ez az esemény is rövidebb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0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Szoftverfejlesztési modellek</a:t>
            </a:r>
            <a:endParaRPr lang="hu-HU" dirty="0"/>
          </a:p>
        </p:txBody>
      </p:sp>
      <p:pic>
        <p:nvPicPr>
          <p:cNvPr id="2050" name="Picture 2" descr="C:\Users\bence\OneDrive - BMSZC Petrik Lajos Két Tanítási Nyelvű Vegyipari, Környezetvédelmi és Informatikai Szakgimnáziuma\Konyvek-tananyagok\Szoftverteszteles_eloadas\_forrasok\szoftverfejlesztesi_modelle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69168" cy="479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8" y="1412776"/>
            <a:ext cx="8794547" cy="4896544"/>
          </a:xfrm>
        </p:spPr>
      </p:pic>
    </p:spTree>
    <p:extLst>
      <p:ext uri="{BB962C8B-B14F-4D97-AF65-F5344CB8AC3E}">
        <p14:creationId xmlns:p14="http://schemas.microsoft.com/office/powerpoint/2010/main" val="23956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Scrum</a:t>
            </a:r>
            <a:r>
              <a:rPr lang="hu-HU" dirty="0" smtClean="0"/>
              <a:t> – Sprint </a:t>
            </a:r>
            <a:r>
              <a:rPr lang="hu-HU" dirty="0" err="1" smtClean="0"/>
              <a:t>backlog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6931"/>
            <a:ext cx="8229600" cy="4432500"/>
          </a:xfrm>
        </p:spPr>
      </p:pic>
    </p:spTree>
    <p:extLst>
      <p:ext uri="{BB962C8B-B14F-4D97-AF65-F5344CB8AC3E}">
        <p14:creationId xmlns:p14="http://schemas.microsoft.com/office/powerpoint/2010/main" val="253237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- </a:t>
            </a:r>
            <a:r>
              <a:rPr lang="hu-HU" dirty="0" err="1"/>
              <a:t>Burn</a:t>
            </a:r>
            <a:r>
              <a:rPr lang="hu-HU" dirty="0"/>
              <a:t> down </a:t>
            </a:r>
            <a:r>
              <a:rPr lang="hu-HU" dirty="0" err="1"/>
              <a:t>chart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Mindenki számára elérhető grafikon</a:t>
            </a:r>
          </a:p>
          <a:p>
            <a:r>
              <a:rPr lang="hu-HU" dirty="0"/>
              <a:t>Mutatja a listájából hátralevő munka mennyiségét. </a:t>
            </a:r>
          </a:p>
          <a:p>
            <a:r>
              <a:rPr lang="hu-HU" dirty="0"/>
              <a:t>Naponta frissítik</a:t>
            </a:r>
          </a:p>
          <a:p>
            <a:r>
              <a:rPr lang="hu-HU" dirty="0"/>
              <a:t>Egyszerű módon jeleníti meg a sprint állapotát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9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- </a:t>
            </a:r>
            <a:r>
              <a:rPr lang="hu-HU" dirty="0" err="1"/>
              <a:t>Burn</a:t>
            </a:r>
            <a:r>
              <a:rPr lang="hu-HU" dirty="0"/>
              <a:t> down </a:t>
            </a:r>
            <a:r>
              <a:rPr lang="hu-HU" dirty="0" err="1"/>
              <a:t>chart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1" y="1484784"/>
            <a:ext cx="8699370" cy="4752528"/>
          </a:xfrm>
        </p:spPr>
      </p:pic>
    </p:spTree>
    <p:extLst>
      <p:ext uri="{BB962C8B-B14F-4D97-AF65-F5344CB8AC3E}">
        <p14:creationId xmlns:p14="http://schemas.microsoft.com/office/powerpoint/2010/main" val="407173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Tesztelés helye és szintjei</a:t>
            </a:r>
            <a:br>
              <a:rPr lang="hu-HU" dirty="0" smtClean="0"/>
            </a:br>
            <a:r>
              <a:rPr lang="hu-HU" dirty="0" smtClean="0"/>
              <a:t>a különböző módszertanokban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Vízesésmodell</a:t>
            </a:r>
          </a:p>
          <a:p>
            <a:r>
              <a:rPr lang="hu-HU" dirty="0"/>
              <a:t>V-modell</a:t>
            </a:r>
          </a:p>
          <a:p>
            <a:r>
              <a:rPr lang="hu-HU" dirty="0" smtClean="0"/>
              <a:t>Prototípus </a:t>
            </a:r>
            <a:r>
              <a:rPr lang="hu-HU" dirty="0"/>
              <a:t>modell</a:t>
            </a:r>
          </a:p>
          <a:p>
            <a:r>
              <a:rPr lang="hu-HU" dirty="0" smtClean="0"/>
              <a:t>Iteratív </a:t>
            </a:r>
            <a:r>
              <a:rPr lang="hu-HU" dirty="0"/>
              <a:t>és inkrementális módszertanok</a:t>
            </a:r>
          </a:p>
          <a:p>
            <a:r>
              <a:rPr lang="hu-HU" dirty="0" smtClean="0"/>
              <a:t>Gyors </a:t>
            </a:r>
            <a:r>
              <a:rPr lang="hu-HU" dirty="0"/>
              <a:t>alkalmazásfejlesztés – RAD</a:t>
            </a:r>
          </a:p>
          <a:p>
            <a:r>
              <a:rPr lang="hu-HU" dirty="0" smtClean="0"/>
              <a:t>Agilis </a:t>
            </a:r>
            <a:r>
              <a:rPr lang="hu-HU" dirty="0"/>
              <a:t>szoftverfejlesztés</a:t>
            </a:r>
          </a:p>
          <a:p>
            <a:r>
              <a:rPr lang="hu-HU" dirty="0" err="1" smtClean="0"/>
              <a:t>Scrum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0379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Következő órán dolgozat az eddigi </a:t>
            </a:r>
            <a:r>
              <a:rPr lang="hu-HU" smtClean="0"/>
              <a:t>prezentációk tartalmából</a:t>
            </a: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777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Vízesés modell</a:t>
            </a:r>
          </a:p>
        </p:txBody>
      </p:sp>
      <p:pic>
        <p:nvPicPr>
          <p:cNvPr id="3074" name="Picture 2" descr="C:\Users\bence\OneDrive - BMSZC Petrik Lajos Két Tanítási Nyelvű Vegyipari, Környezetvédelmi és Informatikai Szakgimnáziuma\Konyvek-tananyagok\Szoftverteszteles_eloadas\_forrasok\modszertanok\vizesesmodell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6681"/>
            <a:ext cx="7344816" cy="525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Vízesés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hu-HU" dirty="0" smtClean="0"/>
              <a:t>Legrégebbi</a:t>
            </a:r>
          </a:p>
          <a:p>
            <a:r>
              <a:rPr lang="hu-HU" dirty="0" smtClean="0"/>
              <a:t>Egymást követő fázisok</a:t>
            </a:r>
          </a:p>
          <a:p>
            <a:r>
              <a:rPr lang="hu-HU" dirty="0" smtClean="0"/>
              <a:t>Nincs visszatérés korábbi fázisba - lineáris</a:t>
            </a:r>
          </a:p>
          <a:p>
            <a:pPr lvl="1"/>
            <a:r>
              <a:rPr lang="hu-HU" dirty="0" smtClean="0"/>
              <a:t>Gyakorlatban nem működik</a:t>
            </a:r>
          </a:p>
          <a:p>
            <a:r>
              <a:rPr lang="hu-HU" dirty="0" smtClean="0"/>
              <a:t>Ritkán használjuk</a:t>
            </a:r>
          </a:p>
          <a:p>
            <a:r>
              <a:rPr lang="hu-HU" dirty="0" smtClean="0"/>
              <a:t>Ügyféltől fejlesztés előtt végleges követelmények</a:t>
            </a:r>
          </a:p>
          <a:p>
            <a:r>
              <a:rPr lang="hu-HU" dirty="0" smtClean="0"/>
              <a:t>Előnye</a:t>
            </a:r>
          </a:p>
          <a:p>
            <a:pPr lvl="1"/>
            <a:r>
              <a:rPr lang="hu-HU" dirty="0" smtClean="0"/>
              <a:t>egyszerűen menedzselhető</a:t>
            </a:r>
          </a:p>
          <a:p>
            <a:r>
              <a:rPr lang="hu-HU" dirty="0" smtClean="0"/>
              <a:t>Hátránya</a:t>
            </a:r>
          </a:p>
          <a:p>
            <a:pPr lvl="1"/>
            <a:r>
              <a:rPr lang="hu-HU" dirty="0" smtClean="0"/>
              <a:t>Nagy bonyolult rendszerek</a:t>
            </a:r>
          </a:p>
          <a:p>
            <a:pPr lvl="1"/>
            <a:r>
              <a:rPr lang="hu-HU" dirty="0" smtClean="0"/>
              <a:t>Alkalmatlan a változtatásra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4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 modell</a:t>
            </a:r>
            <a:endParaRPr lang="hu-HU" dirty="0"/>
          </a:p>
        </p:txBody>
      </p:sp>
      <p:pic>
        <p:nvPicPr>
          <p:cNvPr id="4098" name="Picture 2" descr="C:\Users\bence\OneDrive - BMSZC Petrik Lajos Két Tanítási Nyelvű Vegyipari, Környezetvédelmi és Informatikai Szakgimnáziuma\Konyvek-tananyagok\Szoftverteszteles_eloadas\_forrasok\modszertanok\V_mod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3528" y="1628800"/>
            <a:ext cx="8548842" cy="4752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334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Vízesésmodell kibővítése</a:t>
            </a:r>
          </a:p>
          <a:p>
            <a:r>
              <a:rPr lang="hu-HU" dirty="0" smtClean="0"/>
              <a:t>Sokkal nagyobb hangsúlyt fektet a tesztelésre</a:t>
            </a:r>
          </a:p>
          <a:p>
            <a:r>
              <a:rPr lang="hu-HU" dirty="0" smtClean="0"/>
              <a:t>Tesztelési tervek írása azonos szintű definíciós fázisban történik</a:t>
            </a:r>
          </a:p>
          <a:p>
            <a:r>
              <a:rPr lang="hu-HU" dirty="0" smtClean="0"/>
              <a:t>Tesztelés során ha hiba van akkor a tervezési fázisra visszatér</a:t>
            </a:r>
          </a:p>
          <a:p>
            <a:r>
              <a:rPr lang="hu-HU" dirty="0" smtClean="0"/>
              <a:t>Rengeteg kritikát kapott</a:t>
            </a:r>
          </a:p>
          <a:p>
            <a:pPr lvl="1"/>
            <a:r>
              <a:rPr lang="hu-HU" dirty="0" smtClean="0"/>
              <a:t>Nem tükrözi elég jól a fejlesztési </a:t>
            </a:r>
            <a:r>
              <a:rPr lang="hu-HU" dirty="0" err="1" smtClean="0"/>
              <a:t>folymatot</a:t>
            </a:r>
            <a:endParaRPr lang="hu-HU" dirty="0" smtClean="0"/>
          </a:p>
          <a:p>
            <a:pPr lvl="1"/>
            <a:r>
              <a:rPr lang="hu-HU" dirty="0" smtClean="0"/>
              <a:t>Vízesésmodell problémái érvényesek rá</a:t>
            </a:r>
          </a:p>
          <a:p>
            <a:pPr lvl="1"/>
            <a:r>
              <a:rPr lang="hu-HU" dirty="0" smtClean="0"/>
              <a:t>Teszt esetek előzetes írását ösztönzi, nem a szabad tesztelést.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428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Prototípus modell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246235" cy="5218110"/>
          </a:xfrm>
        </p:spPr>
      </p:pic>
    </p:spTree>
    <p:extLst>
      <p:ext uri="{BB962C8B-B14F-4D97-AF65-F5344CB8AC3E}">
        <p14:creationId xmlns:p14="http://schemas.microsoft.com/office/powerpoint/2010/main" val="7327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Prototípus modell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hu-HU" dirty="0" smtClean="0"/>
              <a:t>Válasz a vízesésmodell kritikáira</a:t>
            </a:r>
          </a:p>
          <a:p>
            <a:pPr lvl="1"/>
            <a:r>
              <a:rPr lang="hu-HU" dirty="0" smtClean="0"/>
              <a:t>Ügyfélnek folyamatos </a:t>
            </a:r>
            <a:r>
              <a:rPr lang="hu-HU" dirty="0" err="1" smtClean="0"/>
              <a:t>demo</a:t>
            </a:r>
            <a:r>
              <a:rPr lang="hu-HU" dirty="0" smtClean="0"/>
              <a:t> – kiderül ha félreértették egymást</a:t>
            </a:r>
          </a:p>
          <a:p>
            <a:pPr lvl="1"/>
            <a:r>
              <a:rPr lang="hu-HU" dirty="0" smtClean="0"/>
              <a:t>Fejlesztési szakaszok ismétlik egymást</a:t>
            </a:r>
          </a:p>
          <a:p>
            <a:r>
              <a:rPr lang="hu-HU" dirty="0" smtClean="0"/>
              <a:t>Végső átadás előtt több </a:t>
            </a:r>
            <a:r>
              <a:rPr lang="hu-HU" dirty="0" smtClean="0"/>
              <a:t>prototípus</a:t>
            </a:r>
            <a:endParaRPr lang="hu-HU" dirty="0" smtClean="0"/>
          </a:p>
          <a:p>
            <a:pPr lvl="1"/>
            <a:r>
              <a:rPr lang="hu-HU" dirty="0" smtClean="0"/>
              <a:t>Felhasználó meg tudja mondani, hogy mi miért nem jó.</a:t>
            </a:r>
          </a:p>
          <a:p>
            <a:r>
              <a:rPr lang="hu-HU" dirty="0" smtClean="0"/>
              <a:t>Sikeres</a:t>
            </a:r>
            <a:endParaRPr lang="hu-HU" dirty="0"/>
          </a:p>
          <a:p>
            <a:pPr lvl="1"/>
            <a:r>
              <a:rPr lang="hu-HU" dirty="0" smtClean="0"/>
              <a:t>A modern módszertanok majd mindegyike ezen alapszik</a:t>
            </a:r>
          </a:p>
          <a:p>
            <a:pPr lvl="1"/>
            <a:r>
              <a:rPr lang="hu-HU" dirty="0" smtClean="0"/>
              <a:t>Iteratív módszertanok általában minden mérföldkövéhez prototípus</a:t>
            </a:r>
          </a:p>
          <a:p>
            <a:pPr lvl="1"/>
            <a:r>
              <a:rPr lang="hu-HU" dirty="0" smtClean="0"/>
              <a:t>Agilis módszertanokban akár naponta új prototípus</a:t>
            </a:r>
          </a:p>
        </p:txBody>
      </p:sp>
    </p:spTree>
    <p:extLst>
      <p:ext uri="{BB962C8B-B14F-4D97-AF65-F5344CB8AC3E}">
        <p14:creationId xmlns:p14="http://schemas.microsoft.com/office/powerpoint/2010/main" val="23340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súp">
  <a:themeElements>
    <a:clrScheme name="Zsúp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súp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5350B5B48E0F744DB98A622224CED2E7" ma:contentTypeVersion="2" ma:contentTypeDescription="Új dokumentum létrehozása." ma:contentTypeScope="" ma:versionID="d0016899df0493e4d0270251374b9f54">
  <xsd:schema xmlns:xsd="http://www.w3.org/2001/XMLSchema" xmlns:xs="http://www.w3.org/2001/XMLSchema" xmlns:p="http://schemas.microsoft.com/office/2006/metadata/properties" xmlns:ns2="2cdbd7be-7dfa-4b8b-a6b5-3f86439d9c74" targetNamespace="http://schemas.microsoft.com/office/2006/metadata/properties" ma:root="true" ma:fieldsID="6b60c8fa72cd2639ea705a742c872ed1" ns2:_="">
    <xsd:import namespace="2cdbd7be-7dfa-4b8b-a6b5-3f86439d9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dbd7be-7dfa-4b8b-a6b5-3f86439d9c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605663-C397-438A-AD13-CB3493DF87FF}"/>
</file>

<file path=customXml/itemProps2.xml><?xml version="1.0" encoding="utf-8"?>
<ds:datastoreItem xmlns:ds="http://schemas.openxmlformats.org/officeDocument/2006/customXml" ds:itemID="{6FAAC1AC-CF0B-4005-ACD0-C906CC8FD98C}"/>
</file>

<file path=customXml/itemProps3.xml><?xml version="1.0" encoding="utf-8"?>
<ds:datastoreItem xmlns:ds="http://schemas.openxmlformats.org/officeDocument/2006/customXml" ds:itemID="{174F47E4-19A8-4AFC-8DB9-CC544F0D9593}"/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634</TotalTime>
  <Words>1960</Words>
  <Application>Microsoft Office PowerPoint</Application>
  <PresentationFormat>Diavetítés a képernyőre (4:3 oldalarány)</PresentationFormat>
  <Paragraphs>272</Paragraphs>
  <Slides>35</Slides>
  <Notes>11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36" baseType="lpstr">
      <vt:lpstr>Zsúp</vt:lpstr>
      <vt:lpstr>Szoftvertesztelés</vt:lpstr>
      <vt:lpstr>Szoftverfejlesztési módszertan</vt:lpstr>
      <vt:lpstr>Szoftverfejlesztési modellek</vt:lpstr>
      <vt:lpstr>Vízesés modell</vt:lpstr>
      <vt:lpstr>Vízesés modell</vt:lpstr>
      <vt:lpstr>V modell</vt:lpstr>
      <vt:lpstr>V modell</vt:lpstr>
      <vt:lpstr>Prototípus modell</vt:lpstr>
      <vt:lpstr>Prototípus modell</vt:lpstr>
      <vt:lpstr>Kezdeti prototípus készítésének lépései</vt:lpstr>
      <vt:lpstr>Prototípus „dimenziók”</vt:lpstr>
      <vt:lpstr>Iteratív és inkrementális módszertanok</vt:lpstr>
      <vt:lpstr>Iteratív és inkrementális módszertanok</vt:lpstr>
      <vt:lpstr>Gyors alkalmazásfejlesztés – RAD</vt:lpstr>
      <vt:lpstr>Gyors alkalmazásfejlesztés – RAD</vt:lpstr>
      <vt:lpstr>Agilis szoftverfejlesztés</vt:lpstr>
      <vt:lpstr>Kiáltvány az agilis szoftverfejlesztésért (agilemanifesto.org)</vt:lpstr>
      <vt:lpstr>Az Agilis Kiáltványt alkotó elvek 1</vt:lpstr>
      <vt:lpstr>Az Agilis Kiáltványt alkotó elvek 2</vt:lpstr>
      <vt:lpstr>Scrum</vt:lpstr>
      <vt:lpstr>Scrum</vt:lpstr>
      <vt:lpstr>Scrum</vt:lpstr>
      <vt:lpstr>Scrum Szerepek (1) - Scrum csapat</vt:lpstr>
      <vt:lpstr>Scrum Szerepek (2) - Scrum csapat –  Scrum Mester</vt:lpstr>
      <vt:lpstr>Scrum Szerepek (3) – Egyéb érintettek</vt:lpstr>
      <vt:lpstr>Scrum Megbeszélések (1)  Sprint tervezés (Sprint planning)</vt:lpstr>
      <vt:lpstr>Scrum Megbeszélések (2) Napi Scrum-megbeszélés</vt:lpstr>
      <vt:lpstr>Scrum Megbeszélések (3) Sprint Áttekintés (Sprint Review / Demó)</vt:lpstr>
      <vt:lpstr>Scrum Megbeszélések (4) Sprint Visszatekintés (Sprint Retrospective)</vt:lpstr>
      <vt:lpstr>Scrum</vt:lpstr>
      <vt:lpstr>Scrum – Sprint backlog</vt:lpstr>
      <vt:lpstr>Scrum - Burn down chart</vt:lpstr>
      <vt:lpstr>Scrum - Burn down chart</vt:lpstr>
      <vt:lpstr>Tesztelés helye és szintjei a különböző módszertanokban</vt:lpstr>
      <vt:lpstr>Köszönöm a figyelmet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Szoftvertesztelés</dc:title>
  <dc:creator>Budaházi Bence</dc:creator>
  <cp:lastModifiedBy>Budaházi Bence</cp:lastModifiedBy>
  <cp:revision>51</cp:revision>
  <dcterms:created xsi:type="dcterms:W3CDTF">2021-02-04T13:56:56Z</dcterms:created>
  <dcterms:modified xsi:type="dcterms:W3CDTF">2021-09-14T18:54:37Z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0x0101005350B5B48E0F744DB98A622224CED2E7</vt:lpwstr>
  </property>
</Properties>
</file>