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6" r:id="rId7"/>
    <p:sldId id="264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2"/>
    <p:restoredTop sz="92993"/>
  </p:normalViewPr>
  <p:slideViewPr>
    <p:cSldViewPr snapToGrid="0" snapToObjects="1">
      <p:cViewPr varScale="1">
        <p:scale>
          <a:sx n="155" d="100"/>
          <a:sy n="155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D0E84-12D3-A44E-A604-A1315E8B0D12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56778-F011-4243-83FD-2F79BB5DE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4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Because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Larger size on the plots?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8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omni-bus F test in a linear regression denotes that the independent variables in your study, mainly, the FireEdge score, does contribute a significant effect to the model and should be retained.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17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4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4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2E90D-9DAD-3B4D-940A-91A378602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Validating the </a:t>
            </a:r>
            <a:r>
              <a:rPr lang="en-US" sz="4800" i="1" dirty="0"/>
              <a:t>FireEdge</a:t>
            </a:r>
            <a:r>
              <a:rPr lang="en-US" sz="4800" dirty="0"/>
              <a:t>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67637-3E4D-6345-A113-540822474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Robert W. Szarek</a:t>
            </a:r>
          </a:p>
          <a:p>
            <a:r>
              <a:rPr lang="en-US" sz="2000" dirty="0">
                <a:highlight>
                  <a:srgbClr val="FFFF00"/>
                </a:highlight>
              </a:rPr>
              <a:t>March 10, 2021</a:t>
            </a:r>
          </a:p>
        </p:txBody>
      </p:sp>
      <p:pic>
        <p:nvPicPr>
          <p:cNvPr id="15" name="Picture 3" descr="High angle view of a work table with a laptop">
            <a:extLst>
              <a:ext uri="{FF2B5EF4-FFF2-40B4-BE49-F238E27FC236}">
                <a16:creationId xmlns:a16="http://schemas.microsoft.com/office/drawing/2014/main" id="{06EAAEC5-B46F-47EF-8A3F-D648A2E38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54" r="-1" b="-1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83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1C85-CBB3-5946-A05B-4418E139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CA65-7CA9-4B4F-9578-BCDD809E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7" y="2478024"/>
            <a:ext cx="10611376" cy="3941064"/>
          </a:xfrm>
        </p:spPr>
        <p:txBody>
          <a:bodyPr/>
          <a:lstStyle/>
          <a:p>
            <a:r>
              <a:rPr lang="en-US" dirty="0"/>
              <a:t>Concurrent study design</a:t>
            </a:r>
          </a:p>
          <a:p>
            <a:r>
              <a:rPr lang="en-US" dirty="0"/>
              <a:t>More diversity in study participants</a:t>
            </a:r>
          </a:p>
          <a:p>
            <a:r>
              <a:rPr lang="en-US" dirty="0"/>
              <a:t>Potential bias in job performance ratings </a:t>
            </a:r>
          </a:p>
          <a:p>
            <a:r>
              <a:rPr lang="en-US" dirty="0"/>
              <a:t>Overpredicting performance due to qualified applicant pool</a:t>
            </a:r>
          </a:p>
          <a:p>
            <a:r>
              <a:rPr lang="en-US" dirty="0"/>
              <a:t>Correcting 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53708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950-DF27-5049-906E-5E46CB78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C3E8-6971-D34C-97B7-58AF8350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2478024"/>
            <a:ext cx="11176907" cy="4045240"/>
          </a:xfrm>
        </p:spPr>
        <p:txBody>
          <a:bodyPr>
            <a:normAutofit/>
          </a:bodyPr>
          <a:lstStyle/>
          <a:p>
            <a:r>
              <a:rPr lang="en-US" dirty="0"/>
              <a:t>R&amp;D Team developed the </a:t>
            </a:r>
            <a:r>
              <a:rPr lang="en-US" i="1" dirty="0"/>
              <a:t>FireEdge</a:t>
            </a:r>
            <a:r>
              <a:rPr lang="en-US" dirty="0"/>
              <a:t> test for firefighter selection</a:t>
            </a:r>
          </a:p>
          <a:p>
            <a:r>
              <a:rPr lang="en-US" dirty="0"/>
              <a:t>Test content based on a job analysis study that identified the skills and abilities needed to succeed in the job</a:t>
            </a:r>
          </a:p>
          <a:p>
            <a:r>
              <a:rPr lang="en-US" dirty="0"/>
              <a:t>Those skills and abilities were then translated into test questions</a:t>
            </a:r>
          </a:p>
          <a:p>
            <a:r>
              <a:rPr lang="en-US" dirty="0"/>
              <a:t>The result is a cognitive and situation-based reasoning test</a:t>
            </a:r>
          </a:p>
          <a:p>
            <a:pPr lvl="1"/>
            <a:r>
              <a:rPr lang="en-US" dirty="0"/>
              <a:t>A total of 150 questions</a:t>
            </a:r>
          </a:p>
          <a:p>
            <a:pPr lvl="1"/>
            <a:r>
              <a:rPr lang="en-US" dirty="0"/>
              <a:t>Time limit of 2 hours </a:t>
            </a:r>
          </a:p>
        </p:txBody>
      </p:sp>
    </p:spTree>
    <p:extLst>
      <p:ext uri="{BB962C8B-B14F-4D97-AF65-F5344CB8AC3E}">
        <p14:creationId xmlns:p14="http://schemas.microsoft.com/office/powerpoint/2010/main" val="222173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BD4C-20F1-9D4D-9054-3A6B0E30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0C5D-2A38-0F41-98CB-238024C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2478023"/>
            <a:ext cx="11234057" cy="4020747"/>
          </a:xfrm>
        </p:spPr>
        <p:txBody>
          <a:bodyPr>
            <a:normAutofit/>
          </a:bodyPr>
          <a:lstStyle/>
          <a:p>
            <a:r>
              <a:rPr lang="en-US" dirty="0"/>
              <a:t>Overall goal was to establish predictive evidence of job performance from test scores</a:t>
            </a:r>
          </a:p>
          <a:p>
            <a:pPr lvl="1"/>
            <a:r>
              <a:rPr lang="en-US" dirty="0"/>
              <a:t>Ideally, a higher </a:t>
            </a:r>
            <a:r>
              <a:rPr lang="en-US" i="1" dirty="0"/>
              <a:t>FireEdge</a:t>
            </a:r>
            <a:r>
              <a:rPr lang="en-US" dirty="0"/>
              <a:t> score would accompany a higher job performance rating</a:t>
            </a:r>
          </a:p>
          <a:p>
            <a:r>
              <a:rPr lang="en-US" dirty="0"/>
              <a:t>The benefits of this research study succeeding are:</a:t>
            </a:r>
          </a:p>
          <a:p>
            <a:pPr lvl="1"/>
            <a:r>
              <a:rPr lang="en-US" dirty="0"/>
              <a:t>Marketing </a:t>
            </a:r>
            <a:r>
              <a:rPr lang="en-US" i="1" dirty="0"/>
              <a:t>FireEdge</a:t>
            </a:r>
            <a:r>
              <a:rPr lang="en-US" dirty="0"/>
              <a:t> as a proven screening device to identify top talent</a:t>
            </a:r>
          </a:p>
          <a:p>
            <a:pPr lvl="1"/>
            <a:r>
              <a:rPr lang="en-US" dirty="0"/>
              <a:t>Provide legal defensibility for making selection-based decisions</a:t>
            </a:r>
          </a:p>
        </p:txBody>
      </p:sp>
    </p:spTree>
    <p:extLst>
      <p:ext uri="{BB962C8B-B14F-4D97-AF65-F5344CB8AC3E}">
        <p14:creationId xmlns:p14="http://schemas.microsoft.com/office/powerpoint/2010/main" val="327569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4290-7A5B-944D-96CB-64FAD60C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5321-9DDD-BF41-91D9-D7179BA8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2459170"/>
            <a:ext cx="11265031" cy="41023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Partnered with agencies to provide study participants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Created a stratified sampling plan from available personnel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Administered </a:t>
            </a:r>
            <a:r>
              <a:rPr lang="en-US" i="1" dirty="0"/>
              <a:t>FireEdge</a:t>
            </a:r>
            <a:r>
              <a:rPr lang="en-US" dirty="0"/>
              <a:t> under standardized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Obtained ratings of job performance from supervisors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Cleaned and removed outliers from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 several statistical analyses (correlations, regressions, t-tests)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Summarized findings and developed technical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7371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0270-9ACC-8F48-B55B-C856C7F3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8B69-4EC0-6F41-B865-6D8348A7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2138820"/>
            <a:ext cx="11189616" cy="6400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Break down of study participants: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C5544D0-5FB2-9B49-B5A1-D9AB466F3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83" r="25106" b="5475"/>
          <a:stretch/>
        </p:blipFill>
        <p:spPr>
          <a:xfrm>
            <a:off x="8060634" y="2570197"/>
            <a:ext cx="3627544" cy="4053053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818BB09-DCFD-1949-9862-00C505655C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84" r="23719" b="6467"/>
          <a:stretch/>
        </p:blipFill>
        <p:spPr>
          <a:xfrm>
            <a:off x="4263885" y="2667694"/>
            <a:ext cx="3518454" cy="4053052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3A5E5672-0791-5541-B892-8593CDEAC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59" r="27789" b="6341"/>
          <a:stretch/>
        </p:blipFill>
        <p:spPr>
          <a:xfrm>
            <a:off x="507882" y="2719772"/>
            <a:ext cx="3443779" cy="40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CF94-38C1-5841-AAE7-F35ACC7B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on </a:t>
            </a:r>
            <a:r>
              <a:rPr lang="en-US" i="1" dirty="0"/>
              <a:t>FireEdge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8BA2-6CE8-0346-9E13-585ADF57F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390" y="2478024"/>
            <a:ext cx="4937760" cy="3694176"/>
          </a:xfrm>
        </p:spPr>
        <p:txBody>
          <a:bodyPr/>
          <a:lstStyle/>
          <a:p>
            <a:r>
              <a:rPr lang="en-US" dirty="0"/>
              <a:t>Non-significant findings</a:t>
            </a:r>
          </a:p>
          <a:p>
            <a:r>
              <a:rPr lang="en-US" dirty="0"/>
              <a:t>F(4,274) = .663, </a:t>
            </a:r>
            <a:r>
              <a:rPr lang="en-US" i="1" dirty="0"/>
              <a:t>p</a:t>
            </a:r>
            <a:r>
              <a:rPr lang="en-US" dirty="0"/>
              <a:t> = .618</a:t>
            </a:r>
          </a:p>
          <a:p>
            <a:r>
              <a:rPr lang="en-US" dirty="0"/>
              <a:t>No evidence of significant differences in </a:t>
            </a:r>
            <a:r>
              <a:rPr lang="en-US" i="1" dirty="0"/>
              <a:t>FireEdge</a:t>
            </a:r>
            <a:r>
              <a:rPr lang="en-US" dirty="0"/>
              <a:t> scores by Race/Ethnicity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919F0B2-5FBA-EE40-9AD9-CC74BDE3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104" y="2189698"/>
            <a:ext cx="6453128" cy="39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35C4-B2A6-084B-AD62-C1074A49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7B13-AEE0-2E43-983A-A990A835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61" y="2478024"/>
            <a:ext cx="11129319" cy="4029868"/>
          </a:xfrm>
        </p:spPr>
        <p:txBody>
          <a:bodyPr/>
          <a:lstStyle/>
          <a:p>
            <a:r>
              <a:rPr lang="en-US" dirty="0"/>
              <a:t>Significant, positive correlation between </a:t>
            </a:r>
            <a:r>
              <a:rPr lang="en-US" i="1" dirty="0"/>
              <a:t>FireEdge</a:t>
            </a:r>
            <a:r>
              <a:rPr lang="en-US" dirty="0"/>
              <a:t> and Job Performance:</a:t>
            </a:r>
          </a:p>
          <a:p>
            <a:pPr lvl="1"/>
            <a:r>
              <a:rPr lang="en-US" i="1" dirty="0"/>
              <a:t>t(</a:t>
            </a:r>
            <a:r>
              <a:rPr lang="en-US" dirty="0"/>
              <a:t>295) = 4.884, </a:t>
            </a:r>
            <a:r>
              <a:rPr lang="en-US" i="1" dirty="0"/>
              <a:t>p</a:t>
            </a:r>
            <a:r>
              <a:rPr lang="en-US" dirty="0"/>
              <a:t> &lt; .001</a:t>
            </a:r>
          </a:p>
          <a:p>
            <a:pPr lvl="1"/>
            <a:r>
              <a:rPr lang="en-US" dirty="0"/>
              <a:t>Pearson Correlation </a:t>
            </a:r>
            <a:r>
              <a:rPr lang="en-US" b="1" i="1" dirty="0"/>
              <a:t>r</a:t>
            </a:r>
            <a:r>
              <a:rPr lang="en-US" dirty="0"/>
              <a:t> = .273</a:t>
            </a:r>
          </a:p>
          <a:p>
            <a:r>
              <a:rPr lang="en-US" dirty="0"/>
              <a:t>The </a:t>
            </a:r>
            <a:r>
              <a:rPr lang="en-US" i="1" dirty="0"/>
              <a:t>t-test </a:t>
            </a:r>
            <a:r>
              <a:rPr lang="en-US" dirty="0"/>
              <a:t>statistic</a:t>
            </a:r>
            <a:r>
              <a:rPr lang="en-US" i="1" dirty="0"/>
              <a:t> </a:t>
            </a:r>
            <a:r>
              <a:rPr lang="en-US" dirty="0"/>
              <a:t>demonstrates that the correlation coefficient is significantly different from zero </a:t>
            </a:r>
          </a:p>
          <a:p>
            <a:r>
              <a:rPr lang="en-US" dirty="0"/>
              <a:t>As test scores rise, so too does job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3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BD2B-922F-A54F-9FF6-AD3694BF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7F177-6009-FC48-8F94-B16D7312A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411" y="2298913"/>
            <a:ext cx="5690491" cy="4152646"/>
          </a:xfrm>
        </p:spPr>
        <p:txBody>
          <a:bodyPr>
            <a:normAutofit/>
          </a:bodyPr>
          <a:lstStyle/>
          <a:p>
            <a:r>
              <a:rPr lang="en-US" dirty="0"/>
              <a:t>Correlation = .273, </a:t>
            </a:r>
            <a:r>
              <a:rPr lang="en-US" i="1" dirty="0"/>
              <a:t>p</a:t>
            </a:r>
            <a:r>
              <a:rPr lang="en-US" dirty="0"/>
              <a:t> &lt; .001</a:t>
            </a:r>
          </a:p>
          <a:p>
            <a:r>
              <a:rPr lang="en-US" dirty="0"/>
              <a:t>Score predicts job performance</a:t>
            </a:r>
          </a:p>
          <a:p>
            <a:r>
              <a:rPr lang="en-US" dirty="0"/>
              <a:t>Line of best fit trends upward</a:t>
            </a:r>
          </a:p>
          <a:p>
            <a:r>
              <a:rPr lang="en-US" dirty="0"/>
              <a:t>F-test is also significant</a:t>
            </a:r>
          </a:p>
          <a:p>
            <a:pPr lvl="1"/>
            <a:r>
              <a:rPr lang="en-US" dirty="0"/>
              <a:t>F(1, 295) = 23.85, </a:t>
            </a:r>
            <a:r>
              <a:rPr lang="en-US" i="1" dirty="0"/>
              <a:t>p</a:t>
            </a:r>
            <a:r>
              <a:rPr lang="en-US" dirty="0"/>
              <a:t> &lt; .001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3EAF036-6996-A64D-809F-CA1991CD3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74" y="2128037"/>
            <a:ext cx="6052930" cy="43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2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0270-9ACC-8F48-B55B-C856C7F3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8B69-4EC0-6F41-B865-6D8348A7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2478024"/>
            <a:ext cx="11189616" cy="3694176"/>
          </a:xfrm>
        </p:spPr>
        <p:txBody>
          <a:bodyPr/>
          <a:lstStyle/>
          <a:p>
            <a:r>
              <a:rPr lang="en-US" dirty="0"/>
              <a:t>Empirical evidence demonstrates that test scores are significantly correlated with subsequent firefighter job performance(</a:t>
            </a:r>
            <a:r>
              <a:rPr lang="en-US" i="1" dirty="0"/>
              <a:t>r</a:t>
            </a:r>
            <a:r>
              <a:rPr lang="en-US" dirty="0"/>
              <a:t> = .273)</a:t>
            </a:r>
          </a:p>
          <a:p>
            <a:r>
              <a:rPr lang="en-US" dirty="0"/>
              <a:t>Analysis of Variance (ANOVA) test concludes no significant differences on </a:t>
            </a:r>
            <a:r>
              <a:rPr lang="en-US" i="1" dirty="0"/>
              <a:t>FireEdge</a:t>
            </a:r>
            <a:r>
              <a:rPr lang="en-US" dirty="0"/>
              <a:t> test score by Race</a:t>
            </a:r>
          </a:p>
          <a:p>
            <a:r>
              <a:rPr lang="en-US" dirty="0"/>
              <a:t>We conclude that higher scores on the </a:t>
            </a:r>
            <a:r>
              <a:rPr lang="en-US" i="1" dirty="0"/>
              <a:t>FireEdge</a:t>
            </a:r>
            <a:r>
              <a:rPr lang="en-US" dirty="0"/>
              <a:t> will yield more successful firefighters in general on the job, without adverse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71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C41"/>
      </a:dk2>
      <a:lt2>
        <a:srgbClr val="E8E6E2"/>
      </a:lt2>
      <a:accent1>
        <a:srgbClr val="7F94BA"/>
      </a:accent1>
      <a:accent2>
        <a:srgbClr val="7AA9B7"/>
      </a:accent2>
      <a:accent3>
        <a:srgbClr val="9996C6"/>
      </a:accent3>
      <a:accent4>
        <a:srgbClr val="BA8B7F"/>
      </a:accent4>
      <a:accent5>
        <a:srgbClr val="B6A17D"/>
      </a:accent5>
      <a:accent6>
        <a:srgbClr val="A5A772"/>
      </a:accent6>
      <a:hlink>
        <a:srgbClr val="95805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449</Words>
  <Application>Microsoft Macintosh PowerPoint</Application>
  <PresentationFormat>Widescreen</PresentationFormat>
  <Paragraphs>58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Validating the FireEdge Assessment</vt:lpstr>
      <vt:lpstr>Background Knowledge</vt:lpstr>
      <vt:lpstr>Presentation Overview</vt:lpstr>
      <vt:lpstr>Research Study Design</vt:lpstr>
      <vt:lpstr>Sample Composition</vt:lpstr>
      <vt:lpstr>Analysis of Variance on FireEdge Score</vt:lpstr>
      <vt:lpstr>Pearson Correlation Coefficient</vt:lpstr>
      <vt:lpstr>Linear Regression Model</vt:lpstr>
      <vt:lpstr>Conclusion</vt:lpstr>
      <vt:lpstr>Study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the FireEdge</dc:title>
  <dc:creator>Robert Szarek</dc:creator>
  <cp:lastModifiedBy>Robert Szarek</cp:lastModifiedBy>
  <cp:revision>200</cp:revision>
  <dcterms:created xsi:type="dcterms:W3CDTF">2021-03-05T21:40:38Z</dcterms:created>
  <dcterms:modified xsi:type="dcterms:W3CDTF">2021-03-07T02:11:19Z</dcterms:modified>
</cp:coreProperties>
</file>