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57" r:id="rId3"/>
    <p:sldId id="258" r:id="rId4"/>
    <p:sldId id="262" r:id="rId5"/>
    <p:sldId id="259" r:id="rId6"/>
    <p:sldId id="264" r:id="rId7"/>
    <p:sldId id="263" r:id="rId8"/>
    <p:sldId id="266"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0"/>
    <p:restoredTop sz="92993"/>
  </p:normalViewPr>
  <p:slideViewPr>
    <p:cSldViewPr snapToGrid="0" snapToObjects="1">
      <p:cViewPr varScale="1">
        <p:scale>
          <a:sx n="155" d="100"/>
          <a:sy n="155"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D0E84-12D3-A44E-A604-A1315E8B0D12}"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56778-F011-4243-83FD-2F79BB5DEBFB}" type="slidenum">
              <a:rPr lang="en-US" smtClean="0"/>
              <a:t>‹#›</a:t>
            </a:fld>
            <a:endParaRPr lang="en-US"/>
          </a:p>
        </p:txBody>
      </p:sp>
    </p:spTree>
    <p:extLst>
      <p:ext uri="{BB962C8B-B14F-4D97-AF65-F5344CB8AC3E}">
        <p14:creationId xmlns:p14="http://schemas.microsoft.com/office/powerpoint/2010/main" val="172774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Tying the scores on this newly developed test to some sort of external criteria, something that would help us establish that using the test makes sense to hire for this position. </a:t>
            </a:r>
          </a:p>
        </p:txBody>
      </p:sp>
      <p:sp>
        <p:nvSpPr>
          <p:cNvPr id="4" name="Slide Number Placeholder 3"/>
          <p:cNvSpPr>
            <a:spLocks noGrp="1"/>
          </p:cNvSpPr>
          <p:nvPr>
            <p:ph type="sldNum" sz="quarter" idx="5"/>
          </p:nvPr>
        </p:nvSpPr>
        <p:spPr/>
        <p:txBody>
          <a:bodyPr/>
          <a:lstStyle/>
          <a:p>
            <a:fld id="{5F256778-F011-4243-83FD-2F79BB5DEBFB}" type="slidenum">
              <a:rPr lang="en-US" smtClean="0"/>
              <a:t>3</a:t>
            </a:fld>
            <a:endParaRPr lang="en-US"/>
          </a:p>
        </p:txBody>
      </p:sp>
    </p:spTree>
    <p:extLst>
      <p:ext uri="{BB962C8B-B14F-4D97-AF65-F5344CB8AC3E}">
        <p14:creationId xmlns:p14="http://schemas.microsoft.com/office/powerpoint/2010/main" val="248250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Larger size on the plots?</a:t>
            </a:r>
          </a:p>
        </p:txBody>
      </p:sp>
      <p:sp>
        <p:nvSpPr>
          <p:cNvPr id="4" name="Slide Number Placeholder 3"/>
          <p:cNvSpPr>
            <a:spLocks noGrp="1"/>
          </p:cNvSpPr>
          <p:nvPr>
            <p:ph type="sldNum" sz="quarter" idx="5"/>
          </p:nvPr>
        </p:nvSpPr>
        <p:spPr/>
        <p:txBody>
          <a:bodyPr/>
          <a:lstStyle/>
          <a:p>
            <a:fld id="{5F256778-F011-4243-83FD-2F79BB5DEBFB}" type="slidenum">
              <a:rPr lang="en-US" smtClean="0"/>
              <a:t>4</a:t>
            </a:fld>
            <a:endParaRPr lang="en-US"/>
          </a:p>
        </p:txBody>
      </p:sp>
    </p:spTree>
    <p:extLst>
      <p:ext uri="{BB962C8B-B14F-4D97-AF65-F5344CB8AC3E}">
        <p14:creationId xmlns:p14="http://schemas.microsoft.com/office/powerpoint/2010/main" val="263038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revolves around imputation of missing data, removing outliers, identifying trends, multi-collinearity, etc.</a:t>
            </a:r>
          </a:p>
        </p:txBody>
      </p:sp>
      <p:sp>
        <p:nvSpPr>
          <p:cNvPr id="4" name="Slide Number Placeholder 3"/>
          <p:cNvSpPr>
            <a:spLocks noGrp="1"/>
          </p:cNvSpPr>
          <p:nvPr>
            <p:ph type="sldNum" sz="quarter" idx="5"/>
          </p:nvPr>
        </p:nvSpPr>
        <p:spPr/>
        <p:txBody>
          <a:bodyPr/>
          <a:lstStyle/>
          <a:p>
            <a:fld id="{5F256778-F011-4243-83FD-2F79BB5DEBFB}" type="slidenum">
              <a:rPr lang="en-US" smtClean="0"/>
              <a:t>5</a:t>
            </a:fld>
            <a:endParaRPr lang="en-US"/>
          </a:p>
        </p:txBody>
      </p:sp>
    </p:spTree>
    <p:extLst>
      <p:ext uri="{BB962C8B-B14F-4D97-AF65-F5344CB8AC3E}">
        <p14:creationId xmlns:p14="http://schemas.microsoft.com/office/powerpoint/2010/main" val="410954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simply an extension of the correlational analysis from the slide before.</a:t>
            </a:r>
          </a:p>
        </p:txBody>
      </p:sp>
      <p:sp>
        <p:nvSpPr>
          <p:cNvPr id="4" name="Slide Number Placeholder 3"/>
          <p:cNvSpPr>
            <a:spLocks noGrp="1"/>
          </p:cNvSpPr>
          <p:nvPr>
            <p:ph type="sldNum" sz="quarter" idx="5"/>
          </p:nvPr>
        </p:nvSpPr>
        <p:spPr/>
        <p:txBody>
          <a:bodyPr/>
          <a:lstStyle/>
          <a:p>
            <a:fld id="{5F256778-F011-4243-83FD-2F79BB5DEBFB}" type="slidenum">
              <a:rPr lang="en-US" smtClean="0"/>
              <a:t>7</a:t>
            </a:fld>
            <a:endParaRPr lang="en-US"/>
          </a:p>
        </p:txBody>
      </p:sp>
    </p:spTree>
    <p:extLst>
      <p:ext uri="{BB962C8B-B14F-4D97-AF65-F5344CB8AC3E}">
        <p14:creationId xmlns:p14="http://schemas.microsoft.com/office/powerpoint/2010/main" val="71502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and equity is an important piece</a:t>
            </a:r>
          </a:p>
        </p:txBody>
      </p:sp>
      <p:sp>
        <p:nvSpPr>
          <p:cNvPr id="4" name="Slide Number Placeholder 3"/>
          <p:cNvSpPr>
            <a:spLocks noGrp="1"/>
          </p:cNvSpPr>
          <p:nvPr>
            <p:ph type="sldNum" sz="quarter" idx="5"/>
          </p:nvPr>
        </p:nvSpPr>
        <p:spPr/>
        <p:txBody>
          <a:bodyPr/>
          <a:lstStyle/>
          <a:p>
            <a:fld id="{5F256778-F011-4243-83FD-2F79BB5DEBFB}" type="slidenum">
              <a:rPr lang="en-US" smtClean="0"/>
              <a:t>8</a:t>
            </a:fld>
            <a:endParaRPr lang="en-US"/>
          </a:p>
        </p:txBody>
      </p:sp>
    </p:spTree>
    <p:extLst>
      <p:ext uri="{BB962C8B-B14F-4D97-AF65-F5344CB8AC3E}">
        <p14:creationId xmlns:p14="http://schemas.microsoft.com/office/powerpoint/2010/main" val="146734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conclusions revolve around two very important concepts, one, that the test we are employing is tied to significant performance feedback and two, that the test does not cause bias against anybody by race.</a:t>
            </a:r>
          </a:p>
        </p:txBody>
      </p:sp>
      <p:sp>
        <p:nvSpPr>
          <p:cNvPr id="4" name="Slide Number Placeholder 3"/>
          <p:cNvSpPr>
            <a:spLocks noGrp="1"/>
          </p:cNvSpPr>
          <p:nvPr>
            <p:ph type="sldNum" sz="quarter" idx="5"/>
          </p:nvPr>
        </p:nvSpPr>
        <p:spPr/>
        <p:txBody>
          <a:bodyPr/>
          <a:lstStyle/>
          <a:p>
            <a:fld id="{5F256778-F011-4243-83FD-2F79BB5DEBFB}" type="slidenum">
              <a:rPr lang="en-US" smtClean="0"/>
              <a:t>9</a:t>
            </a:fld>
            <a:endParaRPr lang="en-US"/>
          </a:p>
        </p:txBody>
      </p:sp>
    </p:spTree>
    <p:extLst>
      <p:ext uri="{BB962C8B-B14F-4D97-AF65-F5344CB8AC3E}">
        <p14:creationId xmlns:p14="http://schemas.microsoft.com/office/powerpoint/2010/main" val="313143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3/9/21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17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284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376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35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09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3/9/21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580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3/9/21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78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20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3/9/21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8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3/9/21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77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3/9/21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687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3/9/21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518496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2E90D-9DAD-3B4D-940A-91A37860209A}"/>
              </a:ext>
            </a:extLst>
          </p:cNvPr>
          <p:cNvSpPr>
            <a:spLocks noGrp="1"/>
          </p:cNvSpPr>
          <p:nvPr>
            <p:ph type="ctrTitle"/>
          </p:nvPr>
        </p:nvSpPr>
        <p:spPr>
          <a:xfrm>
            <a:off x="7848600" y="1122363"/>
            <a:ext cx="3977640" cy="3204134"/>
          </a:xfrm>
        </p:spPr>
        <p:txBody>
          <a:bodyPr anchor="b">
            <a:normAutofit/>
          </a:bodyPr>
          <a:lstStyle/>
          <a:p>
            <a:r>
              <a:rPr lang="en-US" sz="4800" dirty="0"/>
              <a:t>Validating the </a:t>
            </a:r>
            <a:r>
              <a:rPr lang="en-US" sz="4800" i="1" dirty="0"/>
              <a:t>FireEdge</a:t>
            </a:r>
            <a:r>
              <a:rPr lang="en-US" sz="4800" dirty="0"/>
              <a:t> Assessment</a:t>
            </a:r>
          </a:p>
        </p:txBody>
      </p:sp>
      <p:sp>
        <p:nvSpPr>
          <p:cNvPr id="3" name="Subtitle 2">
            <a:extLst>
              <a:ext uri="{FF2B5EF4-FFF2-40B4-BE49-F238E27FC236}">
                <a16:creationId xmlns:a16="http://schemas.microsoft.com/office/drawing/2014/main" id="{B8567637-3E4D-6345-A113-540822474FC9}"/>
              </a:ext>
            </a:extLst>
          </p:cNvPr>
          <p:cNvSpPr>
            <a:spLocks noGrp="1"/>
          </p:cNvSpPr>
          <p:nvPr>
            <p:ph type="subTitle" idx="1"/>
          </p:nvPr>
        </p:nvSpPr>
        <p:spPr>
          <a:xfrm>
            <a:off x="7848600" y="4872922"/>
            <a:ext cx="3977640" cy="1208141"/>
          </a:xfrm>
        </p:spPr>
        <p:txBody>
          <a:bodyPr>
            <a:normAutofit/>
          </a:bodyPr>
          <a:lstStyle/>
          <a:p>
            <a:r>
              <a:rPr lang="en-US" sz="2000" dirty="0"/>
              <a:t>Robert W. Szarek</a:t>
            </a:r>
          </a:p>
          <a:p>
            <a:r>
              <a:rPr lang="en-US" sz="2000" dirty="0">
                <a:highlight>
                  <a:srgbClr val="FFFF00"/>
                </a:highlight>
              </a:rPr>
              <a:t>March 10, 2021</a:t>
            </a:r>
          </a:p>
        </p:txBody>
      </p:sp>
      <p:pic>
        <p:nvPicPr>
          <p:cNvPr id="15" name="Picture 3" descr="High angle view of a work table with a laptop">
            <a:extLst>
              <a:ext uri="{FF2B5EF4-FFF2-40B4-BE49-F238E27FC236}">
                <a16:creationId xmlns:a16="http://schemas.microsoft.com/office/drawing/2014/main" id="{06EAAEC5-B46F-47EF-8A3F-D648A2E3819E}"/>
              </a:ext>
            </a:extLst>
          </p:cNvPr>
          <p:cNvPicPr>
            <a:picLocks noChangeAspect="1"/>
          </p:cNvPicPr>
          <p:nvPr/>
        </p:nvPicPr>
        <p:blipFill rotWithShape="1">
          <a:blip r:embed="rId2"/>
          <a:srcRect l="27554" r="-1" b="-1"/>
          <a:stretch/>
        </p:blipFill>
        <p:spPr>
          <a:xfrm>
            <a:off x="20" y="10"/>
            <a:ext cx="7443196" cy="6857990"/>
          </a:xfrm>
          <a:prstGeom prst="rect">
            <a:avLst/>
          </a:prstGeom>
        </p:spPr>
      </p:pic>
      <p:sp>
        <p:nvSpPr>
          <p:cNvPr id="16"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8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1C85-CBB3-5946-A05B-4418E139C640}"/>
              </a:ext>
            </a:extLst>
          </p:cNvPr>
          <p:cNvSpPr>
            <a:spLocks noGrp="1"/>
          </p:cNvSpPr>
          <p:nvPr>
            <p:ph type="title"/>
          </p:nvPr>
        </p:nvSpPr>
        <p:spPr/>
        <p:txBody>
          <a:bodyPr/>
          <a:lstStyle/>
          <a:p>
            <a:r>
              <a:rPr lang="en-US" dirty="0"/>
              <a:t>Research Study Limitations</a:t>
            </a:r>
          </a:p>
        </p:txBody>
      </p:sp>
      <p:sp>
        <p:nvSpPr>
          <p:cNvPr id="3" name="Content Placeholder 2">
            <a:extLst>
              <a:ext uri="{FF2B5EF4-FFF2-40B4-BE49-F238E27FC236}">
                <a16:creationId xmlns:a16="http://schemas.microsoft.com/office/drawing/2014/main" id="{C904CA65-7CA9-4B4F-9578-BCDD809E9874}"/>
              </a:ext>
            </a:extLst>
          </p:cNvPr>
          <p:cNvSpPr>
            <a:spLocks noGrp="1"/>
          </p:cNvSpPr>
          <p:nvPr>
            <p:ph idx="1"/>
          </p:nvPr>
        </p:nvSpPr>
        <p:spPr>
          <a:xfrm>
            <a:off x="580107" y="2478024"/>
            <a:ext cx="10611376" cy="3941064"/>
          </a:xfrm>
        </p:spPr>
        <p:txBody>
          <a:bodyPr/>
          <a:lstStyle/>
          <a:p>
            <a:r>
              <a:rPr lang="en-US" dirty="0"/>
              <a:t>Concurrent study design</a:t>
            </a:r>
          </a:p>
          <a:p>
            <a:r>
              <a:rPr lang="en-US" dirty="0"/>
              <a:t>More diversity in study participants</a:t>
            </a:r>
          </a:p>
          <a:p>
            <a:r>
              <a:rPr lang="en-US" dirty="0"/>
              <a:t>Potential bias in job performance ratings </a:t>
            </a:r>
          </a:p>
          <a:p>
            <a:r>
              <a:rPr lang="en-US" dirty="0"/>
              <a:t>Overpredicting performance due to qualified applicant pool</a:t>
            </a:r>
          </a:p>
          <a:p>
            <a:r>
              <a:rPr lang="en-US" dirty="0"/>
              <a:t>Correcting correlation coefficients</a:t>
            </a:r>
          </a:p>
        </p:txBody>
      </p:sp>
    </p:spTree>
    <p:extLst>
      <p:ext uri="{BB962C8B-B14F-4D97-AF65-F5344CB8AC3E}">
        <p14:creationId xmlns:p14="http://schemas.microsoft.com/office/powerpoint/2010/main" val="537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3950-DF27-5049-906E-5E46CB782F41}"/>
              </a:ext>
            </a:extLst>
          </p:cNvPr>
          <p:cNvSpPr>
            <a:spLocks noGrp="1"/>
          </p:cNvSpPr>
          <p:nvPr>
            <p:ph type="title"/>
          </p:nvPr>
        </p:nvSpPr>
        <p:spPr/>
        <p:txBody>
          <a:bodyPr/>
          <a:lstStyle/>
          <a:p>
            <a:r>
              <a:rPr lang="en-US" dirty="0"/>
              <a:t>Background/Context</a:t>
            </a:r>
          </a:p>
        </p:txBody>
      </p:sp>
      <p:sp>
        <p:nvSpPr>
          <p:cNvPr id="3" name="Content Placeholder 2">
            <a:extLst>
              <a:ext uri="{FF2B5EF4-FFF2-40B4-BE49-F238E27FC236}">
                <a16:creationId xmlns:a16="http://schemas.microsoft.com/office/drawing/2014/main" id="{B6B8C3E8-6971-D34C-97B7-58AF835087A7}"/>
              </a:ext>
            </a:extLst>
          </p:cNvPr>
          <p:cNvSpPr>
            <a:spLocks noGrp="1"/>
          </p:cNvSpPr>
          <p:nvPr>
            <p:ph idx="1"/>
          </p:nvPr>
        </p:nvSpPr>
        <p:spPr>
          <a:xfrm>
            <a:off x="538843" y="2478023"/>
            <a:ext cx="11176907" cy="4255285"/>
          </a:xfrm>
        </p:spPr>
        <p:txBody>
          <a:bodyPr>
            <a:normAutofit/>
          </a:bodyPr>
          <a:lstStyle/>
          <a:p>
            <a:r>
              <a:rPr lang="en-US" dirty="0"/>
              <a:t>R&amp;D Team developed the </a:t>
            </a:r>
            <a:r>
              <a:rPr lang="en-US" i="1" dirty="0"/>
              <a:t>FireEdge</a:t>
            </a:r>
            <a:r>
              <a:rPr lang="en-US" dirty="0"/>
              <a:t> test for firefighter selection</a:t>
            </a:r>
          </a:p>
          <a:p>
            <a:r>
              <a:rPr lang="en-US" dirty="0"/>
              <a:t>Test content based on a job analysis study that identified the skills and abilities needed to succeed in the job</a:t>
            </a:r>
          </a:p>
          <a:p>
            <a:r>
              <a:rPr lang="en-US" dirty="0"/>
              <a:t>Those skills and abilities were then translated into test questions</a:t>
            </a:r>
          </a:p>
          <a:p>
            <a:r>
              <a:rPr lang="en-US" dirty="0"/>
              <a:t>The result is a cognitive and situation-based reasoning test</a:t>
            </a:r>
          </a:p>
          <a:p>
            <a:pPr lvl="1"/>
            <a:r>
              <a:rPr lang="en-US" dirty="0"/>
              <a:t>A total of 150 questions</a:t>
            </a:r>
          </a:p>
          <a:p>
            <a:pPr lvl="1"/>
            <a:r>
              <a:rPr lang="en-US" dirty="0"/>
              <a:t>Time limit of 2 hours </a:t>
            </a:r>
          </a:p>
        </p:txBody>
      </p:sp>
    </p:spTree>
    <p:extLst>
      <p:ext uri="{BB962C8B-B14F-4D97-AF65-F5344CB8AC3E}">
        <p14:creationId xmlns:p14="http://schemas.microsoft.com/office/powerpoint/2010/main" val="222173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D4C-20F1-9D4D-9054-3A6B0E30228C}"/>
              </a:ext>
            </a:extLst>
          </p:cNvPr>
          <p:cNvSpPr>
            <a:spLocks noGrp="1"/>
          </p:cNvSpPr>
          <p:nvPr>
            <p:ph type="title"/>
          </p:nvPr>
        </p:nvSpPr>
        <p:spPr/>
        <p:txBody>
          <a:bodyPr/>
          <a:lstStyle/>
          <a:p>
            <a:r>
              <a:rPr lang="en-US" dirty="0"/>
              <a:t>Research Study Purpose</a:t>
            </a:r>
          </a:p>
        </p:txBody>
      </p:sp>
      <p:sp>
        <p:nvSpPr>
          <p:cNvPr id="3" name="Content Placeholder 2">
            <a:extLst>
              <a:ext uri="{FF2B5EF4-FFF2-40B4-BE49-F238E27FC236}">
                <a16:creationId xmlns:a16="http://schemas.microsoft.com/office/drawing/2014/main" id="{75860C5D-2A38-0F41-98CB-238024CEC731}"/>
              </a:ext>
            </a:extLst>
          </p:cNvPr>
          <p:cNvSpPr>
            <a:spLocks noGrp="1"/>
          </p:cNvSpPr>
          <p:nvPr>
            <p:ph idx="1"/>
          </p:nvPr>
        </p:nvSpPr>
        <p:spPr>
          <a:xfrm>
            <a:off x="538843" y="2478023"/>
            <a:ext cx="11234057" cy="4020747"/>
          </a:xfrm>
        </p:spPr>
        <p:txBody>
          <a:bodyPr>
            <a:normAutofit/>
          </a:bodyPr>
          <a:lstStyle/>
          <a:p>
            <a:r>
              <a:rPr lang="en-US" b="1" dirty="0"/>
              <a:t>Goal:</a:t>
            </a:r>
            <a:r>
              <a:rPr lang="en-US" dirty="0"/>
              <a:t> To establish predictive evidence of job performance from test scores</a:t>
            </a:r>
          </a:p>
          <a:p>
            <a:pPr lvl="1"/>
            <a:r>
              <a:rPr lang="en-US" dirty="0"/>
              <a:t>Ideally, a higher </a:t>
            </a:r>
            <a:r>
              <a:rPr lang="en-US" i="1" dirty="0"/>
              <a:t>FireEdge</a:t>
            </a:r>
            <a:r>
              <a:rPr lang="en-US" dirty="0"/>
              <a:t> score would accompany a higher job performance rating</a:t>
            </a:r>
          </a:p>
          <a:p>
            <a:r>
              <a:rPr lang="en-US" dirty="0"/>
              <a:t>The benefits of a successful research study include:</a:t>
            </a:r>
          </a:p>
          <a:p>
            <a:pPr lvl="1"/>
            <a:r>
              <a:rPr lang="en-US" dirty="0"/>
              <a:t>Marketing </a:t>
            </a:r>
            <a:r>
              <a:rPr lang="en-US" i="1" dirty="0"/>
              <a:t>FireEdge</a:t>
            </a:r>
            <a:r>
              <a:rPr lang="en-US" dirty="0"/>
              <a:t> as a proven screening device to select talent</a:t>
            </a:r>
          </a:p>
          <a:p>
            <a:pPr lvl="1"/>
            <a:r>
              <a:rPr lang="en-US" dirty="0"/>
              <a:t>Provide legal defensibility for using the </a:t>
            </a:r>
            <a:r>
              <a:rPr lang="en-US" i="1" dirty="0"/>
              <a:t>FireEdge</a:t>
            </a:r>
            <a:r>
              <a:rPr lang="en-US" dirty="0"/>
              <a:t> </a:t>
            </a:r>
          </a:p>
          <a:p>
            <a:pPr lvl="1"/>
            <a:r>
              <a:rPr lang="en-US" dirty="0"/>
              <a:t>Helping minimize bias and adverse impact in score results</a:t>
            </a:r>
          </a:p>
        </p:txBody>
      </p:sp>
    </p:spTree>
    <p:extLst>
      <p:ext uri="{BB962C8B-B14F-4D97-AF65-F5344CB8AC3E}">
        <p14:creationId xmlns:p14="http://schemas.microsoft.com/office/powerpoint/2010/main" val="327569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t>Research Study Demographics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138820"/>
            <a:ext cx="11189616" cy="640080"/>
          </a:xfrm>
        </p:spPr>
        <p:txBody>
          <a:bodyPr/>
          <a:lstStyle/>
          <a:p>
            <a:pPr marL="0" indent="0">
              <a:buNone/>
            </a:pPr>
            <a:r>
              <a:rPr lang="en-US" dirty="0"/>
              <a:t>Break down of study participants:</a:t>
            </a:r>
          </a:p>
        </p:txBody>
      </p:sp>
      <p:pic>
        <p:nvPicPr>
          <p:cNvPr id="5" name="Picture 4" descr="Chart, pie chart&#10;&#10;Description automatically generated">
            <a:extLst>
              <a:ext uri="{FF2B5EF4-FFF2-40B4-BE49-F238E27FC236}">
                <a16:creationId xmlns:a16="http://schemas.microsoft.com/office/drawing/2014/main" id="{6C5544D0-5FB2-9B49-B5A1-D9AB466F38CD}"/>
              </a:ext>
            </a:extLst>
          </p:cNvPr>
          <p:cNvPicPr>
            <a:picLocks noChangeAspect="1"/>
          </p:cNvPicPr>
          <p:nvPr/>
        </p:nvPicPr>
        <p:blipFill rotWithShape="1">
          <a:blip r:embed="rId3"/>
          <a:srcRect l="22683" r="25106" b="5475"/>
          <a:stretch/>
        </p:blipFill>
        <p:spPr>
          <a:xfrm>
            <a:off x="8060634" y="2570197"/>
            <a:ext cx="3627544" cy="4053053"/>
          </a:xfrm>
          <a:prstGeom prst="rect">
            <a:avLst/>
          </a:prstGeom>
        </p:spPr>
      </p:pic>
      <p:pic>
        <p:nvPicPr>
          <p:cNvPr id="7" name="Picture 6" descr="Chart, pie chart&#10;&#10;Description automatically generated">
            <a:extLst>
              <a:ext uri="{FF2B5EF4-FFF2-40B4-BE49-F238E27FC236}">
                <a16:creationId xmlns:a16="http://schemas.microsoft.com/office/drawing/2014/main" id="{E818BB09-DCFD-1949-9862-00C505655C8B}"/>
              </a:ext>
            </a:extLst>
          </p:cNvPr>
          <p:cNvPicPr>
            <a:picLocks noChangeAspect="1"/>
          </p:cNvPicPr>
          <p:nvPr/>
        </p:nvPicPr>
        <p:blipFill rotWithShape="1">
          <a:blip r:embed="rId4"/>
          <a:srcRect l="18284" r="23719" b="6467"/>
          <a:stretch/>
        </p:blipFill>
        <p:spPr>
          <a:xfrm>
            <a:off x="4263885" y="2667694"/>
            <a:ext cx="3518454" cy="4053052"/>
          </a:xfrm>
          <a:prstGeom prst="rect">
            <a:avLst/>
          </a:prstGeom>
        </p:spPr>
      </p:pic>
      <p:pic>
        <p:nvPicPr>
          <p:cNvPr id="9" name="Picture 8" descr="Chart, pie chart&#10;&#10;Description automatically generated">
            <a:extLst>
              <a:ext uri="{FF2B5EF4-FFF2-40B4-BE49-F238E27FC236}">
                <a16:creationId xmlns:a16="http://schemas.microsoft.com/office/drawing/2014/main" id="{3A5E5672-0791-5541-B892-8593CDEACE00}"/>
              </a:ext>
            </a:extLst>
          </p:cNvPr>
          <p:cNvPicPr>
            <a:picLocks noChangeAspect="1"/>
          </p:cNvPicPr>
          <p:nvPr/>
        </p:nvPicPr>
        <p:blipFill rotWithShape="1">
          <a:blip r:embed="rId5"/>
          <a:srcRect l="22459" r="27789" b="6341"/>
          <a:stretch/>
        </p:blipFill>
        <p:spPr>
          <a:xfrm>
            <a:off x="507882" y="2719772"/>
            <a:ext cx="3443779" cy="4000974"/>
          </a:xfrm>
          <a:prstGeom prst="rect">
            <a:avLst/>
          </a:prstGeom>
        </p:spPr>
      </p:pic>
    </p:spTree>
    <p:extLst>
      <p:ext uri="{BB962C8B-B14F-4D97-AF65-F5344CB8AC3E}">
        <p14:creationId xmlns:p14="http://schemas.microsoft.com/office/powerpoint/2010/main" val="344478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4290-7A5B-944D-96CB-64FAD60C5762}"/>
              </a:ext>
            </a:extLst>
          </p:cNvPr>
          <p:cNvSpPr>
            <a:spLocks noGrp="1"/>
          </p:cNvSpPr>
          <p:nvPr>
            <p:ph type="title"/>
          </p:nvPr>
        </p:nvSpPr>
        <p:spPr/>
        <p:txBody>
          <a:bodyPr/>
          <a:lstStyle/>
          <a:p>
            <a:r>
              <a:rPr lang="en-US" dirty="0"/>
              <a:t>Research Study Procedure</a:t>
            </a:r>
          </a:p>
        </p:txBody>
      </p:sp>
      <p:sp>
        <p:nvSpPr>
          <p:cNvPr id="3" name="Content Placeholder 2">
            <a:extLst>
              <a:ext uri="{FF2B5EF4-FFF2-40B4-BE49-F238E27FC236}">
                <a16:creationId xmlns:a16="http://schemas.microsoft.com/office/drawing/2014/main" id="{87605321-9DDD-BF41-91D9-D7179BA8A3F1}"/>
              </a:ext>
            </a:extLst>
          </p:cNvPr>
          <p:cNvSpPr>
            <a:spLocks noGrp="1"/>
          </p:cNvSpPr>
          <p:nvPr>
            <p:ph idx="1"/>
          </p:nvPr>
        </p:nvSpPr>
        <p:spPr>
          <a:xfrm>
            <a:off x="490194" y="2459170"/>
            <a:ext cx="11265031" cy="4102390"/>
          </a:xfrm>
        </p:spPr>
        <p:txBody>
          <a:bodyPr>
            <a:normAutofit lnSpcReduction="10000"/>
          </a:bodyPr>
          <a:lstStyle/>
          <a:p>
            <a:pPr marL="514350" indent="-514350">
              <a:buFont typeface="+mj-lt"/>
              <a:buAutoNum type="arabicPeriod"/>
            </a:pPr>
            <a:r>
              <a:rPr lang="en-US" dirty="0"/>
              <a:t>Provided participants context for the study</a:t>
            </a:r>
          </a:p>
          <a:p>
            <a:pPr marL="514350" indent="-514350">
              <a:buFont typeface="+mj-lt"/>
              <a:buAutoNum type="arabicPeriod"/>
            </a:pPr>
            <a:r>
              <a:rPr lang="en-US" dirty="0"/>
              <a:t>Administered </a:t>
            </a:r>
            <a:r>
              <a:rPr lang="en-US" i="1" dirty="0"/>
              <a:t>FireEdge</a:t>
            </a:r>
            <a:r>
              <a:rPr lang="en-US" dirty="0"/>
              <a:t> under standardized conditions</a:t>
            </a:r>
          </a:p>
          <a:p>
            <a:pPr marL="514350" indent="-514350">
              <a:buFont typeface="+mj-lt"/>
              <a:buAutoNum type="arabicPeriod"/>
            </a:pPr>
            <a:r>
              <a:rPr lang="en-US" dirty="0"/>
              <a:t>Obtained ratings of job performance</a:t>
            </a:r>
          </a:p>
          <a:p>
            <a:pPr marL="0" indent="0">
              <a:buNone/>
            </a:pPr>
            <a:r>
              <a:rPr lang="en-US" dirty="0"/>
              <a:t>- - - - - - - - - - - - - - - - - - - - - - - - - - - - - - - - - - - - - - - - - - - - - - - - - - - - - - </a:t>
            </a:r>
          </a:p>
          <a:p>
            <a:pPr marL="0" indent="0">
              <a:buNone/>
            </a:pPr>
            <a:r>
              <a:rPr lang="en-US" dirty="0"/>
              <a:t>4.   Performed exploratory data analysis (EDA)</a:t>
            </a:r>
          </a:p>
          <a:p>
            <a:pPr marL="0" indent="0">
              <a:buNone/>
            </a:pPr>
            <a:r>
              <a:rPr lang="en-US" dirty="0"/>
              <a:t>5.   Employed statistical analyses (correlation, regression, ANOVA)</a:t>
            </a:r>
          </a:p>
          <a:p>
            <a:pPr marL="0" indent="0">
              <a:buNone/>
            </a:pPr>
            <a:r>
              <a:rPr lang="en-US" dirty="0"/>
              <a:t>6.   Summarized findings and developed technical documentation</a:t>
            </a:r>
          </a:p>
        </p:txBody>
      </p:sp>
    </p:spTree>
    <p:extLst>
      <p:ext uri="{BB962C8B-B14F-4D97-AF65-F5344CB8AC3E}">
        <p14:creationId xmlns:p14="http://schemas.microsoft.com/office/powerpoint/2010/main" val="247371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35C4-B2A6-084B-AD62-C1074A49FF3C}"/>
              </a:ext>
            </a:extLst>
          </p:cNvPr>
          <p:cNvSpPr>
            <a:spLocks noGrp="1"/>
          </p:cNvSpPr>
          <p:nvPr>
            <p:ph type="title"/>
          </p:nvPr>
        </p:nvSpPr>
        <p:spPr/>
        <p:txBody>
          <a:bodyPr>
            <a:normAutofit/>
          </a:bodyPr>
          <a:lstStyle/>
          <a:p>
            <a:r>
              <a:rPr lang="en-US" dirty="0"/>
              <a:t>Study Outcome 1: Correlation Analysis</a:t>
            </a:r>
          </a:p>
        </p:txBody>
      </p:sp>
      <p:sp>
        <p:nvSpPr>
          <p:cNvPr id="3" name="Content Placeholder 2">
            <a:extLst>
              <a:ext uri="{FF2B5EF4-FFF2-40B4-BE49-F238E27FC236}">
                <a16:creationId xmlns:a16="http://schemas.microsoft.com/office/drawing/2014/main" id="{98247B13-AEE0-2E43-983A-A990A835CD54}"/>
              </a:ext>
            </a:extLst>
          </p:cNvPr>
          <p:cNvSpPr>
            <a:spLocks noGrp="1"/>
          </p:cNvSpPr>
          <p:nvPr>
            <p:ph idx="1"/>
          </p:nvPr>
        </p:nvSpPr>
        <p:spPr>
          <a:xfrm>
            <a:off x="601361" y="2478024"/>
            <a:ext cx="11221184" cy="4172158"/>
          </a:xfrm>
        </p:spPr>
        <p:txBody>
          <a:bodyPr>
            <a:normAutofit/>
          </a:bodyPr>
          <a:lstStyle/>
          <a:p>
            <a:r>
              <a:rPr lang="en-US" b="1" dirty="0"/>
              <a:t>Hypothesis: </a:t>
            </a:r>
            <a:r>
              <a:rPr lang="en-US" dirty="0"/>
              <a:t>As </a:t>
            </a:r>
            <a:r>
              <a:rPr lang="en-US" i="1" dirty="0"/>
              <a:t>FireEdge </a:t>
            </a:r>
            <a:r>
              <a:rPr lang="en-US" dirty="0"/>
              <a:t>scores rise, so too does job performance </a:t>
            </a:r>
            <a:endParaRPr lang="en-US" b="1" dirty="0"/>
          </a:p>
          <a:p>
            <a:r>
              <a:rPr lang="en-US" b="1" dirty="0"/>
              <a:t>Test:</a:t>
            </a:r>
            <a:r>
              <a:rPr lang="en-US" dirty="0"/>
              <a:t> A significant, positive correlation between </a:t>
            </a:r>
            <a:r>
              <a:rPr lang="en-US" i="1" dirty="0"/>
              <a:t>FireEdge</a:t>
            </a:r>
            <a:r>
              <a:rPr lang="en-US" dirty="0"/>
              <a:t> and Job Performance was found:</a:t>
            </a:r>
          </a:p>
          <a:p>
            <a:pPr lvl="1"/>
            <a:r>
              <a:rPr lang="en-US" i="1" dirty="0"/>
              <a:t>t(</a:t>
            </a:r>
            <a:r>
              <a:rPr lang="en-US" dirty="0"/>
              <a:t>295) = 4.884, </a:t>
            </a:r>
            <a:r>
              <a:rPr lang="en-US" i="1" dirty="0"/>
              <a:t>p</a:t>
            </a:r>
            <a:r>
              <a:rPr lang="en-US" dirty="0"/>
              <a:t> &lt; .000</a:t>
            </a:r>
          </a:p>
          <a:p>
            <a:pPr lvl="1"/>
            <a:r>
              <a:rPr lang="en-US" dirty="0"/>
              <a:t>Pearson Correlation </a:t>
            </a:r>
            <a:r>
              <a:rPr lang="en-US" i="1" dirty="0"/>
              <a:t>r</a:t>
            </a:r>
            <a:r>
              <a:rPr lang="en-US" dirty="0"/>
              <a:t> = .273</a:t>
            </a:r>
          </a:p>
          <a:p>
            <a:r>
              <a:rPr lang="en-US" b="1" dirty="0"/>
              <a:t> Conclusion: </a:t>
            </a:r>
            <a:r>
              <a:rPr lang="en-US" dirty="0"/>
              <a:t>The </a:t>
            </a:r>
            <a:r>
              <a:rPr lang="en-US" i="1" dirty="0"/>
              <a:t>t-test </a:t>
            </a:r>
            <a:r>
              <a:rPr lang="en-US" dirty="0"/>
              <a:t>statistic</a:t>
            </a:r>
            <a:r>
              <a:rPr lang="en-US" i="1" dirty="0"/>
              <a:t> </a:t>
            </a:r>
            <a:r>
              <a:rPr lang="en-US" dirty="0"/>
              <a:t>demonstrates that the correlation coefficient is significantly different from zero, indicating a relationship between </a:t>
            </a:r>
            <a:r>
              <a:rPr lang="en-US" i="1" dirty="0"/>
              <a:t>FireEdge</a:t>
            </a:r>
            <a:r>
              <a:rPr lang="en-US" dirty="0"/>
              <a:t> scores and job performance</a:t>
            </a:r>
          </a:p>
          <a:p>
            <a:endParaRPr lang="en-US" dirty="0"/>
          </a:p>
        </p:txBody>
      </p:sp>
    </p:spTree>
    <p:extLst>
      <p:ext uri="{BB962C8B-B14F-4D97-AF65-F5344CB8AC3E}">
        <p14:creationId xmlns:p14="http://schemas.microsoft.com/office/powerpoint/2010/main" val="74313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BD2B-922F-A54F-9FF6-AD3694BF987A}"/>
              </a:ext>
            </a:extLst>
          </p:cNvPr>
          <p:cNvSpPr>
            <a:spLocks noGrp="1"/>
          </p:cNvSpPr>
          <p:nvPr>
            <p:ph type="title"/>
          </p:nvPr>
        </p:nvSpPr>
        <p:spPr/>
        <p:txBody>
          <a:bodyPr>
            <a:normAutofit/>
          </a:bodyPr>
          <a:lstStyle/>
          <a:p>
            <a:r>
              <a:rPr lang="en-US" dirty="0"/>
              <a:t>Study Outcome 2: Linear Regression</a:t>
            </a:r>
          </a:p>
        </p:txBody>
      </p:sp>
      <p:sp>
        <p:nvSpPr>
          <p:cNvPr id="4" name="Content Placeholder 3">
            <a:extLst>
              <a:ext uri="{FF2B5EF4-FFF2-40B4-BE49-F238E27FC236}">
                <a16:creationId xmlns:a16="http://schemas.microsoft.com/office/drawing/2014/main" id="{9A27F177-6009-FC48-8F94-B16D7312A897}"/>
              </a:ext>
            </a:extLst>
          </p:cNvPr>
          <p:cNvSpPr>
            <a:spLocks noGrp="1"/>
          </p:cNvSpPr>
          <p:nvPr>
            <p:ph sz="half" idx="2"/>
          </p:nvPr>
        </p:nvSpPr>
        <p:spPr>
          <a:xfrm>
            <a:off x="350985" y="2298913"/>
            <a:ext cx="5843266" cy="4152646"/>
          </a:xfrm>
        </p:spPr>
        <p:txBody>
          <a:bodyPr>
            <a:normAutofit/>
          </a:bodyPr>
          <a:lstStyle/>
          <a:p>
            <a:r>
              <a:rPr lang="en-US" b="1" dirty="0"/>
              <a:t>Hypothesis:</a:t>
            </a:r>
            <a:r>
              <a:rPr lang="en-US" dirty="0"/>
              <a:t> A statistically significant slope in line of best fit</a:t>
            </a:r>
            <a:endParaRPr lang="en-US" b="1" dirty="0"/>
          </a:p>
          <a:p>
            <a:r>
              <a:rPr lang="en-US" b="1" dirty="0"/>
              <a:t>Test:</a:t>
            </a:r>
            <a:r>
              <a:rPr lang="en-US" dirty="0"/>
              <a:t> Significant F-ratio test</a:t>
            </a:r>
          </a:p>
          <a:p>
            <a:pPr lvl="1"/>
            <a:r>
              <a:rPr lang="en-US" dirty="0"/>
              <a:t>F(1, 295) = 23.85, </a:t>
            </a:r>
            <a:r>
              <a:rPr lang="en-US" i="1" dirty="0"/>
              <a:t>p</a:t>
            </a:r>
            <a:r>
              <a:rPr lang="en-US" dirty="0"/>
              <a:t> &lt; .001</a:t>
            </a:r>
          </a:p>
          <a:p>
            <a:r>
              <a:rPr lang="en-US" b="1" dirty="0"/>
              <a:t>Conclusion:</a:t>
            </a:r>
            <a:r>
              <a:rPr lang="en-US" dirty="0"/>
              <a:t> Imputing a </a:t>
            </a:r>
            <a:r>
              <a:rPr lang="en-US" i="1" dirty="0"/>
              <a:t>FireEdge</a:t>
            </a:r>
            <a:r>
              <a:rPr lang="en-US" dirty="0"/>
              <a:t> score should provide a reasonably stable estimate of future job performance</a:t>
            </a:r>
            <a:endParaRPr lang="en-US" b="1" dirty="0"/>
          </a:p>
        </p:txBody>
      </p:sp>
      <p:pic>
        <p:nvPicPr>
          <p:cNvPr id="5" name="Picture 4" descr="Chart, scatter chart&#10;&#10;Description automatically generated">
            <a:extLst>
              <a:ext uri="{FF2B5EF4-FFF2-40B4-BE49-F238E27FC236}">
                <a16:creationId xmlns:a16="http://schemas.microsoft.com/office/drawing/2014/main" id="{73EAF036-6996-A64D-809F-CA1991CD314E}"/>
              </a:ext>
            </a:extLst>
          </p:cNvPr>
          <p:cNvPicPr>
            <a:picLocks noChangeAspect="1"/>
          </p:cNvPicPr>
          <p:nvPr/>
        </p:nvPicPr>
        <p:blipFill>
          <a:blip r:embed="rId3"/>
          <a:stretch>
            <a:fillRect/>
          </a:stretch>
        </p:blipFill>
        <p:spPr>
          <a:xfrm>
            <a:off x="6050118" y="2128037"/>
            <a:ext cx="6052930" cy="4323522"/>
          </a:xfrm>
          <a:prstGeom prst="rect">
            <a:avLst/>
          </a:prstGeom>
        </p:spPr>
      </p:pic>
    </p:spTree>
    <p:extLst>
      <p:ext uri="{BB962C8B-B14F-4D97-AF65-F5344CB8AC3E}">
        <p14:creationId xmlns:p14="http://schemas.microsoft.com/office/powerpoint/2010/main" val="324492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CF94-38C1-5841-AAE7-F35ACC7B97AA}"/>
              </a:ext>
            </a:extLst>
          </p:cNvPr>
          <p:cNvSpPr>
            <a:spLocks noGrp="1"/>
          </p:cNvSpPr>
          <p:nvPr>
            <p:ph type="title"/>
          </p:nvPr>
        </p:nvSpPr>
        <p:spPr/>
        <p:txBody>
          <a:bodyPr>
            <a:normAutofit/>
          </a:bodyPr>
          <a:lstStyle/>
          <a:p>
            <a:r>
              <a:rPr lang="en-US" dirty="0"/>
              <a:t>Study Outcome 3: Analysis of Variance</a:t>
            </a:r>
          </a:p>
        </p:txBody>
      </p:sp>
      <p:sp>
        <p:nvSpPr>
          <p:cNvPr id="3" name="Content Placeholder 2">
            <a:extLst>
              <a:ext uri="{FF2B5EF4-FFF2-40B4-BE49-F238E27FC236}">
                <a16:creationId xmlns:a16="http://schemas.microsoft.com/office/drawing/2014/main" id="{A55B8BA2-6CE8-0346-9E13-585ADF57F59B}"/>
              </a:ext>
            </a:extLst>
          </p:cNvPr>
          <p:cNvSpPr>
            <a:spLocks noGrp="1"/>
          </p:cNvSpPr>
          <p:nvPr>
            <p:ph sz="half" idx="1"/>
          </p:nvPr>
        </p:nvSpPr>
        <p:spPr>
          <a:xfrm>
            <a:off x="409186" y="2189698"/>
            <a:ext cx="5216059" cy="3831336"/>
          </a:xfrm>
        </p:spPr>
        <p:txBody>
          <a:bodyPr>
            <a:normAutofit/>
          </a:bodyPr>
          <a:lstStyle/>
          <a:p>
            <a:r>
              <a:rPr lang="en-US" b="1" dirty="0"/>
              <a:t>Hypothesis:</a:t>
            </a:r>
            <a:r>
              <a:rPr lang="en-US" dirty="0"/>
              <a:t> No differences in </a:t>
            </a:r>
            <a:r>
              <a:rPr lang="en-US" i="1" dirty="0"/>
              <a:t>FireEdge</a:t>
            </a:r>
            <a:r>
              <a:rPr lang="en-US" dirty="0"/>
              <a:t> scores when grouped by race</a:t>
            </a:r>
            <a:endParaRPr lang="en-US" b="1" dirty="0"/>
          </a:p>
          <a:p>
            <a:r>
              <a:rPr lang="en-US" b="1" dirty="0"/>
              <a:t>Test:</a:t>
            </a:r>
            <a:r>
              <a:rPr lang="en-US" dirty="0"/>
              <a:t> Non-significant findings</a:t>
            </a:r>
          </a:p>
          <a:p>
            <a:pPr lvl="1"/>
            <a:r>
              <a:rPr lang="en-US" dirty="0"/>
              <a:t>F(</a:t>
            </a:r>
            <a:r>
              <a:rPr lang="en-US"/>
              <a:t>4, 274</a:t>
            </a:r>
            <a:r>
              <a:rPr lang="en-US" dirty="0"/>
              <a:t>) = .663, </a:t>
            </a:r>
            <a:r>
              <a:rPr lang="en-US" i="1" dirty="0"/>
              <a:t>p</a:t>
            </a:r>
            <a:r>
              <a:rPr lang="en-US" dirty="0"/>
              <a:t> </a:t>
            </a:r>
            <a:r>
              <a:rPr lang="en-US"/>
              <a:t>= .</a:t>
            </a:r>
            <a:r>
              <a:rPr lang="en-US" dirty="0"/>
              <a:t>618</a:t>
            </a:r>
          </a:p>
          <a:p>
            <a:r>
              <a:rPr lang="en-US" b="1" dirty="0"/>
              <a:t>Conclusion: </a:t>
            </a:r>
            <a:r>
              <a:rPr lang="en-US" dirty="0"/>
              <a:t>No evidence of test bias in scores across race</a:t>
            </a:r>
          </a:p>
        </p:txBody>
      </p:sp>
      <p:pic>
        <p:nvPicPr>
          <p:cNvPr id="10" name="Picture 9" descr="Chart, box and whisker chart&#10;&#10;Description automatically generated">
            <a:extLst>
              <a:ext uri="{FF2B5EF4-FFF2-40B4-BE49-F238E27FC236}">
                <a16:creationId xmlns:a16="http://schemas.microsoft.com/office/drawing/2014/main" id="{6919F0B2-5FBA-EE40-9AD9-CC74BDE3A706}"/>
              </a:ext>
            </a:extLst>
          </p:cNvPr>
          <p:cNvPicPr>
            <a:picLocks noChangeAspect="1"/>
          </p:cNvPicPr>
          <p:nvPr/>
        </p:nvPicPr>
        <p:blipFill>
          <a:blip r:embed="rId3"/>
          <a:stretch>
            <a:fillRect/>
          </a:stretch>
        </p:blipFill>
        <p:spPr>
          <a:xfrm>
            <a:off x="5542121" y="2189698"/>
            <a:ext cx="6453128" cy="3982502"/>
          </a:xfrm>
          <a:prstGeom prst="rect">
            <a:avLst/>
          </a:prstGeom>
        </p:spPr>
      </p:pic>
    </p:spTree>
    <p:extLst>
      <p:ext uri="{BB962C8B-B14F-4D97-AF65-F5344CB8AC3E}">
        <p14:creationId xmlns:p14="http://schemas.microsoft.com/office/powerpoint/2010/main" val="413286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t>Research Study Conclusions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379167"/>
            <a:ext cx="11189616" cy="4079295"/>
          </a:xfrm>
        </p:spPr>
        <p:txBody>
          <a:bodyPr>
            <a:normAutofit fontScale="92500"/>
          </a:bodyPr>
          <a:lstStyle/>
          <a:p>
            <a:r>
              <a:rPr lang="en-US" dirty="0"/>
              <a:t>Empirical evidence that test scores are significantly correlated with subsequent firefighter job performance(</a:t>
            </a:r>
            <a:r>
              <a:rPr lang="en-US" i="1" dirty="0"/>
              <a:t>r</a:t>
            </a:r>
            <a:r>
              <a:rPr lang="en-US" dirty="0"/>
              <a:t> = .273, </a:t>
            </a:r>
            <a:r>
              <a:rPr lang="en-US" i="1" dirty="0"/>
              <a:t>p</a:t>
            </a:r>
            <a:r>
              <a:rPr lang="en-US" dirty="0"/>
              <a:t> &lt; .000)</a:t>
            </a:r>
          </a:p>
          <a:p>
            <a:r>
              <a:rPr lang="en-US" dirty="0"/>
              <a:t>Analysis of Variance (ANOVA) test concludes no significant differences on </a:t>
            </a:r>
            <a:r>
              <a:rPr lang="en-US" i="1" dirty="0"/>
              <a:t>FireEdge</a:t>
            </a:r>
            <a:r>
              <a:rPr lang="en-US" dirty="0"/>
              <a:t> test score by Race</a:t>
            </a:r>
          </a:p>
          <a:p>
            <a:pPr lvl="1"/>
            <a:r>
              <a:rPr lang="en-US" dirty="0"/>
              <a:t>Ensures no bias/adverse impact in test scores</a:t>
            </a:r>
          </a:p>
          <a:p>
            <a:pPr lvl="1"/>
            <a:r>
              <a:rPr lang="en-US" dirty="0"/>
              <a:t>Rank ordering of top-down scoring appropriate</a:t>
            </a:r>
          </a:p>
          <a:p>
            <a:r>
              <a:rPr lang="en-US" dirty="0"/>
              <a:t>We conclude that higher scores on the </a:t>
            </a:r>
            <a:r>
              <a:rPr lang="en-US" i="1" dirty="0"/>
              <a:t>FireEdge</a:t>
            </a:r>
            <a:r>
              <a:rPr lang="en-US" dirty="0"/>
              <a:t> will yield more successful firefighters in general on the job, without adverse impact</a:t>
            </a:r>
          </a:p>
          <a:p>
            <a:endParaRPr lang="en-US" dirty="0"/>
          </a:p>
        </p:txBody>
      </p:sp>
    </p:spTree>
    <p:extLst>
      <p:ext uri="{BB962C8B-B14F-4D97-AF65-F5344CB8AC3E}">
        <p14:creationId xmlns:p14="http://schemas.microsoft.com/office/powerpoint/2010/main" val="245607193"/>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2C41"/>
      </a:dk2>
      <a:lt2>
        <a:srgbClr val="E8E6E2"/>
      </a:lt2>
      <a:accent1>
        <a:srgbClr val="7F94BA"/>
      </a:accent1>
      <a:accent2>
        <a:srgbClr val="7AA9B7"/>
      </a:accent2>
      <a:accent3>
        <a:srgbClr val="9996C6"/>
      </a:accent3>
      <a:accent4>
        <a:srgbClr val="BA8B7F"/>
      </a:accent4>
      <a:accent5>
        <a:srgbClr val="B6A17D"/>
      </a:accent5>
      <a:accent6>
        <a:srgbClr val="A5A772"/>
      </a:accent6>
      <a:hlink>
        <a:srgbClr val="95805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654</Words>
  <Application>Microsoft Macintosh PowerPoint</Application>
  <PresentationFormat>Widescreen</PresentationFormat>
  <Paragraphs>67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AccentBoxVTI</vt:lpstr>
      <vt:lpstr>Validating the FireEdge Assessment</vt:lpstr>
      <vt:lpstr>Background/Context</vt:lpstr>
      <vt:lpstr>Research Study Purpose</vt:lpstr>
      <vt:lpstr>Research Study Demographics</vt:lpstr>
      <vt:lpstr>Research Study Procedure</vt:lpstr>
      <vt:lpstr>Study Outcome 1: Correlation Analysis</vt:lpstr>
      <vt:lpstr>Study Outcome 2: Linear Regression</vt:lpstr>
      <vt:lpstr>Study Outcome 3: Analysis of Variance</vt:lpstr>
      <vt:lpstr>Research Study Conclusions</vt:lpstr>
      <vt:lpstr>Research Study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the FireEdge</dc:title>
  <dc:creator>Robert Szarek</dc:creator>
  <cp:lastModifiedBy>Robert Szarek</cp:lastModifiedBy>
  <cp:revision>262</cp:revision>
  <dcterms:created xsi:type="dcterms:W3CDTF">2021-03-05T21:40:38Z</dcterms:created>
  <dcterms:modified xsi:type="dcterms:W3CDTF">2021-03-09T14:37:55Z</dcterms:modified>
</cp:coreProperties>
</file>