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3"/>
  </p:notesMasterIdLst>
  <p:sldIdLst>
    <p:sldId id="256" r:id="rId2"/>
    <p:sldId id="257" r:id="rId3"/>
    <p:sldId id="258" r:id="rId4"/>
    <p:sldId id="259" r:id="rId5"/>
    <p:sldId id="270" r:id="rId6"/>
    <p:sldId id="272" r:id="rId7"/>
    <p:sldId id="268" r:id="rId8"/>
    <p:sldId id="271" r:id="rId9"/>
    <p:sldId id="265" r:id="rId10"/>
    <p:sldId id="273"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56"/>
    <p:restoredTop sz="92902"/>
  </p:normalViewPr>
  <p:slideViewPr>
    <p:cSldViewPr snapToGrid="0" snapToObjects="1">
      <p:cViewPr varScale="1">
        <p:scale>
          <a:sx n="157" d="100"/>
          <a:sy n="157" d="100"/>
        </p:scale>
        <p:origin x="7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D0E84-12D3-A44E-A604-A1315E8B0D12}" type="datetimeFigureOut">
              <a:rPr lang="en-US" smtClean="0"/>
              <a:t>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56778-F011-4243-83FD-2F79BB5DEBFB}" type="slidenum">
              <a:rPr lang="en-US" smtClean="0"/>
              <a:t>‹#›</a:t>
            </a:fld>
            <a:endParaRPr lang="en-US"/>
          </a:p>
        </p:txBody>
      </p:sp>
    </p:spTree>
    <p:extLst>
      <p:ext uri="{BB962C8B-B14F-4D97-AF65-F5344CB8AC3E}">
        <p14:creationId xmlns:p14="http://schemas.microsoft.com/office/powerpoint/2010/main" val="172774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56778-F011-4243-83FD-2F79BB5DEBFB}" type="slidenum">
              <a:rPr lang="en-US" smtClean="0"/>
              <a:t>2</a:t>
            </a:fld>
            <a:endParaRPr lang="en-US"/>
          </a:p>
        </p:txBody>
      </p:sp>
    </p:spTree>
    <p:extLst>
      <p:ext uri="{BB962C8B-B14F-4D97-AF65-F5344CB8AC3E}">
        <p14:creationId xmlns:p14="http://schemas.microsoft.com/office/powerpoint/2010/main" val="415881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56778-F011-4243-83FD-2F79BB5DEBFB}" type="slidenum">
              <a:rPr lang="en-US" smtClean="0"/>
              <a:t>3</a:t>
            </a:fld>
            <a:endParaRPr lang="en-US"/>
          </a:p>
        </p:txBody>
      </p:sp>
    </p:spTree>
    <p:extLst>
      <p:ext uri="{BB962C8B-B14F-4D97-AF65-F5344CB8AC3E}">
        <p14:creationId xmlns:p14="http://schemas.microsoft.com/office/powerpoint/2010/main" val="2482501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revolves around imputation of missing data, removing outliers, identifying trends, multi-collinearity, etc.</a:t>
            </a:r>
          </a:p>
        </p:txBody>
      </p:sp>
      <p:sp>
        <p:nvSpPr>
          <p:cNvPr id="4" name="Slide Number Placeholder 3"/>
          <p:cNvSpPr>
            <a:spLocks noGrp="1"/>
          </p:cNvSpPr>
          <p:nvPr>
            <p:ph type="sldNum" sz="quarter" idx="5"/>
          </p:nvPr>
        </p:nvSpPr>
        <p:spPr/>
        <p:txBody>
          <a:bodyPr/>
          <a:lstStyle/>
          <a:p>
            <a:fld id="{5F256778-F011-4243-83FD-2F79BB5DEBFB}" type="slidenum">
              <a:rPr lang="en-US" smtClean="0"/>
              <a:t>4</a:t>
            </a:fld>
            <a:endParaRPr lang="en-US"/>
          </a:p>
        </p:txBody>
      </p:sp>
    </p:spTree>
    <p:extLst>
      <p:ext uri="{BB962C8B-B14F-4D97-AF65-F5344CB8AC3E}">
        <p14:creationId xmlns:p14="http://schemas.microsoft.com/office/powerpoint/2010/main" val="410954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Atlassian is a software company, that is the backbone of the company. It could make sense that the culture on this part of the “house” is better than the rest.</a:t>
            </a:r>
          </a:p>
        </p:txBody>
      </p:sp>
      <p:sp>
        <p:nvSpPr>
          <p:cNvPr id="4" name="Slide Number Placeholder 3"/>
          <p:cNvSpPr>
            <a:spLocks noGrp="1"/>
          </p:cNvSpPr>
          <p:nvPr>
            <p:ph type="sldNum" sz="quarter" idx="5"/>
          </p:nvPr>
        </p:nvSpPr>
        <p:spPr/>
        <p:txBody>
          <a:bodyPr/>
          <a:lstStyle/>
          <a:p>
            <a:fld id="{5F256778-F011-4243-83FD-2F79BB5DEBFB}" type="slidenum">
              <a:rPr lang="en-US" smtClean="0"/>
              <a:t>5</a:t>
            </a:fld>
            <a:endParaRPr lang="en-US"/>
          </a:p>
        </p:txBody>
      </p:sp>
    </p:spTree>
    <p:extLst>
      <p:ext uri="{BB962C8B-B14F-4D97-AF65-F5344CB8AC3E}">
        <p14:creationId xmlns:p14="http://schemas.microsoft.com/office/powerpoint/2010/main" val="159184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56778-F011-4243-83FD-2F79BB5DEBFB}" type="slidenum">
              <a:rPr lang="en-US" smtClean="0"/>
              <a:t>6</a:t>
            </a:fld>
            <a:endParaRPr lang="en-US"/>
          </a:p>
        </p:txBody>
      </p:sp>
    </p:spTree>
    <p:extLst>
      <p:ext uri="{BB962C8B-B14F-4D97-AF65-F5344CB8AC3E}">
        <p14:creationId xmlns:p14="http://schemas.microsoft.com/office/powerpoint/2010/main" val="266394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56778-F011-4243-83FD-2F79BB5DEBFB}" type="slidenum">
              <a:rPr lang="en-US" smtClean="0"/>
              <a:t>8</a:t>
            </a:fld>
            <a:endParaRPr lang="en-US"/>
          </a:p>
        </p:txBody>
      </p:sp>
    </p:spTree>
    <p:extLst>
      <p:ext uri="{BB962C8B-B14F-4D97-AF65-F5344CB8AC3E}">
        <p14:creationId xmlns:p14="http://schemas.microsoft.com/office/powerpoint/2010/main" val="170390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56778-F011-4243-83FD-2F79BB5DEBFB}" type="slidenum">
              <a:rPr lang="en-US" smtClean="0"/>
              <a:t>9</a:t>
            </a:fld>
            <a:endParaRPr lang="en-US"/>
          </a:p>
        </p:txBody>
      </p:sp>
    </p:spTree>
    <p:extLst>
      <p:ext uri="{BB962C8B-B14F-4D97-AF65-F5344CB8AC3E}">
        <p14:creationId xmlns:p14="http://schemas.microsoft.com/office/powerpoint/2010/main" val="313143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56778-F011-4243-83FD-2F79BB5DEBFB}" type="slidenum">
              <a:rPr lang="en-US" smtClean="0"/>
              <a:t>10</a:t>
            </a:fld>
            <a:endParaRPr lang="en-US"/>
          </a:p>
        </p:txBody>
      </p:sp>
    </p:spTree>
    <p:extLst>
      <p:ext uri="{BB962C8B-B14F-4D97-AF65-F5344CB8AC3E}">
        <p14:creationId xmlns:p14="http://schemas.microsoft.com/office/powerpoint/2010/main" val="158594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17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284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376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35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09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580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786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205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889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770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687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518496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2E90D-9DAD-3B4D-940A-91A37860209A}"/>
              </a:ext>
            </a:extLst>
          </p:cNvPr>
          <p:cNvSpPr>
            <a:spLocks noGrp="1"/>
          </p:cNvSpPr>
          <p:nvPr>
            <p:ph type="ctrTitle"/>
          </p:nvPr>
        </p:nvSpPr>
        <p:spPr>
          <a:xfrm>
            <a:off x="7848600" y="1122363"/>
            <a:ext cx="3977640" cy="3204134"/>
          </a:xfrm>
        </p:spPr>
        <p:txBody>
          <a:bodyPr anchor="b">
            <a:normAutofit/>
          </a:bodyPr>
          <a:lstStyle/>
          <a:p>
            <a:r>
              <a:rPr lang="en-US" sz="4800" dirty="0">
                <a:solidFill>
                  <a:srgbClr val="0052CC"/>
                </a:solidFill>
              </a:rPr>
              <a:t>Employee Engagement Analysis</a:t>
            </a:r>
          </a:p>
        </p:txBody>
      </p:sp>
      <p:sp>
        <p:nvSpPr>
          <p:cNvPr id="3" name="Subtitle 2">
            <a:extLst>
              <a:ext uri="{FF2B5EF4-FFF2-40B4-BE49-F238E27FC236}">
                <a16:creationId xmlns:a16="http://schemas.microsoft.com/office/drawing/2014/main" id="{B8567637-3E4D-6345-A113-540822474FC9}"/>
              </a:ext>
            </a:extLst>
          </p:cNvPr>
          <p:cNvSpPr>
            <a:spLocks noGrp="1"/>
          </p:cNvSpPr>
          <p:nvPr>
            <p:ph type="subTitle" idx="1"/>
          </p:nvPr>
        </p:nvSpPr>
        <p:spPr>
          <a:xfrm>
            <a:off x="7848600" y="4872922"/>
            <a:ext cx="3977640" cy="1208141"/>
          </a:xfrm>
        </p:spPr>
        <p:txBody>
          <a:bodyPr>
            <a:normAutofit/>
          </a:bodyPr>
          <a:lstStyle/>
          <a:p>
            <a:r>
              <a:rPr lang="en-US" sz="1800" dirty="0">
                <a:solidFill>
                  <a:srgbClr val="0052CC"/>
                </a:solidFill>
              </a:rPr>
              <a:t>Atlassian</a:t>
            </a:r>
          </a:p>
          <a:p>
            <a:r>
              <a:rPr lang="en-US" sz="1800" dirty="0">
                <a:solidFill>
                  <a:srgbClr val="0052CC"/>
                </a:solidFill>
              </a:rPr>
              <a:t>December 19, 2023</a:t>
            </a:r>
          </a:p>
        </p:txBody>
      </p:sp>
      <p:pic>
        <p:nvPicPr>
          <p:cNvPr id="15" name="Picture 3" descr="High angle view of a work table with a laptop">
            <a:extLst>
              <a:ext uri="{FF2B5EF4-FFF2-40B4-BE49-F238E27FC236}">
                <a16:creationId xmlns:a16="http://schemas.microsoft.com/office/drawing/2014/main" id="{06EAAEC5-B46F-47EF-8A3F-D648A2E3819E}"/>
              </a:ext>
            </a:extLst>
          </p:cNvPr>
          <p:cNvPicPr>
            <a:picLocks noChangeAspect="1"/>
          </p:cNvPicPr>
          <p:nvPr/>
        </p:nvPicPr>
        <p:blipFill rotWithShape="1">
          <a:blip r:embed="rId2"/>
          <a:srcRect l="27554" r="-1" b="-1"/>
          <a:stretch/>
        </p:blipFill>
        <p:spPr>
          <a:xfrm>
            <a:off x="20" y="10"/>
            <a:ext cx="7443196" cy="6857990"/>
          </a:xfrm>
          <a:prstGeom prst="rect">
            <a:avLst/>
          </a:prstGeom>
        </p:spPr>
      </p:pic>
      <p:sp>
        <p:nvSpPr>
          <p:cNvPr id="16"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B778A053-EF55-6EB8-3145-31FC89E45940}"/>
              </a:ext>
            </a:extLst>
          </p:cNvPr>
          <p:cNvSpPr/>
          <p:nvPr/>
        </p:nvSpPr>
        <p:spPr>
          <a:xfrm>
            <a:off x="7848600" y="625683"/>
            <a:ext cx="707136" cy="146304"/>
          </a:xfrm>
          <a:prstGeom prst="rect">
            <a:avLst/>
          </a:prstGeom>
          <a:solidFill>
            <a:srgbClr val="0052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83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0270-9ACC-8F48-B55B-C856C7F36388}"/>
              </a:ext>
            </a:extLst>
          </p:cNvPr>
          <p:cNvSpPr>
            <a:spLocks noGrp="1"/>
          </p:cNvSpPr>
          <p:nvPr>
            <p:ph type="title"/>
          </p:nvPr>
        </p:nvSpPr>
        <p:spPr/>
        <p:txBody>
          <a:bodyPr/>
          <a:lstStyle/>
          <a:p>
            <a:r>
              <a:rPr lang="en-US" dirty="0">
                <a:solidFill>
                  <a:srgbClr val="0052CC"/>
                </a:solidFill>
              </a:rPr>
              <a:t>Next Steps</a:t>
            </a:r>
          </a:p>
        </p:txBody>
      </p:sp>
      <p:sp>
        <p:nvSpPr>
          <p:cNvPr id="3" name="Content Placeholder 2">
            <a:extLst>
              <a:ext uri="{FF2B5EF4-FFF2-40B4-BE49-F238E27FC236}">
                <a16:creationId xmlns:a16="http://schemas.microsoft.com/office/drawing/2014/main" id="{ED858B69-4EC0-6F41-B865-6D8348A708F8}"/>
              </a:ext>
            </a:extLst>
          </p:cNvPr>
          <p:cNvSpPr>
            <a:spLocks noGrp="1"/>
          </p:cNvSpPr>
          <p:nvPr>
            <p:ph idx="1"/>
          </p:nvPr>
        </p:nvSpPr>
        <p:spPr>
          <a:xfrm>
            <a:off x="537328" y="2379167"/>
            <a:ext cx="11189616" cy="4079295"/>
          </a:xfrm>
        </p:spPr>
        <p:txBody>
          <a:bodyPr>
            <a:normAutofit fontScale="77500" lnSpcReduction="20000"/>
          </a:bodyPr>
          <a:lstStyle/>
          <a:p>
            <a:r>
              <a:rPr lang="en-US" dirty="0"/>
              <a:t>Meet with leaders in departments that have high employee engagement scores (Software Engineering, Sales), to better understand their approach</a:t>
            </a:r>
          </a:p>
          <a:p>
            <a:r>
              <a:rPr lang="en-US" dirty="0"/>
              <a:t>Immediately address employees with a significant number of projects (greater than 15) for potential burnout</a:t>
            </a:r>
          </a:p>
          <a:p>
            <a:r>
              <a:rPr lang="en-US" dirty="0"/>
              <a:t>Create focus groups with high tenured managers to better understand how they interact and engage with their employees, this work could potentially lead to a pilot study based on the information learned from these focus group sessions</a:t>
            </a:r>
          </a:p>
          <a:p>
            <a:r>
              <a:rPr lang="en-US" dirty="0"/>
              <a:t>Meet with the external vendor to drill deeper into engagement into areas such as: career development, well-being, job security, autonomy, work-life balance to better help understand which parts of employee engagement Atlassian is doing well/not so well</a:t>
            </a:r>
          </a:p>
        </p:txBody>
      </p:sp>
    </p:spTree>
    <p:extLst>
      <p:ext uri="{BB962C8B-B14F-4D97-AF65-F5344CB8AC3E}">
        <p14:creationId xmlns:p14="http://schemas.microsoft.com/office/powerpoint/2010/main" val="398702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1C85-CBB3-5946-A05B-4418E139C640}"/>
              </a:ext>
            </a:extLst>
          </p:cNvPr>
          <p:cNvSpPr>
            <a:spLocks noGrp="1"/>
          </p:cNvSpPr>
          <p:nvPr>
            <p:ph type="title"/>
          </p:nvPr>
        </p:nvSpPr>
        <p:spPr/>
        <p:txBody>
          <a:bodyPr/>
          <a:lstStyle/>
          <a:p>
            <a:r>
              <a:rPr lang="en-US" dirty="0">
                <a:solidFill>
                  <a:srgbClr val="0052CC"/>
                </a:solidFill>
              </a:rPr>
              <a:t>Study Assumptions</a:t>
            </a:r>
          </a:p>
        </p:txBody>
      </p:sp>
      <p:sp>
        <p:nvSpPr>
          <p:cNvPr id="3" name="Content Placeholder 2">
            <a:extLst>
              <a:ext uri="{FF2B5EF4-FFF2-40B4-BE49-F238E27FC236}">
                <a16:creationId xmlns:a16="http://schemas.microsoft.com/office/drawing/2014/main" id="{C904CA65-7CA9-4B4F-9578-BCDD809E9874}"/>
              </a:ext>
            </a:extLst>
          </p:cNvPr>
          <p:cNvSpPr>
            <a:spLocks noGrp="1"/>
          </p:cNvSpPr>
          <p:nvPr>
            <p:ph idx="1"/>
          </p:nvPr>
        </p:nvSpPr>
        <p:spPr>
          <a:xfrm>
            <a:off x="580107" y="2478024"/>
            <a:ext cx="10611376" cy="3941064"/>
          </a:xfrm>
        </p:spPr>
        <p:txBody>
          <a:bodyPr>
            <a:normAutofit/>
          </a:bodyPr>
          <a:lstStyle/>
          <a:p>
            <a:r>
              <a:rPr lang="en-US" dirty="0"/>
              <a:t>The term “employee engagement” could mean a wide range of issues, for the purposes of this study we are assuming this is a composite metric across a wide variety of sub-topics</a:t>
            </a:r>
          </a:p>
          <a:p>
            <a:pPr lvl="1"/>
            <a:r>
              <a:rPr lang="en-US" dirty="0"/>
              <a:t>The engagement scale has a min/max of 1-5. We assume 1 = low engagement and 5 = high engagement</a:t>
            </a:r>
          </a:p>
          <a:p>
            <a:r>
              <a:rPr lang="en-US" dirty="0"/>
              <a:t>Previous performance rating and current performance rating have identical distributions</a:t>
            </a:r>
          </a:p>
        </p:txBody>
      </p:sp>
    </p:spTree>
    <p:extLst>
      <p:ext uri="{BB962C8B-B14F-4D97-AF65-F5344CB8AC3E}">
        <p14:creationId xmlns:p14="http://schemas.microsoft.com/office/powerpoint/2010/main" val="53708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3950-DF27-5049-906E-5E46CB782F41}"/>
              </a:ext>
            </a:extLst>
          </p:cNvPr>
          <p:cNvSpPr>
            <a:spLocks noGrp="1"/>
          </p:cNvSpPr>
          <p:nvPr>
            <p:ph type="title"/>
          </p:nvPr>
        </p:nvSpPr>
        <p:spPr/>
        <p:txBody>
          <a:bodyPr/>
          <a:lstStyle/>
          <a:p>
            <a:r>
              <a:rPr lang="en-US" dirty="0">
                <a:solidFill>
                  <a:srgbClr val="0052CC"/>
                </a:solidFill>
              </a:rPr>
              <a:t>Background/Context</a:t>
            </a:r>
          </a:p>
        </p:txBody>
      </p:sp>
      <p:sp>
        <p:nvSpPr>
          <p:cNvPr id="3" name="Content Placeholder 2">
            <a:extLst>
              <a:ext uri="{FF2B5EF4-FFF2-40B4-BE49-F238E27FC236}">
                <a16:creationId xmlns:a16="http://schemas.microsoft.com/office/drawing/2014/main" id="{B6B8C3E8-6971-D34C-97B7-58AF835087A7}"/>
              </a:ext>
            </a:extLst>
          </p:cNvPr>
          <p:cNvSpPr>
            <a:spLocks noGrp="1"/>
          </p:cNvSpPr>
          <p:nvPr>
            <p:ph idx="1"/>
          </p:nvPr>
        </p:nvSpPr>
        <p:spPr>
          <a:xfrm>
            <a:off x="538843" y="2478023"/>
            <a:ext cx="11176907" cy="4255285"/>
          </a:xfrm>
        </p:spPr>
        <p:txBody>
          <a:bodyPr>
            <a:normAutofit/>
          </a:bodyPr>
          <a:lstStyle/>
          <a:p>
            <a:r>
              <a:rPr lang="en-US" dirty="0"/>
              <a:t>Employee engagement scores have recently been trending in a negative direction</a:t>
            </a:r>
          </a:p>
          <a:p>
            <a:r>
              <a:rPr lang="en-US" dirty="0"/>
              <a:t>This study was initiated to determine the cause(s) and provide leaders with some actionable next steps for course correction</a:t>
            </a:r>
          </a:p>
          <a:p>
            <a:r>
              <a:rPr lang="en-US" dirty="0"/>
              <a:t>Data was aggregated consisting of 1,000 active employees across 21 unique fields to provide these preliminary insights</a:t>
            </a:r>
          </a:p>
          <a:p>
            <a:r>
              <a:rPr lang="en-US" dirty="0"/>
              <a:t>Descriptive statistics, correlations and a regression model were run to help shed light on these questions</a:t>
            </a:r>
          </a:p>
        </p:txBody>
      </p:sp>
    </p:spTree>
    <p:extLst>
      <p:ext uri="{BB962C8B-B14F-4D97-AF65-F5344CB8AC3E}">
        <p14:creationId xmlns:p14="http://schemas.microsoft.com/office/powerpoint/2010/main" val="222173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BD4C-20F1-9D4D-9054-3A6B0E30228C}"/>
              </a:ext>
            </a:extLst>
          </p:cNvPr>
          <p:cNvSpPr>
            <a:spLocks noGrp="1"/>
          </p:cNvSpPr>
          <p:nvPr>
            <p:ph type="title"/>
          </p:nvPr>
        </p:nvSpPr>
        <p:spPr/>
        <p:txBody>
          <a:bodyPr/>
          <a:lstStyle/>
          <a:p>
            <a:r>
              <a:rPr lang="en-US" dirty="0">
                <a:solidFill>
                  <a:srgbClr val="0052CC"/>
                </a:solidFill>
              </a:rPr>
              <a:t>Purpose of Analysis</a:t>
            </a:r>
          </a:p>
        </p:txBody>
      </p:sp>
      <p:sp>
        <p:nvSpPr>
          <p:cNvPr id="3" name="Content Placeholder 2">
            <a:extLst>
              <a:ext uri="{FF2B5EF4-FFF2-40B4-BE49-F238E27FC236}">
                <a16:creationId xmlns:a16="http://schemas.microsoft.com/office/drawing/2014/main" id="{75860C5D-2A38-0F41-98CB-238024CEC731}"/>
              </a:ext>
            </a:extLst>
          </p:cNvPr>
          <p:cNvSpPr>
            <a:spLocks noGrp="1"/>
          </p:cNvSpPr>
          <p:nvPr>
            <p:ph idx="1"/>
          </p:nvPr>
        </p:nvSpPr>
        <p:spPr>
          <a:xfrm>
            <a:off x="538843" y="2478023"/>
            <a:ext cx="11234057" cy="4020747"/>
          </a:xfrm>
        </p:spPr>
        <p:txBody>
          <a:bodyPr>
            <a:normAutofit/>
          </a:bodyPr>
          <a:lstStyle/>
          <a:p>
            <a:r>
              <a:rPr lang="en-US" b="1" dirty="0"/>
              <a:t>Goal:</a:t>
            </a:r>
            <a:r>
              <a:rPr lang="en-US" dirty="0"/>
              <a:t> To establish significant predictors of employee engagement in Atlassian</a:t>
            </a:r>
          </a:p>
          <a:p>
            <a:pPr lvl="1"/>
            <a:r>
              <a:rPr lang="en-US" dirty="0"/>
              <a:t>Ideally, we’d be looking for positive variables where an increase in a specific metric leads to an increase in employee engagement</a:t>
            </a:r>
          </a:p>
          <a:p>
            <a:r>
              <a:rPr lang="en-US" dirty="0"/>
              <a:t>The benefits of a successful research study include:</a:t>
            </a:r>
          </a:p>
          <a:p>
            <a:pPr lvl="1"/>
            <a:r>
              <a:rPr lang="en-US" dirty="0"/>
              <a:t>Confirming whether engagement scores are indeed trending negative</a:t>
            </a:r>
          </a:p>
          <a:p>
            <a:pPr lvl="1"/>
            <a:r>
              <a:rPr lang="en-US" dirty="0"/>
              <a:t>Understanding ways leadership can reduce this trend</a:t>
            </a:r>
          </a:p>
          <a:p>
            <a:pPr lvl="1"/>
            <a:r>
              <a:rPr lang="en-US" dirty="0"/>
              <a:t>Understanding which parts of the company are faring better than others</a:t>
            </a:r>
          </a:p>
        </p:txBody>
      </p:sp>
    </p:spTree>
    <p:extLst>
      <p:ext uri="{BB962C8B-B14F-4D97-AF65-F5344CB8AC3E}">
        <p14:creationId xmlns:p14="http://schemas.microsoft.com/office/powerpoint/2010/main" val="327569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4290-7A5B-944D-96CB-64FAD60C5762}"/>
              </a:ext>
            </a:extLst>
          </p:cNvPr>
          <p:cNvSpPr>
            <a:spLocks noGrp="1"/>
          </p:cNvSpPr>
          <p:nvPr>
            <p:ph type="title"/>
          </p:nvPr>
        </p:nvSpPr>
        <p:spPr/>
        <p:txBody>
          <a:bodyPr/>
          <a:lstStyle/>
          <a:p>
            <a:r>
              <a:rPr lang="en-US" dirty="0">
                <a:solidFill>
                  <a:srgbClr val="0052CC"/>
                </a:solidFill>
              </a:rPr>
              <a:t>Procedure</a:t>
            </a:r>
          </a:p>
        </p:txBody>
      </p:sp>
      <p:sp>
        <p:nvSpPr>
          <p:cNvPr id="3" name="Content Placeholder 2">
            <a:extLst>
              <a:ext uri="{FF2B5EF4-FFF2-40B4-BE49-F238E27FC236}">
                <a16:creationId xmlns:a16="http://schemas.microsoft.com/office/drawing/2014/main" id="{87605321-9DDD-BF41-91D9-D7179BA8A3F1}"/>
              </a:ext>
            </a:extLst>
          </p:cNvPr>
          <p:cNvSpPr>
            <a:spLocks noGrp="1"/>
          </p:cNvSpPr>
          <p:nvPr>
            <p:ph idx="1"/>
          </p:nvPr>
        </p:nvSpPr>
        <p:spPr>
          <a:xfrm>
            <a:off x="490194" y="2459170"/>
            <a:ext cx="11265031" cy="4102390"/>
          </a:xfrm>
        </p:spPr>
        <p:txBody>
          <a:bodyPr>
            <a:normAutofit fontScale="92500"/>
          </a:bodyPr>
          <a:lstStyle/>
          <a:p>
            <a:pPr marL="514350" indent="-514350">
              <a:buFont typeface="+mj-lt"/>
              <a:buAutoNum type="arabicPeriod"/>
            </a:pPr>
            <a:r>
              <a:rPr lang="en-US" dirty="0"/>
              <a:t>Feature Engineering: Transform existing variables for more insights</a:t>
            </a:r>
          </a:p>
          <a:p>
            <a:pPr marL="971550" lvl="1" indent="-514350">
              <a:buFont typeface="+mj-lt"/>
              <a:buAutoNum type="arabicPeriod"/>
            </a:pPr>
            <a:r>
              <a:rPr lang="en-US" dirty="0"/>
              <a:t>Time Zones (Calculation of hr. difference between employee and manager)</a:t>
            </a:r>
          </a:p>
          <a:p>
            <a:pPr marL="971550" lvl="1" indent="-514350">
              <a:buFont typeface="+mj-lt"/>
              <a:buAutoNum type="arabicPeriod"/>
            </a:pPr>
            <a:r>
              <a:rPr lang="en-US" dirty="0"/>
              <a:t>Conversion of Performance Ratings to Numeric</a:t>
            </a:r>
          </a:p>
          <a:p>
            <a:pPr marL="971550" lvl="1" indent="-514350">
              <a:buFont typeface="+mj-lt"/>
              <a:buAutoNum type="arabicPeriod"/>
            </a:pPr>
            <a:r>
              <a:rPr lang="en-US" dirty="0"/>
              <a:t>Calculation of Engagement Favorability Index (New metric)</a:t>
            </a:r>
          </a:p>
          <a:p>
            <a:pPr marL="514350" indent="-514350">
              <a:buFont typeface="+mj-lt"/>
              <a:buAutoNum type="arabicPeriod"/>
            </a:pPr>
            <a:r>
              <a:rPr lang="en-US" dirty="0"/>
              <a:t>Exploratory Data Analysis: Determine the validity of the provided data</a:t>
            </a:r>
          </a:p>
          <a:p>
            <a:pPr marL="514350" indent="-514350">
              <a:buFont typeface="+mj-lt"/>
              <a:buAutoNum type="arabicPeriod"/>
            </a:pPr>
            <a:r>
              <a:rPr lang="en-US" dirty="0"/>
              <a:t>Correlation Matrix to understand variable trends &amp; relationships</a:t>
            </a:r>
          </a:p>
          <a:p>
            <a:pPr marL="0" indent="0">
              <a:buNone/>
            </a:pPr>
            <a:r>
              <a:rPr lang="en-US" dirty="0"/>
              <a:t>4.   Linear Regression to explain the drivers of employee engagement</a:t>
            </a:r>
          </a:p>
          <a:p>
            <a:pPr marL="0" indent="0">
              <a:buNone/>
            </a:pPr>
            <a:r>
              <a:rPr lang="en-US" dirty="0"/>
              <a:t>5.   Summarized findings and developed technical documentation</a:t>
            </a:r>
          </a:p>
        </p:txBody>
      </p:sp>
    </p:spTree>
    <p:extLst>
      <p:ext uri="{BB962C8B-B14F-4D97-AF65-F5344CB8AC3E}">
        <p14:creationId xmlns:p14="http://schemas.microsoft.com/office/powerpoint/2010/main" val="247371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4624-570E-48FD-99B8-966AE3F3BA73}"/>
              </a:ext>
            </a:extLst>
          </p:cNvPr>
          <p:cNvSpPr>
            <a:spLocks noGrp="1"/>
          </p:cNvSpPr>
          <p:nvPr>
            <p:ph type="title"/>
          </p:nvPr>
        </p:nvSpPr>
        <p:spPr>
          <a:xfrm>
            <a:off x="868680" y="270011"/>
            <a:ext cx="9368396" cy="717961"/>
          </a:xfrm>
        </p:spPr>
        <p:txBody>
          <a:bodyPr/>
          <a:lstStyle/>
          <a:p>
            <a:r>
              <a:rPr lang="en-US" dirty="0">
                <a:solidFill>
                  <a:srgbClr val="0052CC"/>
                </a:solidFill>
              </a:rPr>
              <a:t>Department by Engagement Index Score</a:t>
            </a:r>
          </a:p>
        </p:txBody>
      </p:sp>
      <p:sp>
        <p:nvSpPr>
          <p:cNvPr id="4" name="Text Placeholder 3">
            <a:extLst>
              <a:ext uri="{FF2B5EF4-FFF2-40B4-BE49-F238E27FC236}">
                <a16:creationId xmlns:a16="http://schemas.microsoft.com/office/drawing/2014/main" id="{22E3011F-5E9E-7381-2555-794E8ADB6EA4}"/>
              </a:ext>
            </a:extLst>
          </p:cNvPr>
          <p:cNvSpPr>
            <a:spLocks noGrp="1"/>
          </p:cNvSpPr>
          <p:nvPr>
            <p:ph type="body" sz="half" idx="2"/>
          </p:nvPr>
        </p:nvSpPr>
        <p:spPr>
          <a:xfrm>
            <a:off x="742556" y="1362454"/>
            <a:ext cx="3430052" cy="4376193"/>
          </a:xfrm>
        </p:spPr>
        <p:txBody>
          <a:bodyPr>
            <a:normAutofit fontScale="85000" lnSpcReduction="10000"/>
          </a:bodyPr>
          <a:lstStyle/>
          <a:p>
            <a:pPr marL="285750" indent="-285750">
              <a:buFont typeface="Arial" panose="020B0604020202020204" pitchFamily="34" charset="0"/>
              <a:buChar char="•"/>
            </a:pPr>
            <a:r>
              <a:rPr lang="en-US" dirty="0"/>
              <a:t>Performing an Analysis of Variance test results in a significant difference in employee engagement between the various departments at Atlassian </a:t>
            </a:r>
          </a:p>
          <a:p>
            <a:pPr marL="285750" indent="-285750">
              <a:buFont typeface="Arial" panose="020B0604020202020204" pitchFamily="34" charset="0"/>
              <a:buChar char="•"/>
            </a:pPr>
            <a:r>
              <a:rPr lang="en-US" dirty="0"/>
              <a:t>The conclusion from this part of the analysis is that certain departments within Atlassian are doing things differently to make their employees more engaged, leadership needs to better understand the inter-departmental differences to capitalize on these advantages and promote them across the entire enterprise</a:t>
            </a:r>
          </a:p>
        </p:txBody>
      </p:sp>
      <p:pic>
        <p:nvPicPr>
          <p:cNvPr id="6" name="Picture 5">
            <a:extLst>
              <a:ext uri="{FF2B5EF4-FFF2-40B4-BE49-F238E27FC236}">
                <a16:creationId xmlns:a16="http://schemas.microsoft.com/office/drawing/2014/main" id="{55609E63-DB35-EEFE-7751-E6B3F4A2A4CC}"/>
              </a:ext>
            </a:extLst>
          </p:cNvPr>
          <p:cNvPicPr>
            <a:picLocks noChangeAspect="1"/>
          </p:cNvPicPr>
          <p:nvPr/>
        </p:nvPicPr>
        <p:blipFill>
          <a:blip r:embed="rId3"/>
          <a:srcRect/>
          <a:stretch/>
        </p:blipFill>
        <p:spPr>
          <a:xfrm>
            <a:off x="4531962" y="1298710"/>
            <a:ext cx="7333559" cy="4524021"/>
          </a:xfrm>
          <a:prstGeom prst="rect">
            <a:avLst/>
          </a:prstGeom>
        </p:spPr>
      </p:pic>
    </p:spTree>
    <p:extLst>
      <p:ext uri="{BB962C8B-B14F-4D97-AF65-F5344CB8AC3E}">
        <p14:creationId xmlns:p14="http://schemas.microsoft.com/office/powerpoint/2010/main" val="56903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4624-570E-48FD-99B8-966AE3F3BA73}"/>
              </a:ext>
            </a:extLst>
          </p:cNvPr>
          <p:cNvSpPr>
            <a:spLocks noGrp="1"/>
          </p:cNvSpPr>
          <p:nvPr>
            <p:ph type="title"/>
          </p:nvPr>
        </p:nvSpPr>
        <p:spPr>
          <a:xfrm>
            <a:off x="868680" y="270011"/>
            <a:ext cx="9368396" cy="717961"/>
          </a:xfrm>
        </p:spPr>
        <p:txBody>
          <a:bodyPr/>
          <a:lstStyle/>
          <a:p>
            <a:r>
              <a:rPr lang="en-US" dirty="0">
                <a:solidFill>
                  <a:srgbClr val="0052CC"/>
                </a:solidFill>
              </a:rPr>
              <a:t>Special Projects and Engagement </a:t>
            </a:r>
          </a:p>
        </p:txBody>
      </p:sp>
      <p:sp>
        <p:nvSpPr>
          <p:cNvPr id="4" name="Text Placeholder 3">
            <a:extLst>
              <a:ext uri="{FF2B5EF4-FFF2-40B4-BE49-F238E27FC236}">
                <a16:creationId xmlns:a16="http://schemas.microsoft.com/office/drawing/2014/main" id="{22E3011F-5E9E-7381-2555-794E8ADB6EA4}"/>
              </a:ext>
            </a:extLst>
          </p:cNvPr>
          <p:cNvSpPr>
            <a:spLocks noGrp="1"/>
          </p:cNvSpPr>
          <p:nvPr>
            <p:ph type="body" sz="half" idx="2"/>
          </p:nvPr>
        </p:nvSpPr>
        <p:spPr>
          <a:xfrm>
            <a:off x="742556" y="1362454"/>
            <a:ext cx="3430052" cy="4376193"/>
          </a:xfrm>
        </p:spPr>
        <p:txBody>
          <a:bodyPr>
            <a:normAutofit/>
          </a:bodyPr>
          <a:lstStyle/>
          <a:p>
            <a:pPr marL="285750" indent="-285750">
              <a:buFont typeface="Arial" panose="020B0604020202020204" pitchFamily="34" charset="0"/>
              <a:buChar char="•"/>
            </a:pPr>
            <a:r>
              <a:rPr lang="en-US" dirty="0"/>
              <a:t>Taking a look at the distribution of projects and engagement, we see an entire group of employees who have greater than 15 projects who have a very low employee engagement score</a:t>
            </a:r>
          </a:p>
          <a:p>
            <a:pPr marL="285750" indent="-285750">
              <a:buFont typeface="Arial" panose="020B0604020202020204" pitchFamily="34" charset="0"/>
              <a:buChar char="•"/>
            </a:pPr>
            <a:r>
              <a:rPr lang="en-US" dirty="0"/>
              <a:t>This group of employees is certainly at an increased risk of burnout and should be further addressed immediately</a:t>
            </a:r>
          </a:p>
        </p:txBody>
      </p:sp>
      <p:pic>
        <p:nvPicPr>
          <p:cNvPr id="6" name="Picture 5">
            <a:extLst>
              <a:ext uri="{FF2B5EF4-FFF2-40B4-BE49-F238E27FC236}">
                <a16:creationId xmlns:a16="http://schemas.microsoft.com/office/drawing/2014/main" id="{55609E63-DB35-EEFE-7751-E6B3F4A2A4CC}"/>
              </a:ext>
            </a:extLst>
          </p:cNvPr>
          <p:cNvPicPr>
            <a:picLocks noChangeAspect="1"/>
          </p:cNvPicPr>
          <p:nvPr/>
        </p:nvPicPr>
        <p:blipFill>
          <a:blip r:embed="rId3"/>
          <a:srcRect/>
          <a:stretch/>
        </p:blipFill>
        <p:spPr>
          <a:xfrm>
            <a:off x="4531962" y="1298710"/>
            <a:ext cx="7333559" cy="4524020"/>
          </a:xfrm>
          <a:prstGeom prst="rect">
            <a:avLst/>
          </a:prstGeom>
        </p:spPr>
      </p:pic>
    </p:spTree>
    <p:extLst>
      <p:ext uri="{BB962C8B-B14F-4D97-AF65-F5344CB8AC3E}">
        <p14:creationId xmlns:p14="http://schemas.microsoft.com/office/powerpoint/2010/main" val="108290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4624-570E-48FD-99B8-966AE3F3BA73}"/>
              </a:ext>
            </a:extLst>
          </p:cNvPr>
          <p:cNvSpPr>
            <a:spLocks noGrp="1"/>
          </p:cNvSpPr>
          <p:nvPr>
            <p:ph type="title"/>
          </p:nvPr>
        </p:nvSpPr>
        <p:spPr>
          <a:xfrm>
            <a:off x="868680" y="270011"/>
            <a:ext cx="9368396" cy="717961"/>
          </a:xfrm>
        </p:spPr>
        <p:txBody>
          <a:bodyPr/>
          <a:lstStyle/>
          <a:p>
            <a:r>
              <a:rPr lang="en-US" dirty="0">
                <a:solidFill>
                  <a:srgbClr val="0052CC"/>
                </a:solidFill>
              </a:rPr>
              <a:t>Correlation Analysis</a:t>
            </a:r>
          </a:p>
        </p:txBody>
      </p:sp>
      <p:sp>
        <p:nvSpPr>
          <p:cNvPr id="4" name="Text Placeholder 3">
            <a:extLst>
              <a:ext uri="{FF2B5EF4-FFF2-40B4-BE49-F238E27FC236}">
                <a16:creationId xmlns:a16="http://schemas.microsoft.com/office/drawing/2014/main" id="{22E3011F-5E9E-7381-2555-794E8ADB6EA4}"/>
              </a:ext>
            </a:extLst>
          </p:cNvPr>
          <p:cNvSpPr>
            <a:spLocks noGrp="1"/>
          </p:cNvSpPr>
          <p:nvPr>
            <p:ph type="body" sz="half" idx="2"/>
          </p:nvPr>
        </p:nvSpPr>
        <p:spPr>
          <a:xfrm>
            <a:off x="742556" y="1362455"/>
            <a:ext cx="3430052" cy="4265836"/>
          </a:xfrm>
        </p:spPr>
        <p:txBody>
          <a:bodyPr>
            <a:normAutofit fontScale="92500" lnSpcReduction="10000"/>
          </a:bodyPr>
          <a:lstStyle/>
          <a:p>
            <a:pPr marL="285750" indent="-285750">
              <a:buFont typeface="Arial" panose="020B0604020202020204" pitchFamily="34" charset="0"/>
              <a:buChar char="•"/>
            </a:pPr>
            <a:r>
              <a:rPr lang="en-US" dirty="0"/>
              <a:t>Satisfaction, Engagement and Performance Scores are very positively correlated to one another, with an almost perfect correlation</a:t>
            </a:r>
          </a:p>
          <a:p>
            <a:pPr marL="742950" lvl="1" indent="-285750">
              <a:buFont typeface="Arial" panose="020B0604020202020204" pitchFamily="34" charset="0"/>
              <a:buChar char="•"/>
            </a:pPr>
            <a:r>
              <a:rPr lang="en-US" dirty="0"/>
              <a:t>This finding would make it difficult to understand the directionality of the relationship, does employee engagement increase job performance, or vice versa?</a:t>
            </a:r>
          </a:p>
          <a:p>
            <a:pPr marL="285750" indent="-285750">
              <a:buFont typeface="Arial" panose="020B0604020202020204" pitchFamily="34" charset="0"/>
              <a:buChar char="•"/>
            </a:pPr>
            <a:r>
              <a:rPr lang="en-US" dirty="0"/>
              <a:t>Engagement is significantly correlated with </a:t>
            </a:r>
            <a:r>
              <a:rPr lang="en-US" b="1" dirty="0"/>
              <a:t>special projects</a:t>
            </a:r>
            <a:r>
              <a:rPr lang="en-US" dirty="0"/>
              <a:t>, </a:t>
            </a:r>
            <a:r>
              <a:rPr lang="en-US" b="1" dirty="0"/>
              <a:t>tenure</a:t>
            </a:r>
            <a:r>
              <a:rPr lang="en-US" dirty="0"/>
              <a:t>, </a:t>
            </a:r>
            <a:r>
              <a:rPr lang="en-US" b="1" dirty="0"/>
              <a:t>salary</a:t>
            </a:r>
            <a:r>
              <a:rPr lang="en-US" dirty="0"/>
              <a:t> and </a:t>
            </a:r>
            <a:r>
              <a:rPr lang="en-US" b="1" dirty="0" err="1"/>
              <a:t>time_zone_diff</a:t>
            </a:r>
            <a:r>
              <a:rPr lang="en-US" dirty="0"/>
              <a:t> between employee and manager</a:t>
            </a:r>
          </a:p>
        </p:txBody>
      </p:sp>
      <p:pic>
        <p:nvPicPr>
          <p:cNvPr id="6" name="Picture 5">
            <a:extLst>
              <a:ext uri="{FF2B5EF4-FFF2-40B4-BE49-F238E27FC236}">
                <a16:creationId xmlns:a16="http://schemas.microsoft.com/office/drawing/2014/main" id="{3A1368D3-1D4A-785E-122F-5D500E860809}"/>
              </a:ext>
            </a:extLst>
          </p:cNvPr>
          <p:cNvPicPr>
            <a:picLocks noChangeAspect="1"/>
          </p:cNvPicPr>
          <p:nvPr/>
        </p:nvPicPr>
        <p:blipFill rotWithShape="1">
          <a:blip r:embed="rId2"/>
          <a:srcRect l="7479" r="16760"/>
          <a:stretch/>
        </p:blipFill>
        <p:spPr>
          <a:xfrm>
            <a:off x="5552878" y="987972"/>
            <a:ext cx="5888421" cy="4794738"/>
          </a:xfrm>
          <a:prstGeom prst="rect">
            <a:avLst/>
          </a:prstGeom>
        </p:spPr>
      </p:pic>
    </p:spTree>
    <p:extLst>
      <p:ext uri="{BB962C8B-B14F-4D97-AF65-F5344CB8AC3E}">
        <p14:creationId xmlns:p14="http://schemas.microsoft.com/office/powerpoint/2010/main" val="115988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4624-570E-48FD-99B8-966AE3F3BA73}"/>
              </a:ext>
            </a:extLst>
          </p:cNvPr>
          <p:cNvSpPr>
            <a:spLocks noGrp="1"/>
          </p:cNvSpPr>
          <p:nvPr>
            <p:ph type="title"/>
          </p:nvPr>
        </p:nvSpPr>
        <p:spPr>
          <a:xfrm>
            <a:off x="868680" y="270011"/>
            <a:ext cx="9368396" cy="717961"/>
          </a:xfrm>
        </p:spPr>
        <p:txBody>
          <a:bodyPr/>
          <a:lstStyle/>
          <a:p>
            <a:r>
              <a:rPr lang="en-US" dirty="0">
                <a:solidFill>
                  <a:srgbClr val="0052CC"/>
                </a:solidFill>
              </a:rPr>
              <a:t>Linear Regression</a:t>
            </a:r>
          </a:p>
        </p:txBody>
      </p:sp>
      <p:sp>
        <p:nvSpPr>
          <p:cNvPr id="4" name="Text Placeholder 3">
            <a:extLst>
              <a:ext uri="{FF2B5EF4-FFF2-40B4-BE49-F238E27FC236}">
                <a16:creationId xmlns:a16="http://schemas.microsoft.com/office/drawing/2014/main" id="{22E3011F-5E9E-7381-2555-794E8ADB6EA4}"/>
              </a:ext>
            </a:extLst>
          </p:cNvPr>
          <p:cNvSpPr>
            <a:spLocks noGrp="1"/>
          </p:cNvSpPr>
          <p:nvPr>
            <p:ph type="body" sz="half" idx="2"/>
          </p:nvPr>
        </p:nvSpPr>
        <p:spPr>
          <a:xfrm>
            <a:off x="742556" y="1362454"/>
            <a:ext cx="3430052" cy="4376193"/>
          </a:xfrm>
        </p:spPr>
        <p:txBody>
          <a:bodyPr>
            <a:normAutofit fontScale="92500" lnSpcReduction="10000"/>
          </a:bodyPr>
          <a:lstStyle/>
          <a:p>
            <a:pPr marL="285750" indent="-285750">
              <a:buFont typeface="Arial" panose="020B0604020202020204" pitchFamily="34" charset="0"/>
              <a:buChar char="•"/>
            </a:pPr>
            <a:r>
              <a:rPr lang="en-US" dirty="0"/>
              <a:t>Linear regression found nearly all the features to be significant, though some have more weight than others in their significance </a:t>
            </a:r>
          </a:p>
          <a:p>
            <a:pPr marL="285750" indent="-285750">
              <a:buFont typeface="Arial" panose="020B0604020202020204" pitchFamily="34" charset="0"/>
              <a:buChar char="•"/>
            </a:pPr>
            <a:r>
              <a:rPr lang="en-US" dirty="0"/>
              <a:t>Salary has the highest weight for explaining employee engagement, followed by the time zone difference between employee and manager and finally the number of special projects an employee has completed</a:t>
            </a:r>
          </a:p>
          <a:p>
            <a:pPr marL="742950" lvl="1" indent="-285750">
              <a:buFont typeface="Arial" panose="020B0604020202020204" pitchFamily="34" charset="0"/>
              <a:buChar char="•"/>
            </a:pPr>
            <a:r>
              <a:rPr lang="en-US" dirty="0"/>
              <a:t>Special projects should however be limited to &lt; 15 per 6 month period</a:t>
            </a:r>
          </a:p>
        </p:txBody>
      </p:sp>
      <p:pic>
        <p:nvPicPr>
          <p:cNvPr id="3" name="Picture 2">
            <a:extLst>
              <a:ext uri="{FF2B5EF4-FFF2-40B4-BE49-F238E27FC236}">
                <a16:creationId xmlns:a16="http://schemas.microsoft.com/office/drawing/2014/main" id="{7F56456A-9300-2D6F-4754-A3D4F1F64CE1}"/>
              </a:ext>
            </a:extLst>
          </p:cNvPr>
          <p:cNvPicPr>
            <a:picLocks noChangeAspect="1"/>
          </p:cNvPicPr>
          <p:nvPr/>
        </p:nvPicPr>
        <p:blipFill>
          <a:blip r:embed="rId3"/>
          <a:srcRect/>
          <a:stretch/>
        </p:blipFill>
        <p:spPr>
          <a:xfrm>
            <a:off x="5079123" y="1457047"/>
            <a:ext cx="6052929" cy="3734009"/>
          </a:xfrm>
          <a:prstGeom prst="rect">
            <a:avLst/>
          </a:prstGeom>
        </p:spPr>
      </p:pic>
    </p:spTree>
    <p:extLst>
      <p:ext uri="{BB962C8B-B14F-4D97-AF65-F5344CB8AC3E}">
        <p14:creationId xmlns:p14="http://schemas.microsoft.com/office/powerpoint/2010/main" val="403227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0270-9ACC-8F48-B55B-C856C7F36388}"/>
              </a:ext>
            </a:extLst>
          </p:cNvPr>
          <p:cNvSpPr>
            <a:spLocks noGrp="1"/>
          </p:cNvSpPr>
          <p:nvPr>
            <p:ph type="title"/>
          </p:nvPr>
        </p:nvSpPr>
        <p:spPr/>
        <p:txBody>
          <a:bodyPr/>
          <a:lstStyle/>
          <a:p>
            <a:r>
              <a:rPr lang="en-US" dirty="0">
                <a:solidFill>
                  <a:srgbClr val="0052CC"/>
                </a:solidFill>
              </a:rPr>
              <a:t>Conclusions</a:t>
            </a:r>
          </a:p>
        </p:txBody>
      </p:sp>
      <p:sp>
        <p:nvSpPr>
          <p:cNvPr id="3" name="Content Placeholder 2">
            <a:extLst>
              <a:ext uri="{FF2B5EF4-FFF2-40B4-BE49-F238E27FC236}">
                <a16:creationId xmlns:a16="http://schemas.microsoft.com/office/drawing/2014/main" id="{ED858B69-4EC0-6F41-B865-6D8348A708F8}"/>
              </a:ext>
            </a:extLst>
          </p:cNvPr>
          <p:cNvSpPr>
            <a:spLocks noGrp="1"/>
          </p:cNvSpPr>
          <p:nvPr>
            <p:ph idx="1"/>
          </p:nvPr>
        </p:nvSpPr>
        <p:spPr>
          <a:xfrm>
            <a:off x="537328" y="2379167"/>
            <a:ext cx="11189616" cy="4079295"/>
          </a:xfrm>
        </p:spPr>
        <p:txBody>
          <a:bodyPr>
            <a:normAutofit fontScale="62500" lnSpcReduction="20000"/>
          </a:bodyPr>
          <a:lstStyle/>
          <a:p>
            <a:r>
              <a:rPr lang="en-US" dirty="0"/>
              <a:t>Employee engagement, satisfaction and job performance are all heavily positively correlated with one another, to an almost inseparable degree</a:t>
            </a:r>
          </a:p>
          <a:p>
            <a:r>
              <a:rPr lang="en-US" dirty="0"/>
              <a:t>A simple linear regression showed us that a one unit increase in our engagement score (scale of 1-5) would lead to a .7 increase in our performance rating scale (scale 1 – 4), which is a very high change meaning that engagement impacts performance significantly</a:t>
            </a:r>
          </a:p>
          <a:p>
            <a:r>
              <a:rPr lang="en-US" dirty="0"/>
              <a:t>A large time zone difference between employee and manager results in higher levels of employee engagement, one interpretation of this finding is a manager is less able to micro-manage</a:t>
            </a:r>
          </a:p>
          <a:p>
            <a:r>
              <a:rPr lang="en-US" dirty="0"/>
              <a:t>Managers with higher tenure also seem to increase employee engagement</a:t>
            </a:r>
          </a:p>
          <a:p>
            <a:r>
              <a:rPr lang="en-US" dirty="0"/>
              <a:t>Employee engagement fluctuates significantly across different departments, more analyses need to be conducted to better understand how the successful departments engage employees</a:t>
            </a:r>
          </a:p>
          <a:p>
            <a:r>
              <a:rPr lang="en-US" dirty="0"/>
              <a:t>To a certain degree, special projects help boost employee engagement, but anything more than 15 projects will have an adverse effect on an employee’s engagement levels</a:t>
            </a:r>
          </a:p>
        </p:txBody>
      </p:sp>
    </p:spTree>
    <p:extLst>
      <p:ext uri="{BB962C8B-B14F-4D97-AF65-F5344CB8AC3E}">
        <p14:creationId xmlns:p14="http://schemas.microsoft.com/office/powerpoint/2010/main" val="245607193"/>
      </p:ext>
    </p:extLst>
  </p:cSld>
  <p:clrMapOvr>
    <a:masterClrMapping/>
  </p:clrMapOvr>
</p:sld>
</file>

<file path=ppt/theme/theme1.xml><?xml version="1.0" encoding="utf-8"?>
<a:theme xmlns:a="http://schemas.openxmlformats.org/drawingml/2006/main" name="AccentBoxVTI">
  <a:themeElements>
    <a:clrScheme name="AnalogousFromLightSeed_2SEEDS">
      <a:dk1>
        <a:srgbClr val="000000"/>
      </a:dk1>
      <a:lt1>
        <a:srgbClr val="FFFFFF"/>
      </a:lt1>
      <a:dk2>
        <a:srgbClr val="242C41"/>
      </a:dk2>
      <a:lt2>
        <a:srgbClr val="E8E6E2"/>
      </a:lt2>
      <a:accent1>
        <a:srgbClr val="7F94BA"/>
      </a:accent1>
      <a:accent2>
        <a:srgbClr val="7AA9B7"/>
      </a:accent2>
      <a:accent3>
        <a:srgbClr val="9996C6"/>
      </a:accent3>
      <a:accent4>
        <a:srgbClr val="BA8B7F"/>
      </a:accent4>
      <a:accent5>
        <a:srgbClr val="B6A17D"/>
      </a:accent5>
      <a:accent6>
        <a:srgbClr val="A5A772"/>
      </a:accent6>
      <a:hlink>
        <a:srgbClr val="95805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4300</TotalTime>
  <Words>898</Words>
  <Application>Microsoft Macintosh PowerPoint</Application>
  <PresentationFormat>Widescreen</PresentationFormat>
  <Paragraphs>64</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AccentBoxVTI</vt:lpstr>
      <vt:lpstr>Employee Engagement Analysis</vt:lpstr>
      <vt:lpstr>Background/Context</vt:lpstr>
      <vt:lpstr>Purpose of Analysis</vt:lpstr>
      <vt:lpstr>Procedure</vt:lpstr>
      <vt:lpstr>Department by Engagement Index Score</vt:lpstr>
      <vt:lpstr>Special Projects and Engagement </vt:lpstr>
      <vt:lpstr>Correlation Analysis</vt:lpstr>
      <vt:lpstr>Linear Regression</vt:lpstr>
      <vt:lpstr>Conclusions</vt:lpstr>
      <vt:lpstr>Next Steps</vt:lpstr>
      <vt:lpstr>Study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the FireEdge</dc:title>
  <dc:creator>Robert Szarek</dc:creator>
  <cp:lastModifiedBy>Robert Szarek</cp:lastModifiedBy>
  <cp:revision>325</cp:revision>
  <dcterms:created xsi:type="dcterms:W3CDTF">2021-03-05T21:40:38Z</dcterms:created>
  <dcterms:modified xsi:type="dcterms:W3CDTF">2024-01-05T04:54:58Z</dcterms:modified>
</cp:coreProperties>
</file>