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74" r:id="rId4"/>
    <p:sldId id="259" r:id="rId5"/>
    <p:sldId id="270" r:id="rId6"/>
    <p:sldId id="272" r:id="rId7"/>
    <p:sldId id="268" r:id="rId8"/>
    <p:sldId id="271" r:id="rId9"/>
    <p:sldId id="275" r:id="rId10"/>
    <p:sldId id="265" r:id="rId11"/>
    <p:sldId id="27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E5F598-9C53-C049-BC2E-C22B7B9498A0}">
          <p14:sldIdLst>
            <p14:sldId id="256"/>
            <p14:sldId id="257"/>
            <p14:sldId id="274"/>
            <p14:sldId id="259"/>
            <p14:sldId id="270"/>
            <p14:sldId id="272"/>
            <p14:sldId id="268"/>
            <p14:sldId id="271"/>
            <p14:sldId id="275"/>
            <p14:sldId id="265"/>
            <p14:sldId id="273"/>
            <p14:sldId id="261"/>
          </p14:sldIdLst>
        </p14:section>
        <p14:section name="Supplementary" id="{B7EB37FD-2155-8743-9604-59DA9516571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91"/>
    <p:restoredTop sz="92865"/>
  </p:normalViewPr>
  <p:slideViewPr>
    <p:cSldViewPr snapToGrid="0" snapToObjects="1">
      <p:cViewPr varScale="1">
        <p:scale>
          <a:sx n="155" d="100"/>
          <a:sy n="155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AEC1D-4972-0245-BEC6-194EBB8C7C13}" type="doc">
      <dgm:prSet loTypeId="urn:microsoft.com/office/officeart/2005/8/layout/cycle1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2860DDD-DD14-4D48-AC13-AE38A9517582}">
      <dgm:prSet phldrT="[Text]" custT="1"/>
      <dgm:spPr/>
      <dgm:t>
        <a:bodyPr/>
        <a:lstStyle/>
        <a:p>
          <a:r>
            <a:rPr lang="en-US" sz="1000" dirty="0"/>
            <a:t>Organizational culture that promotes communication, teamwork, trust; minimizes blame and information siloes</a:t>
          </a:r>
        </a:p>
      </dgm:t>
    </dgm:pt>
    <dgm:pt modelId="{07162E08-86C1-9E40-B6C8-B9C57EA4488C}" type="parTrans" cxnId="{5385C0DB-E899-3D41-86C7-59B3E2231A2E}">
      <dgm:prSet/>
      <dgm:spPr/>
      <dgm:t>
        <a:bodyPr/>
        <a:lstStyle/>
        <a:p>
          <a:endParaRPr lang="en-US" sz="1000"/>
        </a:p>
      </dgm:t>
    </dgm:pt>
    <dgm:pt modelId="{0E8C1ECA-5A8B-F846-899F-D45626A0A87D}" type="sibTrans" cxnId="{5385C0DB-E899-3D41-86C7-59B3E2231A2E}">
      <dgm:prSet/>
      <dgm:spPr>
        <a:solidFill>
          <a:srgbClr val="0052CC"/>
        </a:solidFill>
      </dgm:spPr>
      <dgm:t>
        <a:bodyPr/>
        <a:lstStyle/>
        <a:p>
          <a:endParaRPr lang="en-US" sz="1000"/>
        </a:p>
      </dgm:t>
    </dgm:pt>
    <dgm:pt modelId="{DD05795F-4070-224F-A5B7-DCA94031C593}">
      <dgm:prSet phldrT="[Text]" custT="1"/>
      <dgm:spPr/>
      <dgm:t>
        <a:bodyPr/>
        <a:lstStyle/>
        <a:p>
          <a:r>
            <a:rPr lang="en-US" sz="1000" dirty="0"/>
            <a:t>Leads to employees building better products and working in harmony</a:t>
          </a:r>
        </a:p>
      </dgm:t>
    </dgm:pt>
    <dgm:pt modelId="{255E6790-909D-F64C-AF6B-96FEAC5EA47C}" type="parTrans" cxnId="{376E94A1-DD81-394A-B08A-0F935C9FBF23}">
      <dgm:prSet/>
      <dgm:spPr/>
      <dgm:t>
        <a:bodyPr/>
        <a:lstStyle/>
        <a:p>
          <a:endParaRPr lang="en-US" sz="1000"/>
        </a:p>
      </dgm:t>
    </dgm:pt>
    <dgm:pt modelId="{C24A5F6B-5D07-9144-AC40-9B39DA967BB4}" type="sibTrans" cxnId="{376E94A1-DD81-394A-B08A-0F935C9FBF23}">
      <dgm:prSet/>
      <dgm:spPr>
        <a:solidFill>
          <a:srgbClr val="0052CC"/>
        </a:solidFill>
      </dgm:spPr>
      <dgm:t>
        <a:bodyPr/>
        <a:lstStyle/>
        <a:p>
          <a:endParaRPr lang="en-US" sz="1000"/>
        </a:p>
      </dgm:t>
    </dgm:pt>
    <dgm:pt modelId="{5207AD2C-D218-084E-8710-04EA96F098C5}">
      <dgm:prSet phldrT="[Text]" custT="1"/>
      <dgm:spPr/>
      <dgm:t>
        <a:bodyPr/>
        <a:lstStyle/>
        <a:p>
          <a:r>
            <a:rPr lang="en-US" sz="1000" dirty="0"/>
            <a:t>Helps them feel more connected to the rest of their organization</a:t>
          </a:r>
        </a:p>
      </dgm:t>
    </dgm:pt>
    <dgm:pt modelId="{39A58350-F3C1-5444-A065-A3C6C6EA0E24}" type="parTrans" cxnId="{36D07FF2-734C-424E-B95E-5E938509B601}">
      <dgm:prSet/>
      <dgm:spPr/>
      <dgm:t>
        <a:bodyPr/>
        <a:lstStyle/>
        <a:p>
          <a:endParaRPr lang="en-US" sz="1000"/>
        </a:p>
      </dgm:t>
    </dgm:pt>
    <dgm:pt modelId="{CBE289F2-D8D0-3A4B-939D-4827B7565D1B}" type="sibTrans" cxnId="{36D07FF2-734C-424E-B95E-5E938509B601}">
      <dgm:prSet/>
      <dgm:spPr>
        <a:solidFill>
          <a:srgbClr val="0052CC"/>
        </a:solidFill>
      </dgm:spPr>
      <dgm:t>
        <a:bodyPr/>
        <a:lstStyle/>
        <a:p>
          <a:endParaRPr lang="en-US" sz="1000"/>
        </a:p>
      </dgm:t>
    </dgm:pt>
    <dgm:pt modelId="{7CD5EF5D-E2E6-B74C-A6CF-03301797533F}">
      <dgm:prSet phldrT="[Text]" custT="1"/>
      <dgm:spPr/>
      <dgm:t>
        <a:bodyPr/>
        <a:lstStyle/>
        <a:p>
          <a:r>
            <a:rPr lang="en-US" sz="1000" dirty="0"/>
            <a:t>Which stimulates higher levels of job performance because they feel so connected to the work</a:t>
          </a:r>
        </a:p>
      </dgm:t>
    </dgm:pt>
    <dgm:pt modelId="{BFA782DC-E6AF-D744-885F-1B8EF9BA59A9}" type="parTrans" cxnId="{5D96F223-3498-AC4A-880C-6561BEDD55BF}">
      <dgm:prSet/>
      <dgm:spPr/>
      <dgm:t>
        <a:bodyPr/>
        <a:lstStyle/>
        <a:p>
          <a:endParaRPr lang="en-US" sz="1000"/>
        </a:p>
      </dgm:t>
    </dgm:pt>
    <dgm:pt modelId="{93BB25DB-6360-4942-8DD5-81CA7EDC6E65}" type="sibTrans" cxnId="{5D96F223-3498-AC4A-880C-6561BEDD55BF}">
      <dgm:prSet/>
      <dgm:spPr>
        <a:solidFill>
          <a:srgbClr val="0052CC"/>
        </a:solidFill>
      </dgm:spPr>
      <dgm:t>
        <a:bodyPr/>
        <a:lstStyle/>
        <a:p>
          <a:endParaRPr lang="en-US" sz="1000"/>
        </a:p>
      </dgm:t>
    </dgm:pt>
    <dgm:pt modelId="{26D4F382-10DC-B34E-BA16-BC845C416BAF}">
      <dgm:prSet phldrT="[Text]" custT="1"/>
      <dgm:spPr/>
      <dgm:t>
        <a:bodyPr/>
        <a:lstStyle/>
        <a:p>
          <a:r>
            <a:rPr lang="en-US" sz="1000" dirty="0"/>
            <a:t>Leading to better overall job engagement and job satisfaction, which results in higher organizational performance</a:t>
          </a:r>
        </a:p>
      </dgm:t>
    </dgm:pt>
    <dgm:pt modelId="{7E11AAE2-75C2-8E49-AD35-31726326C211}" type="sibTrans" cxnId="{1571B23E-7EA9-7B4F-A592-DEACF63DA528}">
      <dgm:prSet/>
      <dgm:spPr>
        <a:solidFill>
          <a:srgbClr val="0052CC"/>
        </a:solidFill>
      </dgm:spPr>
      <dgm:t>
        <a:bodyPr/>
        <a:lstStyle/>
        <a:p>
          <a:endParaRPr lang="en-US" sz="1000"/>
        </a:p>
      </dgm:t>
    </dgm:pt>
    <dgm:pt modelId="{5269776F-0CED-3C48-A800-018D6CE15052}" type="parTrans" cxnId="{1571B23E-7EA9-7B4F-A592-DEACF63DA528}">
      <dgm:prSet/>
      <dgm:spPr/>
      <dgm:t>
        <a:bodyPr/>
        <a:lstStyle/>
        <a:p>
          <a:endParaRPr lang="en-US" sz="1000"/>
        </a:p>
      </dgm:t>
    </dgm:pt>
    <dgm:pt modelId="{00B3F817-63C0-4D4C-84CD-E75060930A5D}" type="pres">
      <dgm:prSet presAssocID="{422AEC1D-4972-0245-BEC6-194EBB8C7C13}" presName="cycle" presStyleCnt="0">
        <dgm:presLayoutVars>
          <dgm:dir/>
          <dgm:resizeHandles val="exact"/>
        </dgm:presLayoutVars>
      </dgm:prSet>
      <dgm:spPr/>
    </dgm:pt>
    <dgm:pt modelId="{7C25F193-3064-024A-ABBC-CDC47B6CFCDE}" type="pres">
      <dgm:prSet presAssocID="{C2860DDD-DD14-4D48-AC13-AE38A9517582}" presName="dummy" presStyleCnt="0"/>
      <dgm:spPr/>
    </dgm:pt>
    <dgm:pt modelId="{A0AD0CFC-F60A-A746-880D-CC90FF6E2ABA}" type="pres">
      <dgm:prSet presAssocID="{C2860DDD-DD14-4D48-AC13-AE38A9517582}" presName="node" presStyleLbl="revTx" presStyleIdx="0" presStyleCnt="5">
        <dgm:presLayoutVars>
          <dgm:bulletEnabled val="1"/>
        </dgm:presLayoutVars>
      </dgm:prSet>
      <dgm:spPr/>
    </dgm:pt>
    <dgm:pt modelId="{197991B9-B1BF-5F4F-A938-5CAD3A19DACB}" type="pres">
      <dgm:prSet presAssocID="{0E8C1ECA-5A8B-F846-899F-D45626A0A87D}" presName="sibTrans" presStyleLbl="node1" presStyleIdx="0" presStyleCnt="5"/>
      <dgm:spPr/>
    </dgm:pt>
    <dgm:pt modelId="{E5E522A9-97FB-E340-A54A-73B94D313B07}" type="pres">
      <dgm:prSet presAssocID="{DD05795F-4070-224F-A5B7-DCA94031C593}" presName="dummy" presStyleCnt="0"/>
      <dgm:spPr/>
    </dgm:pt>
    <dgm:pt modelId="{0573F8B3-AE79-3F41-AB91-926C5DA38A35}" type="pres">
      <dgm:prSet presAssocID="{DD05795F-4070-224F-A5B7-DCA94031C593}" presName="node" presStyleLbl="revTx" presStyleIdx="1" presStyleCnt="5">
        <dgm:presLayoutVars>
          <dgm:bulletEnabled val="1"/>
        </dgm:presLayoutVars>
      </dgm:prSet>
      <dgm:spPr/>
    </dgm:pt>
    <dgm:pt modelId="{509A224E-E9D9-8044-A716-2C53E4BD9496}" type="pres">
      <dgm:prSet presAssocID="{C24A5F6B-5D07-9144-AC40-9B39DA967BB4}" presName="sibTrans" presStyleLbl="node1" presStyleIdx="1" presStyleCnt="5"/>
      <dgm:spPr/>
    </dgm:pt>
    <dgm:pt modelId="{A8114B28-6DAF-E849-B58D-5EB5AB7252C9}" type="pres">
      <dgm:prSet presAssocID="{5207AD2C-D218-084E-8710-04EA96F098C5}" presName="dummy" presStyleCnt="0"/>
      <dgm:spPr/>
    </dgm:pt>
    <dgm:pt modelId="{08671CF3-3EE8-D844-B74A-6EFF68B72942}" type="pres">
      <dgm:prSet presAssocID="{5207AD2C-D218-084E-8710-04EA96F098C5}" presName="node" presStyleLbl="revTx" presStyleIdx="2" presStyleCnt="5">
        <dgm:presLayoutVars>
          <dgm:bulletEnabled val="1"/>
        </dgm:presLayoutVars>
      </dgm:prSet>
      <dgm:spPr/>
    </dgm:pt>
    <dgm:pt modelId="{E97D8025-6292-CC47-B4CB-EBB2A4095C65}" type="pres">
      <dgm:prSet presAssocID="{CBE289F2-D8D0-3A4B-939D-4827B7565D1B}" presName="sibTrans" presStyleLbl="node1" presStyleIdx="2" presStyleCnt="5"/>
      <dgm:spPr/>
    </dgm:pt>
    <dgm:pt modelId="{2C2A842B-69AB-E648-9308-AC9EB191CED9}" type="pres">
      <dgm:prSet presAssocID="{7CD5EF5D-E2E6-B74C-A6CF-03301797533F}" presName="dummy" presStyleCnt="0"/>
      <dgm:spPr/>
    </dgm:pt>
    <dgm:pt modelId="{B1F59650-7EBC-DC40-AF16-A4DB5C42D36A}" type="pres">
      <dgm:prSet presAssocID="{7CD5EF5D-E2E6-B74C-A6CF-03301797533F}" presName="node" presStyleLbl="revTx" presStyleIdx="3" presStyleCnt="5">
        <dgm:presLayoutVars>
          <dgm:bulletEnabled val="1"/>
        </dgm:presLayoutVars>
      </dgm:prSet>
      <dgm:spPr/>
    </dgm:pt>
    <dgm:pt modelId="{C1AB0755-DEF5-E640-AB8C-27828A249DCF}" type="pres">
      <dgm:prSet presAssocID="{93BB25DB-6360-4942-8DD5-81CA7EDC6E65}" presName="sibTrans" presStyleLbl="node1" presStyleIdx="3" presStyleCnt="5"/>
      <dgm:spPr/>
    </dgm:pt>
    <dgm:pt modelId="{6FAB647F-58EA-5447-B733-2BF2355CE57D}" type="pres">
      <dgm:prSet presAssocID="{26D4F382-10DC-B34E-BA16-BC845C416BAF}" presName="dummy" presStyleCnt="0"/>
      <dgm:spPr/>
    </dgm:pt>
    <dgm:pt modelId="{179BF0C2-ECA2-1A41-B666-5A3DDC708B59}" type="pres">
      <dgm:prSet presAssocID="{26D4F382-10DC-B34E-BA16-BC845C416BAF}" presName="node" presStyleLbl="revTx" presStyleIdx="4" presStyleCnt="5">
        <dgm:presLayoutVars>
          <dgm:bulletEnabled val="1"/>
        </dgm:presLayoutVars>
      </dgm:prSet>
      <dgm:spPr/>
    </dgm:pt>
    <dgm:pt modelId="{7788DBDC-7D74-7247-8857-2F8755E7DAC7}" type="pres">
      <dgm:prSet presAssocID="{7E11AAE2-75C2-8E49-AD35-31726326C211}" presName="sibTrans" presStyleLbl="node1" presStyleIdx="4" presStyleCnt="5"/>
      <dgm:spPr/>
    </dgm:pt>
  </dgm:ptLst>
  <dgm:cxnLst>
    <dgm:cxn modelId="{00FDB61A-D6DB-8440-B85A-742E1732D261}" type="presOf" srcId="{0E8C1ECA-5A8B-F846-899F-D45626A0A87D}" destId="{197991B9-B1BF-5F4F-A938-5CAD3A19DACB}" srcOrd="0" destOrd="0" presId="urn:microsoft.com/office/officeart/2005/8/layout/cycle1"/>
    <dgm:cxn modelId="{517AB821-EB7A-6B4A-BB4C-3F442E3DD4FA}" type="presOf" srcId="{CBE289F2-D8D0-3A4B-939D-4827B7565D1B}" destId="{E97D8025-6292-CC47-B4CB-EBB2A4095C65}" srcOrd="0" destOrd="0" presId="urn:microsoft.com/office/officeart/2005/8/layout/cycle1"/>
    <dgm:cxn modelId="{5D96F223-3498-AC4A-880C-6561BEDD55BF}" srcId="{422AEC1D-4972-0245-BEC6-194EBB8C7C13}" destId="{7CD5EF5D-E2E6-B74C-A6CF-03301797533F}" srcOrd="3" destOrd="0" parTransId="{BFA782DC-E6AF-D744-885F-1B8EF9BA59A9}" sibTransId="{93BB25DB-6360-4942-8DD5-81CA7EDC6E65}"/>
    <dgm:cxn modelId="{F39A3930-EA35-9541-86E2-8EF8BB971EDE}" type="presOf" srcId="{5207AD2C-D218-084E-8710-04EA96F098C5}" destId="{08671CF3-3EE8-D844-B74A-6EFF68B72942}" srcOrd="0" destOrd="0" presId="urn:microsoft.com/office/officeart/2005/8/layout/cycle1"/>
    <dgm:cxn modelId="{1571B23E-7EA9-7B4F-A592-DEACF63DA528}" srcId="{422AEC1D-4972-0245-BEC6-194EBB8C7C13}" destId="{26D4F382-10DC-B34E-BA16-BC845C416BAF}" srcOrd="4" destOrd="0" parTransId="{5269776F-0CED-3C48-A800-018D6CE15052}" sibTransId="{7E11AAE2-75C2-8E49-AD35-31726326C211}"/>
    <dgm:cxn modelId="{757FE951-399F-2C48-80CE-CA0C36553A3A}" type="presOf" srcId="{C2860DDD-DD14-4D48-AC13-AE38A9517582}" destId="{A0AD0CFC-F60A-A746-880D-CC90FF6E2ABA}" srcOrd="0" destOrd="0" presId="urn:microsoft.com/office/officeart/2005/8/layout/cycle1"/>
    <dgm:cxn modelId="{EAF01567-2D96-5747-8630-54C52F21D3B7}" type="presOf" srcId="{DD05795F-4070-224F-A5B7-DCA94031C593}" destId="{0573F8B3-AE79-3F41-AB91-926C5DA38A35}" srcOrd="0" destOrd="0" presId="urn:microsoft.com/office/officeart/2005/8/layout/cycle1"/>
    <dgm:cxn modelId="{376E94A1-DD81-394A-B08A-0F935C9FBF23}" srcId="{422AEC1D-4972-0245-BEC6-194EBB8C7C13}" destId="{DD05795F-4070-224F-A5B7-DCA94031C593}" srcOrd="1" destOrd="0" parTransId="{255E6790-909D-F64C-AF6B-96FEAC5EA47C}" sibTransId="{C24A5F6B-5D07-9144-AC40-9B39DA967BB4}"/>
    <dgm:cxn modelId="{4E0635C4-6FCC-AA49-946A-6ED1A11CEC07}" type="presOf" srcId="{7CD5EF5D-E2E6-B74C-A6CF-03301797533F}" destId="{B1F59650-7EBC-DC40-AF16-A4DB5C42D36A}" srcOrd="0" destOrd="0" presId="urn:microsoft.com/office/officeart/2005/8/layout/cycle1"/>
    <dgm:cxn modelId="{25C21CC5-A300-0242-BBDF-4EEBFFA60D67}" type="presOf" srcId="{26D4F382-10DC-B34E-BA16-BC845C416BAF}" destId="{179BF0C2-ECA2-1A41-B666-5A3DDC708B59}" srcOrd="0" destOrd="0" presId="urn:microsoft.com/office/officeart/2005/8/layout/cycle1"/>
    <dgm:cxn modelId="{84BFD3CD-CD55-2F4B-8575-79BF1C5B40E5}" type="presOf" srcId="{C24A5F6B-5D07-9144-AC40-9B39DA967BB4}" destId="{509A224E-E9D9-8044-A716-2C53E4BD9496}" srcOrd="0" destOrd="0" presId="urn:microsoft.com/office/officeart/2005/8/layout/cycle1"/>
    <dgm:cxn modelId="{5385C0DB-E899-3D41-86C7-59B3E2231A2E}" srcId="{422AEC1D-4972-0245-BEC6-194EBB8C7C13}" destId="{C2860DDD-DD14-4D48-AC13-AE38A9517582}" srcOrd="0" destOrd="0" parTransId="{07162E08-86C1-9E40-B6C8-B9C57EA4488C}" sibTransId="{0E8C1ECA-5A8B-F846-899F-D45626A0A87D}"/>
    <dgm:cxn modelId="{6641F9DE-F500-EC43-BC97-4E3A4048D126}" type="presOf" srcId="{7E11AAE2-75C2-8E49-AD35-31726326C211}" destId="{7788DBDC-7D74-7247-8857-2F8755E7DAC7}" srcOrd="0" destOrd="0" presId="urn:microsoft.com/office/officeart/2005/8/layout/cycle1"/>
    <dgm:cxn modelId="{E157E2E5-F96A-474F-8B55-F97A717D1059}" type="presOf" srcId="{93BB25DB-6360-4942-8DD5-81CA7EDC6E65}" destId="{C1AB0755-DEF5-E640-AB8C-27828A249DCF}" srcOrd="0" destOrd="0" presId="urn:microsoft.com/office/officeart/2005/8/layout/cycle1"/>
    <dgm:cxn modelId="{2D515FEE-9A77-3348-8796-2951803CEE9B}" type="presOf" srcId="{422AEC1D-4972-0245-BEC6-194EBB8C7C13}" destId="{00B3F817-63C0-4D4C-84CD-E75060930A5D}" srcOrd="0" destOrd="0" presId="urn:microsoft.com/office/officeart/2005/8/layout/cycle1"/>
    <dgm:cxn modelId="{36D07FF2-734C-424E-B95E-5E938509B601}" srcId="{422AEC1D-4972-0245-BEC6-194EBB8C7C13}" destId="{5207AD2C-D218-084E-8710-04EA96F098C5}" srcOrd="2" destOrd="0" parTransId="{39A58350-F3C1-5444-A065-A3C6C6EA0E24}" sibTransId="{CBE289F2-D8D0-3A4B-939D-4827B7565D1B}"/>
    <dgm:cxn modelId="{1D174F16-036B-324F-90F3-22409C0CC334}" type="presParOf" srcId="{00B3F817-63C0-4D4C-84CD-E75060930A5D}" destId="{7C25F193-3064-024A-ABBC-CDC47B6CFCDE}" srcOrd="0" destOrd="0" presId="urn:microsoft.com/office/officeart/2005/8/layout/cycle1"/>
    <dgm:cxn modelId="{3B228213-8A36-064B-878A-0541F47B4E2A}" type="presParOf" srcId="{00B3F817-63C0-4D4C-84CD-E75060930A5D}" destId="{A0AD0CFC-F60A-A746-880D-CC90FF6E2ABA}" srcOrd="1" destOrd="0" presId="urn:microsoft.com/office/officeart/2005/8/layout/cycle1"/>
    <dgm:cxn modelId="{DE700A33-2669-1E43-915B-DAED10CF916B}" type="presParOf" srcId="{00B3F817-63C0-4D4C-84CD-E75060930A5D}" destId="{197991B9-B1BF-5F4F-A938-5CAD3A19DACB}" srcOrd="2" destOrd="0" presId="urn:microsoft.com/office/officeart/2005/8/layout/cycle1"/>
    <dgm:cxn modelId="{9A1A1728-2995-3047-BD57-975C2F4946E0}" type="presParOf" srcId="{00B3F817-63C0-4D4C-84CD-E75060930A5D}" destId="{E5E522A9-97FB-E340-A54A-73B94D313B07}" srcOrd="3" destOrd="0" presId="urn:microsoft.com/office/officeart/2005/8/layout/cycle1"/>
    <dgm:cxn modelId="{4D4EB8B9-EE95-944D-9BA3-F4EAB5A0B1A5}" type="presParOf" srcId="{00B3F817-63C0-4D4C-84CD-E75060930A5D}" destId="{0573F8B3-AE79-3F41-AB91-926C5DA38A35}" srcOrd="4" destOrd="0" presId="urn:microsoft.com/office/officeart/2005/8/layout/cycle1"/>
    <dgm:cxn modelId="{36349B9D-60C2-2246-990E-C26398E10991}" type="presParOf" srcId="{00B3F817-63C0-4D4C-84CD-E75060930A5D}" destId="{509A224E-E9D9-8044-A716-2C53E4BD9496}" srcOrd="5" destOrd="0" presId="urn:microsoft.com/office/officeart/2005/8/layout/cycle1"/>
    <dgm:cxn modelId="{BFADA279-EA5E-8941-BA28-8AB2A0FA43B2}" type="presParOf" srcId="{00B3F817-63C0-4D4C-84CD-E75060930A5D}" destId="{A8114B28-6DAF-E849-B58D-5EB5AB7252C9}" srcOrd="6" destOrd="0" presId="urn:microsoft.com/office/officeart/2005/8/layout/cycle1"/>
    <dgm:cxn modelId="{B1BC5A99-C6B2-DD4C-B462-6E2D163B1DCD}" type="presParOf" srcId="{00B3F817-63C0-4D4C-84CD-E75060930A5D}" destId="{08671CF3-3EE8-D844-B74A-6EFF68B72942}" srcOrd="7" destOrd="0" presId="urn:microsoft.com/office/officeart/2005/8/layout/cycle1"/>
    <dgm:cxn modelId="{1C0BF398-8FEA-364B-B770-49D9FB9C7538}" type="presParOf" srcId="{00B3F817-63C0-4D4C-84CD-E75060930A5D}" destId="{E97D8025-6292-CC47-B4CB-EBB2A4095C65}" srcOrd="8" destOrd="0" presId="urn:microsoft.com/office/officeart/2005/8/layout/cycle1"/>
    <dgm:cxn modelId="{04B6F14D-209C-E54F-AAF3-39454088CC86}" type="presParOf" srcId="{00B3F817-63C0-4D4C-84CD-E75060930A5D}" destId="{2C2A842B-69AB-E648-9308-AC9EB191CED9}" srcOrd="9" destOrd="0" presId="urn:microsoft.com/office/officeart/2005/8/layout/cycle1"/>
    <dgm:cxn modelId="{CD3C3C29-4676-A945-AEA9-256022ED849A}" type="presParOf" srcId="{00B3F817-63C0-4D4C-84CD-E75060930A5D}" destId="{B1F59650-7EBC-DC40-AF16-A4DB5C42D36A}" srcOrd="10" destOrd="0" presId="urn:microsoft.com/office/officeart/2005/8/layout/cycle1"/>
    <dgm:cxn modelId="{45826765-5BA7-924A-A4E3-CB654F77B326}" type="presParOf" srcId="{00B3F817-63C0-4D4C-84CD-E75060930A5D}" destId="{C1AB0755-DEF5-E640-AB8C-27828A249DCF}" srcOrd="11" destOrd="0" presId="urn:microsoft.com/office/officeart/2005/8/layout/cycle1"/>
    <dgm:cxn modelId="{A9D4CA94-2567-564A-852B-811B08517465}" type="presParOf" srcId="{00B3F817-63C0-4D4C-84CD-E75060930A5D}" destId="{6FAB647F-58EA-5447-B733-2BF2355CE57D}" srcOrd="12" destOrd="0" presId="urn:microsoft.com/office/officeart/2005/8/layout/cycle1"/>
    <dgm:cxn modelId="{8E3E4AFE-8EBB-604C-94FF-FCA505EA3AE5}" type="presParOf" srcId="{00B3F817-63C0-4D4C-84CD-E75060930A5D}" destId="{179BF0C2-ECA2-1A41-B666-5A3DDC708B59}" srcOrd="13" destOrd="0" presId="urn:microsoft.com/office/officeart/2005/8/layout/cycle1"/>
    <dgm:cxn modelId="{F347A87F-EBD3-F049-87EE-27C15F9999B9}" type="presParOf" srcId="{00B3F817-63C0-4D4C-84CD-E75060930A5D}" destId="{7788DBDC-7D74-7247-8857-2F8755E7DAC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D0CFC-F60A-A746-880D-CC90FF6E2ABA}">
      <dsp:nvSpPr>
        <dsp:cNvPr id="0" name=""/>
        <dsp:cNvSpPr/>
      </dsp:nvSpPr>
      <dsp:spPr>
        <a:xfrm>
          <a:off x="3850747" y="35717"/>
          <a:ext cx="1198533" cy="119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Organizational culture that promotes communication, teamwork, trust; minimizes blame and information siloes</a:t>
          </a:r>
        </a:p>
      </dsp:txBody>
      <dsp:txXfrm>
        <a:off x="3850747" y="35717"/>
        <a:ext cx="1198533" cy="1198533"/>
      </dsp:txXfrm>
    </dsp:sp>
    <dsp:sp modelId="{197991B9-B1BF-5F4F-A938-5CAD3A19DACB}">
      <dsp:nvSpPr>
        <dsp:cNvPr id="0" name=""/>
        <dsp:cNvSpPr/>
      </dsp:nvSpPr>
      <dsp:spPr>
        <a:xfrm>
          <a:off x="1028602" y="711"/>
          <a:ext cx="4497123" cy="4497123"/>
        </a:xfrm>
        <a:prstGeom prst="circularArrow">
          <a:avLst>
            <a:gd name="adj1" fmla="val 5197"/>
            <a:gd name="adj2" fmla="val 335680"/>
            <a:gd name="adj3" fmla="val 21294189"/>
            <a:gd name="adj4" fmla="val 19765409"/>
            <a:gd name="adj5" fmla="val 6063"/>
          </a:avLst>
        </a:prstGeom>
        <a:solidFill>
          <a:srgbClr val="0052CC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3F8B3-AE79-3F41-AB91-926C5DA38A35}">
      <dsp:nvSpPr>
        <dsp:cNvPr id="0" name=""/>
        <dsp:cNvSpPr/>
      </dsp:nvSpPr>
      <dsp:spPr>
        <a:xfrm>
          <a:off x="4575608" y="2266610"/>
          <a:ext cx="1198533" cy="119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Leads to employees building better products and working in harmony</a:t>
          </a:r>
        </a:p>
      </dsp:txBody>
      <dsp:txXfrm>
        <a:off x="4575608" y="2266610"/>
        <a:ext cx="1198533" cy="1198533"/>
      </dsp:txXfrm>
    </dsp:sp>
    <dsp:sp modelId="{509A224E-E9D9-8044-A716-2C53E4BD9496}">
      <dsp:nvSpPr>
        <dsp:cNvPr id="0" name=""/>
        <dsp:cNvSpPr/>
      </dsp:nvSpPr>
      <dsp:spPr>
        <a:xfrm>
          <a:off x="1028602" y="711"/>
          <a:ext cx="4497123" cy="4497123"/>
        </a:xfrm>
        <a:prstGeom prst="circularArrow">
          <a:avLst>
            <a:gd name="adj1" fmla="val 5197"/>
            <a:gd name="adj2" fmla="val 335680"/>
            <a:gd name="adj3" fmla="val 4015680"/>
            <a:gd name="adj4" fmla="val 2252531"/>
            <a:gd name="adj5" fmla="val 6063"/>
          </a:avLst>
        </a:prstGeom>
        <a:solidFill>
          <a:srgbClr val="0052CC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71CF3-3EE8-D844-B74A-6EFF68B72942}">
      <dsp:nvSpPr>
        <dsp:cNvPr id="0" name=""/>
        <dsp:cNvSpPr/>
      </dsp:nvSpPr>
      <dsp:spPr>
        <a:xfrm>
          <a:off x="2677897" y="3645378"/>
          <a:ext cx="1198533" cy="119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Helps them feel more connected to the rest of their organization</a:t>
          </a:r>
        </a:p>
      </dsp:txBody>
      <dsp:txXfrm>
        <a:off x="2677897" y="3645378"/>
        <a:ext cx="1198533" cy="1198533"/>
      </dsp:txXfrm>
    </dsp:sp>
    <dsp:sp modelId="{E97D8025-6292-CC47-B4CB-EBB2A4095C65}">
      <dsp:nvSpPr>
        <dsp:cNvPr id="0" name=""/>
        <dsp:cNvSpPr/>
      </dsp:nvSpPr>
      <dsp:spPr>
        <a:xfrm>
          <a:off x="1028602" y="711"/>
          <a:ext cx="4497123" cy="4497123"/>
        </a:xfrm>
        <a:prstGeom prst="circularArrow">
          <a:avLst>
            <a:gd name="adj1" fmla="val 5197"/>
            <a:gd name="adj2" fmla="val 335680"/>
            <a:gd name="adj3" fmla="val 8211789"/>
            <a:gd name="adj4" fmla="val 6448639"/>
            <a:gd name="adj5" fmla="val 6063"/>
          </a:avLst>
        </a:prstGeom>
        <a:solidFill>
          <a:srgbClr val="0052CC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59650-7EBC-DC40-AF16-A4DB5C42D36A}">
      <dsp:nvSpPr>
        <dsp:cNvPr id="0" name=""/>
        <dsp:cNvSpPr/>
      </dsp:nvSpPr>
      <dsp:spPr>
        <a:xfrm>
          <a:off x="780186" y="2266610"/>
          <a:ext cx="1198533" cy="119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Which stimulates higher levels of job performance because they feel so connected to the work</a:t>
          </a:r>
        </a:p>
      </dsp:txBody>
      <dsp:txXfrm>
        <a:off x="780186" y="2266610"/>
        <a:ext cx="1198533" cy="1198533"/>
      </dsp:txXfrm>
    </dsp:sp>
    <dsp:sp modelId="{C1AB0755-DEF5-E640-AB8C-27828A249DCF}">
      <dsp:nvSpPr>
        <dsp:cNvPr id="0" name=""/>
        <dsp:cNvSpPr/>
      </dsp:nvSpPr>
      <dsp:spPr>
        <a:xfrm>
          <a:off x="1028602" y="711"/>
          <a:ext cx="4497123" cy="4497123"/>
        </a:xfrm>
        <a:prstGeom prst="circularArrow">
          <a:avLst>
            <a:gd name="adj1" fmla="val 5197"/>
            <a:gd name="adj2" fmla="val 335680"/>
            <a:gd name="adj3" fmla="val 12298911"/>
            <a:gd name="adj4" fmla="val 10770130"/>
            <a:gd name="adj5" fmla="val 6063"/>
          </a:avLst>
        </a:prstGeom>
        <a:solidFill>
          <a:srgbClr val="0052CC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BF0C2-ECA2-1A41-B666-5A3DDC708B59}">
      <dsp:nvSpPr>
        <dsp:cNvPr id="0" name=""/>
        <dsp:cNvSpPr/>
      </dsp:nvSpPr>
      <dsp:spPr>
        <a:xfrm>
          <a:off x="1505047" y="35717"/>
          <a:ext cx="1198533" cy="119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Leading to better overall job engagement and job satisfaction, which results in higher organizational performance</a:t>
          </a:r>
        </a:p>
      </dsp:txBody>
      <dsp:txXfrm>
        <a:off x="1505047" y="35717"/>
        <a:ext cx="1198533" cy="1198533"/>
      </dsp:txXfrm>
    </dsp:sp>
    <dsp:sp modelId="{7788DBDC-7D74-7247-8857-2F8755E7DAC7}">
      <dsp:nvSpPr>
        <dsp:cNvPr id="0" name=""/>
        <dsp:cNvSpPr/>
      </dsp:nvSpPr>
      <dsp:spPr>
        <a:xfrm>
          <a:off x="1028602" y="711"/>
          <a:ext cx="4497123" cy="4497123"/>
        </a:xfrm>
        <a:prstGeom prst="circularArrow">
          <a:avLst>
            <a:gd name="adj1" fmla="val 5197"/>
            <a:gd name="adj2" fmla="val 335680"/>
            <a:gd name="adj3" fmla="val 16866666"/>
            <a:gd name="adj4" fmla="val 15197654"/>
            <a:gd name="adj5" fmla="val 6063"/>
          </a:avLst>
        </a:prstGeom>
        <a:solidFill>
          <a:srgbClr val="0052CC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D0E84-12D3-A44E-A604-A1315E8B0D12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56778-F011-4243-83FD-2F79BB5DE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4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beautiful aspect of People Analytics is, with the correct data, we’re able to </a:t>
            </a:r>
          </a:p>
          <a:p>
            <a:r>
              <a:rPr lang="en-US" dirty="0"/>
              <a:t>- Atlassian is fundamentally a software company.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9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what the problem is, we know why that problem is very important. How do we go about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several things, and this is where my knowledge of machine learning really helps in the analysis portion of my data efforts.</a:t>
            </a:r>
          </a:p>
          <a:p>
            <a:r>
              <a:rPr lang="en-US" dirty="0"/>
              <a:t>Once we set up our data the way we liked it, and checked for any issues such as missingness, or NZV, we were able to move on to EDA</a:t>
            </a:r>
          </a:p>
          <a:p>
            <a:r>
              <a:rPr lang="en-US" dirty="0"/>
              <a:t>EDA revolves around imputation of missing data, removing outliers, identifying trends, multi-collinearity,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amazing what a simple bar chart can do to tell you the story about a company’s performance.</a:t>
            </a:r>
          </a:p>
          <a:p>
            <a:r>
              <a:rPr lang="en-US" dirty="0"/>
              <a:t>Atlassian is a software company, that is the backbone of the company. It could make sense that the culture on this part of the “house” is better than the 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saying goes, “everything in moderation”. </a:t>
            </a:r>
          </a:p>
          <a:p>
            <a:r>
              <a:rPr lang="en-US" dirty="0"/>
              <a:t>There are almost NO highly engaged employees with projects &gt; 15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4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Salary often times ranks highly, no surprise there. But time zone difference is the interesting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7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2E90D-9DAD-3B4D-940A-91A378602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0052CC"/>
                </a:solidFill>
              </a:rPr>
              <a:t>Employee Engagement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67637-3E4D-6345-A113-540822474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52CC"/>
                </a:solidFill>
              </a:rPr>
              <a:t>Atlassian</a:t>
            </a:r>
          </a:p>
          <a:p>
            <a:r>
              <a:rPr lang="en-US" sz="1800" dirty="0">
                <a:solidFill>
                  <a:srgbClr val="0052CC"/>
                </a:solidFill>
              </a:rPr>
              <a:t>January 11, 2024</a:t>
            </a:r>
          </a:p>
        </p:txBody>
      </p:sp>
      <p:pic>
        <p:nvPicPr>
          <p:cNvPr id="15" name="Picture 3" descr="High angle view of a work table with a laptop">
            <a:extLst>
              <a:ext uri="{FF2B5EF4-FFF2-40B4-BE49-F238E27FC236}">
                <a16:creationId xmlns:a16="http://schemas.microsoft.com/office/drawing/2014/main" id="{06EAAEC5-B46F-47EF-8A3F-D648A2E38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4" r="-1" b="-1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8A053-EF55-6EB8-3145-31FC89E45940}"/>
              </a:ext>
            </a:extLst>
          </p:cNvPr>
          <p:cNvSpPr/>
          <p:nvPr/>
        </p:nvSpPr>
        <p:spPr>
          <a:xfrm>
            <a:off x="7848600" y="625683"/>
            <a:ext cx="707136" cy="146304"/>
          </a:xfrm>
          <a:prstGeom prst="rect">
            <a:avLst/>
          </a:prstGeom>
          <a:solidFill>
            <a:srgbClr val="005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0270-9ACC-8F48-B55B-C856C7F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8B69-4EC0-6F41-B865-6D8348A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2379167"/>
            <a:ext cx="11189616" cy="40155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Employee engagement, satisfaction and job performance are all heavily positively correlated with one another, to an almost inseparable degree</a:t>
            </a:r>
          </a:p>
          <a:p>
            <a:r>
              <a:rPr lang="en-US" dirty="0"/>
              <a:t>A simple linear regression showed us that a one unit increase in our engagement score (scale of 1-5) would lead to a .7 increase in our performance rating scale (scale 1 – 4), which is a very high change meaning that engagement impacts performance significantly, at an almost 1 to 1 ratio</a:t>
            </a:r>
          </a:p>
          <a:p>
            <a:r>
              <a:rPr lang="en-US" dirty="0"/>
              <a:t>A large time zone difference between employee and manager results in higher levels of employee engagement, one interpretation of this finding is a manager is less able to micro-manage, which hints at the broader organizational culture of the organization (see diagram on Slide #9)</a:t>
            </a:r>
          </a:p>
          <a:p>
            <a:r>
              <a:rPr lang="en-US" dirty="0"/>
              <a:t>Managers with higher tenure also seem to increase employee engagement</a:t>
            </a:r>
          </a:p>
          <a:p>
            <a:r>
              <a:rPr lang="en-US" dirty="0"/>
              <a:t>Employee engagement fluctuates significantly across different departments, more analyses need to be conducted to better understand how the successful departments engage employees</a:t>
            </a:r>
          </a:p>
          <a:p>
            <a:r>
              <a:rPr lang="en-US" dirty="0"/>
              <a:t>To a certain degree, special projects help boost employee engagement, but anything more than 15 projects will have an adverse effect on an employee’s engagement levels</a:t>
            </a:r>
          </a:p>
        </p:txBody>
      </p:sp>
    </p:spTree>
    <p:extLst>
      <p:ext uri="{BB962C8B-B14F-4D97-AF65-F5344CB8AC3E}">
        <p14:creationId xmlns:p14="http://schemas.microsoft.com/office/powerpoint/2010/main" val="24560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0270-9ACC-8F48-B55B-C856C7F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8B69-4EC0-6F41-B865-6D8348A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2379167"/>
            <a:ext cx="11189616" cy="40792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Meet with leaders in departments that have high employee engagement scores (Software Engineering, Sales), to better understand their approach (DevOps, Agile, Scrum)</a:t>
            </a:r>
          </a:p>
          <a:p>
            <a:pPr lvl="1"/>
            <a:r>
              <a:rPr lang="en-US" dirty="0"/>
              <a:t>Apply findings to other areas of the organization</a:t>
            </a:r>
          </a:p>
          <a:p>
            <a:r>
              <a:rPr lang="en-US" dirty="0"/>
              <a:t>Immediately address employees with a significant number of projects (greater than 15) for potential burnout, keep projects at a maximum of 15 to maintain employee engagement</a:t>
            </a:r>
          </a:p>
          <a:p>
            <a:r>
              <a:rPr lang="en-US" dirty="0"/>
              <a:t>Create focus groups with high tenured managers to better understand how they interact and engage with their employees, this work could potentially lead to a pilot study based on the information learned from these focus group sessions</a:t>
            </a:r>
          </a:p>
          <a:p>
            <a:r>
              <a:rPr lang="en-US" dirty="0"/>
              <a:t>Meet with the external vendor to drill deeper into engagement into areas such as: career development, well-being, job security, autonomy, work-life balance to better help understand which parts of employee engagement Atlassian is doing well/not so well</a:t>
            </a:r>
          </a:p>
          <a:p>
            <a:r>
              <a:rPr lang="en-US" dirty="0"/>
              <a:t>Gather more data! Especially dimensions on Performance/Engagement</a:t>
            </a:r>
          </a:p>
        </p:txBody>
      </p:sp>
    </p:spTree>
    <p:extLst>
      <p:ext uri="{BB962C8B-B14F-4D97-AF65-F5344CB8AC3E}">
        <p14:creationId xmlns:p14="http://schemas.microsoft.com/office/powerpoint/2010/main" val="398702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1C85-CBB3-5946-A05B-4418E139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Study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CA65-7CA9-4B4F-9578-BCDD809E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7" y="2478024"/>
            <a:ext cx="10611376" cy="40802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term “employee engagement” could mean a wide range of issues, for the purposes of this study we are assuming this is a composite metric across a wide variety of sub-topics</a:t>
            </a:r>
          </a:p>
          <a:p>
            <a:pPr lvl="1"/>
            <a:r>
              <a:rPr lang="en-US" dirty="0"/>
              <a:t>The engagement scale has a min/max of 1-5. We assume 1 = low engagement and 5 = high engagement</a:t>
            </a:r>
          </a:p>
          <a:p>
            <a:r>
              <a:rPr lang="en-US" dirty="0"/>
              <a:t>Previous performance rating and current performance rating have identical distributions</a:t>
            </a:r>
          </a:p>
          <a:p>
            <a:r>
              <a:rPr lang="en-US" dirty="0"/>
              <a:t>What do we mean by “job performance” or “engagement”?</a:t>
            </a:r>
          </a:p>
          <a:p>
            <a:r>
              <a:rPr lang="en-US" dirty="0"/>
              <a:t>Are the surveys developed psychometrically valid?</a:t>
            </a:r>
          </a:p>
        </p:txBody>
      </p:sp>
    </p:spTree>
    <p:extLst>
      <p:ext uri="{BB962C8B-B14F-4D97-AF65-F5344CB8AC3E}">
        <p14:creationId xmlns:p14="http://schemas.microsoft.com/office/powerpoint/2010/main" val="5370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950-DF27-5049-906E-5E46CB78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C3E8-6971-D34C-97B7-58AF8350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2478023"/>
            <a:ext cx="11176907" cy="42552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Address rumors of employee engagement scores trending negatively</a:t>
            </a:r>
          </a:p>
          <a:p>
            <a:r>
              <a:rPr lang="en-US" dirty="0"/>
              <a:t>Better understand what drives engagement and its subsequent impact on performance </a:t>
            </a:r>
          </a:p>
          <a:p>
            <a:r>
              <a:rPr lang="en-US" dirty="0"/>
              <a:t>Provided with a dataset with several key metrics, including survey results, performance ratings and employee information</a:t>
            </a:r>
          </a:p>
          <a:p>
            <a:r>
              <a:rPr lang="en-US" b="1" dirty="0"/>
              <a:t>Goal: Provide leaders with actionable insights for course correcting low engagement scores</a:t>
            </a:r>
          </a:p>
          <a:p>
            <a:pPr lvl="1"/>
            <a:r>
              <a:rPr lang="en-US" dirty="0"/>
              <a:t>But also helping leaders understand the cost of low engagement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2173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BD4C-20F1-9D4D-9054-3A6B0E30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0C5D-2A38-0F41-98CB-238024C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18" y="2101303"/>
            <a:ext cx="11215782" cy="4397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care about employee engagement?</a:t>
            </a:r>
          </a:p>
          <a:p>
            <a:pPr lvl="1"/>
            <a:r>
              <a:rPr lang="en-US" dirty="0"/>
              <a:t>Companies with highly engaged employees grew revenue </a:t>
            </a:r>
            <a:r>
              <a:rPr lang="en-US" b="1" dirty="0"/>
              <a:t>2.5x</a:t>
            </a:r>
            <a:r>
              <a:rPr lang="en-US" dirty="0"/>
              <a:t> than those with low engaged employees</a:t>
            </a:r>
          </a:p>
          <a:p>
            <a:pPr lvl="1"/>
            <a:r>
              <a:rPr lang="en-US" dirty="0"/>
              <a:t>When employees connect their work to customer impact, they identify with the company’s purpose which leads to organizational performance</a:t>
            </a:r>
          </a:p>
          <a:p>
            <a:pPr lvl="1"/>
            <a:r>
              <a:rPr lang="en-US" dirty="0"/>
              <a:t>Employees are Atlassian’s greatest asset. By investing in them to do their best work, they will be more likely to exert themselves to be more successful</a:t>
            </a:r>
          </a:p>
          <a:p>
            <a:pPr lvl="1"/>
            <a:r>
              <a:rPr lang="en-US" dirty="0"/>
              <a:t>In a software company, the capability to deliver quality software quickly certainly serves as a strategic advantage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4290-7A5B-944D-96CB-64FAD60C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5321-9DDD-BF41-91D9-D7179BA8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2155803"/>
            <a:ext cx="11265031" cy="45174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did we do to the data in order for it to tell us what we wanted to know?</a:t>
            </a:r>
          </a:p>
          <a:p>
            <a:r>
              <a:rPr lang="en-US" dirty="0"/>
              <a:t>First, we set up our variables in a way that makes more sense to analyze</a:t>
            </a:r>
          </a:p>
          <a:p>
            <a:pPr lvl="1"/>
            <a:r>
              <a:rPr lang="en-US" dirty="0"/>
              <a:t>Calculated the time difference between time zones to understand whether the gap is meaningful</a:t>
            </a:r>
          </a:p>
          <a:p>
            <a:pPr lvl="1"/>
            <a:r>
              <a:rPr lang="en-US" dirty="0"/>
              <a:t>Translated performance ratings into numeric values – to calculate averages</a:t>
            </a:r>
          </a:p>
          <a:p>
            <a:pPr lvl="1"/>
            <a:r>
              <a:rPr lang="en-US" dirty="0"/>
              <a:t>Developed a novel “Engagement Favorability Index” that collapsed a 5-point scale into Positive/Negative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Analysis: How do averages look across various groups?</a:t>
            </a:r>
          </a:p>
          <a:p>
            <a:pPr lvl="1"/>
            <a:r>
              <a:rPr lang="en-US" dirty="0"/>
              <a:t>Sometimes simple averages can tell us so much!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Correlation Matrix to understand variable trends &amp; relationships</a:t>
            </a:r>
          </a:p>
          <a:p>
            <a:pPr lvl="1"/>
            <a:r>
              <a:rPr lang="en-US" dirty="0"/>
              <a:t>What goes together, may give us clues to help us answer our research questions</a:t>
            </a:r>
          </a:p>
          <a:p>
            <a:pPr marL="0" indent="0">
              <a:buNone/>
            </a:pPr>
            <a:r>
              <a:rPr lang="en-US" dirty="0"/>
              <a:t>3.   Linear Regression to explain the drivers of employee engagement</a:t>
            </a:r>
          </a:p>
        </p:txBody>
      </p:sp>
    </p:spTree>
    <p:extLst>
      <p:ext uri="{BB962C8B-B14F-4D97-AF65-F5344CB8AC3E}">
        <p14:creationId xmlns:p14="http://schemas.microsoft.com/office/powerpoint/2010/main" val="247371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4624-570E-48FD-99B8-966AE3F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70011"/>
            <a:ext cx="9368396" cy="717961"/>
          </a:xfrm>
        </p:spPr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Department by Engagement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011F-5E9E-7381-2555-794E8ADB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453" y="1192960"/>
            <a:ext cx="3681822" cy="457805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statistical test found significant differences in engagement between departments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Software Engineering</a:t>
            </a:r>
            <a:r>
              <a:rPr lang="en-US" dirty="0"/>
              <a:t> has nearly double the favorability as compared to all other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software engineering doing differently that makes such a dramatic difference?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Opportunity to leverage those findings  and re-engineer the solutions to other segments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whole, engagement is ~ 25% favorable, which is poor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engagement has been found to drive key organizational outcomes like profitability and market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09E63-DB35-EEFE-7751-E6B3F4A2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31962" y="1298710"/>
            <a:ext cx="7333559" cy="452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3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4624-570E-48FD-99B8-966AE3F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70011"/>
            <a:ext cx="9368396" cy="717961"/>
          </a:xfrm>
        </p:spPr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Special Projects and Engagement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011F-5E9E-7381-2555-794E8ADB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445" y="1259126"/>
            <a:ext cx="3430052" cy="452402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plotted engagement scores across special projects to better understand how special projects affects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red box indicates employees who have a low engagement score and a high number of special projects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employees seem to be at risk for being overworked and subsequent burnout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not all bad news, though, highly engaged employees with special projects &lt; 10 are quite numerous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09E63-DB35-EEFE-7751-E6B3F4A2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31962" y="1298710"/>
            <a:ext cx="7333559" cy="45240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3B5A4-16B4-2A8E-3D72-53B1370843E0}"/>
              </a:ext>
            </a:extLst>
          </p:cNvPr>
          <p:cNvSpPr/>
          <p:nvPr/>
        </p:nvSpPr>
        <p:spPr>
          <a:xfrm>
            <a:off x="5129119" y="1392795"/>
            <a:ext cx="3324540" cy="203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A5606-6FC9-37F3-9402-EC9623AE17C0}"/>
              </a:ext>
            </a:extLst>
          </p:cNvPr>
          <p:cNvSpPr/>
          <p:nvPr/>
        </p:nvSpPr>
        <p:spPr>
          <a:xfrm>
            <a:off x="8453658" y="3429001"/>
            <a:ext cx="3313439" cy="18237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4624-570E-48FD-99B8-966AE3F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70011"/>
            <a:ext cx="9368396" cy="717961"/>
          </a:xfrm>
        </p:spPr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Correlation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011F-5E9E-7381-2555-794E8ADB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556" y="1235348"/>
            <a:ext cx="3430052" cy="449327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Satisfaction</a:t>
            </a:r>
            <a:r>
              <a:rPr lang="en-US" dirty="0"/>
              <a:t>, </a:t>
            </a:r>
            <a:r>
              <a:rPr lang="en-US" b="1" dirty="0"/>
              <a:t>engagement</a:t>
            </a:r>
            <a:r>
              <a:rPr lang="en-US" dirty="0"/>
              <a:t> and </a:t>
            </a:r>
            <a:r>
              <a:rPr lang="en-US" b="1" dirty="0"/>
              <a:t>performance</a:t>
            </a:r>
            <a:r>
              <a:rPr lang="en-US" dirty="0"/>
              <a:t> are nearly perfectly correlated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these metrics are critical to unlocking organizational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Nearly all variables have positive relationships with job performance and employee engagement, except for salary and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Engagement is significantly correlated with </a:t>
            </a:r>
            <a:r>
              <a:rPr lang="en-US" b="1" dirty="0"/>
              <a:t>special projects</a:t>
            </a:r>
            <a:r>
              <a:rPr lang="en-US" dirty="0"/>
              <a:t>, </a:t>
            </a:r>
            <a:r>
              <a:rPr lang="en-US" b="1" dirty="0"/>
              <a:t>tenure</a:t>
            </a:r>
            <a:r>
              <a:rPr lang="en-US" dirty="0"/>
              <a:t>, </a:t>
            </a:r>
            <a:r>
              <a:rPr lang="en-US" b="1" dirty="0"/>
              <a:t>salary</a:t>
            </a:r>
            <a:r>
              <a:rPr lang="en-US" dirty="0"/>
              <a:t> and </a:t>
            </a:r>
            <a:r>
              <a:rPr lang="en-US" b="1" dirty="0"/>
              <a:t>time zone difference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does not imply causation, which metrics are the driver?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studies reached consensus on determining that job engagement leads to job performance, which makes sense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368D3-1D4A-785E-122F-5D500E860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9" r="16760"/>
          <a:stretch/>
        </p:blipFill>
        <p:spPr>
          <a:xfrm>
            <a:off x="5552878" y="987972"/>
            <a:ext cx="5888421" cy="47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8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4624-570E-48FD-99B8-966AE3F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70011"/>
            <a:ext cx="9368396" cy="717961"/>
          </a:xfrm>
        </p:spPr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011F-5E9E-7381-2555-794E8ADB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556" y="1362454"/>
            <a:ext cx="3430052" cy="4559951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serves as a useful feature to tease apart which predictors have more leverage on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found nearly all the features to be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Salary</a:t>
            </a:r>
            <a:r>
              <a:rPr lang="en-US" dirty="0"/>
              <a:t> has the highest weight for explaining employee engagement by a significant margin, followed by the </a:t>
            </a:r>
            <a:r>
              <a:rPr lang="en-US" b="1" dirty="0"/>
              <a:t>time zone difference</a:t>
            </a:r>
            <a:r>
              <a:rPr lang="en-US" dirty="0"/>
              <a:t>, number of </a:t>
            </a:r>
            <a:r>
              <a:rPr lang="en-US" b="1" dirty="0"/>
              <a:t>special projects </a:t>
            </a:r>
            <a:r>
              <a:rPr lang="en-US" dirty="0"/>
              <a:t>and </a:t>
            </a:r>
            <a:r>
              <a:rPr lang="en-US" b="1" dirty="0"/>
              <a:t>manager tenure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Special projects should however be limited to &lt; 15 per 6 month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essence, according to our very bare-bones model, everything seems to matter and drive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really interesting finding is </a:t>
            </a:r>
            <a:r>
              <a:rPr lang="en-US" b="1" dirty="0"/>
              <a:t>time zone difference</a:t>
            </a:r>
            <a:r>
              <a:rPr lang="en-US" dirty="0"/>
              <a:t>, which could lead to an organizational culture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Managers with higher tenure also seem to know and understand how to engage their workforce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6456A-9300-2D6F-4754-A3D4F1F64C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86593" y="1581424"/>
            <a:ext cx="6133745" cy="37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0270-9ACC-8F48-B55B-C856C7F3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5666737" cy="1179576"/>
          </a:xfrm>
        </p:spPr>
        <p:txBody>
          <a:bodyPr/>
          <a:lstStyle/>
          <a:p>
            <a:r>
              <a:rPr lang="en-US" dirty="0">
                <a:solidFill>
                  <a:srgbClr val="0052CC"/>
                </a:solidFill>
              </a:rPr>
              <a:t>Beyond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8B69-4EC0-6F41-B865-6D8348A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9" y="2230065"/>
            <a:ext cx="4622068" cy="40792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Better understand the culture of Atlassian:</a:t>
            </a:r>
          </a:p>
          <a:p>
            <a:pPr lvl="1"/>
            <a:r>
              <a:rPr lang="en-US" dirty="0"/>
              <a:t>Do teams effectively collaborate and trust one another?</a:t>
            </a:r>
          </a:p>
          <a:p>
            <a:pPr lvl="1"/>
            <a:r>
              <a:rPr lang="en-US" dirty="0"/>
              <a:t>Does information flow freely through the organization?</a:t>
            </a:r>
          </a:p>
          <a:p>
            <a:pPr lvl="1"/>
            <a:r>
              <a:rPr lang="en-US" dirty="0"/>
              <a:t>Are employees mission-oriented?</a:t>
            </a:r>
          </a:p>
          <a:p>
            <a:r>
              <a:rPr lang="en-US" dirty="0"/>
              <a:t>Deeper dive into how Atlassian hires, retains and manages their workforce</a:t>
            </a:r>
          </a:p>
          <a:p>
            <a:r>
              <a:rPr lang="en-US" dirty="0"/>
              <a:t>Better understand the “psychometric” properties of the tools used to aggregate this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4F80E9-3789-968E-7DE3-FE05DEF6C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927652"/>
              </p:ext>
            </p:extLst>
          </p:nvPr>
        </p:nvGraphicFramePr>
        <p:xfrm>
          <a:off x="5474290" y="1846651"/>
          <a:ext cx="6554328" cy="4846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38256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7F94BA"/>
      </a:accent1>
      <a:accent2>
        <a:srgbClr val="7AA9B7"/>
      </a:accent2>
      <a:accent3>
        <a:srgbClr val="9996C6"/>
      </a:accent3>
      <a:accent4>
        <a:srgbClr val="BA8B7F"/>
      </a:accent4>
      <a:accent5>
        <a:srgbClr val="B6A17D"/>
      </a:accent5>
      <a:accent6>
        <a:srgbClr val="A5A772"/>
      </a:accent6>
      <a:hlink>
        <a:srgbClr val="95805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1434</Words>
  <Application>Microsoft Macintosh PowerPoint</Application>
  <PresentationFormat>Widescreen</PresentationFormat>
  <Paragraphs>106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Employee Engagement Analysis</vt:lpstr>
      <vt:lpstr>Background</vt:lpstr>
      <vt:lpstr>Purpose</vt:lpstr>
      <vt:lpstr>Procedure</vt:lpstr>
      <vt:lpstr>Department by Engagement</vt:lpstr>
      <vt:lpstr>Special Projects and Engagement </vt:lpstr>
      <vt:lpstr>Correlation Analysis</vt:lpstr>
      <vt:lpstr>Linear Regression</vt:lpstr>
      <vt:lpstr>Beyond The Data</vt:lpstr>
      <vt:lpstr>Conclusions</vt:lpstr>
      <vt:lpstr>Next Steps</vt:lpstr>
      <vt:lpstr>Study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the FireEdge</dc:title>
  <dc:creator>Robert Szarek</dc:creator>
  <cp:lastModifiedBy>Robert Szarek</cp:lastModifiedBy>
  <cp:revision>393</cp:revision>
  <dcterms:created xsi:type="dcterms:W3CDTF">2021-03-05T21:40:38Z</dcterms:created>
  <dcterms:modified xsi:type="dcterms:W3CDTF">2024-01-09T01:57:46Z</dcterms:modified>
</cp:coreProperties>
</file>