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2"/>
  </p:notesMasterIdLst>
  <p:sldIdLst>
    <p:sldId id="256" r:id="rId2"/>
    <p:sldId id="283" r:id="rId3"/>
    <p:sldId id="258" r:id="rId4"/>
    <p:sldId id="259" r:id="rId5"/>
    <p:sldId id="266" r:id="rId6"/>
    <p:sldId id="263" r:id="rId7"/>
    <p:sldId id="267" r:id="rId8"/>
    <p:sldId id="279" r:id="rId9"/>
    <p:sldId id="268" r:id="rId10"/>
    <p:sldId id="269" r:id="rId11"/>
    <p:sldId id="280" r:id="rId12"/>
    <p:sldId id="265" r:id="rId13"/>
    <p:sldId id="281" r:id="rId14"/>
    <p:sldId id="264" r:id="rId15"/>
    <p:sldId id="278" r:id="rId16"/>
    <p:sldId id="28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736" autoAdjust="0"/>
  </p:normalViewPr>
  <p:slideViewPr>
    <p:cSldViewPr snapToGrid="0">
      <p:cViewPr varScale="1">
        <p:scale>
          <a:sx n="64" d="100"/>
          <a:sy n="64" d="100"/>
        </p:scale>
        <p:origin x="142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EEC1A-A59E-43C3-A435-7813C6649CB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A30592-FEF7-4D68-A91A-BEF0833CB898}">
      <dgm:prSet/>
      <dgm:spPr/>
      <dgm:t>
        <a:bodyPr/>
        <a:lstStyle/>
        <a:p>
          <a:r>
            <a:rPr lang="hu-HU"/>
            <a:t>Termékkel kapcsolatos nem funkcionális követelmények</a:t>
          </a:r>
          <a:endParaRPr lang="en-US"/>
        </a:p>
      </dgm:t>
    </dgm:pt>
    <dgm:pt modelId="{A37AC4B5-7BAD-4407-A1CA-74BAF820000B}" type="parTrans" cxnId="{B95990DE-BB38-4D16-8E3D-A5928B539451}">
      <dgm:prSet/>
      <dgm:spPr/>
      <dgm:t>
        <a:bodyPr/>
        <a:lstStyle/>
        <a:p>
          <a:endParaRPr lang="en-US"/>
        </a:p>
      </dgm:t>
    </dgm:pt>
    <dgm:pt modelId="{62BF9DF1-664B-4FCC-A8C9-7DE68D7F84A2}" type="sibTrans" cxnId="{B95990DE-BB38-4D16-8E3D-A5928B539451}">
      <dgm:prSet/>
      <dgm:spPr/>
      <dgm:t>
        <a:bodyPr/>
        <a:lstStyle/>
        <a:p>
          <a:endParaRPr lang="en-US"/>
        </a:p>
      </dgm:t>
    </dgm:pt>
    <dgm:pt modelId="{323E729E-55F5-4DEE-B3B7-D43C371FFE16}">
      <dgm:prSet/>
      <dgm:spPr/>
      <dgm:t>
        <a:bodyPr/>
        <a:lstStyle/>
        <a:p>
          <a:r>
            <a:rPr lang="hu-HU"/>
            <a:t>Internet kapcsolat</a:t>
          </a:r>
          <a:endParaRPr lang="en-US"/>
        </a:p>
      </dgm:t>
    </dgm:pt>
    <dgm:pt modelId="{6C3F8772-EA0F-4188-9412-354849BB4404}" type="parTrans" cxnId="{567288F3-F95F-4C9E-B570-4E7ECAF92EDF}">
      <dgm:prSet/>
      <dgm:spPr/>
      <dgm:t>
        <a:bodyPr/>
        <a:lstStyle/>
        <a:p>
          <a:endParaRPr lang="en-US"/>
        </a:p>
      </dgm:t>
    </dgm:pt>
    <dgm:pt modelId="{FF60328E-2663-446E-A245-4AC101592366}" type="sibTrans" cxnId="{567288F3-F95F-4C9E-B570-4E7ECAF92EDF}">
      <dgm:prSet/>
      <dgm:spPr/>
      <dgm:t>
        <a:bodyPr/>
        <a:lstStyle/>
        <a:p>
          <a:endParaRPr lang="en-US"/>
        </a:p>
      </dgm:t>
    </dgm:pt>
    <dgm:pt modelId="{7C3344D5-2979-49CE-A5DE-F2158200CEB3}">
      <dgm:prSet/>
      <dgm:spPr/>
      <dgm:t>
        <a:bodyPr/>
        <a:lstStyle/>
        <a:p>
          <a:r>
            <a:rPr lang="hu-HU"/>
            <a:t>Bluetooth kapcsolat</a:t>
          </a:r>
          <a:endParaRPr lang="en-US"/>
        </a:p>
      </dgm:t>
    </dgm:pt>
    <dgm:pt modelId="{97B14382-9514-4194-8FDE-A86529B76A00}" type="parTrans" cxnId="{759DFF91-42C1-4511-8A4F-5784E38FEA40}">
      <dgm:prSet/>
      <dgm:spPr/>
      <dgm:t>
        <a:bodyPr/>
        <a:lstStyle/>
        <a:p>
          <a:endParaRPr lang="en-US"/>
        </a:p>
      </dgm:t>
    </dgm:pt>
    <dgm:pt modelId="{904F3719-900E-497A-8028-50F3DA4CD205}" type="sibTrans" cxnId="{759DFF91-42C1-4511-8A4F-5784E38FEA40}">
      <dgm:prSet/>
      <dgm:spPr/>
      <dgm:t>
        <a:bodyPr/>
        <a:lstStyle/>
        <a:p>
          <a:endParaRPr lang="en-US"/>
        </a:p>
      </dgm:t>
    </dgm:pt>
    <dgm:pt modelId="{D69962EF-3C65-4277-A5C3-B7BD1EB9102D}">
      <dgm:prSet/>
      <dgm:spPr/>
      <dgm:t>
        <a:bodyPr/>
        <a:lstStyle/>
        <a:p>
          <a:r>
            <a:rPr lang="hu-HU"/>
            <a:t>Android 6.0</a:t>
          </a:r>
          <a:endParaRPr lang="en-US"/>
        </a:p>
      </dgm:t>
    </dgm:pt>
    <dgm:pt modelId="{10787BAA-06E5-4737-B32E-29E43B1241B9}" type="parTrans" cxnId="{298C9E87-C607-485C-B678-7D5CD1D0F0C0}">
      <dgm:prSet/>
      <dgm:spPr/>
      <dgm:t>
        <a:bodyPr/>
        <a:lstStyle/>
        <a:p>
          <a:endParaRPr lang="en-US"/>
        </a:p>
      </dgm:t>
    </dgm:pt>
    <dgm:pt modelId="{D15C164D-12A2-4503-A921-A2E1D884C263}" type="sibTrans" cxnId="{298C9E87-C607-485C-B678-7D5CD1D0F0C0}">
      <dgm:prSet/>
      <dgm:spPr/>
      <dgm:t>
        <a:bodyPr/>
        <a:lstStyle/>
        <a:p>
          <a:endParaRPr lang="en-US"/>
        </a:p>
      </dgm:t>
    </dgm:pt>
    <dgm:pt modelId="{D12BBC7C-46B0-446B-96B2-99F342F110E5}">
      <dgm:prSet/>
      <dgm:spPr/>
      <dgm:t>
        <a:bodyPr/>
        <a:lstStyle/>
        <a:p>
          <a:r>
            <a:rPr lang="hu-HU"/>
            <a:t>Fitbit 4.2 OS</a:t>
          </a:r>
          <a:endParaRPr lang="en-US"/>
        </a:p>
      </dgm:t>
    </dgm:pt>
    <dgm:pt modelId="{CDB0BD10-ADFB-4C66-9E17-ECB45262FAE7}" type="parTrans" cxnId="{D8F14627-9D8D-4958-A31B-A0A871E0D9F2}">
      <dgm:prSet/>
      <dgm:spPr/>
      <dgm:t>
        <a:bodyPr/>
        <a:lstStyle/>
        <a:p>
          <a:endParaRPr lang="en-US"/>
        </a:p>
      </dgm:t>
    </dgm:pt>
    <dgm:pt modelId="{6D88A6A5-D839-4667-830A-0D0A6B9FEA79}" type="sibTrans" cxnId="{D8F14627-9D8D-4958-A31B-A0A871E0D9F2}">
      <dgm:prSet/>
      <dgm:spPr/>
      <dgm:t>
        <a:bodyPr/>
        <a:lstStyle/>
        <a:p>
          <a:endParaRPr lang="en-US"/>
        </a:p>
      </dgm:t>
    </dgm:pt>
    <dgm:pt modelId="{69039233-A849-4A27-B59B-34B32767FBB9}">
      <dgm:prSet/>
      <dgm:spPr/>
      <dgm:t>
        <a:bodyPr/>
        <a:lstStyle/>
        <a:p>
          <a:r>
            <a:rPr lang="hu-HU"/>
            <a:t>Külső nem funkcionális követelmények</a:t>
          </a:r>
          <a:endParaRPr lang="en-US"/>
        </a:p>
      </dgm:t>
    </dgm:pt>
    <dgm:pt modelId="{6B4FF8F5-F34E-43FC-B829-66AC67BCF449}" type="parTrans" cxnId="{036F2A31-0B95-4AB7-974D-65AC9491983F}">
      <dgm:prSet/>
      <dgm:spPr/>
      <dgm:t>
        <a:bodyPr/>
        <a:lstStyle/>
        <a:p>
          <a:endParaRPr lang="en-US"/>
        </a:p>
      </dgm:t>
    </dgm:pt>
    <dgm:pt modelId="{2167ADEB-52F0-4D68-8EA0-7DD1F722654D}" type="sibTrans" cxnId="{036F2A31-0B95-4AB7-974D-65AC9491983F}">
      <dgm:prSet/>
      <dgm:spPr/>
      <dgm:t>
        <a:bodyPr/>
        <a:lstStyle/>
        <a:p>
          <a:endParaRPr lang="en-US"/>
        </a:p>
      </dgm:t>
    </dgm:pt>
    <dgm:pt modelId="{4A36D71F-AEBF-475B-A61B-3E50B91015AF}">
      <dgm:prSet/>
      <dgm:spPr/>
      <dgm:t>
        <a:bodyPr/>
        <a:lstStyle/>
        <a:p>
          <a:r>
            <a:rPr lang="hu-HU"/>
            <a:t>Jogi háttér</a:t>
          </a:r>
          <a:endParaRPr lang="en-US"/>
        </a:p>
      </dgm:t>
    </dgm:pt>
    <dgm:pt modelId="{17D3191A-B6EB-431B-B35D-444FA9EDFAEF}" type="parTrans" cxnId="{FE87636D-20F0-4ADB-A6A2-AF5856F06E9A}">
      <dgm:prSet/>
      <dgm:spPr/>
      <dgm:t>
        <a:bodyPr/>
        <a:lstStyle/>
        <a:p>
          <a:endParaRPr lang="en-US"/>
        </a:p>
      </dgm:t>
    </dgm:pt>
    <dgm:pt modelId="{25E5D1E0-D654-4C16-9752-7A949202F814}" type="sibTrans" cxnId="{FE87636D-20F0-4ADB-A6A2-AF5856F06E9A}">
      <dgm:prSet/>
      <dgm:spPr/>
      <dgm:t>
        <a:bodyPr/>
        <a:lstStyle/>
        <a:p>
          <a:endParaRPr lang="en-US"/>
        </a:p>
      </dgm:t>
    </dgm:pt>
    <dgm:pt modelId="{AAB3B75E-3028-4B98-B23B-89A61163E29E}">
      <dgm:prSet/>
      <dgm:spPr/>
      <dgm:t>
        <a:bodyPr/>
        <a:lstStyle/>
        <a:p>
          <a:r>
            <a:rPr lang="hu-HU"/>
            <a:t>Fejlesztés</a:t>
          </a:r>
          <a:endParaRPr lang="en-US"/>
        </a:p>
      </dgm:t>
    </dgm:pt>
    <dgm:pt modelId="{3625B1C5-98C6-4761-99AC-326C077697D3}" type="parTrans" cxnId="{17BAD015-6440-4E98-8750-277F260DB6D0}">
      <dgm:prSet/>
      <dgm:spPr/>
      <dgm:t>
        <a:bodyPr/>
        <a:lstStyle/>
        <a:p>
          <a:endParaRPr lang="en-US"/>
        </a:p>
      </dgm:t>
    </dgm:pt>
    <dgm:pt modelId="{55FC745E-A1D0-434A-B72C-FB5B7C045906}" type="sibTrans" cxnId="{17BAD015-6440-4E98-8750-277F260DB6D0}">
      <dgm:prSet/>
      <dgm:spPr/>
      <dgm:t>
        <a:bodyPr/>
        <a:lstStyle/>
        <a:p>
          <a:endParaRPr lang="en-US"/>
        </a:p>
      </dgm:t>
    </dgm:pt>
    <dgm:pt modelId="{E2B819D1-7576-4569-AB41-3F6B6D1499E2}">
      <dgm:prSet/>
      <dgm:spPr/>
      <dgm:t>
        <a:bodyPr/>
        <a:lstStyle/>
        <a:p>
          <a:r>
            <a:rPr lang="hu-HU"/>
            <a:t>Tesztelés</a:t>
          </a:r>
          <a:endParaRPr lang="en-US"/>
        </a:p>
      </dgm:t>
    </dgm:pt>
    <dgm:pt modelId="{B059B256-BB0B-4B4D-9CA4-CE27C730B394}" type="parTrans" cxnId="{4C869604-ECBB-446F-B21C-063352ED8B78}">
      <dgm:prSet/>
      <dgm:spPr/>
      <dgm:t>
        <a:bodyPr/>
        <a:lstStyle/>
        <a:p>
          <a:endParaRPr lang="en-US"/>
        </a:p>
      </dgm:t>
    </dgm:pt>
    <dgm:pt modelId="{18B28C63-860B-4D57-B6FA-0725B82947DB}" type="sibTrans" cxnId="{4C869604-ECBB-446F-B21C-063352ED8B78}">
      <dgm:prSet/>
      <dgm:spPr/>
      <dgm:t>
        <a:bodyPr/>
        <a:lstStyle/>
        <a:p>
          <a:endParaRPr lang="en-US"/>
        </a:p>
      </dgm:t>
    </dgm:pt>
    <dgm:pt modelId="{41FB6E64-628D-4AAD-827C-AF8E7E233B35}" type="pres">
      <dgm:prSet presAssocID="{2A2EEC1A-A59E-43C3-A435-7813C6649CBD}" presName="linear" presStyleCnt="0">
        <dgm:presLayoutVars>
          <dgm:dir/>
          <dgm:animLvl val="lvl"/>
          <dgm:resizeHandles val="exact"/>
        </dgm:presLayoutVars>
      </dgm:prSet>
      <dgm:spPr/>
    </dgm:pt>
    <dgm:pt modelId="{4F3D0077-C0D7-4C9F-B9E4-02E496BB02E3}" type="pres">
      <dgm:prSet presAssocID="{81A30592-FEF7-4D68-A91A-BEF0833CB898}" presName="parentLin" presStyleCnt="0"/>
      <dgm:spPr/>
    </dgm:pt>
    <dgm:pt modelId="{62ECF229-5A61-4C7E-AEF5-46CA825314B8}" type="pres">
      <dgm:prSet presAssocID="{81A30592-FEF7-4D68-A91A-BEF0833CB898}" presName="parentLeftMargin" presStyleLbl="node1" presStyleIdx="0" presStyleCnt="2"/>
      <dgm:spPr/>
    </dgm:pt>
    <dgm:pt modelId="{0C8C63CF-5519-4647-91A2-DEF3895795B6}" type="pres">
      <dgm:prSet presAssocID="{81A30592-FEF7-4D68-A91A-BEF0833CB8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7C58B7-754A-4A81-8E3F-3624BBD55EB6}" type="pres">
      <dgm:prSet presAssocID="{81A30592-FEF7-4D68-A91A-BEF0833CB898}" presName="negativeSpace" presStyleCnt="0"/>
      <dgm:spPr/>
    </dgm:pt>
    <dgm:pt modelId="{4D6C5115-2667-4F39-914C-4BB44D202F85}" type="pres">
      <dgm:prSet presAssocID="{81A30592-FEF7-4D68-A91A-BEF0833CB898}" presName="childText" presStyleLbl="conFgAcc1" presStyleIdx="0" presStyleCnt="2">
        <dgm:presLayoutVars>
          <dgm:bulletEnabled val="1"/>
        </dgm:presLayoutVars>
      </dgm:prSet>
      <dgm:spPr/>
    </dgm:pt>
    <dgm:pt modelId="{1635A455-95E0-4438-B392-68AC48D9DE5D}" type="pres">
      <dgm:prSet presAssocID="{62BF9DF1-664B-4FCC-A8C9-7DE68D7F84A2}" presName="spaceBetweenRectangles" presStyleCnt="0"/>
      <dgm:spPr/>
    </dgm:pt>
    <dgm:pt modelId="{7613F2B1-A0C0-4D56-9049-D68429228CEA}" type="pres">
      <dgm:prSet presAssocID="{69039233-A849-4A27-B59B-34B32767FBB9}" presName="parentLin" presStyleCnt="0"/>
      <dgm:spPr/>
    </dgm:pt>
    <dgm:pt modelId="{F0903CEB-994F-4C33-8692-313BF7510E13}" type="pres">
      <dgm:prSet presAssocID="{69039233-A849-4A27-B59B-34B32767FBB9}" presName="parentLeftMargin" presStyleLbl="node1" presStyleIdx="0" presStyleCnt="2"/>
      <dgm:spPr/>
    </dgm:pt>
    <dgm:pt modelId="{B1C152FE-F21D-4DB5-B63E-6E3948E72169}" type="pres">
      <dgm:prSet presAssocID="{69039233-A849-4A27-B59B-34B32767FB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5DB2E63-D7CA-44E6-B41C-B53DF1192BCA}" type="pres">
      <dgm:prSet presAssocID="{69039233-A849-4A27-B59B-34B32767FBB9}" presName="negativeSpace" presStyleCnt="0"/>
      <dgm:spPr/>
    </dgm:pt>
    <dgm:pt modelId="{3DDCA111-FA79-4FDD-9B97-2E6930651993}" type="pres">
      <dgm:prSet presAssocID="{69039233-A849-4A27-B59B-34B32767FBB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673FA03-5E21-46F2-A6EF-1B9A004EAE95}" type="presOf" srcId="{81A30592-FEF7-4D68-A91A-BEF0833CB898}" destId="{0C8C63CF-5519-4647-91A2-DEF3895795B6}" srcOrd="1" destOrd="0" presId="urn:microsoft.com/office/officeart/2005/8/layout/list1"/>
    <dgm:cxn modelId="{4C869604-ECBB-446F-B21C-063352ED8B78}" srcId="{69039233-A849-4A27-B59B-34B32767FBB9}" destId="{E2B819D1-7576-4569-AB41-3F6B6D1499E2}" srcOrd="2" destOrd="0" parTransId="{B059B256-BB0B-4B4D-9CA4-CE27C730B394}" sibTransId="{18B28C63-860B-4D57-B6FA-0725B82947DB}"/>
    <dgm:cxn modelId="{FF2AEA13-CE67-40BB-B5A6-68D565FCBF7A}" type="presOf" srcId="{7C3344D5-2979-49CE-A5DE-F2158200CEB3}" destId="{4D6C5115-2667-4F39-914C-4BB44D202F85}" srcOrd="0" destOrd="1" presId="urn:microsoft.com/office/officeart/2005/8/layout/list1"/>
    <dgm:cxn modelId="{17BAD015-6440-4E98-8750-277F260DB6D0}" srcId="{69039233-A849-4A27-B59B-34B32767FBB9}" destId="{AAB3B75E-3028-4B98-B23B-89A61163E29E}" srcOrd="1" destOrd="0" parTransId="{3625B1C5-98C6-4761-99AC-326C077697D3}" sibTransId="{55FC745E-A1D0-434A-B72C-FB5B7C045906}"/>
    <dgm:cxn modelId="{D8F14627-9D8D-4958-A31B-A0A871E0D9F2}" srcId="{81A30592-FEF7-4D68-A91A-BEF0833CB898}" destId="{D12BBC7C-46B0-446B-96B2-99F342F110E5}" srcOrd="3" destOrd="0" parTransId="{CDB0BD10-ADFB-4C66-9E17-ECB45262FAE7}" sibTransId="{6D88A6A5-D839-4667-830A-0D0A6B9FEA79}"/>
    <dgm:cxn modelId="{188D6728-F89A-41B9-B29D-E12A196C9BB5}" type="presOf" srcId="{4A36D71F-AEBF-475B-A61B-3E50B91015AF}" destId="{3DDCA111-FA79-4FDD-9B97-2E6930651993}" srcOrd="0" destOrd="0" presId="urn:microsoft.com/office/officeart/2005/8/layout/list1"/>
    <dgm:cxn modelId="{036F2A31-0B95-4AB7-974D-65AC9491983F}" srcId="{2A2EEC1A-A59E-43C3-A435-7813C6649CBD}" destId="{69039233-A849-4A27-B59B-34B32767FBB9}" srcOrd="1" destOrd="0" parTransId="{6B4FF8F5-F34E-43FC-B829-66AC67BCF449}" sibTransId="{2167ADEB-52F0-4D68-8EA0-7DD1F722654D}"/>
    <dgm:cxn modelId="{C8622845-4AC9-41E5-91F7-CE2D0F6D7C8D}" type="presOf" srcId="{D12BBC7C-46B0-446B-96B2-99F342F110E5}" destId="{4D6C5115-2667-4F39-914C-4BB44D202F85}" srcOrd="0" destOrd="3" presId="urn:microsoft.com/office/officeart/2005/8/layout/list1"/>
    <dgm:cxn modelId="{06B8624A-6DA3-48C2-9678-FC50EF4D23BE}" type="presOf" srcId="{81A30592-FEF7-4D68-A91A-BEF0833CB898}" destId="{62ECF229-5A61-4C7E-AEF5-46CA825314B8}" srcOrd="0" destOrd="0" presId="urn:microsoft.com/office/officeart/2005/8/layout/list1"/>
    <dgm:cxn modelId="{099DDF4C-6E81-4717-B65B-F0FE7C9B24E0}" type="presOf" srcId="{69039233-A849-4A27-B59B-34B32767FBB9}" destId="{F0903CEB-994F-4C33-8692-313BF7510E13}" srcOrd="0" destOrd="0" presId="urn:microsoft.com/office/officeart/2005/8/layout/list1"/>
    <dgm:cxn modelId="{FE87636D-20F0-4ADB-A6A2-AF5856F06E9A}" srcId="{69039233-A849-4A27-B59B-34B32767FBB9}" destId="{4A36D71F-AEBF-475B-A61B-3E50B91015AF}" srcOrd="0" destOrd="0" parTransId="{17D3191A-B6EB-431B-B35D-444FA9EDFAEF}" sibTransId="{25E5D1E0-D654-4C16-9752-7A949202F814}"/>
    <dgm:cxn modelId="{B7D0A57F-6F86-4766-ADBD-867CF0A9E8E8}" type="presOf" srcId="{AAB3B75E-3028-4B98-B23B-89A61163E29E}" destId="{3DDCA111-FA79-4FDD-9B97-2E6930651993}" srcOrd="0" destOrd="1" presId="urn:microsoft.com/office/officeart/2005/8/layout/list1"/>
    <dgm:cxn modelId="{298C9E87-C607-485C-B678-7D5CD1D0F0C0}" srcId="{81A30592-FEF7-4D68-A91A-BEF0833CB898}" destId="{D69962EF-3C65-4277-A5C3-B7BD1EB9102D}" srcOrd="2" destOrd="0" parTransId="{10787BAA-06E5-4737-B32E-29E43B1241B9}" sibTransId="{D15C164D-12A2-4503-A921-A2E1D884C263}"/>
    <dgm:cxn modelId="{759DFF91-42C1-4511-8A4F-5784E38FEA40}" srcId="{81A30592-FEF7-4D68-A91A-BEF0833CB898}" destId="{7C3344D5-2979-49CE-A5DE-F2158200CEB3}" srcOrd="1" destOrd="0" parTransId="{97B14382-9514-4194-8FDE-A86529B76A00}" sibTransId="{904F3719-900E-497A-8028-50F3DA4CD205}"/>
    <dgm:cxn modelId="{0BF8C1BD-831F-42CB-AD67-D014F01DF464}" type="presOf" srcId="{D69962EF-3C65-4277-A5C3-B7BD1EB9102D}" destId="{4D6C5115-2667-4F39-914C-4BB44D202F85}" srcOrd="0" destOrd="2" presId="urn:microsoft.com/office/officeart/2005/8/layout/list1"/>
    <dgm:cxn modelId="{9837E8BD-308F-4F49-8AA3-AAC46E7D8513}" type="presOf" srcId="{323E729E-55F5-4DEE-B3B7-D43C371FFE16}" destId="{4D6C5115-2667-4F39-914C-4BB44D202F85}" srcOrd="0" destOrd="0" presId="urn:microsoft.com/office/officeart/2005/8/layout/list1"/>
    <dgm:cxn modelId="{219D8DC0-3C30-4E03-8594-CE34A67E152E}" type="presOf" srcId="{69039233-A849-4A27-B59B-34B32767FBB9}" destId="{B1C152FE-F21D-4DB5-B63E-6E3948E72169}" srcOrd="1" destOrd="0" presId="urn:microsoft.com/office/officeart/2005/8/layout/list1"/>
    <dgm:cxn modelId="{ACF91BD9-7341-47BF-8BB5-A5865E8A4018}" type="presOf" srcId="{E2B819D1-7576-4569-AB41-3F6B6D1499E2}" destId="{3DDCA111-FA79-4FDD-9B97-2E6930651993}" srcOrd="0" destOrd="2" presId="urn:microsoft.com/office/officeart/2005/8/layout/list1"/>
    <dgm:cxn modelId="{B95990DE-BB38-4D16-8E3D-A5928B539451}" srcId="{2A2EEC1A-A59E-43C3-A435-7813C6649CBD}" destId="{81A30592-FEF7-4D68-A91A-BEF0833CB898}" srcOrd="0" destOrd="0" parTransId="{A37AC4B5-7BAD-4407-A1CA-74BAF820000B}" sibTransId="{62BF9DF1-664B-4FCC-A8C9-7DE68D7F84A2}"/>
    <dgm:cxn modelId="{7C8EDBF1-7FB8-4248-9FE3-5708D3B9D0A1}" type="presOf" srcId="{2A2EEC1A-A59E-43C3-A435-7813C6649CBD}" destId="{41FB6E64-628D-4AAD-827C-AF8E7E233B35}" srcOrd="0" destOrd="0" presId="urn:microsoft.com/office/officeart/2005/8/layout/list1"/>
    <dgm:cxn modelId="{567288F3-F95F-4C9E-B570-4E7ECAF92EDF}" srcId="{81A30592-FEF7-4D68-A91A-BEF0833CB898}" destId="{323E729E-55F5-4DEE-B3B7-D43C371FFE16}" srcOrd="0" destOrd="0" parTransId="{6C3F8772-EA0F-4188-9412-354849BB4404}" sibTransId="{FF60328E-2663-446E-A245-4AC101592366}"/>
    <dgm:cxn modelId="{F6F26E19-D845-452E-AF68-E074DDE85426}" type="presParOf" srcId="{41FB6E64-628D-4AAD-827C-AF8E7E233B35}" destId="{4F3D0077-C0D7-4C9F-B9E4-02E496BB02E3}" srcOrd="0" destOrd="0" presId="urn:microsoft.com/office/officeart/2005/8/layout/list1"/>
    <dgm:cxn modelId="{CA9B24AC-287E-4CFE-8574-E756F87B1B77}" type="presParOf" srcId="{4F3D0077-C0D7-4C9F-B9E4-02E496BB02E3}" destId="{62ECF229-5A61-4C7E-AEF5-46CA825314B8}" srcOrd="0" destOrd="0" presId="urn:microsoft.com/office/officeart/2005/8/layout/list1"/>
    <dgm:cxn modelId="{42979B39-7010-4746-936A-73609C8BE37B}" type="presParOf" srcId="{4F3D0077-C0D7-4C9F-B9E4-02E496BB02E3}" destId="{0C8C63CF-5519-4647-91A2-DEF3895795B6}" srcOrd="1" destOrd="0" presId="urn:microsoft.com/office/officeart/2005/8/layout/list1"/>
    <dgm:cxn modelId="{23098439-00AE-42B5-9BC9-F8946FE4AEC0}" type="presParOf" srcId="{41FB6E64-628D-4AAD-827C-AF8E7E233B35}" destId="{5E7C58B7-754A-4A81-8E3F-3624BBD55EB6}" srcOrd="1" destOrd="0" presId="urn:microsoft.com/office/officeart/2005/8/layout/list1"/>
    <dgm:cxn modelId="{2E914D69-EF49-4DA7-BF89-7CBDDF294C05}" type="presParOf" srcId="{41FB6E64-628D-4AAD-827C-AF8E7E233B35}" destId="{4D6C5115-2667-4F39-914C-4BB44D202F85}" srcOrd="2" destOrd="0" presId="urn:microsoft.com/office/officeart/2005/8/layout/list1"/>
    <dgm:cxn modelId="{AEE7B1BF-F35B-4F1C-BF42-EDFC11E15A7C}" type="presParOf" srcId="{41FB6E64-628D-4AAD-827C-AF8E7E233B35}" destId="{1635A455-95E0-4438-B392-68AC48D9DE5D}" srcOrd="3" destOrd="0" presId="urn:microsoft.com/office/officeart/2005/8/layout/list1"/>
    <dgm:cxn modelId="{311E9858-DFD9-4C43-BA47-DFD05238BAC8}" type="presParOf" srcId="{41FB6E64-628D-4AAD-827C-AF8E7E233B35}" destId="{7613F2B1-A0C0-4D56-9049-D68429228CEA}" srcOrd="4" destOrd="0" presId="urn:microsoft.com/office/officeart/2005/8/layout/list1"/>
    <dgm:cxn modelId="{50D3F7A0-5F6C-47E7-B36E-01711B04635F}" type="presParOf" srcId="{7613F2B1-A0C0-4D56-9049-D68429228CEA}" destId="{F0903CEB-994F-4C33-8692-313BF7510E13}" srcOrd="0" destOrd="0" presId="urn:microsoft.com/office/officeart/2005/8/layout/list1"/>
    <dgm:cxn modelId="{1FA1AA03-99ED-4A62-B54A-AFB73286133B}" type="presParOf" srcId="{7613F2B1-A0C0-4D56-9049-D68429228CEA}" destId="{B1C152FE-F21D-4DB5-B63E-6E3948E72169}" srcOrd="1" destOrd="0" presId="urn:microsoft.com/office/officeart/2005/8/layout/list1"/>
    <dgm:cxn modelId="{18525992-BCEE-4682-B9A1-04EAA1D3CEB4}" type="presParOf" srcId="{41FB6E64-628D-4AAD-827C-AF8E7E233B35}" destId="{75DB2E63-D7CA-44E6-B41C-B53DF1192BCA}" srcOrd="5" destOrd="0" presId="urn:microsoft.com/office/officeart/2005/8/layout/list1"/>
    <dgm:cxn modelId="{C0D82E23-3386-414A-8FA1-348360679595}" type="presParOf" srcId="{41FB6E64-628D-4AAD-827C-AF8E7E233B35}" destId="{3DDCA111-FA79-4FDD-9B97-2E693065199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C5115-2667-4F39-914C-4BB44D202F85}">
      <dsp:nvSpPr>
        <dsp:cNvPr id="0" name=""/>
        <dsp:cNvSpPr/>
      </dsp:nvSpPr>
      <dsp:spPr>
        <a:xfrm>
          <a:off x="0" y="303205"/>
          <a:ext cx="8470898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7436" tIns="354076" rIns="65743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/>
            <a:t>Internet kapcsolat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/>
            <a:t>Bluetooth kapcsolat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/>
            <a:t>Android 6.0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/>
            <a:t>Fitbit 4.2 OS</a:t>
          </a:r>
          <a:endParaRPr lang="en-US" sz="1700" kern="1200"/>
        </a:p>
      </dsp:txBody>
      <dsp:txXfrm>
        <a:off x="0" y="303205"/>
        <a:ext cx="8470898" cy="1499400"/>
      </dsp:txXfrm>
    </dsp:sp>
    <dsp:sp modelId="{0C8C63CF-5519-4647-91A2-DEF3895795B6}">
      <dsp:nvSpPr>
        <dsp:cNvPr id="0" name=""/>
        <dsp:cNvSpPr/>
      </dsp:nvSpPr>
      <dsp:spPr>
        <a:xfrm>
          <a:off x="423544" y="52285"/>
          <a:ext cx="592962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126" tIns="0" rIns="2241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/>
            <a:t>Termékkel kapcsolatos nem funkcionális követelmények</a:t>
          </a:r>
          <a:endParaRPr lang="en-US" sz="1700" kern="1200"/>
        </a:p>
      </dsp:txBody>
      <dsp:txXfrm>
        <a:off x="448042" y="76783"/>
        <a:ext cx="5880632" cy="452844"/>
      </dsp:txXfrm>
    </dsp:sp>
    <dsp:sp modelId="{3DDCA111-FA79-4FDD-9B97-2E6930651993}">
      <dsp:nvSpPr>
        <dsp:cNvPr id="0" name=""/>
        <dsp:cNvSpPr/>
      </dsp:nvSpPr>
      <dsp:spPr>
        <a:xfrm>
          <a:off x="0" y="2145325"/>
          <a:ext cx="8470898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7436" tIns="354076" rIns="65743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/>
            <a:t>Jogi háttér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/>
            <a:t>Fejlesztés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/>
            <a:t>Tesztelés</a:t>
          </a:r>
          <a:endParaRPr lang="en-US" sz="1700" kern="1200"/>
        </a:p>
      </dsp:txBody>
      <dsp:txXfrm>
        <a:off x="0" y="2145325"/>
        <a:ext cx="8470898" cy="1231650"/>
      </dsp:txXfrm>
    </dsp:sp>
    <dsp:sp modelId="{B1C152FE-F21D-4DB5-B63E-6E3948E72169}">
      <dsp:nvSpPr>
        <dsp:cNvPr id="0" name=""/>
        <dsp:cNvSpPr/>
      </dsp:nvSpPr>
      <dsp:spPr>
        <a:xfrm>
          <a:off x="423544" y="1894405"/>
          <a:ext cx="592962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126" tIns="0" rIns="2241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/>
            <a:t>Külső nem funkcionális követelmények</a:t>
          </a:r>
          <a:endParaRPr lang="en-US" sz="1700" kern="1200"/>
        </a:p>
      </dsp:txBody>
      <dsp:txXfrm>
        <a:off x="448042" y="1918903"/>
        <a:ext cx="588063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42671-90BD-4153-AFE1-984D6F8A044E}" type="datetimeFigureOut">
              <a:rPr lang="hu-HU" smtClean="0"/>
              <a:t>2021. 07. 02.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BD00B-FBEC-4643-8BC9-4454E314A3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71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Ide lehet beírni jegyzetet</a:t>
            </a:r>
            <a:r>
              <a:rPr lang="hu-HU" baseline="0" dirty="0"/>
              <a:t> ami segíthet a bemutatás során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00B-FBEC-4643-8BC9-4454E314A395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334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BD00B-FBEC-4643-8BC9-4454E314A395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49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BD00B-FBEC-4643-8BC9-4454E314A395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849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BD00B-FBEC-4643-8BC9-4454E314A395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949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BD00B-FBEC-4643-8BC9-4454E314A395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452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F3A-0003-4E72-94B5-C4B7935A85AA}" type="datetimeFigureOut">
              <a:rPr lang="ro-RO" smtClean="0"/>
              <a:t>02.07.2021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BEFF8E-FCCA-4BF8-BDC2-5B5FF80B84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72" y="483755"/>
            <a:ext cx="2048256" cy="99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5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F3A-0003-4E72-94B5-C4B7935A85AA}" type="datetimeFigureOut">
              <a:rPr lang="ro-RO" smtClean="0"/>
              <a:t>02.07.2021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/>
              <a:t>Sapientia EMTE</a:t>
            </a:r>
            <a:fld id="{80FA9B61-A8E8-4E5B-B43D-F7418C00267F}" type="slidenum">
              <a:rPr lang="ro-RO" smtClean="0"/>
              <a:pPr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8733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F3A-0003-4E72-94B5-C4B7935A85AA}" type="datetimeFigureOut">
              <a:rPr lang="ro-RO" smtClean="0"/>
              <a:t>02.07.2021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/>
              <a:t>Sapientia EMTE</a:t>
            </a:r>
            <a:fld id="{80FA9B61-A8E8-4E5B-B43D-F7418C00267F}" type="slidenum">
              <a:rPr lang="ro-RO" smtClean="0"/>
              <a:pPr/>
              <a:t>‹#›</a:t>
            </a:fld>
            <a:endParaRPr lang="ro-RO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78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F3A-0003-4E72-94B5-C4B7935A85AA}" type="datetimeFigureOut">
              <a:rPr lang="ro-RO" smtClean="0"/>
              <a:t>02.07.2021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/>
              <a:t>Sapientia EMTE</a:t>
            </a:r>
            <a:fld id="{80FA9B61-A8E8-4E5B-B43D-F7418C00267F}" type="slidenum">
              <a:rPr lang="ro-RO" smtClean="0"/>
              <a:pPr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579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F3A-0003-4E72-94B5-C4B7935A85AA}" type="datetimeFigureOut">
              <a:rPr lang="ro-RO" smtClean="0"/>
              <a:t>02.07.2021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/>
              <a:t>Sapientia EMTE</a:t>
            </a:r>
            <a:fld id="{80FA9B61-A8E8-4E5B-B43D-F7418C00267F}" type="slidenum">
              <a:rPr lang="ro-RO" smtClean="0"/>
              <a:pPr/>
              <a:t>‹#›</a:t>
            </a:fld>
            <a:endParaRPr lang="ro-RO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8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F3A-0003-4E72-94B5-C4B7935A85AA}" type="datetimeFigureOut">
              <a:rPr lang="ro-RO" smtClean="0"/>
              <a:t>02.07.2021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/>
              <a:t>Sapientia EMTE</a:t>
            </a:r>
            <a:fld id="{80FA9B61-A8E8-4E5B-B43D-F7418C00267F}" type="slidenum">
              <a:rPr lang="ro-RO" smtClean="0"/>
              <a:pPr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32894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F3A-0003-4E72-94B5-C4B7935A85AA}" type="datetimeFigureOut">
              <a:rPr lang="ro-RO" smtClean="0"/>
              <a:t>02.07.2021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8636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F3A-0003-4E72-94B5-C4B7935A85AA}" type="datetimeFigureOut">
              <a:rPr lang="ro-RO" smtClean="0"/>
              <a:t>02.07.2021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775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F3A-0003-4E72-94B5-C4B7935A85AA}" type="datetimeFigureOut">
              <a:rPr lang="ro-RO" smtClean="0"/>
              <a:t>02.07.2021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249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F3A-0003-4E72-94B5-C4B7935A85AA}" type="datetimeFigureOut">
              <a:rPr lang="ro-RO" smtClean="0"/>
              <a:t>02.07.2021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954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F3A-0003-4E72-94B5-C4B7935A85AA}" type="datetimeFigureOut">
              <a:rPr lang="ro-RO" smtClean="0"/>
              <a:t>02.07.2021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083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F3A-0003-4E72-94B5-C4B7935A85AA}" type="datetimeFigureOut">
              <a:rPr lang="ro-RO" smtClean="0"/>
              <a:t>02.07.2021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63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F3A-0003-4E72-94B5-C4B7935A85AA}" type="datetimeFigureOut">
              <a:rPr lang="ro-RO" smtClean="0"/>
              <a:t>02.07.2021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109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F3A-0003-4E72-94B5-C4B7935A85AA}" type="datetimeFigureOut">
              <a:rPr lang="ro-RO" smtClean="0"/>
              <a:t>02.07.2021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4070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F3A-0003-4E72-94B5-C4B7935A85AA}" type="datetimeFigureOut">
              <a:rPr lang="ro-RO" smtClean="0"/>
              <a:t>02.07.2021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141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BF3A-0003-4E72-94B5-C4B7935A85AA}" type="datetimeFigureOut">
              <a:rPr lang="ro-RO" smtClean="0"/>
              <a:t>02.07.2021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9B61-A8E8-4E5B-B43D-F7418C0026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794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BF3A-0003-4E72-94B5-C4B7935A85AA}" type="datetimeFigureOut">
              <a:rPr lang="ro-RO" smtClean="0"/>
              <a:t>02.07.2021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ro-RO"/>
              <a:t>Sapientia EMTE</a:t>
            </a:r>
            <a:fld id="{80FA9B61-A8E8-4E5B-B43D-F7418C00267F}" type="slidenum">
              <a:rPr lang="ro-RO" smtClean="0"/>
              <a:pPr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2955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ortssend.com/wp-content/uploads/2018/04/AdobeStock_91175642-1024x585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1769" y="753313"/>
            <a:ext cx="4748462" cy="2387600"/>
          </a:xfrm>
        </p:spPr>
        <p:txBody>
          <a:bodyPr/>
          <a:lstStyle/>
          <a:p>
            <a:r>
              <a:rPr lang="hu-HU" dirty="0"/>
              <a:t>Stroke Monitor</a:t>
            </a:r>
            <a:endParaRPr lang="hu-H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018" y="4681131"/>
            <a:ext cx="3005929" cy="829332"/>
          </a:xfrm>
        </p:spPr>
        <p:txBody>
          <a:bodyPr>
            <a:noAutofit/>
          </a:bodyPr>
          <a:lstStyle/>
          <a:p>
            <a:pPr algn="ctr"/>
            <a:r>
              <a:rPr lang="hu-HU" sz="2000" noProof="0" dirty="0">
                <a:solidFill>
                  <a:srgbClr val="156524"/>
                </a:solidFill>
              </a:rPr>
              <a:t>Témavezető:</a:t>
            </a:r>
          </a:p>
          <a:p>
            <a:pPr algn="ctr"/>
            <a:r>
              <a:rPr lang="hu-HU" sz="2000" noProof="0" dirty="0">
                <a:solidFill>
                  <a:srgbClr val="156524"/>
                </a:solidFill>
              </a:rPr>
              <a:t>Dr. Szántó Zoltán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73980" y="4669946"/>
            <a:ext cx="2559002" cy="672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000" dirty="0" err="1">
                <a:solidFill>
                  <a:srgbClr val="156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Hallgató</a:t>
            </a:r>
            <a:r>
              <a:rPr lang="ro-RO" sz="2000" dirty="0">
                <a:solidFill>
                  <a:srgbClr val="156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o-RO" sz="2000" dirty="0">
                <a:solidFill>
                  <a:srgbClr val="156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Szász Arnold-Levente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E45DB-7CE3-4167-9C26-8E867F0F2008}"/>
              </a:ext>
            </a:extLst>
          </p:cNvPr>
          <p:cNvSpPr txBox="1"/>
          <p:nvPr/>
        </p:nvSpPr>
        <p:spPr>
          <a:xfrm>
            <a:off x="5734362" y="590463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156524"/>
                </a:solidFill>
              </a:rPr>
              <a:t>2021</a:t>
            </a:r>
            <a:endParaRPr lang="en-GB" dirty="0">
              <a:solidFill>
                <a:srgbClr val="1565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3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DB2C5-7F1C-49DB-914B-01EE03E0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Elvi diagram</a:t>
            </a:r>
            <a:endParaRPr lang="en-GB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66C3C6C-8B45-4503-8798-19385451EC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54" y="2045911"/>
            <a:ext cx="6003261" cy="3438994"/>
          </a:xfr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6BEAE25-52A0-430A-9053-08B1685739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06" y="2045912"/>
            <a:ext cx="3976687" cy="3438994"/>
          </a:xfr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660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2C4D-0495-4471-AD16-17F39DA2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Okosóra alkalmazás architektúra</a:t>
            </a:r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1B967D8-8EC6-4C7A-9B90-52AB522C6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24" y="1839119"/>
            <a:ext cx="6940288" cy="4409281"/>
          </a:xfrm>
        </p:spPr>
      </p:pic>
    </p:spTree>
    <p:extLst>
      <p:ext uri="{BB962C8B-B14F-4D97-AF65-F5344CB8AC3E}">
        <p14:creationId xmlns:p14="http://schemas.microsoft.com/office/powerpoint/2010/main" val="74853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Okosóra alkalmazás üzembe helyezés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46E0B8-BB6A-4936-A77D-AAB4836C7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8383" y="2160588"/>
            <a:ext cx="6395271" cy="3881437"/>
          </a:xfr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1809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7360-8E8E-499D-BA4E-DC397AD4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Telefonos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architektúra</a:t>
            </a:r>
            <a:endParaRPr lang="en-US" dirty="0"/>
          </a:p>
        </p:txBody>
      </p:sp>
      <p:pic>
        <p:nvPicPr>
          <p:cNvPr id="8" name="Content Placeholder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7988044-7A64-42AA-9A09-00CB936DE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45" y="1375563"/>
            <a:ext cx="5507046" cy="4872837"/>
          </a:xfrm>
        </p:spPr>
      </p:pic>
    </p:spTree>
    <p:extLst>
      <p:ext uri="{BB962C8B-B14F-4D97-AF65-F5344CB8AC3E}">
        <p14:creationId xmlns:p14="http://schemas.microsoft.com/office/powerpoint/2010/main" val="257523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Telefonos alkalmazás UI terv</a:t>
            </a:r>
            <a:endParaRPr lang="hu-HU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D571EB8-B2BD-478D-AC88-5A92C6A4E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89" y="1777458"/>
            <a:ext cx="6768557" cy="3765870"/>
          </a:xfrm>
        </p:spPr>
      </p:pic>
    </p:spTree>
    <p:extLst>
      <p:ext uri="{BB962C8B-B14F-4D97-AF65-F5344CB8AC3E}">
        <p14:creationId xmlns:p14="http://schemas.microsoft.com/office/powerpoint/2010/main" val="413357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8438-D9F9-458B-AD66-3EC2A620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189"/>
            <a:ext cx="10515600" cy="765844"/>
          </a:xfrm>
        </p:spPr>
        <p:txBody>
          <a:bodyPr/>
          <a:lstStyle/>
          <a:p>
            <a:r>
              <a:rPr lang="hu-HU" dirty="0"/>
              <a:t>Telefonos alkalmazás használata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7DB330-2B68-40B0-BAA7-E70E8F0A8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3550" y="1570372"/>
            <a:ext cx="7597952" cy="4739439"/>
          </a:xfr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1837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8B6B95-2B6D-48BE-B79F-BBAD403F8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50" y="1581547"/>
            <a:ext cx="7597952" cy="47282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98438-D9F9-458B-AD66-3EC2A620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189"/>
            <a:ext cx="10515600" cy="765844"/>
          </a:xfrm>
        </p:spPr>
        <p:txBody>
          <a:bodyPr/>
          <a:lstStyle/>
          <a:p>
            <a:r>
              <a:rPr lang="hu-HU" dirty="0"/>
              <a:t>Telefonos alkalmazás használata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40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E56A-E167-43A6-972F-E57B2B1F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Kísérletek</a:t>
            </a:r>
          </a:p>
        </p:txBody>
      </p:sp>
      <p:sp>
        <p:nvSpPr>
          <p:cNvPr id="26" name="Content Placeholder 23">
            <a:extLst>
              <a:ext uri="{FF2B5EF4-FFF2-40B4-BE49-F238E27FC236}">
                <a16:creationId xmlns:a16="http://schemas.microsoft.com/office/drawing/2014/main" id="{E073715B-6941-4A54-AD04-0DCF874F3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06" y="2794794"/>
            <a:ext cx="3720916" cy="1268411"/>
          </a:xfrm>
        </p:spPr>
        <p:txBody>
          <a:bodyPr>
            <a:normAutofit/>
          </a:bodyPr>
          <a:lstStyle/>
          <a:p>
            <a:r>
              <a:rPr lang="hu-HU" dirty="0"/>
              <a:t>Okosóra összehasonlítása pulzusmérővel</a:t>
            </a:r>
          </a:p>
          <a:p>
            <a:r>
              <a:rPr lang="en-US" dirty="0"/>
              <a:t>±</a:t>
            </a:r>
            <a:r>
              <a:rPr lang="hu-HU" dirty="0"/>
              <a:t> 2% eltérés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5C01DE-7169-47E6-8E48-D7013D35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2005314"/>
            <a:ext cx="7300478" cy="37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6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773F-846A-4921-8C7B-DF41DB9E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7" y="308811"/>
            <a:ext cx="4602746" cy="1320800"/>
          </a:xfrm>
        </p:spPr>
        <p:txBody>
          <a:bodyPr anchor="ctr">
            <a:normAutofit/>
          </a:bodyPr>
          <a:lstStyle/>
          <a:p>
            <a:r>
              <a:rPr lang="hu-HU" dirty="0"/>
              <a:t>Csoportos kísérlet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ED94BC0-4B54-4BD8-8696-9A887B1A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1876926"/>
            <a:ext cx="4163559" cy="2637463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A, B – nő</a:t>
            </a:r>
            <a:r>
              <a:rPr lang="en-US" dirty="0"/>
              <a:t>; C, D –</a:t>
            </a:r>
            <a:r>
              <a:rPr lang="hu-HU" dirty="0"/>
              <a:t> férfi</a:t>
            </a:r>
          </a:p>
          <a:p>
            <a:r>
              <a:rPr lang="hu-HU" dirty="0"/>
              <a:t>20-as években járó egészséges személyek</a:t>
            </a:r>
          </a:p>
          <a:p>
            <a:r>
              <a:rPr lang="hu-HU" dirty="0"/>
              <a:t>B alany napi szinten sportol</a:t>
            </a:r>
          </a:p>
          <a:p>
            <a:r>
              <a:rPr lang="hu-HU" dirty="0"/>
              <a:t>A alany heti szinten sportol</a:t>
            </a:r>
          </a:p>
          <a:p>
            <a:r>
              <a:rPr lang="hu-HU" dirty="0"/>
              <a:t>C, D alanyok alkalmi szinten sportolnak</a:t>
            </a:r>
          </a:p>
          <a:p>
            <a:r>
              <a:rPr lang="hu-HU" dirty="0"/>
              <a:t>Pulzusok hasonló íveket írnak le</a:t>
            </a:r>
          </a:p>
          <a:p>
            <a:r>
              <a:rPr lang="hu-HU" dirty="0"/>
              <a:t>Különbség fitt és nem fitt alanyok közt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9A1B2F-F78E-46D1-8826-EAB583C28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913" y="1340853"/>
            <a:ext cx="6402987" cy="40056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3C04C1-38E7-4B47-8C0E-9EC5A7C33550}"/>
              </a:ext>
            </a:extLst>
          </p:cNvPr>
          <p:cNvSpPr txBox="1"/>
          <p:nvPr/>
        </p:nvSpPr>
        <p:spPr>
          <a:xfrm>
            <a:off x="312821" y="5727030"/>
            <a:ext cx="1137807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hu-HU" dirty="0"/>
              <a:t>Kísérlet menete: 5p pihenés, 1p súly emelés, 1p kitörés súllyal, 30s guggolás súllyal, gumiszalag nyújtás (15kg ellenállás), gyakorlatok közt 30s pihenés, folyamatos szaladás 5 percig, közben 1-1p láb emelés elől, hátul,  majd 1.5p testsúly áthelyezés, végül 5p pihenés.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37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7BE44-BC41-4F9C-B184-38DA0D8D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Megvalósítások</a:t>
            </a:r>
            <a:endParaRPr lang="en-GB" dirty="0"/>
          </a:p>
        </p:txBody>
      </p:sp>
      <p:sp>
        <p:nvSpPr>
          <p:cNvPr id="19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B1F9-3C85-4E56-830B-DEDA58B4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hu-HU" sz="1700" dirty="0"/>
              <a:t>Okosóra alkalmazás képes </a:t>
            </a:r>
          </a:p>
          <a:p>
            <a:pPr lvl="1">
              <a:lnSpc>
                <a:spcPct val="90000"/>
              </a:lnSpc>
            </a:pPr>
            <a:r>
              <a:rPr lang="hu-HU" sz="1700" dirty="0"/>
              <a:t>Lekérdezni, megjeleníteni és továbbítani a pulzus értékét</a:t>
            </a:r>
          </a:p>
          <a:p>
            <a:pPr lvl="1">
              <a:lnSpc>
                <a:spcPct val="90000"/>
              </a:lnSpc>
            </a:pPr>
            <a:r>
              <a:rPr lang="hu-HU" sz="1700" dirty="0"/>
              <a:t>Beazonosítani az alkalmazást</a:t>
            </a:r>
          </a:p>
          <a:p>
            <a:pPr>
              <a:lnSpc>
                <a:spcPct val="90000"/>
              </a:lnSpc>
            </a:pPr>
            <a:r>
              <a:rPr lang="hu-HU" sz="1700" dirty="0"/>
              <a:t>Telefonos alkalmazás képes</a:t>
            </a:r>
          </a:p>
          <a:p>
            <a:pPr lvl="1">
              <a:lnSpc>
                <a:spcPct val="90000"/>
              </a:lnSpc>
            </a:pPr>
            <a:r>
              <a:rPr lang="hu-HU" sz="1700" dirty="0"/>
              <a:t>Folyamatos pulzusszám </a:t>
            </a:r>
            <a:r>
              <a:rPr lang="hu-HU" sz="1700" dirty="0" err="1"/>
              <a:t>monitorizálásra</a:t>
            </a:r>
            <a:endParaRPr lang="hu-HU" sz="1700" dirty="0"/>
          </a:p>
          <a:p>
            <a:pPr lvl="1">
              <a:lnSpc>
                <a:spcPct val="90000"/>
              </a:lnSpc>
            </a:pPr>
            <a:r>
              <a:rPr lang="hu-HU" sz="1700" dirty="0"/>
              <a:t>Jelzést, riasztást küldeni üzenet formájában</a:t>
            </a:r>
          </a:p>
          <a:p>
            <a:pPr lvl="1">
              <a:lnSpc>
                <a:spcPct val="90000"/>
              </a:lnSpc>
            </a:pPr>
            <a:r>
              <a:rPr lang="hu-HU" sz="1700" dirty="0"/>
              <a:t>Menedzseli a felhasználó, illetve kontakt személy adatait</a:t>
            </a:r>
          </a:p>
          <a:p>
            <a:pPr lvl="1">
              <a:lnSpc>
                <a:spcPct val="90000"/>
              </a:lnSpc>
            </a:pPr>
            <a:r>
              <a:rPr lang="hu-HU" sz="1700" dirty="0"/>
              <a:t>Stroke rizikó számítás</a:t>
            </a:r>
          </a:p>
          <a:p>
            <a:pPr lvl="1">
              <a:lnSpc>
                <a:spcPct val="90000"/>
              </a:lnSpc>
            </a:pPr>
            <a:r>
              <a:rPr lang="hu-HU" sz="1700" dirty="0"/>
              <a:t>Pulzus adatok megjelenítése</a:t>
            </a:r>
          </a:p>
          <a:p>
            <a:pPr>
              <a:lnSpc>
                <a:spcPct val="90000"/>
              </a:lnSpc>
            </a:pPr>
            <a:r>
              <a:rPr lang="hu-HU" sz="1700" dirty="0" err="1"/>
              <a:t>Cross</a:t>
            </a:r>
            <a:r>
              <a:rPr lang="hu-HU" sz="1700" dirty="0"/>
              <a:t>-platformos megvalósítás</a:t>
            </a:r>
            <a:endParaRPr lang="en-GB" sz="1700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076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3653-237E-45E3-AFA8-399D8160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Bevezető</a:t>
            </a:r>
            <a:endParaRPr lang="en-GB" dirty="0"/>
          </a:p>
        </p:txBody>
      </p:sp>
      <p:pic>
        <p:nvPicPr>
          <p:cNvPr id="7" name="Content Placeholder 6" descr="A person measuring another person's weight&#10;&#10;Description automatically generated with low confidence">
            <a:extLst>
              <a:ext uri="{FF2B5EF4-FFF2-40B4-BE49-F238E27FC236}">
                <a16:creationId xmlns:a16="http://schemas.microsoft.com/office/drawing/2014/main" id="{A29D679B-709C-438E-86AF-F18D10041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79325"/>
            <a:ext cx="7997834" cy="45690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3A9380-DC2A-4483-B2CC-0FD5FAE0ED50}"/>
              </a:ext>
            </a:extLst>
          </p:cNvPr>
          <p:cNvSpPr txBox="1"/>
          <p:nvPr/>
        </p:nvSpPr>
        <p:spPr>
          <a:xfrm>
            <a:off x="677334" y="6248400"/>
            <a:ext cx="73116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/>
              <a:t>Kép forrása: </a:t>
            </a:r>
            <a:r>
              <a:rPr lang="hu-HU" sz="1050" dirty="0">
                <a:hlinkClick r:id="rId3"/>
              </a:rPr>
              <a:t>https://sportssend.com/wp-content/uploads/2018/04/AdobeStock_91175642-1024x585.jpg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923821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11536E-B64B-428F-8DB3-2024949F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hu-HU" dirty="0"/>
              <a:t>Fejlesztési lehetőségek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45036-68B5-4249-BE61-CD5439F3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hu-HU" dirty="0"/>
              <a:t>Használható okosórák listájának bővítése</a:t>
            </a:r>
          </a:p>
          <a:p>
            <a:r>
              <a:rPr lang="hu-HU" dirty="0"/>
              <a:t>Energiatakarékosság</a:t>
            </a:r>
          </a:p>
          <a:p>
            <a:r>
              <a:rPr lang="hu-HU" dirty="0"/>
              <a:t>Adatok titkosítása</a:t>
            </a:r>
          </a:p>
          <a:p>
            <a:r>
              <a:rPr lang="hu-HU" dirty="0"/>
              <a:t>Adatbázis csere</a:t>
            </a:r>
          </a:p>
          <a:p>
            <a:r>
              <a:rPr lang="hu-HU" dirty="0"/>
              <a:t>Publikáció alkalmazás áruházakba</a:t>
            </a:r>
          </a:p>
        </p:txBody>
      </p:sp>
    </p:spTree>
    <p:extLst>
      <p:ext uri="{BB962C8B-B14F-4D97-AF65-F5344CB8AC3E}">
        <p14:creationId xmlns:p14="http://schemas.microsoft.com/office/powerpoint/2010/main" val="137514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hu-HU" noProof="0" dirty="0"/>
              <a:t>A dolgozat célkitűzései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hu-HU" dirty="0"/>
              <a:t>Pulzus </a:t>
            </a:r>
            <a:r>
              <a:rPr lang="hu-HU" dirty="0" err="1"/>
              <a:t>monitorizálás</a:t>
            </a:r>
            <a:endParaRPr lang="hu-HU" dirty="0"/>
          </a:p>
          <a:p>
            <a:r>
              <a:rPr lang="hu-HU" dirty="0"/>
              <a:t>Stroke felismerése pulzus alapján</a:t>
            </a:r>
          </a:p>
          <a:p>
            <a:r>
              <a:rPr lang="hu-HU" noProof="0" dirty="0"/>
              <a:t>Telefonos illetve okosóra alkalmazás fejlesztés</a:t>
            </a:r>
            <a:r>
              <a:rPr lang="hu-HU" dirty="0"/>
              <a:t>e</a:t>
            </a:r>
          </a:p>
          <a:p>
            <a:r>
              <a:rPr lang="hu-HU" noProof="0" dirty="0"/>
              <a:t>Kísérletek</a:t>
            </a:r>
          </a:p>
        </p:txBody>
      </p:sp>
    </p:spTree>
    <p:extLst>
      <p:ext uri="{BB962C8B-B14F-4D97-AF65-F5344CB8AC3E}">
        <p14:creationId xmlns:p14="http://schemas.microsoft.com/office/powerpoint/2010/main" val="39799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Áttekintés</a:t>
            </a:r>
            <a:endParaRPr lang="hu-HU" noProof="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hu-HU" noProof="0" dirty="0"/>
              <a:t>A stroke (szélütés) vérkeringési zavar miatt hirtelen kialakuló agyi károsodás</a:t>
            </a:r>
          </a:p>
          <a:p>
            <a:r>
              <a:rPr lang="hu-HU" dirty="0"/>
              <a:t>Stroke és </a:t>
            </a:r>
            <a:r>
              <a:rPr lang="hu-HU" dirty="0" err="1"/>
              <a:t>pitvarfibrilláció</a:t>
            </a:r>
            <a:r>
              <a:rPr lang="hu-HU"/>
              <a:t> közötti </a:t>
            </a:r>
            <a:r>
              <a:rPr lang="hu-HU" dirty="0"/>
              <a:t>kapcsolat</a:t>
            </a:r>
            <a:endParaRPr lang="hu-HU" noProof="0" dirty="0"/>
          </a:p>
          <a:p>
            <a:r>
              <a:rPr lang="hu-HU" dirty="0"/>
              <a:t>Fel lehet ismerni szubjektív tünetek, de pulzus alapján is</a:t>
            </a:r>
            <a:endParaRPr lang="hu-HU" noProof="0" dirty="0"/>
          </a:p>
          <a:p>
            <a:r>
              <a:rPr lang="hu-HU" dirty="0"/>
              <a:t>R</a:t>
            </a:r>
            <a:r>
              <a:rPr lang="hu-HU" noProof="0" dirty="0" err="1"/>
              <a:t>izikófaktorok</a:t>
            </a:r>
            <a:r>
              <a:rPr lang="hu-HU" noProof="0" dirty="0"/>
              <a:t> </a:t>
            </a:r>
            <a:r>
              <a:rPr lang="hu-HU" noProof="0" dirty="0" err="1"/>
              <a:t>monitorizálása</a:t>
            </a:r>
            <a:r>
              <a:rPr lang="hu-HU" noProof="0" dirty="0"/>
              <a:t> segít a stroke megelőzésében és az évi kockázati ráta megbecslésében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79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8C17-44EB-49D1-B64B-5F8B5805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Irodalomkutatás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A21C-E5BF-476C-918E-97979737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Hasonló rendszerek</a:t>
            </a:r>
          </a:p>
          <a:p>
            <a:r>
              <a:rPr lang="hu-HU" dirty="0"/>
              <a:t>Okoseszközök mérési adatai összehasonlítása profi eszközök által mért adatokkal</a:t>
            </a:r>
          </a:p>
          <a:p>
            <a:r>
              <a:rPr lang="hu-HU" dirty="0"/>
              <a:t>Okoseszközök felhasználása a kardiológiába</a:t>
            </a:r>
            <a:endParaRPr lang="en-GB" dirty="0"/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6DF6CC81-C755-4BD8-912D-FF85844E3B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2" y="4923883"/>
            <a:ext cx="2558863" cy="1347668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A063BAE6-970E-45D1-90B0-6CADEC92F6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30" y="4877581"/>
            <a:ext cx="3916626" cy="1370819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A634BE3-98D4-41CA-8EF0-DC327F23A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1" y="5059680"/>
            <a:ext cx="3981861" cy="121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0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követelmények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noProof="0" dirty="0"/>
          </a:p>
          <a:p>
            <a:endParaRPr lang="hu-HU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212C383-91AB-4A1A-B986-DBDDD1514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62" y="2160589"/>
            <a:ext cx="7018137" cy="383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1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3DD23-DBA6-4E68-B3D5-9732EA4A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hu-HU" dirty="0"/>
              <a:t>Funkcionális követelmények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0ADC-316B-46E9-97EF-A04616A9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lvl="1"/>
            <a:r>
              <a:rPr lang="hu-HU" dirty="0"/>
              <a:t>Regisztráció</a:t>
            </a:r>
          </a:p>
          <a:p>
            <a:pPr lvl="1"/>
            <a:r>
              <a:rPr lang="hu-HU" dirty="0" err="1"/>
              <a:t>Monitorizálás</a:t>
            </a:r>
            <a:r>
              <a:rPr lang="hu-HU" dirty="0"/>
              <a:t> elindítása</a:t>
            </a:r>
          </a:p>
          <a:p>
            <a:pPr lvl="1"/>
            <a:r>
              <a:rPr lang="hu-HU" dirty="0"/>
              <a:t>Kontakt személy megadása</a:t>
            </a:r>
          </a:p>
          <a:p>
            <a:pPr lvl="1"/>
            <a:r>
              <a:rPr lang="hu-HU" dirty="0"/>
              <a:t>Rizikó teszt kitöltése</a:t>
            </a:r>
          </a:p>
          <a:p>
            <a:pPr lvl="1"/>
            <a:r>
              <a:rPr lang="hu-HU" dirty="0" err="1"/>
              <a:t>Fitbit</a:t>
            </a:r>
            <a:r>
              <a:rPr lang="hu-HU" dirty="0"/>
              <a:t> engedélyek megadása</a:t>
            </a:r>
          </a:p>
          <a:p>
            <a:pPr lvl="1"/>
            <a:r>
              <a:rPr lang="hu-HU" dirty="0"/>
              <a:t>Grafikonok megtekintése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209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06D47-6D1F-4149-8912-5689F264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Nem funkcionális követelmények</a:t>
            </a:r>
            <a:endParaRPr lang="en-GB" dirty="0"/>
          </a:p>
        </p:txBody>
      </p:sp>
      <p:sp>
        <p:nvSpPr>
          <p:cNvPr id="3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A63CB94-7D84-4FDD-A97F-D3FA9E21B9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3502" y="2160590"/>
          <a:ext cx="8470898" cy="342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98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5B88-E123-4B36-8447-2D0B6A9E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 architektúra</a:t>
            </a:r>
            <a:endParaRPr lang="en-GB" dirty="0"/>
          </a:p>
        </p:txBody>
      </p:sp>
      <p:pic>
        <p:nvPicPr>
          <p:cNvPr id="9" name="Content Placeholder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786A9FB-AD8E-4D8A-BA0D-9AA777E82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24" y="1930400"/>
            <a:ext cx="7344088" cy="3730499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0995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870</TotalTime>
  <Words>349</Words>
  <Application>Microsoft Office PowerPoint</Application>
  <PresentationFormat>Widescreen</PresentationFormat>
  <Paragraphs>83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 3</vt:lpstr>
      <vt:lpstr>Facet</vt:lpstr>
      <vt:lpstr>Stroke Monitor</vt:lpstr>
      <vt:lpstr>Bevezető</vt:lpstr>
      <vt:lpstr>A dolgozat célkitűzései</vt:lpstr>
      <vt:lpstr>Áttekintés</vt:lpstr>
      <vt:lpstr>Irodalomkutatás </vt:lpstr>
      <vt:lpstr>Felhasználói követelmények</vt:lpstr>
      <vt:lpstr>Funkcionális követelmények</vt:lpstr>
      <vt:lpstr>Nem funkcionális követelmények</vt:lpstr>
      <vt:lpstr>Rendszer architektúra</vt:lpstr>
      <vt:lpstr>Elvi diagram</vt:lpstr>
      <vt:lpstr>Okosóra alkalmazás architektúra</vt:lpstr>
      <vt:lpstr>Okosóra alkalmazás üzembe helyezés</vt:lpstr>
      <vt:lpstr>Telefonos alkalmazás architektúra</vt:lpstr>
      <vt:lpstr>Telefonos alkalmazás UI terv</vt:lpstr>
      <vt:lpstr>Telefonos alkalmazás használata</vt:lpstr>
      <vt:lpstr>Telefonos alkalmazás használata</vt:lpstr>
      <vt:lpstr>Kísérletek</vt:lpstr>
      <vt:lpstr>Csoportos kísérlet</vt:lpstr>
      <vt:lpstr>Megvalósítások</vt:lpstr>
      <vt:lpstr>Fejlesztési lehetőségek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Dolgozat címe</dc:title>
  <dc:creator>vajdat</dc:creator>
  <cp:lastModifiedBy>Szász Arnold-Levente</cp:lastModifiedBy>
  <cp:revision>47</cp:revision>
  <dcterms:created xsi:type="dcterms:W3CDTF">2016-06-30T06:48:02Z</dcterms:created>
  <dcterms:modified xsi:type="dcterms:W3CDTF">2021-07-02T05:47:06Z</dcterms:modified>
</cp:coreProperties>
</file>