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60" r:id="rId4"/>
    <p:sldId id="305" r:id="rId5"/>
    <p:sldId id="264" r:id="rId6"/>
    <p:sldId id="261" r:id="rId7"/>
    <p:sldId id="307" r:id="rId8"/>
    <p:sldId id="306" r:id="rId9"/>
    <p:sldId id="271" r:id="rId10"/>
    <p:sldId id="285" r:id="rId11"/>
    <p:sldId id="270" r:id="rId12"/>
    <p:sldId id="289" r:id="rId13"/>
    <p:sldId id="290" r:id="rId14"/>
    <p:sldId id="292" r:id="rId15"/>
    <p:sldId id="294" r:id="rId16"/>
    <p:sldId id="336" r:id="rId17"/>
    <p:sldId id="295" r:id="rId18"/>
    <p:sldId id="329" r:id="rId19"/>
    <p:sldId id="299" r:id="rId20"/>
    <p:sldId id="303" r:id="rId21"/>
    <p:sldId id="304" r:id="rId22"/>
    <p:sldId id="301" r:id="rId23"/>
    <p:sldId id="30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俊" initials="王" lastIdx="1" clrIdx="0">
    <p:extLst>
      <p:ext uri="{19B8F6BF-5375-455C-9EA6-DF929625EA0E}">
        <p15:presenceInfo xmlns:p15="http://schemas.microsoft.com/office/powerpoint/2012/main" userId="0b5c81635542c2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6B74B4"/>
    <a:srgbClr val="4E82E9"/>
    <a:srgbClr val="BE80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59" d="100"/>
          <a:sy n="159" d="100"/>
        </p:scale>
        <p:origin x="1854" y="138"/>
      </p:cViewPr>
      <p:guideLst>
        <p:guide orient="horz" pos="2160"/>
        <p:guide pos="2851"/>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25T16:56:50.809" idx="1">
    <p:pos x="10" y="10"/>
    <p:text>树分类器1改成SVM</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BBEDB-BF70-442F-BB87-067F1B834C9E}" type="datetimeFigureOut">
              <a:rPr lang="zh-CN" altLang="en-US" smtClean="0"/>
              <a:t>2022/4/8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5D37C-772C-4F15-933D-A935BDA4FE0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55D37C-772C-4F15-933D-A935BDA4FE05}"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Php</a:t>
            </a:r>
            <a:r>
              <a:rPr lang="zh-CN" altLang="en-US" dirty="0"/>
              <a:t>运行时的系统调用和日志流量</a:t>
            </a:r>
            <a:endParaRPr lang="en-US" altLang="zh-CN" dirty="0"/>
          </a:p>
          <a:p>
            <a:r>
              <a:rPr lang="zh-CN" altLang="en-US" dirty="0"/>
              <a:t>静态文本：关键字 特征函数</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655D37C-772C-4F15-933D-A935BDA4FE05}"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55D37C-772C-4F15-933D-A935BDA4FE05}"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55D37C-772C-4F15-933D-A935BDA4FE05}"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BD8DCA-3F65-482A-A66B-137465C6CAC8}" type="datetimeFigureOut">
              <a:rPr lang="zh-CN" altLang="en-US" smtClean="0"/>
              <a:t>2022/4/8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BD8DCA-3F65-482A-A66B-137465C6CAC8}" type="datetimeFigureOut">
              <a:rPr lang="zh-CN" altLang="en-US" smtClean="0"/>
              <a:t>2022/4/8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BD8DCA-3F65-482A-A66B-137465C6CAC8}" type="datetimeFigureOut">
              <a:rPr lang="zh-CN" altLang="en-US" smtClean="0"/>
              <a:t>2022/4/8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BD8DCA-3F65-482A-A66B-137465C6CAC8}" type="datetimeFigureOut">
              <a:rPr lang="zh-CN" altLang="en-US" smtClean="0"/>
              <a:t>2022/4/8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BD8DCA-3F65-482A-A66B-137465C6CAC8}" type="datetimeFigureOut">
              <a:rPr lang="zh-CN" altLang="en-US" smtClean="0"/>
              <a:t>2022/4/8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DBD8DCA-3F65-482A-A66B-137465C6CAC8}" type="datetimeFigureOut">
              <a:rPr lang="zh-CN" altLang="en-US" smtClean="0"/>
              <a:t>2022/4/8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DBD8DCA-3F65-482A-A66B-137465C6CAC8}" type="datetimeFigureOut">
              <a:rPr lang="zh-CN" altLang="en-US" smtClean="0"/>
              <a:t>2022/4/8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BD8DCA-3F65-482A-A66B-137465C6CAC8}" type="datetimeFigureOut">
              <a:rPr lang="zh-CN" altLang="en-US" smtClean="0"/>
              <a:t>2022/4/8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D8DCA-3F65-482A-A66B-137465C6CAC8}" type="datetimeFigureOut">
              <a:rPr lang="zh-CN" altLang="en-US" smtClean="0"/>
              <a:t>2022/4/8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DBD8DCA-3F65-482A-A66B-137465C6CAC8}" type="datetimeFigureOut">
              <a:rPr lang="zh-CN" altLang="en-US" smtClean="0"/>
              <a:t>2022/4/8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DBD8DCA-3F65-482A-A66B-137465C6CAC8}" type="datetimeFigureOut">
              <a:rPr lang="zh-CN" altLang="en-US" smtClean="0"/>
              <a:t>2022/4/8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93A68C-F02D-48EE-986F-D40CBE4BA62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D8DCA-3F65-482A-A66B-137465C6CAC8}" type="datetimeFigureOut">
              <a:rPr lang="zh-CN" altLang="en-US" smtClean="0"/>
              <a:t>2022/4/8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3A68C-F02D-48EE-986F-D40CBE4BA62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9476" y="1698710"/>
            <a:ext cx="4383150" cy="4145538"/>
          </a:xfrm>
          <a:prstGeom prst="rect">
            <a:avLst/>
          </a:prstGeom>
        </p:spPr>
      </p:pic>
      <p:sp>
        <p:nvSpPr>
          <p:cNvPr id="6" name="文本框 5"/>
          <p:cNvSpPr txBox="1"/>
          <p:nvPr/>
        </p:nvSpPr>
        <p:spPr>
          <a:xfrm>
            <a:off x="188383" y="2070525"/>
            <a:ext cx="5262979" cy="1656415"/>
          </a:xfrm>
          <a:prstGeom prst="rect">
            <a:avLst/>
          </a:prstGeom>
          <a:noFill/>
        </p:spPr>
        <p:txBody>
          <a:bodyPr wrap="none" rtlCol="0">
            <a:spAutoFit/>
          </a:bodyPr>
          <a:lstStyle/>
          <a:p>
            <a:pPr algn="ctr">
              <a:lnSpc>
                <a:spcPct val="150000"/>
              </a:lnSpc>
            </a:pPr>
            <a:r>
              <a:rPr lang="zh-CN" altLang="en-US" sz="3600" dirty="0">
                <a:solidFill>
                  <a:srgbClr val="6B74B4"/>
                </a:solidFill>
                <a:latin typeface="庞门正道标题体" panose="02010600030101010101" pitchFamily="2" charset="-122"/>
                <a:ea typeface="庞门正道标题体" panose="02010600030101010101" pitchFamily="2" charset="-122"/>
              </a:rPr>
              <a:t>联邦学习的隐私关键技术</a:t>
            </a:r>
            <a:endParaRPr lang="en-US" altLang="zh-CN" sz="3600" dirty="0">
              <a:solidFill>
                <a:srgbClr val="6B74B4"/>
              </a:solidFill>
              <a:latin typeface="庞门正道标题体" panose="02010600030101010101" pitchFamily="2" charset="-122"/>
              <a:ea typeface="庞门正道标题体" panose="02010600030101010101" pitchFamily="2" charset="-122"/>
            </a:endParaRPr>
          </a:p>
          <a:p>
            <a:pPr algn="ctr">
              <a:lnSpc>
                <a:spcPct val="150000"/>
              </a:lnSpc>
            </a:pPr>
            <a:r>
              <a:rPr lang="zh-CN" altLang="en-US" sz="3600" dirty="0">
                <a:solidFill>
                  <a:srgbClr val="6B74B4"/>
                </a:solidFill>
                <a:latin typeface="庞门正道标题体" panose="02010600030101010101" pitchFamily="2" charset="-122"/>
                <a:ea typeface="庞门正道标题体" panose="02010600030101010101" pitchFamily="2" charset="-122"/>
              </a:rPr>
              <a:t>研究与应用</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72000" y="1010471"/>
            <a:ext cx="7186613" cy="4837059"/>
          </a:xfrm>
          <a:custGeom>
            <a:avLst/>
            <a:gdLst>
              <a:gd name="connsiteX0" fmla="*/ 381000 w 9772650"/>
              <a:gd name="connsiteY0" fmla="*/ 672131 h 6577631"/>
              <a:gd name="connsiteX1" fmla="*/ 381000 w 9772650"/>
              <a:gd name="connsiteY1" fmla="*/ 2634281 h 6577631"/>
              <a:gd name="connsiteX2" fmla="*/ 1828800 w 9772650"/>
              <a:gd name="connsiteY2" fmla="*/ 2634281 h 6577631"/>
              <a:gd name="connsiteX3" fmla="*/ 1828800 w 9772650"/>
              <a:gd name="connsiteY3" fmla="*/ 672131 h 6577631"/>
              <a:gd name="connsiteX4" fmla="*/ 0 w 9772650"/>
              <a:gd name="connsiteY4" fmla="*/ 0 h 6577631"/>
              <a:gd name="connsiteX5" fmla="*/ 5391150 w 9772650"/>
              <a:gd name="connsiteY5" fmla="*/ 0 h 6577631"/>
              <a:gd name="connsiteX6" fmla="*/ 5391150 w 9772650"/>
              <a:gd name="connsiteY6" fmla="*/ 1262681 h 6577631"/>
              <a:gd name="connsiteX7" fmla="*/ 6781800 w 9772650"/>
              <a:gd name="connsiteY7" fmla="*/ 1262681 h 6577631"/>
              <a:gd name="connsiteX8" fmla="*/ 6781800 w 9772650"/>
              <a:gd name="connsiteY8" fmla="*/ 0 h 6577631"/>
              <a:gd name="connsiteX9" fmla="*/ 9772650 w 9772650"/>
              <a:gd name="connsiteY9" fmla="*/ 0 h 6577631"/>
              <a:gd name="connsiteX10" fmla="*/ 9772650 w 9772650"/>
              <a:gd name="connsiteY10" fmla="*/ 6577631 h 6577631"/>
              <a:gd name="connsiteX11" fmla="*/ 0 w 9772650"/>
              <a:gd name="connsiteY11" fmla="*/ 6577631 h 657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2650" h="6577631">
                <a:moveTo>
                  <a:pt x="381000" y="672131"/>
                </a:moveTo>
                <a:lnTo>
                  <a:pt x="381000" y="2634281"/>
                </a:lnTo>
                <a:lnTo>
                  <a:pt x="1828800" y="2634281"/>
                </a:lnTo>
                <a:lnTo>
                  <a:pt x="1828800" y="672131"/>
                </a:lnTo>
                <a:close/>
                <a:moveTo>
                  <a:pt x="0" y="0"/>
                </a:moveTo>
                <a:lnTo>
                  <a:pt x="5391150" y="0"/>
                </a:lnTo>
                <a:lnTo>
                  <a:pt x="5391150" y="1262681"/>
                </a:lnTo>
                <a:lnTo>
                  <a:pt x="6781800" y="1262681"/>
                </a:lnTo>
                <a:lnTo>
                  <a:pt x="6781800" y="0"/>
                </a:lnTo>
                <a:lnTo>
                  <a:pt x="9772650" y="0"/>
                </a:lnTo>
                <a:lnTo>
                  <a:pt x="9772650" y="6577631"/>
                </a:lnTo>
                <a:lnTo>
                  <a:pt x="0" y="6577631"/>
                </a:lnTo>
                <a:close/>
              </a:path>
            </a:pathLst>
          </a:custGeom>
        </p:spPr>
      </p:pic>
      <p:grpSp>
        <p:nvGrpSpPr>
          <p:cNvPr id="10" name="组合 9"/>
          <p:cNvGrpSpPr/>
          <p:nvPr/>
        </p:nvGrpSpPr>
        <p:grpSpPr>
          <a:xfrm>
            <a:off x="875591" y="3429002"/>
            <a:ext cx="3775393" cy="2072541"/>
            <a:chOff x="6350435" y="4419609"/>
            <a:chExt cx="5033857" cy="2763387"/>
          </a:xfrm>
        </p:grpSpPr>
        <p:sp>
          <p:nvSpPr>
            <p:cNvPr id="14" name="矩形 13"/>
            <p:cNvSpPr/>
            <p:nvPr/>
          </p:nvSpPr>
          <p:spPr>
            <a:xfrm>
              <a:off x="6350435" y="4419609"/>
              <a:ext cx="5033857" cy="943848"/>
            </a:xfrm>
            <a:prstGeom prst="rect">
              <a:avLst/>
            </a:prstGeom>
          </p:spPr>
          <p:txBody>
            <a:bodyPr wrap="none">
              <a:spAutoFit/>
            </a:bodyPr>
            <a:lstStyle/>
            <a:p>
              <a:r>
                <a:rPr lang="zh-CN" altLang="en-US" sz="4000" dirty="0">
                  <a:solidFill>
                    <a:srgbClr val="6B74B4"/>
                  </a:solidFill>
                  <a:latin typeface="方正姚体" panose="02010601030101010101" pitchFamily="2" charset="-122"/>
                  <a:ea typeface="方正姚体" panose="02010601030101010101" pitchFamily="2" charset="-122"/>
                </a:rPr>
                <a:t>系统设计与实现</a:t>
              </a:r>
            </a:p>
          </p:txBody>
        </p:sp>
        <p:sp>
          <p:nvSpPr>
            <p:cNvPr id="15" name="文本框 14"/>
            <p:cNvSpPr txBox="1"/>
            <p:nvPr/>
          </p:nvSpPr>
          <p:spPr>
            <a:xfrm>
              <a:off x="6769506" y="5386350"/>
              <a:ext cx="4195714" cy="1796646"/>
            </a:xfrm>
            <a:prstGeom prst="rect">
              <a:avLst/>
            </a:prstGeom>
            <a:noFill/>
          </p:spPr>
          <p:txBody>
            <a:bodyPr wrap="square" rtlCol="0">
              <a:spAutoFit/>
            </a:bodyPr>
            <a:lstStyle/>
            <a:p>
              <a:pPr algn="ctr">
                <a:lnSpc>
                  <a:spcPct val="130000"/>
                </a:lnSpc>
              </a:pPr>
              <a:r>
                <a:rPr lang="zh-CN" altLang="en-US" sz="1600" dirty="0">
                  <a:solidFill>
                    <a:srgbClr val="6B74B4"/>
                  </a:solidFill>
                  <a:latin typeface="+mn-ea"/>
                </a:rPr>
                <a:t>协议与模型方案</a:t>
              </a:r>
              <a:endParaRPr lang="en-US" altLang="zh-CN" sz="1600" dirty="0">
                <a:solidFill>
                  <a:srgbClr val="6B74B4"/>
                </a:solidFill>
                <a:latin typeface="+mn-ea"/>
              </a:endParaRPr>
            </a:p>
            <a:p>
              <a:pPr algn="ctr">
                <a:lnSpc>
                  <a:spcPct val="130000"/>
                </a:lnSpc>
              </a:pPr>
              <a:r>
                <a:rPr lang="zh-CN" altLang="en-US" sz="1600" dirty="0">
                  <a:solidFill>
                    <a:srgbClr val="6B74B4"/>
                  </a:solidFill>
                  <a:latin typeface="+mn-ea"/>
                </a:rPr>
                <a:t>秘密分享模块</a:t>
              </a:r>
              <a:endParaRPr lang="en-US" altLang="zh-CN" sz="1600" dirty="0">
                <a:solidFill>
                  <a:srgbClr val="6B74B4"/>
                </a:solidFill>
                <a:latin typeface="+mn-ea"/>
              </a:endParaRPr>
            </a:p>
            <a:p>
              <a:pPr algn="ctr">
                <a:lnSpc>
                  <a:spcPct val="130000"/>
                </a:lnSpc>
              </a:pPr>
              <a:r>
                <a:rPr lang="zh-CN" altLang="en-US" sz="1600" dirty="0">
                  <a:solidFill>
                    <a:srgbClr val="6B74B4"/>
                  </a:solidFill>
                  <a:latin typeface="+mn-ea"/>
                </a:rPr>
                <a:t>回归训练模块</a:t>
              </a:r>
              <a:endParaRPr lang="en-US" altLang="zh-CN" sz="1600" dirty="0">
                <a:solidFill>
                  <a:srgbClr val="6B74B4"/>
                </a:solidFill>
                <a:latin typeface="+mn-ea"/>
              </a:endParaRPr>
            </a:p>
            <a:p>
              <a:pPr algn="ctr">
                <a:lnSpc>
                  <a:spcPct val="130000"/>
                </a:lnSpc>
              </a:pPr>
              <a:r>
                <a:rPr lang="zh-CN" altLang="en-US" sz="1600" dirty="0">
                  <a:solidFill>
                    <a:srgbClr val="6B74B4"/>
                  </a:solidFill>
                  <a:latin typeface="+mn-ea"/>
                </a:rPr>
                <a:t>模型预测模块</a:t>
              </a:r>
              <a:endParaRPr lang="en-US" altLang="zh-CN" sz="1600" dirty="0">
                <a:solidFill>
                  <a:srgbClr val="6B74B4"/>
                </a:solidFill>
                <a:latin typeface="+mn-ea"/>
              </a:endParaRPr>
            </a:p>
          </p:txBody>
        </p:sp>
      </p:grpSp>
      <p:sp>
        <p:nvSpPr>
          <p:cNvPr id="16" name="文本框 15"/>
          <p:cNvSpPr txBox="1"/>
          <p:nvPr/>
        </p:nvSpPr>
        <p:spPr>
          <a:xfrm>
            <a:off x="2295058" y="1010471"/>
            <a:ext cx="1271502" cy="2850780"/>
          </a:xfrm>
          <a:prstGeom prst="rect">
            <a:avLst/>
          </a:prstGeom>
          <a:noFill/>
        </p:spPr>
        <p:txBody>
          <a:bodyPr wrap="none" rtlCol="0">
            <a:spAutoFit/>
          </a:bodyPr>
          <a:lstStyle/>
          <a:p>
            <a:r>
              <a:rPr lang="en-US" altLang="zh-CN" sz="17925" b="1" spc="225" dirty="0">
                <a:solidFill>
                  <a:srgbClr val="6B74B4"/>
                </a:solidFill>
                <a:latin typeface="Agency FB" panose="020B0503020202020204" pitchFamily="34" charset="0"/>
              </a:rPr>
              <a:t>3</a:t>
            </a:r>
            <a:endParaRPr lang="zh-CN" altLang="en-US" sz="17925" b="1" spc="225" dirty="0">
              <a:solidFill>
                <a:srgbClr val="6B74B4"/>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菱形 11"/>
          <p:cNvSpPr/>
          <p:nvPr/>
        </p:nvSpPr>
        <p:spPr>
          <a:xfrm>
            <a:off x="4183899" y="5225599"/>
            <a:ext cx="776201" cy="77620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B74B4"/>
              </a:solidFill>
            </a:endParaRPr>
          </a:p>
        </p:txBody>
      </p:sp>
      <p:grpSp>
        <p:nvGrpSpPr>
          <p:cNvPr id="8" name="组合 7"/>
          <p:cNvGrpSpPr/>
          <p:nvPr/>
        </p:nvGrpSpPr>
        <p:grpSpPr>
          <a:xfrm>
            <a:off x="212085" y="1084202"/>
            <a:ext cx="2469944" cy="891938"/>
            <a:chOff x="6207330" y="1517856"/>
            <a:chExt cx="3634250" cy="1312388"/>
          </a:xfrm>
        </p:grpSpPr>
        <p:sp>
          <p:nvSpPr>
            <p:cNvPr id="3" name="矩形 2"/>
            <p:cNvSpPr/>
            <p:nvPr/>
          </p:nvSpPr>
          <p:spPr>
            <a:xfrm>
              <a:off x="6928186" y="1662068"/>
              <a:ext cx="2913394" cy="588718"/>
            </a:xfrm>
            <a:prstGeom prst="rect">
              <a:avLst/>
            </a:prstGeom>
          </p:spPr>
          <p:txBody>
            <a:bodyPr wrap="none">
              <a:spAutoFit/>
            </a:bodyPr>
            <a:lstStyle/>
            <a:p>
              <a:r>
                <a:rPr lang="zh-CN" altLang="en-US" sz="2000" dirty="0">
                  <a:solidFill>
                    <a:srgbClr val="6B74B4"/>
                  </a:solidFill>
                  <a:latin typeface="方正姚体" panose="02010601030101010101" pitchFamily="2" charset="-122"/>
                  <a:ea typeface="方正姚体" panose="02010601030101010101" pitchFamily="2" charset="-122"/>
                </a:rPr>
                <a:t>系统设计与实现</a:t>
              </a: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3</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15" name="矩形: 圆角 14"/>
          <p:cNvSpPr/>
          <p:nvPr/>
        </p:nvSpPr>
        <p:spPr>
          <a:xfrm>
            <a:off x="4625533" y="590899"/>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秘密分享协议</a:t>
            </a:r>
          </a:p>
        </p:txBody>
      </p:sp>
      <p:pic>
        <p:nvPicPr>
          <p:cNvPr id="5" name="图片 4">
            <a:extLst>
              <a:ext uri="{FF2B5EF4-FFF2-40B4-BE49-F238E27FC236}">
                <a16:creationId xmlns:a16="http://schemas.microsoft.com/office/drawing/2014/main" id="{FE1A2BC9-7464-4221-9831-C4E32A71CD2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467" t="11392" r="11072" b="11457"/>
          <a:stretch/>
        </p:blipFill>
        <p:spPr>
          <a:xfrm>
            <a:off x="3221688" y="1084202"/>
            <a:ext cx="5211193" cy="52910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800"/>
                            </p:stCondLst>
                            <p:childTnLst>
                              <p:par>
                                <p:cTn id="9" presetID="42"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菱形 11"/>
          <p:cNvSpPr/>
          <p:nvPr/>
        </p:nvSpPr>
        <p:spPr>
          <a:xfrm>
            <a:off x="4183900" y="5210851"/>
            <a:ext cx="776201" cy="77620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B74B4"/>
              </a:solidFill>
            </a:endParaRPr>
          </a:p>
        </p:txBody>
      </p:sp>
      <p:grpSp>
        <p:nvGrpSpPr>
          <p:cNvPr id="8" name="组合 7"/>
          <p:cNvGrpSpPr/>
          <p:nvPr/>
        </p:nvGrpSpPr>
        <p:grpSpPr>
          <a:xfrm>
            <a:off x="212085" y="1084202"/>
            <a:ext cx="2559712" cy="891938"/>
            <a:chOff x="6207330" y="1517856"/>
            <a:chExt cx="3766334" cy="1312388"/>
          </a:xfrm>
        </p:grpSpPr>
        <p:sp>
          <p:nvSpPr>
            <p:cNvPr id="3" name="矩形 2"/>
            <p:cNvSpPr/>
            <p:nvPr/>
          </p:nvSpPr>
          <p:spPr>
            <a:xfrm>
              <a:off x="6928186" y="1662068"/>
              <a:ext cx="3045478"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系统设计与实现</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3</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15" name="矩形: 圆角 14"/>
          <p:cNvSpPr/>
          <p:nvPr/>
        </p:nvSpPr>
        <p:spPr>
          <a:xfrm>
            <a:off x="5714660" y="545883"/>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双方协议模型</a:t>
            </a:r>
          </a:p>
        </p:txBody>
      </p:sp>
      <p:pic>
        <p:nvPicPr>
          <p:cNvPr id="4124" name="图片 4123">
            <a:extLst>
              <a:ext uri="{FF2B5EF4-FFF2-40B4-BE49-F238E27FC236}">
                <a16:creationId xmlns:a16="http://schemas.microsoft.com/office/drawing/2014/main" id="{ACB37850-699C-4103-BC66-5BFCA1AE329D}"/>
              </a:ext>
            </a:extLst>
          </p:cNvPr>
          <p:cNvPicPr>
            <a:picLocks noChangeAspect="1"/>
          </p:cNvPicPr>
          <p:nvPr/>
        </p:nvPicPr>
        <p:blipFill rotWithShape="1">
          <a:blip r:embed="rId4">
            <a:extLst>
              <a:ext uri="{28A0092B-C50C-407E-A947-70E740481C1C}">
                <a14:useLocalDpi xmlns:a14="http://schemas.microsoft.com/office/drawing/2010/main" val="0"/>
              </a:ext>
            </a:extLst>
          </a:blip>
          <a:srcRect l="16280" t="13245" r="16433" b="13245"/>
          <a:stretch/>
        </p:blipFill>
        <p:spPr>
          <a:xfrm>
            <a:off x="2706155" y="979376"/>
            <a:ext cx="4507892" cy="58046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entr" presetSubtype="0" fill="hold" grpId="0" nodeType="withEffect">
                                  <p:stCondLst>
                                    <p:cond delay="1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35563" y="540558"/>
            <a:ext cx="2469944" cy="891938"/>
            <a:chOff x="6207330" y="1517856"/>
            <a:chExt cx="3634250" cy="1312388"/>
          </a:xfrm>
        </p:grpSpPr>
        <p:sp>
          <p:nvSpPr>
            <p:cNvPr id="3" name="矩形 2"/>
            <p:cNvSpPr/>
            <p:nvPr/>
          </p:nvSpPr>
          <p:spPr>
            <a:xfrm>
              <a:off x="6928186" y="1662068"/>
              <a:ext cx="2913394" cy="588718"/>
            </a:xfrm>
            <a:prstGeom prst="rect">
              <a:avLst/>
            </a:prstGeom>
          </p:spPr>
          <p:txBody>
            <a:bodyPr wrap="none">
              <a:spAutoFit/>
            </a:bodyPr>
            <a:lstStyle/>
            <a:p>
              <a:r>
                <a:rPr lang="zh-CN" altLang="en-US" sz="2000" dirty="0">
                  <a:solidFill>
                    <a:srgbClr val="6B74B4"/>
                  </a:solidFill>
                  <a:latin typeface="方正姚体" panose="02010601030101010101" pitchFamily="2" charset="-122"/>
                  <a:ea typeface="方正姚体" panose="02010601030101010101" pitchFamily="2" charset="-122"/>
                </a:rPr>
                <a:t>系统设计与实现</a:t>
              </a: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3</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9" name="组合 8"/>
          <p:cNvGrpSpPr/>
          <p:nvPr/>
        </p:nvGrpSpPr>
        <p:grpSpPr>
          <a:xfrm>
            <a:off x="1694332" y="1846103"/>
            <a:ext cx="1073622" cy="1376894"/>
            <a:chOff x="2259109" y="1318471"/>
            <a:chExt cx="1431496" cy="1835858"/>
          </a:xfrm>
        </p:grpSpPr>
        <p:cxnSp>
          <p:nvCxnSpPr>
            <p:cNvPr id="10" name="直接连接符 9"/>
            <p:cNvCxnSpPr/>
            <p:nvPr/>
          </p:nvCxnSpPr>
          <p:spPr>
            <a:xfrm>
              <a:off x="2259109" y="1354329"/>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313233" y="1318471"/>
              <a:ext cx="1377372" cy="951866"/>
              <a:chOff x="2479801" y="1544408"/>
              <a:chExt cx="1377372" cy="951866"/>
            </a:xfrm>
          </p:grpSpPr>
          <p:sp>
            <p:nvSpPr>
              <p:cNvPr id="12" name="文本框 11"/>
              <p:cNvSpPr txBox="1"/>
              <p:nvPr/>
            </p:nvSpPr>
            <p:spPr>
              <a:xfrm>
                <a:off x="2479801" y="1544408"/>
                <a:ext cx="1201267" cy="430887"/>
              </a:xfrm>
              <a:prstGeom prst="rect">
                <a:avLst/>
              </a:prstGeom>
              <a:noFill/>
            </p:spPr>
            <p:txBody>
              <a:bodyPr wrap="square" rtlCol="0">
                <a:spAutoFit/>
              </a:bodyPr>
              <a:lstStyle/>
              <a:p>
                <a:r>
                  <a:rPr lang="en-US" altLang="zh-CN" sz="1500" b="1" dirty="0">
                    <a:solidFill>
                      <a:srgbClr val="232A3C"/>
                    </a:solidFill>
                    <a:latin typeface="微软雅黑" panose="020B0503020204020204" charset="-122"/>
                    <a:ea typeface="微软雅黑" panose="020B0503020204020204" charset="-122"/>
                  </a:rPr>
                  <a:t>01</a:t>
                </a:r>
                <a:endParaRPr lang="zh-CN" altLang="en-US" sz="1500" b="1" dirty="0">
                  <a:solidFill>
                    <a:srgbClr val="232A3C"/>
                  </a:solidFill>
                  <a:latin typeface="微软雅黑" panose="020B0503020204020204" charset="-122"/>
                  <a:ea typeface="微软雅黑" panose="020B0503020204020204" charset="-122"/>
                </a:endParaRPr>
              </a:p>
            </p:txBody>
          </p:sp>
          <p:sp>
            <p:nvSpPr>
              <p:cNvPr id="13" name="文本框 12"/>
              <p:cNvSpPr txBox="1"/>
              <p:nvPr/>
            </p:nvSpPr>
            <p:spPr>
              <a:xfrm>
                <a:off x="2479801" y="1880721"/>
                <a:ext cx="1377372" cy="615553"/>
              </a:xfrm>
              <a:prstGeom prst="rect">
                <a:avLst/>
              </a:prstGeom>
              <a:noFill/>
            </p:spPr>
            <p:txBody>
              <a:bodyPr wrap="square" rtlCol="0">
                <a:spAutoFit/>
              </a:bodyPr>
              <a:lstStyle/>
              <a:p>
                <a:r>
                  <a:rPr lang="zh-CN" altLang="en-US" sz="1200" dirty="0">
                    <a:solidFill>
                      <a:srgbClr val="232A3C"/>
                    </a:solidFill>
                    <a:latin typeface="微软雅黑" panose="020B0503020204020204" charset="-122"/>
                    <a:ea typeface="微软雅黑" panose="020B0503020204020204" charset="-122"/>
                  </a:rPr>
                  <a:t>数据矩阵</a:t>
                </a:r>
                <a:endParaRPr lang="en-US" altLang="zh-CN" sz="1200" dirty="0">
                  <a:solidFill>
                    <a:srgbClr val="232A3C"/>
                  </a:solidFill>
                  <a:latin typeface="微软雅黑" panose="020B0503020204020204" charset="-122"/>
                  <a:ea typeface="微软雅黑" panose="020B0503020204020204" charset="-122"/>
                </a:endParaRPr>
              </a:p>
              <a:p>
                <a:r>
                  <a:rPr lang="zh-CN" altLang="en-US" sz="1200" dirty="0">
                    <a:solidFill>
                      <a:srgbClr val="232A3C"/>
                    </a:solidFill>
                    <a:latin typeface="微软雅黑" panose="020B0503020204020204" charset="-122"/>
                    <a:ea typeface="微软雅黑" panose="020B0503020204020204" charset="-122"/>
                  </a:rPr>
                  <a:t>预处理</a:t>
                </a:r>
              </a:p>
            </p:txBody>
          </p:sp>
        </p:grpSp>
      </p:grpSp>
      <p:grpSp>
        <p:nvGrpSpPr>
          <p:cNvPr id="14" name="组合 13"/>
          <p:cNvGrpSpPr/>
          <p:nvPr/>
        </p:nvGrpSpPr>
        <p:grpSpPr>
          <a:xfrm>
            <a:off x="3169980" y="1846103"/>
            <a:ext cx="1131259" cy="1376894"/>
            <a:chOff x="4226639" y="1318471"/>
            <a:chExt cx="1508345" cy="1835858"/>
          </a:xfrm>
        </p:grpSpPr>
        <p:cxnSp>
          <p:nvCxnSpPr>
            <p:cNvPr id="15" name="直接连接符 14"/>
            <p:cNvCxnSpPr/>
            <p:nvPr/>
          </p:nvCxnSpPr>
          <p:spPr>
            <a:xfrm>
              <a:off x="4226639" y="1354329"/>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357612" y="1318471"/>
              <a:ext cx="1377372" cy="951866"/>
              <a:chOff x="2479801" y="1544408"/>
              <a:chExt cx="1377372" cy="951866"/>
            </a:xfrm>
          </p:grpSpPr>
          <p:sp>
            <p:nvSpPr>
              <p:cNvPr id="17" name="文本框 16"/>
              <p:cNvSpPr txBox="1"/>
              <p:nvPr/>
            </p:nvSpPr>
            <p:spPr>
              <a:xfrm>
                <a:off x="2479801" y="1544408"/>
                <a:ext cx="1201267" cy="430887"/>
              </a:xfrm>
              <a:prstGeom prst="rect">
                <a:avLst/>
              </a:prstGeom>
              <a:noFill/>
            </p:spPr>
            <p:txBody>
              <a:bodyPr wrap="square" rtlCol="0">
                <a:spAutoFit/>
              </a:bodyPr>
              <a:lstStyle/>
              <a:p>
                <a:r>
                  <a:rPr lang="en-US" altLang="zh-CN" sz="1500" b="1" dirty="0">
                    <a:solidFill>
                      <a:srgbClr val="232A3C"/>
                    </a:solidFill>
                    <a:latin typeface="微软雅黑" panose="020B0503020204020204" charset="-122"/>
                    <a:ea typeface="微软雅黑" panose="020B0503020204020204" charset="-122"/>
                  </a:rPr>
                  <a:t>02</a:t>
                </a:r>
                <a:endParaRPr lang="zh-CN" altLang="en-US" sz="1500" b="1" dirty="0">
                  <a:solidFill>
                    <a:srgbClr val="232A3C"/>
                  </a:solidFill>
                  <a:latin typeface="微软雅黑" panose="020B0503020204020204" charset="-122"/>
                  <a:ea typeface="微软雅黑" panose="020B0503020204020204" charset="-122"/>
                </a:endParaRPr>
              </a:p>
            </p:txBody>
          </p:sp>
          <p:sp>
            <p:nvSpPr>
              <p:cNvPr id="18" name="文本框 17"/>
              <p:cNvSpPr txBox="1"/>
              <p:nvPr/>
            </p:nvSpPr>
            <p:spPr>
              <a:xfrm>
                <a:off x="2479801" y="1880721"/>
                <a:ext cx="1377372" cy="615553"/>
              </a:xfrm>
              <a:prstGeom prst="rect">
                <a:avLst/>
              </a:prstGeom>
              <a:noFill/>
            </p:spPr>
            <p:txBody>
              <a:bodyPr wrap="square" rtlCol="0">
                <a:spAutoFit/>
              </a:bodyPr>
              <a:lstStyle/>
              <a:p>
                <a:r>
                  <a:rPr lang="zh-CN" altLang="en-US" sz="1200" dirty="0">
                    <a:solidFill>
                      <a:srgbClr val="232A3C"/>
                    </a:solidFill>
                    <a:latin typeface="微软雅黑" panose="020B0503020204020204" charset="-122"/>
                    <a:ea typeface="微软雅黑" panose="020B0503020204020204" charset="-122"/>
                  </a:rPr>
                  <a:t>导入模型</a:t>
                </a:r>
                <a:endParaRPr lang="en-US" altLang="zh-CN" sz="1200" dirty="0">
                  <a:solidFill>
                    <a:srgbClr val="232A3C"/>
                  </a:solidFill>
                  <a:latin typeface="微软雅黑" panose="020B0503020204020204" charset="-122"/>
                  <a:ea typeface="微软雅黑" panose="020B0503020204020204" charset="-122"/>
                </a:endParaRPr>
              </a:p>
              <a:p>
                <a:r>
                  <a:rPr lang="zh-CN" altLang="en-US" sz="1200" dirty="0">
                    <a:solidFill>
                      <a:srgbClr val="232A3C"/>
                    </a:solidFill>
                    <a:latin typeface="微软雅黑" panose="020B0503020204020204" charset="-122"/>
                    <a:ea typeface="微软雅黑" panose="020B0503020204020204" charset="-122"/>
                  </a:rPr>
                  <a:t>参数</a:t>
                </a:r>
              </a:p>
            </p:txBody>
          </p:sp>
        </p:grpSp>
      </p:grpSp>
      <p:grpSp>
        <p:nvGrpSpPr>
          <p:cNvPr id="19" name="组合 18"/>
          <p:cNvGrpSpPr/>
          <p:nvPr/>
        </p:nvGrpSpPr>
        <p:grpSpPr>
          <a:xfrm>
            <a:off x="4927432" y="3723116"/>
            <a:ext cx="1109573" cy="1808304"/>
            <a:chOff x="6569911" y="3821155"/>
            <a:chExt cx="1479431" cy="2411072"/>
          </a:xfrm>
        </p:grpSpPr>
        <p:cxnSp>
          <p:nvCxnSpPr>
            <p:cNvPr id="20" name="直接连接符 19"/>
            <p:cNvCxnSpPr/>
            <p:nvPr/>
          </p:nvCxnSpPr>
          <p:spPr>
            <a:xfrm>
              <a:off x="7973891" y="3821155"/>
              <a:ext cx="0" cy="2411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569911" y="4733510"/>
              <a:ext cx="1479431" cy="951866"/>
              <a:chOff x="2479801" y="1544408"/>
              <a:chExt cx="1479431" cy="951866"/>
            </a:xfrm>
          </p:grpSpPr>
          <p:sp>
            <p:nvSpPr>
              <p:cNvPr id="22" name="文本框 21"/>
              <p:cNvSpPr txBox="1"/>
              <p:nvPr/>
            </p:nvSpPr>
            <p:spPr>
              <a:xfrm>
                <a:off x="2623193" y="1544408"/>
                <a:ext cx="1201267" cy="430887"/>
              </a:xfrm>
              <a:prstGeom prst="rect">
                <a:avLst/>
              </a:prstGeom>
              <a:noFill/>
            </p:spPr>
            <p:txBody>
              <a:bodyPr wrap="square" rtlCol="0">
                <a:spAutoFit/>
              </a:bodyPr>
              <a:lstStyle/>
              <a:p>
                <a:pPr algn="r"/>
                <a:r>
                  <a:rPr lang="en-US" altLang="zh-CN" sz="1500" b="1" dirty="0">
                    <a:solidFill>
                      <a:srgbClr val="232A3C"/>
                    </a:solidFill>
                    <a:latin typeface="微软雅黑" panose="020B0503020204020204" charset="-122"/>
                    <a:ea typeface="微软雅黑" panose="020B0503020204020204" charset="-122"/>
                  </a:rPr>
                  <a:t>03</a:t>
                </a:r>
                <a:endParaRPr lang="zh-CN" altLang="en-US" sz="1500" b="1" dirty="0">
                  <a:solidFill>
                    <a:srgbClr val="232A3C"/>
                  </a:solidFill>
                  <a:latin typeface="微软雅黑" panose="020B0503020204020204" charset="-122"/>
                  <a:ea typeface="微软雅黑" panose="020B0503020204020204" charset="-122"/>
                </a:endParaRPr>
              </a:p>
            </p:txBody>
          </p:sp>
          <p:sp>
            <p:nvSpPr>
              <p:cNvPr id="23" name="文本框 22"/>
              <p:cNvSpPr txBox="1"/>
              <p:nvPr/>
            </p:nvSpPr>
            <p:spPr>
              <a:xfrm>
                <a:off x="2479801" y="1880721"/>
                <a:ext cx="1479431" cy="615553"/>
              </a:xfrm>
              <a:prstGeom prst="rect">
                <a:avLst/>
              </a:prstGeom>
              <a:noFill/>
            </p:spPr>
            <p:txBody>
              <a:bodyPr wrap="square" rtlCol="0">
                <a:spAutoFit/>
              </a:bodyPr>
              <a:lstStyle/>
              <a:p>
                <a:r>
                  <a:rPr lang="zh-CN" altLang="en-US" sz="1200" dirty="0">
                    <a:solidFill>
                      <a:srgbClr val="232A3C"/>
                    </a:solidFill>
                    <a:latin typeface="微软雅黑" panose="020B0503020204020204" charset="-122"/>
                    <a:ea typeface="微软雅黑" panose="020B0503020204020204" charset="-122"/>
                  </a:rPr>
                  <a:t>随机大素数</a:t>
                </a:r>
                <a:endParaRPr lang="en-US" altLang="zh-CN" sz="1200" dirty="0">
                  <a:solidFill>
                    <a:srgbClr val="232A3C"/>
                  </a:solidFill>
                  <a:latin typeface="微软雅黑" panose="020B0503020204020204" charset="-122"/>
                  <a:ea typeface="微软雅黑" panose="020B0503020204020204" charset="-122"/>
                </a:endParaRPr>
              </a:p>
              <a:p>
                <a:r>
                  <a:rPr lang="zh-CN" altLang="en-US" sz="1200" dirty="0">
                    <a:solidFill>
                      <a:srgbClr val="232A3C"/>
                    </a:solidFill>
                    <a:latin typeface="微软雅黑" panose="020B0503020204020204" charset="-122"/>
                    <a:ea typeface="微软雅黑" panose="020B0503020204020204" charset="-122"/>
                  </a:rPr>
                  <a:t>生成</a:t>
                </a:r>
              </a:p>
            </p:txBody>
          </p:sp>
        </p:grpSp>
      </p:grpSp>
      <p:grpSp>
        <p:nvGrpSpPr>
          <p:cNvPr id="24" name="组合 23"/>
          <p:cNvGrpSpPr/>
          <p:nvPr/>
        </p:nvGrpSpPr>
        <p:grpSpPr>
          <a:xfrm>
            <a:off x="6400419" y="3723116"/>
            <a:ext cx="1180250" cy="1808304"/>
            <a:chOff x="8533891" y="3821155"/>
            <a:chExt cx="1573667" cy="2411072"/>
          </a:xfrm>
        </p:grpSpPr>
        <p:cxnSp>
          <p:nvCxnSpPr>
            <p:cNvPr id="25" name="直接连接符 24"/>
            <p:cNvCxnSpPr/>
            <p:nvPr/>
          </p:nvCxnSpPr>
          <p:spPr>
            <a:xfrm>
              <a:off x="9936714" y="3821155"/>
              <a:ext cx="0" cy="2411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533891" y="4730367"/>
              <a:ext cx="1573667" cy="951866"/>
              <a:chOff x="2479801" y="1544408"/>
              <a:chExt cx="1573667" cy="951866"/>
            </a:xfrm>
          </p:grpSpPr>
          <p:sp>
            <p:nvSpPr>
              <p:cNvPr id="27" name="文本框 26"/>
              <p:cNvSpPr txBox="1"/>
              <p:nvPr/>
            </p:nvSpPr>
            <p:spPr>
              <a:xfrm>
                <a:off x="2623193" y="1544408"/>
                <a:ext cx="1201267" cy="430887"/>
              </a:xfrm>
              <a:prstGeom prst="rect">
                <a:avLst/>
              </a:prstGeom>
              <a:noFill/>
            </p:spPr>
            <p:txBody>
              <a:bodyPr wrap="square" rtlCol="0">
                <a:spAutoFit/>
              </a:bodyPr>
              <a:lstStyle/>
              <a:p>
                <a:pPr algn="r"/>
                <a:r>
                  <a:rPr lang="en-US" altLang="zh-CN" sz="1500" b="1" dirty="0">
                    <a:solidFill>
                      <a:srgbClr val="232A3C"/>
                    </a:solidFill>
                    <a:latin typeface="微软雅黑" panose="020B0503020204020204" charset="-122"/>
                    <a:ea typeface="微软雅黑" panose="020B0503020204020204" charset="-122"/>
                  </a:rPr>
                  <a:t>05</a:t>
                </a:r>
                <a:endParaRPr lang="zh-CN" altLang="en-US" sz="1500" b="1" dirty="0">
                  <a:solidFill>
                    <a:srgbClr val="232A3C"/>
                  </a:solidFill>
                  <a:latin typeface="微软雅黑" panose="020B0503020204020204" charset="-122"/>
                  <a:ea typeface="微软雅黑" panose="020B0503020204020204" charset="-122"/>
                </a:endParaRPr>
              </a:p>
            </p:txBody>
          </p:sp>
          <p:sp>
            <p:nvSpPr>
              <p:cNvPr id="28" name="文本框 27"/>
              <p:cNvSpPr txBox="1"/>
              <p:nvPr/>
            </p:nvSpPr>
            <p:spPr>
              <a:xfrm>
                <a:off x="2479801" y="1880721"/>
                <a:ext cx="1573667" cy="615553"/>
              </a:xfrm>
              <a:prstGeom prst="rect">
                <a:avLst/>
              </a:prstGeom>
              <a:noFill/>
            </p:spPr>
            <p:txBody>
              <a:bodyPr wrap="square" rtlCol="0">
                <a:spAutoFit/>
              </a:bodyPr>
              <a:lstStyle/>
              <a:p>
                <a:r>
                  <a:rPr lang="zh-CN" altLang="en-US" sz="1200" dirty="0">
                    <a:solidFill>
                      <a:srgbClr val="232A3C"/>
                    </a:solidFill>
                    <a:latin typeface="微软雅黑" panose="020B0503020204020204" charset="-122"/>
                    <a:ea typeface="微软雅黑" panose="020B0503020204020204" charset="-122"/>
                  </a:rPr>
                  <a:t>乘法三元组</a:t>
                </a:r>
                <a:endParaRPr lang="en-US" altLang="zh-CN" sz="1200" dirty="0">
                  <a:solidFill>
                    <a:srgbClr val="232A3C"/>
                  </a:solidFill>
                  <a:latin typeface="微软雅黑" panose="020B0503020204020204" charset="-122"/>
                  <a:ea typeface="微软雅黑" panose="020B0503020204020204" charset="-122"/>
                </a:endParaRPr>
              </a:p>
              <a:p>
                <a:r>
                  <a:rPr lang="zh-CN" altLang="en-US" sz="1200" dirty="0">
                    <a:solidFill>
                      <a:srgbClr val="232A3C"/>
                    </a:solidFill>
                    <a:latin typeface="微软雅黑" panose="020B0503020204020204" charset="-122"/>
                    <a:ea typeface="微软雅黑" panose="020B0503020204020204" charset="-122"/>
                  </a:rPr>
                  <a:t>生成</a:t>
                </a:r>
              </a:p>
            </p:txBody>
          </p:sp>
        </p:grpSp>
      </p:grpSp>
      <p:grpSp>
        <p:nvGrpSpPr>
          <p:cNvPr id="29" name="组合 28"/>
          <p:cNvGrpSpPr/>
          <p:nvPr/>
        </p:nvGrpSpPr>
        <p:grpSpPr>
          <a:xfrm>
            <a:off x="0" y="4231243"/>
            <a:ext cx="3303024" cy="792080"/>
            <a:chOff x="0" y="4498658"/>
            <a:chExt cx="4404032" cy="1056106"/>
          </a:xfrm>
        </p:grpSpPr>
        <p:cxnSp>
          <p:nvCxnSpPr>
            <p:cNvPr id="30" name="直接连接符 29"/>
            <p:cNvCxnSpPr/>
            <p:nvPr/>
          </p:nvCxnSpPr>
          <p:spPr>
            <a:xfrm>
              <a:off x="0" y="4498658"/>
              <a:ext cx="4404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2499831" y="4602897"/>
              <a:ext cx="1629643" cy="951867"/>
              <a:chOff x="2227532" y="1544408"/>
              <a:chExt cx="1629643" cy="951867"/>
            </a:xfrm>
          </p:grpSpPr>
          <p:sp>
            <p:nvSpPr>
              <p:cNvPr id="32" name="文本框 31"/>
              <p:cNvSpPr txBox="1"/>
              <p:nvPr/>
            </p:nvSpPr>
            <p:spPr>
              <a:xfrm>
                <a:off x="2623193" y="1544408"/>
                <a:ext cx="1201267" cy="430886"/>
              </a:xfrm>
              <a:prstGeom prst="rect">
                <a:avLst/>
              </a:prstGeom>
              <a:noFill/>
            </p:spPr>
            <p:txBody>
              <a:bodyPr wrap="square" rtlCol="0">
                <a:spAutoFit/>
              </a:bodyPr>
              <a:lstStyle/>
              <a:p>
                <a:pPr algn="r"/>
                <a:r>
                  <a:rPr lang="en-US" altLang="zh-CN" sz="1500" b="1" dirty="0">
                    <a:latin typeface="微软雅黑" panose="020B0503020204020204" charset="-122"/>
                    <a:ea typeface="微软雅黑" panose="020B0503020204020204" charset="-122"/>
                  </a:rPr>
                  <a:t>07</a:t>
                </a:r>
                <a:endParaRPr lang="zh-CN" altLang="en-US" sz="1500" b="1" dirty="0">
                  <a:latin typeface="微软雅黑" panose="020B0503020204020204" charset="-122"/>
                  <a:ea typeface="微软雅黑" panose="020B0503020204020204" charset="-122"/>
                </a:endParaRPr>
              </a:p>
            </p:txBody>
          </p:sp>
          <p:sp>
            <p:nvSpPr>
              <p:cNvPr id="33" name="文本框 32"/>
              <p:cNvSpPr txBox="1"/>
              <p:nvPr/>
            </p:nvSpPr>
            <p:spPr>
              <a:xfrm>
                <a:off x="2227532" y="1880722"/>
                <a:ext cx="1629643" cy="615553"/>
              </a:xfrm>
              <a:prstGeom prst="rect">
                <a:avLst/>
              </a:prstGeom>
              <a:noFill/>
            </p:spPr>
            <p:txBody>
              <a:bodyPr wrap="square" rtlCol="0">
                <a:spAutoFit/>
              </a:bodyPr>
              <a:lstStyle/>
              <a:p>
                <a:pPr algn="r"/>
                <a:r>
                  <a:rPr lang="en-US" altLang="zh-CN" sz="1200" dirty="0">
                    <a:latin typeface="微软雅黑" panose="020B0503020204020204" charset="-122"/>
                    <a:ea typeface="微软雅黑" panose="020B0503020204020204" charset="-122"/>
                  </a:rPr>
                  <a:t>Sigmoid</a:t>
                </a:r>
                <a:r>
                  <a:rPr lang="zh-CN" altLang="en-US" sz="1200" dirty="0">
                    <a:latin typeface="微软雅黑" panose="020B0503020204020204" charset="-122"/>
                    <a:ea typeface="微软雅黑" panose="020B0503020204020204" charset="-122"/>
                  </a:rPr>
                  <a:t>函数跳跃</a:t>
                </a:r>
              </a:p>
            </p:txBody>
          </p:sp>
        </p:grpSp>
      </p:grpSp>
      <p:grpSp>
        <p:nvGrpSpPr>
          <p:cNvPr id="34" name="组合 33"/>
          <p:cNvGrpSpPr/>
          <p:nvPr/>
        </p:nvGrpSpPr>
        <p:grpSpPr>
          <a:xfrm>
            <a:off x="5822034" y="1857181"/>
            <a:ext cx="3321967" cy="757775"/>
            <a:chOff x="7762711" y="1333240"/>
            <a:chExt cx="4429289" cy="1010367"/>
          </a:xfrm>
        </p:grpSpPr>
        <p:cxnSp>
          <p:nvCxnSpPr>
            <p:cNvPr id="35" name="直接连接符 34"/>
            <p:cNvCxnSpPr/>
            <p:nvPr/>
          </p:nvCxnSpPr>
          <p:spPr>
            <a:xfrm>
              <a:off x="7762711" y="2343607"/>
              <a:ext cx="4429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8178776" y="1333240"/>
              <a:ext cx="2236861" cy="705646"/>
              <a:chOff x="2479801" y="1544408"/>
              <a:chExt cx="2236861" cy="705646"/>
            </a:xfrm>
          </p:grpSpPr>
          <p:sp>
            <p:nvSpPr>
              <p:cNvPr id="37" name="文本框 36"/>
              <p:cNvSpPr txBox="1"/>
              <p:nvPr/>
            </p:nvSpPr>
            <p:spPr>
              <a:xfrm>
                <a:off x="2479801" y="1544408"/>
                <a:ext cx="1201267" cy="430887"/>
              </a:xfrm>
              <a:prstGeom prst="rect">
                <a:avLst/>
              </a:prstGeom>
              <a:noFill/>
            </p:spPr>
            <p:txBody>
              <a:bodyPr wrap="square" rtlCol="0">
                <a:spAutoFit/>
              </a:bodyPr>
              <a:lstStyle/>
              <a:p>
                <a:r>
                  <a:rPr lang="en-US" altLang="zh-CN" sz="1500" b="1" dirty="0">
                    <a:solidFill>
                      <a:srgbClr val="232A3C"/>
                    </a:solidFill>
                    <a:latin typeface="微软雅黑" panose="020B0503020204020204" charset="-122"/>
                    <a:ea typeface="微软雅黑" panose="020B0503020204020204" charset="-122"/>
                  </a:rPr>
                  <a:t>09</a:t>
                </a:r>
                <a:endParaRPr lang="zh-CN" altLang="en-US" sz="1500" b="1" dirty="0">
                  <a:solidFill>
                    <a:srgbClr val="232A3C"/>
                  </a:solidFill>
                  <a:latin typeface="微软雅黑" panose="020B0503020204020204" charset="-122"/>
                  <a:ea typeface="微软雅黑" panose="020B0503020204020204" charset="-122"/>
                </a:endParaRPr>
              </a:p>
            </p:txBody>
          </p:sp>
          <p:sp>
            <p:nvSpPr>
              <p:cNvPr id="38" name="文本框 37"/>
              <p:cNvSpPr txBox="1"/>
              <p:nvPr/>
            </p:nvSpPr>
            <p:spPr>
              <a:xfrm>
                <a:off x="2479801" y="1880722"/>
                <a:ext cx="2236861" cy="369332"/>
              </a:xfrm>
              <a:prstGeom prst="rect">
                <a:avLst/>
              </a:prstGeom>
              <a:noFill/>
            </p:spPr>
            <p:txBody>
              <a:bodyPr wrap="square" rtlCol="0">
                <a:spAutoFit/>
              </a:bodyPr>
              <a:lstStyle/>
              <a:p>
                <a:r>
                  <a:rPr lang="zh-CN" altLang="en-US" sz="1200" dirty="0">
                    <a:solidFill>
                      <a:srgbClr val="232A3C"/>
                    </a:solidFill>
                    <a:latin typeface="微软雅黑" panose="020B0503020204020204" charset="-122"/>
                    <a:ea typeface="微软雅黑" panose="020B0503020204020204" charset="-122"/>
                  </a:rPr>
                  <a:t>预测模型生成</a:t>
                </a:r>
              </a:p>
            </p:txBody>
          </p:sp>
        </p:grpSp>
      </p:grpSp>
      <p:grpSp>
        <p:nvGrpSpPr>
          <p:cNvPr id="39" name="组合 38"/>
          <p:cNvGrpSpPr/>
          <p:nvPr/>
        </p:nvGrpSpPr>
        <p:grpSpPr>
          <a:xfrm>
            <a:off x="3169979" y="2754000"/>
            <a:ext cx="1350000" cy="1350000"/>
            <a:chOff x="4226639" y="2529000"/>
            <a:chExt cx="1800000" cy="1800000"/>
          </a:xfrm>
        </p:grpSpPr>
        <p:sp>
          <p:nvSpPr>
            <p:cNvPr id="40" name="矩形 39"/>
            <p:cNvSpPr/>
            <p:nvPr/>
          </p:nvSpPr>
          <p:spPr>
            <a:xfrm>
              <a:off x="4226639" y="2529000"/>
              <a:ext cx="1800000" cy="1800000"/>
            </a:xfrm>
            <a:prstGeom prst="rect">
              <a:avLst/>
            </a:prstGeom>
            <a:solidFill>
              <a:srgbClr val="BE80FA"/>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232A3C"/>
                </a:solidFill>
              </a:endParaRPr>
            </a:p>
          </p:txBody>
        </p:sp>
        <p:sp>
          <p:nvSpPr>
            <p:cNvPr id="41" name="analytics_248252"/>
            <p:cNvSpPr>
              <a:spLocks noChangeAspect="1"/>
            </p:cNvSpPr>
            <p:nvPr/>
          </p:nvSpPr>
          <p:spPr bwMode="auto">
            <a:xfrm>
              <a:off x="4462653" y="2787862"/>
              <a:ext cx="1311613" cy="1309638"/>
            </a:xfrm>
            <a:custGeom>
              <a:avLst/>
              <a:gdLst>
                <a:gd name="connsiteX0" fmla="*/ 127864 w 609614"/>
                <a:gd name="connsiteY0" fmla="*/ 579271 h 608697"/>
                <a:gd name="connsiteX1" fmla="*/ 147481 w 609614"/>
                <a:gd name="connsiteY1" fmla="*/ 579271 h 608697"/>
                <a:gd name="connsiteX2" fmla="*/ 147481 w 609614"/>
                <a:gd name="connsiteY2" fmla="*/ 608697 h 608697"/>
                <a:gd name="connsiteX3" fmla="*/ 127864 w 609614"/>
                <a:gd name="connsiteY3" fmla="*/ 608697 h 608697"/>
                <a:gd name="connsiteX4" fmla="*/ 353987 w 609614"/>
                <a:gd name="connsiteY4" fmla="*/ 471273 h 608697"/>
                <a:gd name="connsiteX5" fmla="*/ 344124 w 609614"/>
                <a:gd name="connsiteY5" fmla="*/ 481122 h 608697"/>
                <a:gd name="connsiteX6" fmla="*/ 353987 w 609614"/>
                <a:gd name="connsiteY6" fmla="*/ 490879 h 608697"/>
                <a:gd name="connsiteX7" fmla="*/ 363851 w 609614"/>
                <a:gd name="connsiteY7" fmla="*/ 481122 h 608697"/>
                <a:gd name="connsiteX8" fmla="*/ 353987 w 609614"/>
                <a:gd name="connsiteY8" fmla="*/ 471273 h 608697"/>
                <a:gd name="connsiteX9" fmla="*/ 118825 w 609614"/>
                <a:gd name="connsiteY9" fmla="*/ 333849 h 608697"/>
                <a:gd name="connsiteX10" fmla="*/ 137631 w 609614"/>
                <a:gd name="connsiteY10" fmla="*/ 357413 h 608697"/>
                <a:gd name="connsiteX11" fmla="*/ 156528 w 609614"/>
                <a:gd name="connsiteY11" fmla="*/ 333849 h 608697"/>
                <a:gd name="connsiteX12" fmla="*/ 68861 w 609614"/>
                <a:gd name="connsiteY12" fmla="*/ 333849 h 608697"/>
                <a:gd name="connsiteX13" fmla="*/ 19635 w 609614"/>
                <a:gd name="connsiteY13" fmla="*/ 382910 h 608697"/>
                <a:gd name="connsiteX14" fmla="*/ 19635 w 609614"/>
                <a:gd name="connsiteY14" fmla="*/ 520334 h 608697"/>
                <a:gd name="connsiteX15" fmla="*/ 39362 w 609614"/>
                <a:gd name="connsiteY15" fmla="*/ 540031 h 608697"/>
                <a:gd name="connsiteX16" fmla="*/ 58998 w 609614"/>
                <a:gd name="connsiteY16" fmla="*/ 520334 h 608697"/>
                <a:gd name="connsiteX17" fmla="*/ 58998 w 609614"/>
                <a:gd name="connsiteY17" fmla="*/ 373061 h 608697"/>
                <a:gd name="connsiteX18" fmla="*/ 78633 w 609614"/>
                <a:gd name="connsiteY18" fmla="*/ 373061 h 608697"/>
                <a:gd name="connsiteX19" fmla="*/ 78633 w 609614"/>
                <a:gd name="connsiteY19" fmla="*/ 520334 h 608697"/>
                <a:gd name="connsiteX20" fmla="*/ 196629 w 609614"/>
                <a:gd name="connsiteY20" fmla="*/ 520334 h 608697"/>
                <a:gd name="connsiteX21" fmla="*/ 196629 w 609614"/>
                <a:gd name="connsiteY21" fmla="*/ 373061 h 608697"/>
                <a:gd name="connsiteX22" fmla="*/ 216356 w 609614"/>
                <a:gd name="connsiteY22" fmla="*/ 373061 h 608697"/>
                <a:gd name="connsiteX23" fmla="*/ 216356 w 609614"/>
                <a:gd name="connsiteY23" fmla="*/ 520334 h 608697"/>
                <a:gd name="connsiteX24" fmla="*/ 235992 w 609614"/>
                <a:gd name="connsiteY24" fmla="*/ 540031 h 608697"/>
                <a:gd name="connsiteX25" fmla="*/ 255627 w 609614"/>
                <a:gd name="connsiteY25" fmla="*/ 520334 h 608697"/>
                <a:gd name="connsiteX26" fmla="*/ 255627 w 609614"/>
                <a:gd name="connsiteY26" fmla="*/ 382910 h 608697"/>
                <a:gd name="connsiteX27" fmla="*/ 206492 w 609614"/>
                <a:gd name="connsiteY27" fmla="*/ 333849 h 608697"/>
                <a:gd name="connsiteX28" fmla="*/ 181695 w 609614"/>
                <a:gd name="connsiteY28" fmla="*/ 333849 h 608697"/>
                <a:gd name="connsiteX29" fmla="*/ 137631 w 609614"/>
                <a:gd name="connsiteY29" fmla="*/ 388800 h 608697"/>
                <a:gd name="connsiteX30" fmla="*/ 93567 w 609614"/>
                <a:gd name="connsiteY30" fmla="*/ 333849 h 608697"/>
                <a:gd name="connsiteX31" fmla="*/ 265473 w 609614"/>
                <a:gd name="connsiteY31" fmla="*/ 265114 h 608697"/>
                <a:gd name="connsiteX32" fmla="*/ 255608 w 609614"/>
                <a:gd name="connsiteY32" fmla="*/ 274963 h 608697"/>
                <a:gd name="connsiteX33" fmla="*/ 265473 w 609614"/>
                <a:gd name="connsiteY33" fmla="*/ 284721 h 608697"/>
                <a:gd name="connsiteX34" fmla="*/ 275337 w 609614"/>
                <a:gd name="connsiteY34" fmla="*/ 274963 h 608697"/>
                <a:gd name="connsiteX35" fmla="*/ 265473 w 609614"/>
                <a:gd name="connsiteY35" fmla="*/ 265114 h 608697"/>
                <a:gd name="connsiteX36" fmla="*/ 442481 w 609614"/>
                <a:gd name="connsiteY36" fmla="*/ 235658 h 608697"/>
                <a:gd name="connsiteX37" fmla="*/ 432617 w 609614"/>
                <a:gd name="connsiteY37" fmla="*/ 245507 h 608697"/>
                <a:gd name="connsiteX38" fmla="*/ 442481 w 609614"/>
                <a:gd name="connsiteY38" fmla="*/ 255265 h 608697"/>
                <a:gd name="connsiteX39" fmla="*/ 452346 w 609614"/>
                <a:gd name="connsiteY39" fmla="*/ 245507 h 608697"/>
                <a:gd name="connsiteX40" fmla="*/ 442481 w 609614"/>
                <a:gd name="connsiteY40" fmla="*/ 235658 h 608697"/>
                <a:gd name="connsiteX41" fmla="*/ 137631 w 609614"/>
                <a:gd name="connsiteY41" fmla="*/ 196333 h 608697"/>
                <a:gd name="connsiteX42" fmla="*/ 78633 w 609614"/>
                <a:gd name="connsiteY42" fmla="*/ 255242 h 608697"/>
                <a:gd name="connsiteX43" fmla="*/ 137631 w 609614"/>
                <a:gd name="connsiteY43" fmla="*/ 314152 h 608697"/>
                <a:gd name="connsiteX44" fmla="*/ 196629 w 609614"/>
                <a:gd name="connsiteY44" fmla="*/ 255242 h 608697"/>
                <a:gd name="connsiteX45" fmla="*/ 137631 w 609614"/>
                <a:gd name="connsiteY45" fmla="*/ 196333 h 608697"/>
                <a:gd name="connsiteX46" fmla="*/ 353977 w 609614"/>
                <a:gd name="connsiteY46" fmla="*/ 166897 h 608697"/>
                <a:gd name="connsiteX47" fmla="*/ 344112 w 609614"/>
                <a:gd name="connsiteY47" fmla="*/ 176746 h 608697"/>
                <a:gd name="connsiteX48" fmla="*/ 353977 w 609614"/>
                <a:gd name="connsiteY48" fmla="*/ 186595 h 608697"/>
                <a:gd name="connsiteX49" fmla="*/ 363841 w 609614"/>
                <a:gd name="connsiteY49" fmla="*/ 176746 h 608697"/>
                <a:gd name="connsiteX50" fmla="*/ 353977 w 609614"/>
                <a:gd name="connsiteY50" fmla="*/ 166897 h 608697"/>
                <a:gd name="connsiteX51" fmla="*/ 521121 w 609614"/>
                <a:gd name="connsiteY51" fmla="*/ 117834 h 608697"/>
                <a:gd name="connsiteX52" fmla="*/ 511348 w 609614"/>
                <a:gd name="connsiteY52" fmla="*/ 127683 h 608697"/>
                <a:gd name="connsiteX53" fmla="*/ 521121 w 609614"/>
                <a:gd name="connsiteY53" fmla="*/ 137441 h 608697"/>
                <a:gd name="connsiteX54" fmla="*/ 530985 w 609614"/>
                <a:gd name="connsiteY54" fmla="*/ 127683 h 608697"/>
                <a:gd name="connsiteX55" fmla="*/ 521121 w 609614"/>
                <a:gd name="connsiteY55" fmla="*/ 117834 h 608697"/>
                <a:gd name="connsiteX56" fmla="*/ 521121 w 609614"/>
                <a:gd name="connsiteY56" fmla="*/ 98227 h 608697"/>
                <a:gd name="connsiteX57" fmla="*/ 550622 w 609614"/>
                <a:gd name="connsiteY57" fmla="*/ 127683 h 608697"/>
                <a:gd name="connsiteX58" fmla="*/ 521121 w 609614"/>
                <a:gd name="connsiteY58" fmla="*/ 157139 h 608697"/>
                <a:gd name="connsiteX59" fmla="*/ 516880 w 609614"/>
                <a:gd name="connsiteY59" fmla="*/ 156679 h 608697"/>
                <a:gd name="connsiteX60" fmla="*/ 467650 w 609614"/>
                <a:gd name="connsiteY60" fmla="*/ 230411 h 608697"/>
                <a:gd name="connsiteX61" fmla="*/ 471983 w 609614"/>
                <a:gd name="connsiteY61" fmla="*/ 245507 h 608697"/>
                <a:gd name="connsiteX62" fmla="*/ 442481 w 609614"/>
                <a:gd name="connsiteY62" fmla="*/ 274963 h 608697"/>
                <a:gd name="connsiteX63" fmla="*/ 412980 w 609614"/>
                <a:gd name="connsiteY63" fmla="*/ 245507 h 608697"/>
                <a:gd name="connsiteX64" fmla="*/ 415285 w 609614"/>
                <a:gd name="connsiteY64" fmla="*/ 234001 h 608697"/>
                <a:gd name="connsiteX65" fmla="*/ 373153 w 609614"/>
                <a:gd name="connsiteY65" fmla="*/ 198930 h 608697"/>
                <a:gd name="connsiteX66" fmla="*/ 353977 w 609614"/>
                <a:gd name="connsiteY66" fmla="*/ 206202 h 608697"/>
                <a:gd name="connsiteX67" fmla="*/ 342176 w 609614"/>
                <a:gd name="connsiteY67" fmla="*/ 203717 h 608697"/>
                <a:gd name="connsiteX68" fmla="*/ 291563 w 609614"/>
                <a:gd name="connsiteY68" fmla="*/ 261524 h 608697"/>
                <a:gd name="connsiteX69" fmla="*/ 294974 w 609614"/>
                <a:gd name="connsiteY69" fmla="*/ 274963 h 608697"/>
                <a:gd name="connsiteX70" fmla="*/ 265473 w 609614"/>
                <a:gd name="connsiteY70" fmla="*/ 304419 h 608697"/>
                <a:gd name="connsiteX71" fmla="*/ 235971 w 609614"/>
                <a:gd name="connsiteY71" fmla="*/ 274963 h 608697"/>
                <a:gd name="connsiteX72" fmla="*/ 265473 w 609614"/>
                <a:gd name="connsiteY72" fmla="*/ 245507 h 608697"/>
                <a:gd name="connsiteX73" fmla="*/ 277273 w 609614"/>
                <a:gd name="connsiteY73" fmla="*/ 247993 h 608697"/>
                <a:gd name="connsiteX74" fmla="*/ 327887 w 609614"/>
                <a:gd name="connsiteY74" fmla="*/ 190185 h 608697"/>
                <a:gd name="connsiteX75" fmla="*/ 324475 w 609614"/>
                <a:gd name="connsiteY75" fmla="*/ 176746 h 608697"/>
                <a:gd name="connsiteX76" fmla="*/ 353977 w 609614"/>
                <a:gd name="connsiteY76" fmla="*/ 147290 h 608697"/>
                <a:gd name="connsiteX77" fmla="*/ 383478 w 609614"/>
                <a:gd name="connsiteY77" fmla="*/ 176746 h 608697"/>
                <a:gd name="connsiteX78" fmla="*/ 383017 w 609614"/>
                <a:gd name="connsiteY78" fmla="*/ 181532 h 608697"/>
                <a:gd name="connsiteX79" fmla="*/ 428745 w 609614"/>
                <a:gd name="connsiteY79" fmla="*/ 219549 h 608697"/>
                <a:gd name="connsiteX80" fmla="*/ 442481 w 609614"/>
                <a:gd name="connsiteY80" fmla="*/ 216051 h 608697"/>
                <a:gd name="connsiteX81" fmla="*/ 452346 w 609614"/>
                <a:gd name="connsiteY81" fmla="*/ 217892 h 608697"/>
                <a:gd name="connsiteX82" fmla="*/ 499456 w 609614"/>
                <a:gd name="connsiteY82" fmla="*/ 147382 h 608697"/>
                <a:gd name="connsiteX83" fmla="*/ 491619 w 609614"/>
                <a:gd name="connsiteY83" fmla="*/ 127683 h 608697"/>
                <a:gd name="connsiteX84" fmla="*/ 521121 w 609614"/>
                <a:gd name="connsiteY84" fmla="*/ 98227 h 608697"/>
                <a:gd name="connsiteX85" fmla="*/ 235971 w 609614"/>
                <a:gd name="connsiteY85" fmla="*/ 78539 h 608697"/>
                <a:gd name="connsiteX86" fmla="*/ 255588 w 609614"/>
                <a:gd name="connsiteY86" fmla="*/ 78539 h 608697"/>
                <a:gd name="connsiteX87" fmla="*/ 255588 w 609614"/>
                <a:gd name="connsiteY87" fmla="*/ 98227 h 608697"/>
                <a:gd name="connsiteX88" fmla="*/ 235971 w 609614"/>
                <a:gd name="connsiteY88" fmla="*/ 98227 h 608697"/>
                <a:gd name="connsiteX89" fmla="*/ 196595 w 609614"/>
                <a:gd name="connsiteY89" fmla="*/ 78539 h 608697"/>
                <a:gd name="connsiteX90" fmla="*/ 216353 w 609614"/>
                <a:gd name="connsiteY90" fmla="*/ 78539 h 608697"/>
                <a:gd name="connsiteX91" fmla="*/ 216353 w 609614"/>
                <a:gd name="connsiteY91" fmla="*/ 98227 h 608697"/>
                <a:gd name="connsiteX92" fmla="*/ 196595 w 609614"/>
                <a:gd name="connsiteY92" fmla="*/ 98227 h 608697"/>
                <a:gd name="connsiteX93" fmla="*/ 157361 w 609614"/>
                <a:gd name="connsiteY93" fmla="*/ 78539 h 608697"/>
                <a:gd name="connsiteX94" fmla="*/ 176978 w 609614"/>
                <a:gd name="connsiteY94" fmla="*/ 78539 h 608697"/>
                <a:gd name="connsiteX95" fmla="*/ 176978 w 609614"/>
                <a:gd name="connsiteY95" fmla="*/ 98227 h 608697"/>
                <a:gd name="connsiteX96" fmla="*/ 157361 w 609614"/>
                <a:gd name="connsiteY96" fmla="*/ 98227 h 608697"/>
                <a:gd name="connsiteX97" fmla="*/ 137631 w 609614"/>
                <a:gd name="connsiteY97" fmla="*/ 58909 h 608697"/>
                <a:gd name="connsiteX98" fmla="*/ 137631 w 609614"/>
                <a:gd name="connsiteY98" fmla="*/ 176728 h 608697"/>
                <a:gd name="connsiteX99" fmla="*/ 216356 w 609614"/>
                <a:gd name="connsiteY99" fmla="*/ 255242 h 608697"/>
                <a:gd name="connsiteX100" fmla="*/ 189530 w 609614"/>
                <a:gd name="connsiteY100" fmla="*/ 314152 h 608697"/>
                <a:gd name="connsiteX101" fmla="*/ 206492 w 609614"/>
                <a:gd name="connsiteY101" fmla="*/ 314152 h 608697"/>
                <a:gd name="connsiteX102" fmla="*/ 268625 w 609614"/>
                <a:gd name="connsiteY102" fmla="*/ 353455 h 608697"/>
                <a:gd name="connsiteX103" fmla="*/ 570344 w 609614"/>
                <a:gd name="connsiteY103" fmla="*/ 353455 h 608697"/>
                <a:gd name="connsiteX104" fmla="*/ 570344 w 609614"/>
                <a:gd name="connsiteY104" fmla="*/ 58909 h 608697"/>
                <a:gd name="connsiteX105" fmla="*/ 117996 w 609614"/>
                <a:gd name="connsiteY105" fmla="*/ 19605 h 608697"/>
                <a:gd name="connsiteX106" fmla="*/ 117996 w 609614"/>
                <a:gd name="connsiteY106" fmla="*/ 39303 h 608697"/>
                <a:gd name="connsiteX107" fmla="*/ 589979 w 609614"/>
                <a:gd name="connsiteY107" fmla="*/ 39303 h 608697"/>
                <a:gd name="connsiteX108" fmla="*/ 589979 w 609614"/>
                <a:gd name="connsiteY108" fmla="*/ 19605 h 608697"/>
                <a:gd name="connsiteX109" fmla="*/ 98360 w 609614"/>
                <a:gd name="connsiteY109" fmla="*/ 0 h 608697"/>
                <a:gd name="connsiteX110" fmla="*/ 609614 w 609614"/>
                <a:gd name="connsiteY110" fmla="*/ 0 h 608697"/>
                <a:gd name="connsiteX111" fmla="*/ 609614 w 609614"/>
                <a:gd name="connsiteY111" fmla="*/ 58909 h 608697"/>
                <a:gd name="connsiteX112" fmla="*/ 589979 w 609614"/>
                <a:gd name="connsiteY112" fmla="*/ 58909 h 608697"/>
                <a:gd name="connsiteX113" fmla="*/ 589979 w 609614"/>
                <a:gd name="connsiteY113" fmla="*/ 373061 h 608697"/>
                <a:gd name="connsiteX114" fmla="*/ 363851 w 609614"/>
                <a:gd name="connsiteY114" fmla="*/ 373061 h 608697"/>
                <a:gd name="connsiteX115" fmla="*/ 363851 w 609614"/>
                <a:gd name="connsiteY115" fmla="*/ 453416 h 608697"/>
                <a:gd name="connsiteX116" fmla="*/ 383486 w 609614"/>
                <a:gd name="connsiteY116" fmla="*/ 481122 h 608697"/>
                <a:gd name="connsiteX117" fmla="*/ 353987 w 609614"/>
                <a:gd name="connsiteY117" fmla="*/ 510577 h 608697"/>
                <a:gd name="connsiteX118" fmla="*/ 324489 w 609614"/>
                <a:gd name="connsiteY118" fmla="*/ 481122 h 608697"/>
                <a:gd name="connsiteX119" fmla="*/ 344124 w 609614"/>
                <a:gd name="connsiteY119" fmla="*/ 453416 h 608697"/>
                <a:gd name="connsiteX120" fmla="*/ 344124 w 609614"/>
                <a:gd name="connsiteY120" fmla="*/ 373061 h 608697"/>
                <a:gd name="connsiteX121" fmla="*/ 274525 w 609614"/>
                <a:gd name="connsiteY121" fmla="*/ 373061 h 608697"/>
                <a:gd name="connsiteX122" fmla="*/ 275354 w 609614"/>
                <a:gd name="connsiteY122" fmla="*/ 382910 h 608697"/>
                <a:gd name="connsiteX123" fmla="*/ 275354 w 609614"/>
                <a:gd name="connsiteY123" fmla="*/ 520334 h 608697"/>
                <a:gd name="connsiteX124" fmla="*/ 235992 w 609614"/>
                <a:gd name="connsiteY124" fmla="*/ 559637 h 608697"/>
                <a:gd name="connsiteX125" fmla="*/ 216356 w 609614"/>
                <a:gd name="connsiteY125" fmla="*/ 554206 h 608697"/>
                <a:gd name="connsiteX126" fmla="*/ 216356 w 609614"/>
                <a:gd name="connsiteY126" fmla="*/ 608697 h 608697"/>
                <a:gd name="connsiteX127" fmla="*/ 196629 w 609614"/>
                <a:gd name="connsiteY127" fmla="*/ 608697 h 608697"/>
                <a:gd name="connsiteX128" fmla="*/ 196629 w 609614"/>
                <a:gd name="connsiteY128" fmla="*/ 540031 h 608697"/>
                <a:gd name="connsiteX129" fmla="*/ 78633 w 609614"/>
                <a:gd name="connsiteY129" fmla="*/ 540031 h 608697"/>
                <a:gd name="connsiteX130" fmla="*/ 78633 w 609614"/>
                <a:gd name="connsiteY130" fmla="*/ 608697 h 608697"/>
                <a:gd name="connsiteX131" fmla="*/ 58998 w 609614"/>
                <a:gd name="connsiteY131" fmla="*/ 608697 h 608697"/>
                <a:gd name="connsiteX132" fmla="*/ 58998 w 609614"/>
                <a:gd name="connsiteY132" fmla="*/ 554206 h 608697"/>
                <a:gd name="connsiteX133" fmla="*/ 39362 w 609614"/>
                <a:gd name="connsiteY133" fmla="*/ 559637 h 608697"/>
                <a:gd name="connsiteX134" fmla="*/ 0 w 609614"/>
                <a:gd name="connsiteY134" fmla="*/ 520334 h 608697"/>
                <a:gd name="connsiteX135" fmla="*/ 0 w 609614"/>
                <a:gd name="connsiteY135" fmla="*/ 382910 h 608697"/>
                <a:gd name="connsiteX136" fmla="*/ 68861 w 609614"/>
                <a:gd name="connsiteY136" fmla="*/ 314152 h 608697"/>
                <a:gd name="connsiteX137" fmla="*/ 85823 w 609614"/>
                <a:gd name="connsiteY137" fmla="*/ 314152 h 608697"/>
                <a:gd name="connsiteX138" fmla="*/ 58998 w 609614"/>
                <a:gd name="connsiteY138" fmla="*/ 255242 h 608697"/>
                <a:gd name="connsiteX139" fmla="*/ 117996 w 609614"/>
                <a:gd name="connsiteY139" fmla="*/ 179305 h 608697"/>
                <a:gd name="connsiteX140" fmla="*/ 117996 w 609614"/>
                <a:gd name="connsiteY140" fmla="*/ 58909 h 608697"/>
                <a:gd name="connsiteX141" fmla="*/ 98360 w 609614"/>
                <a:gd name="connsiteY141" fmla="*/ 58909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609614" h="608697">
                  <a:moveTo>
                    <a:pt x="127864" y="579271"/>
                  </a:moveTo>
                  <a:lnTo>
                    <a:pt x="147481" y="579271"/>
                  </a:lnTo>
                  <a:lnTo>
                    <a:pt x="147481" y="608697"/>
                  </a:lnTo>
                  <a:lnTo>
                    <a:pt x="127864" y="608697"/>
                  </a:lnTo>
                  <a:close/>
                  <a:moveTo>
                    <a:pt x="353987" y="471273"/>
                  </a:moveTo>
                  <a:cubicBezTo>
                    <a:pt x="348549" y="471273"/>
                    <a:pt x="344124" y="475691"/>
                    <a:pt x="344124" y="481122"/>
                  </a:cubicBezTo>
                  <a:cubicBezTo>
                    <a:pt x="344124" y="486461"/>
                    <a:pt x="348549" y="490879"/>
                    <a:pt x="353987" y="490879"/>
                  </a:cubicBezTo>
                  <a:cubicBezTo>
                    <a:pt x="359426" y="490879"/>
                    <a:pt x="363851" y="486461"/>
                    <a:pt x="363851" y="481122"/>
                  </a:cubicBezTo>
                  <a:cubicBezTo>
                    <a:pt x="363851" y="475691"/>
                    <a:pt x="359426" y="471273"/>
                    <a:pt x="353987" y="471273"/>
                  </a:cubicBezTo>
                  <a:close/>
                  <a:moveTo>
                    <a:pt x="118825" y="333849"/>
                  </a:moveTo>
                  <a:lnTo>
                    <a:pt x="137631" y="357413"/>
                  </a:lnTo>
                  <a:lnTo>
                    <a:pt x="156528" y="333849"/>
                  </a:lnTo>
                  <a:close/>
                  <a:moveTo>
                    <a:pt x="68861" y="333849"/>
                  </a:moveTo>
                  <a:cubicBezTo>
                    <a:pt x="41759" y="333849"/>
                    <a:pt x="19635" y="355848"/>
                    <a:pt x="19635" y="382910"/>
                  </a:cubicBezTo>
                  <a:lnTo>
                    <a:pt x="19635" y="520334"/>
                  </a:lnTo>
                  <a:cubicBezTo>
                    <a:pt x="19635" y="531195"/>
                    <a:pt x="28485" y="540031"/>
                    <a:pt x="39362" y="540031"/>
                  </a:cubicBezTo>
                  <a:cubicBezTo>
                    <a:pt x="50148" y="540031"/>
                    <a:pt x="58998" y="531195"/>
                    <a:pt x="58998" y="520334"/>
                  </a:cubicBezTo>
                  <a:lnTo>
                    <a:pt x="58998" y="373061"/>
                  </a:lnTo>
                  <a:lnTo>
                    <a:pt x="78633" y="373061"/>
                  </a:lnTo>
                  <a:lnTo>
                    <a:pt x="78633" y="520334"/>
                  </a:lnTo>
                  <a:lnTo>
                    <a:pt x="196629" y="520334"/>
                  </a:lnTo>
                  <a:lnTo>
                    <a:pt x="196629" y="373061"/>
                  </a:lnTo>
                  <a:lnTo>
                    <a:pt x="216356" y="373061"/>
                  </a:lnTo>
                  <a:lnTo>
                    <a:pt x="216356" y="520334"/>
                  </a:lnTo>
                  <a:cubicBezTo>
                    <a:pt x="216356" y="531195"/>
                    <a:pt x="225114" y="540031"/>
                    <a:pt x="235992" y="540031"/>
                  </a:cubicBezTo>
                  <a:cubicBezTo>
                    <a:pt x="246869" y="540031"/>
                    <a:pt x="255627" y="531195"/>
                    <a:pt x="255627" y="520334"/>
                  </a:cubicBezTo>
                  <a:lnTo>
                    <a:pt x="255627" y="382910"/>
                  </a:lnTo>
                  <a:cubicBezTo>
                    <a:pt x="255627" y="355848"/>
                    <a:pt x="233594" y="333849"/>
                    <a:pt x="206492" y="333849"/>
                  </a:cubicBezTo>
                  <a:lnTo>
                    <a:pt x="181695" y="333849"/>
                  </a:lnTo>
                  <a:lnTo>
                    <a:pt x="137631" y="388800"/>
                  </a:lnTo>
                  <a:lnTo>
                    <a:pt x="93567" y="333849"/>
                  </a:lnTo>
                  <a:close/>
                  <a:moveTo>
                    <a:pt x="265473" y="265114"/>
                  </a:moveTo>
                  <a:cubicBezTo>
                    <a:pt x="260033" y="265114"/>
                    <a:pt x="255608" y="269532"/>
                    <a:pt x="255608" y="274963"/>
                  </a:cubicBezTo>
                  <a:cubicBezTo>
                    <a:pt x="255608" y="280302"/>
                    <a:pt x="260033" y="284721"/>
                    <a:pt x="265473" y="284721"/>
                  </a:cubicBezTo>
                  <a:cubicBezTo>
                    <a:pt x="270912" y="284721"/>
                    <a:pt x="275337" y="280302"/>
                    <a:pt x="275337" y="274963"/>
                  </a:cubicBezTo>
                  <a:cubicBezTo>
                    <a:pt x="275337" y="269532"/>
                    <a:pt x="270912" y="265114"/>
                    <a:pt x="265473" y="265114"/>
                  </a:cubicBezTo>
                  <a:close/>
                  <a:moveTo>
                    <a:pt x="442481" y="235658"/>
                  </a:moveTo>
                  <a:cubicBezTo>
                    <a:pt x="437042" y="235658"/>
                    <a:pt x="432617" y="240076"/>
                    <a:pt x="432617" y="245507"/>
                  </a:cubicBezTo>
                  <a:cubicBezTo>
                    <a:pt x="432617" y="250846"/>
                    <a:pt x="437042" y="255265"/>
                    <a:pt x="442481" y="255265"/>
                  </a:cubicBezTo>
                  <a:cubicBezTo>
                    <a:pt x="447920" y="255265"/>
                    <a:pt x="452346" y="250846"/>
                    <a:pt x="452346" y="245507"/>
                  </a:cubicBezTo>
                  <a:cubicBezTo>
                    <a:pt x="452346" y="240076"/>
                    <a:pt x="447920" y="235658"/>
                    <a:pt x="442481" y="235658"/>
                  </a:cubicBezTo>
                  <a:close/>
                  <a:moveTo>
                    <a:pt x="137631" y="196333"/>
                  </a:moveTo>
                  <a:cubicBezTo>
                    <a:pt x="105090" y="196333"/>
                    <a:pt x="78633" y="222750"/>
                    <a:pt x="78633" y="255242"/>
                  </a:cubicBezTo>
                  <a:cubicBezTo>
                    <a:pt x="78633" y="287735"/>
                    <a:pt x="105090" y="314152"/>
                    <a:pt x="137631" y="314152"/>
                  </a:cubicBezTo>
                  <a:cubicBezTo>
                    <a:pt x="170172" y="314152"/>
                    <a:pt x="196629" y="287735"/>
                    <a:pt x="196629" y="255242"/>
                  </a:cubicBezTo>
                  <a:cubicBezTo>
                    <a:pt x="196629" y="222750"/>
                    <a:pt x="170172" y="196333"/>
                    <a:pt x="137631" y="196333"/>
                  </a:cubicBezTo>
                  <a:close/>
                  <a:moveTo>
                    <a:pt x="353977" y="166897"/>
                  </a:moveTo>
                  <a:cubicBezTo>
                    <a:pt x="348538" y="166897"/>
                    <a:pt x="344112" y="171315"/>
                    <a:pt x="344112" y="176746"/>
                  </a:cubicBezTo>
                  <a:cubicBezTo>
                    <a:pt x="344112" y="182177"/>
                    <a:pt x="348538" y="186595"/>
                    <a:pt x="353977" y="186595"/>
                  </a:cubicBezTo>
                  <a:cubicBezTo>
                    <a:pt x="359416" y="186595"/>
                    <a:pt x="363841" y="182177"/>
                    <a:pt x="363841" y="176746"/>
                  </a:cubicBezTo>
                  <a:cubicBezTo>
                    <a:pt x="363841" y="171315"/>
                    <a:pt x="359416" y="166897"/>
                    <a:pt x="353977" y="166897"/>
                  </a:cubicBezTo>
                  <a:close/>
                  <a:moveTo>
                    <a:pt x="521121" y="117834"/>
                  </a:moveTo>
                  <a:cubicBezTo>
                    <a:pt x="515681" y="117834"/>
                    <a:pt x="511348" y="122252"/>
                    <a:pt x="511348" y="127683"/>
                  </a:cubicBezTo>
                  <a:cubicBezTo>
                    <a:pt x="511348" y="133022"/>
                    <a:pt x="515681" y="137441"/>
                    <a:pt x="521121" y="137441"/>
                  </a:cubicBezTo>
                  <a:cubicBezTo>
                    <a:pt x="526560" y="137441"/>
                    <a:pt x="530985" y="133022"/>
                    <a:pt x="530985" y="127683"/>
                  </a:cubicBezTo>
                  <a:cubicBezTo>
                    <a:pt x="530985" y="122252"/>
                    <a:pt x="526560" y="117834"/>
                    <a:pt x="521121" y="117834"/>
                  </a:cubicBezTo>
                  <a:close/>
                  <a:moveTo>
                    <a:pt x="521121" y="98227"/>
                  </a:moveTo>
                  <a:cubicBezTo>
                    <a:pt x="537439" y="98227"/>
                    <a:pt x="550622" y="111390"/>
                    <a:pt x="550622" y="127683"/>
                  </a:cubicBezTo>
                  <a:cubicBezTo>
                    <a:pt x="550622" y="143884"/>
                    <a:pt x="537439" y="157139"/>
                    <a:pt x="521121" y="157139"/>
                  </a:cubicBezTo>
                  <a:cubicBezTo>
                    <a:pt x="519646" y="157139"/>
                    <a:pt x="518263" y="156863"/>
                    <a:pt x="516880" y="156679"/>
                  </a:cubicBezTo>
                  <a:lnTo>
                    <a:pt x="467650" y="230411"/>
                  </a:lnTo>
                  <a:cubicBezTo>
                    <a:pt x="470323" y="234829"/>
                    <a:pt x="471983" y="239892"/>
                    <a:pt x="471983" y="245507"/>
                  </a:cubicBezTo>
                  <a:cubicBezTo>
                    <a:pt x="471983" y="261708"/>
                    <a:pt x="458707" y="274963"/>
                    <a:pt x="442481" y="274963"/>
                  </a:cubicBezTo>
                  <a:cubicBezTo>
                    <a:pt x="426255" y="274963"/>
                    <a:pt x="412980" y="261708"/>
                    <a:pt x="412980" y="245507"/>
                  </a:cubicBezTo>
                  <a:cubicBezTo>
                    <a:pt x="412980" y="241457"/>
                    <a:pt x="413809" y="237499"/>
                    <a:pt x="415285" y="234001"/>
                  </a:cubicBezTo>
                  <a:lnTo>
                    <a:pt x="373153" y="198930"/>
                  </a:lnTo>
                  <a:cubicBezTo>
                    <a:pt x="367990" y="203440"/>
                    <a:pt x="361352" y="206202"/>
                    <a:pt x="353977" y="206202"/>
                  </a:cubicBezTo>
                  <a:cubicBezTo>
                    <a:pt x="349736" y="206202"/>
                    <a:pt x="345772" y="205281"/>
                    <a:pt x="342176" y="203717"/>
                  </a:cubicBezTo>
                  <a:lnTo>
                    <a:pt x="291563" y="261524"/>
                  </a:lnTo>
                  <a:cubicBezTo>
                    <a:pt x="293683" y="265482"/>
                    <a:pt x="294974" y="270085"/>
                    <a:pt x="294974" y="274963"/>
                  </a:cubicBezTo>
                  <a:cubicBezTo>
                    <a:pt x="294974" y="291164"/>
                    <a:pt x="281698" y="304419"/>
                    <a:pt x="265473" y="304419"/>
                  </a:cubicBezTo>
                  <a:cubicBezTo>
                    <a:pt x="249247" y="304419"/>
                    <a:pt x="235971" y="291164"/>
                    <a:pt x="235971" y="274963"/>
                  </a:cubicBezTo>
                  <a:cubicBezTo>
                    <a:pt x="235971" y="258670"/>
                    <a:pt x="249247" y="245507"/>
                    <a:pt x="265473" y="245507"/>
                  </a:cubicBezTo>
                  <a:cubicBezTo>
                    <a:pt x="269713" y="245507"/>
                    <a:pt x="273678" y="246336"/>
                    <a:pt x="277273" y="247993"/>
                  </a:cubicBezTo>
                  <a:lnTo>
                    <a:pt x="327887" y="190185"/>
                  </a:lnTo>
                  <a:cubicBezTo>
                    <a:pt x="325766" y="186135"/>
                    <a:pt x="324475" y="181625"/>
                    <a:pt x="324475" y="176746"/>
                  </a:cubicBezTo>
                  <a:cubicBezTo>
                    <a:pt x="324475" y="160545"/>
                    <a:pt x="337751" y="147290"/>
                    <a:pt x="353977" y="147290"/>
                  </a:cubicBezTo>
                  <a:cubicBezTo>
                    <a:pt x="370203" y="147290"/>
                    <a:pt x="383478" y="160545"/>
                    <a:pt x="383478" y="176746"/>
                  </a:cubicBezTo>
                  <a:cubicBezTo>
                    <a:pt x="383478" y="178403"/>
                    <a:pt x="383294" y="179968"/>
                    <a:pt x="383017" y="181532"/>
                  </a:cubicBezTo>
                  <a:lnTo>
                    <a:pt x="428745" y="219549"/>
                  </a:lnTo>
                  <a:cubicBezTo>
                    <a:pt x="432801" y="217340"/>
                    <a:pt x="437503" y="216051"/>
                    <a:pt x="442481" y="216051"/>
                  </a:cubicBezTo>
                  <a:cubicBezTo>
                    <a:pt x="445984" y="216051"/>
                    <a:pt x="449303" y="216696"/>
                    <a:pt x="452346" y="217892"/>
                  </a:cubicBezTo>
                  <a:lnTo>
                    <a:pt x="499456" y="147382"/>
                  </a:lnTo>
                  <a:cubicBezTo>
                    <a:pt x="494662" y="142135"/>
                    <a:pt x="491619" y="135323"/>
                    <a:pt x="491619" y="127683"/>
                  </a:cubicBezTo>
                  <a:cubicBezTo>
                    <a:pt x="491619" y="111390"/>
                    <a:pt x="504895" y="98227"/>
                    <a:pt x="521121" y="98227"/>
                  </a:cubicBezTo>
                  <a:close/>
                  <a:moveTo>
                    <a:pt x="235971" y="78539"/>
                  </a:moveTo>
                  <a:lnTo>
                    <a:pt x="255588" y="78539"/>
                  </a:lnTo>
                  <a:lnTo>
                    <a:pt x="255588" y="98227"/>
                  </a:lnTo>
                  <a:lnTo>
                    <a:pt x="235971" y="98227"/>
                  </a:lnTo>
                  <a:close/>
                  <a:moveTo>
                    <a:pt x="196595" y="78539"/>
                  </a:moveTo>
                  <a:lnTo>
                    <a:pt x="216353" y="78539"/>
                  </a:lnTo>
                  <a:lnTo>
                    <a:pt x="216353" y="98227"/>
                  </a:lnTo>
                  <a:lnTo>
                    <a:pt x="196595" y="98227"/>
                  </a:lnTo>
                  <a:close/>
                  <a:moveTo>
                    <a:pt x="157361" y="78539"/>
                  </a:moveTo>
                  <a:lnTo>
                    <a:pt x="176978" y="78539"/>
                  </a:lnTo>
                  <a:lnTo>
                    <a:pt x="176978" y="98227"/>
                  </a:lnTo>
                  <a:lnTo>
                    <a:pt x="157361" y="98227"/>
                  </a:lnTo>
                  <a:close/>
                  <a:moveTo>
                    <a:pt x="137631" y="58909"/>
                  </a:moveTo>
                  <a:lnTo>
                    <a:pt x="137631" y="176728"/>
                  </a:lnTo>
                  <a:cubicBezTo>
                    <a:pt x="181049" y="176728"/>
                    <a:pt x="216356" y="211981"/>
                    <a:pt x="216356" y="255242"/>
                  </a:cubicBezTo>
                  <a:cubicBezTo>
                    <a:pt x="216356" y="278714"/>
                    <a:pt x="205939" y="299792"/>
                    <a:pt x="189530" y="314152"/>
                  </a:cubicBezTo>
                  <a:lnTo>
                    <a:pt x="206492" y="314152"/>
                  </a:lnTo>
                  <a:cubicBezTo>
                    <a:pt x="233871" y="314152"/>
                    <a:pt x="257471" y="330260"/>
                    <a:pt x="268625" y="353455"/>
                  </a:cubicBezTo>
                  <a:lnTo>
                    <a:pt x="570344" y="353455"/>
                  </a:lnTo>
                  <a:lnTo>
                    <a:pt x="570344" y="58909"/>
                  </a:lnTo>
                  <a:close/>
                  <a:moveTo>
                    <a:pt x="117996" y="19605"/>
                  </a:moveTo>
                  <a:lnTo>
                    <a:pt x="117996" y="39303"/>
                  </a:lnTo>
                  <a:lnTo>
                    <a:pt x="589979" y="39303"/>
                  </a:lnTo>
                  <a:lnTo>
                    <a:pt x="589979" y="19605"/>
                  </a:lnTo>
                  <a:close/>
                  <a:moveTo>
                    <a:pt x="98360" y="0"/>
                  </a:moveTo>
                  <a:lnTo>
                    <a:pt x="609614" y="0"/>
                  </a:lnTo>
                  <a:lnTo>
                    <a:pt x="609614" y="58909"/>
                  </a:lnTo>
                  <a:lnTo>
                    <a:pt x="589979" y="58909"/>
                  </a:lnTo>
                  <a:lnTo>
                    <a:pt x="589979" y="373061"/>
                  </a:lnTo>
                  <a:lnTo>
                    <a:pt x="363851" y="373061"/>
                  </a:lnTo>
                  <a:lnTo>
                    <a:pt x="363851" y="453416"/>
                  </a:lnTo>
                  <a:cubicBezTo>
                    <a:pt x="375282" y="457466"/>
                    <a:pt x="383486" y="468328"/>
                    <a:pt x="383486" y="481122"/>
                  </a:cubicBezTo>
                  <a:cubicBezTo>
                    <a:pt x="383486" y="497322"/>
                    <a:pt x="370212" y="510577"/>
                    <a:pt x="353987" y="510577"/>
                  </a:cubicBezTo>
                  <a:cubicBezTo>
                    <a:pt x="337763" y="510577"/>
                    <a:pt x="324489" y="497322"/>
                    <a:pt x="324489" y="481122"/>
                  </a:cubicBezTo>
                  <a:cubicBezTo>
                    <a:pt x="324489" y="468328"/>
                    <a:pt x="332693" y="457466"/>
                    <a:pt x="344124" y="453416"/>
                  </a:cubicBezTo>
                  <a:lnTo>
                    <a:pt x="344124" y="373061"/>
                  </a:lnTo>
                  <a:lnTo>
                    <a:pt x="274525" y="373061"/>
                  </a:lnTo>
                  <a:cubicBezTo>
                    <a:pt x="274986" y="376282"/>
                    <a:pt x="275354" y="379596"/>
                    <a:pt x="275354" y="382910"/>
                  </a:cubicBezTo>
                  <a:lnTo>
                    <a:pt x="275354" y="520334"/>
                  </a:lnTo>
                  <a:cubicBezTo>
                    <a:pt x="275354" y="542056"/>
                    <a:pt x="257655" y="559637"/>
                    <a:pt x="235992" y="559637"/>
                  </a:cubicBezTo>
                  <a:cubicBezTo>
                    <a:pt x="228801" y="559637"/>
                    <a:pt x="222164" y="557520"/>
                    <a:pt x="216356" y="554206"/>
                  </a:cubicBezTo>
                  <a:lnTo>
                    <a:pt x="216356" y="608697"/>
                  </a:lnTo>
                  <a:lnTo>
                    <a:pt x="196629" y="608697"/>
                  </a:lnTo>
                  <a:lnTo>
                    <a:pt x="196629" y="540031"/>
                  </a:lnTo>
                  <a:lnTo>
                    <a:pt x="78633" y="540031"/>
                  </a:lnTo>
                  <a:lnTo>
                    <a:pt x="78633" y="608697"/>
                  </a:lnTo>
                  <a:lnTo>
                    <a:pt x="58998" y="608697"/>
                  </a:lnTo>
                  <a:lnTo>
                    <a:pt x="58998" y="554206"/>
                  </a:lnTo>
                  <a:cubicBezTo>
                    <a:pt x="53190" y="557520"/>
                    <a:pt x="46553" y="559637"/>
                    <a:pt x="39362" y="559637"/>
                  </a:cubicBezTo>
                  <a:cubicBezTo>
                    <a:pt x="17607" y="559637"/>
                    <a:pt x="0" y="542056"/>
                    <a:pt x="0" y="520334"/>
                  </a:cubicBezTo>
                  <a:lnTo>
                    <a:pt x="0" y="382910"/>
                  </a:lnTo>
                  <a:cubicBezTo>
                    <a:pt x="0" y="344987"/>
                    <a:pt x="30881" y="314152"/>
                    <a:pt x="68861" y="314152"/>
                  </a:cubicBezTo>
                  <a:lnTo>
                    <a:pt x="85823" y="314152"/>
                  </a:lnTo>
                  <a:cubicBezTo>
                    <a:pt x="69414" y="299792"/>
                    <a:pt x="58998" y="278714"/>
                    <a:pt x="58998" y="255242"/>
                  </a:cubicBezTo>
                  <a:cubicBezTo>
                    <a:pt x="58998" y="218792"/>
                    <a:pt x="84164" y="188049"/>
                    <a:pt x="117996" y="179305"/>
                  </a:cubicBezTo>
                  <a:lnTo>
                    <a:pt x="117996" y="58909"/>
                  </a:lnTo>
                  <a:lnTo>
                    <a:pt x="98360" y="58909"/>
                  </a:lnTo>
                  <a:close/>
                </a:path>
              </a:pathLst>
            </a:custGeom>
            <a:solidFill>
              <a:schemeClr val="bg1"/>
            </a:solidFill>
            <a:ln>
              <a:noFill/>
            </a:ln>
          </p:spPr>
        </p:sp>
      </p:grpSp>
      <p:grpSp>
        <p:nvGrpSpPr>
          <p:cNvPr id="42" name="组合 41"/>
          <p:cNvGrpSpPr/>
          <p:nvPr/>
        </p:nvGrpSpPr>
        <p:grpSpPr>
          <a:xfrm>
            <a:off x="3169979" y="4217797"/>
            <a:ext cx="1350000" cy="1350000"/>
            <a:chOff x="4226639" y="4480729"/>
            <a:chExt cx="1800000" cy="1800000"/>
          </a:xfrm>
        </p:grpSpPr>
        <p:sp>
          <p:nvSpPr>
            <p:cNvPr id="43" name="矩形 42"/>
            <p:cNvSpPr/>
            <p:nvPr/>
          </p:nvSpPr>
          <p:spPr>
            <a:xfrm>
              <a:off x="4226639" y="4480729"/>
              <a:ext cx="1800000" cy="1800000"/>
            </a:xfrm>
            <a:prstGeom prst="rect">
              <a:avLst/>
            </a:prstGeom>
            <a:solidFill>
              <a:srgbClr val="4E82E9"/>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232A3C"/>
                </a:solidFill>
              </a:endParaRPr>
            </a:p>
          </p:txBody>
        </p:sp>
        <p:sp>
          <p:nvSpPr>
            <p:cNvPr id="44" name="working-team_65869"/>
            <p:cNvSpPr>
              <a:spLocks noChangeAspect="1"/>
            </p:cNvSpPr>
            <p:nvPr/>
          </p:nvSpPr>
          <p:spPr bwMode="auto">
            <a:xfrm>
              <a:off x="4462653" y="4776092"/>
              <a:ext cx="1311613" cy="1209274"/>
            </a:xfrm>
            <a:custGeom>
              <a:avLst/>
              <a:gdLst>
                <a:gd name="connsiteX0" fmla="*/ 469488 w 578320"/>
                <a:gd name="connsiteY0" fmla="*/ 312166 h 533197"/>
                <a:gd name="connsiteX1" fmla="*/ 523904 w 578320"/>
                <a:gd name="connsiteY1" fmla="*/ 363740 h 533197"/>
                <a:gd name="connsiteX2" fmla="*/ 523904 w 578320"/>
                <a:gd name="connsiteY2" fmla="*/ 376634 h 533197"/>
                <a:gd name="connsiteX3" fmla="*/ 527594 w 578320"/>
                <a:gd name="connsiteY3" fmla="*/ 391369 h 533197"/>
                <a:gd name="connsiteX4" fmla="*/ 512837 w 578320"/>
                <a:gd name="connsiteY4" fmla="*/ 411630 h 533197"/>
                <a:gd name="connsiteX5" fmla="*/ 498080 w 578320"/>
                <a:gd name="connsiteY5" fmla="*/ 440180 h 533197"/>
                <a:gd name="connsiteX6" fmla="*/ 529438 w 578320"/>
                <a:gd name="connsiteY6" fmla="*/ 475176 h 533197"/>
                <a:gd name="connsiteX7" fmla="*/ 578320 w 578320"/>
                <a:gd name="connsiteY7" fmla="*/ 518462 h 533197"/>
                <a:gd name="connsiteX8" fmla="*/ 485168 w 578320"/>
                <a:gd name="connsiteY8" fmla="*/ 533197 h 533197"/>
                <a:gd name="connsiteX9" fmla="*/ 477789 w 578320"/>
                <a:gd name="connsiteY9" fmla="*/ 486228 h 533197"/>
                <a:gd name="connsiteX10" fmla="*/ 481478 w 578320"/>
                <a:gd name="connsiteY10" fmla="*/ 479781 h 533197"/>
                <a:gd name="connsiteX11" fmla="*/ 480556 w 578320"/>
                <a:gd name="connsiteY11" fmla="*/ 477939 h 533197"/>
                <a:gd name="connsiteX12" fmla="*/ 471333 w 578320"/>
                <a:gd name="connsiteY12" fmla="*/ 466888 h 533197"/>
                <a:gd name="connsiteX13" fmla="*/ 467644 w 578320"/>
                <a:gd name="connsiteY13" fmla="*/ 466888 h 533197"/>
                <a:gd name="connsiteX14" fmla="*/ 458421 w 578320"/>
                <a:gd name="connsiteY14" fmla="*/ 477939 h 533197"/>
                <a:gd name="connsiteX15" fmla="*/ 458421 w 578320"/>
                <a:gd name="connsiteY15" fmla="*/ 479781 h 533197"/>
                <a:gd name="connsiteX16" fmla="*/ 462110 w 578320"/>
                <a:gd name="connsiteY16" fmla="*/ 486228 h 533197"/>
                <a:gd name="connsiteX17" fmla="*/ 454732 w 578320"/>
                <a:gd name="connsiteY17" fmla="*/ 533197 h 533197"/>
                <a:gd name="connsiteX18" fmla="*/ 361579 w 578320"/>
                <a:gd name="connsiteY18" fmla="*/ 518462 h 533197"/>
                <a:gd name="connsiteX19" fmla="*/ 409539 w 578320"/>
                <a:gd name="connsiteY19" fmla="*/ 475176 h 533197"/>
                <a:gd name="connsiteX20" fmla="*/ 440897 w 578320"/>
                <a:gd name="connsiteY20" fmla="*/ 440180 h 533197"/>
                <a:gd name="connsiteX21" fmla="*/ 427063 w 578320"/>
                <a:gd name="connsiteY21" fmla="*/ 411630 h 533197"/>
                <a:gd name="connsiteX22" fmla="*/ 411383 w 578320"/>
                <a:gd name="connsiteY22" fmla="*/ 391369 h 533197"/>
                <a:gd name="connsiteX23" fmla="*/ 415995 w 578320"/>
                <a:gd name="connsiteY23" fmla="*/ 376634 h 533197"/>
                <a:gd name="connsiteX24" fmla="*/ 415995 w 578320"/>
                <a:gd name="connsiteY24" fmla="*/ 363740 h 533197"/>
                <a:gd name="connsiteX25" fmla="*/ 469488 w 578320"/>
                <a:gd name="connsiteY25" fmla="*/ 312166 h 533197"/>
                <a:gd name="connsiteX26" fmla="*/ 107909 w 578320"/>
                <a:gd name="connsiteY26" fmla="*/ 312166 h 533197"/>
                <a:gd name="connsiteX27" fmla="*/ 162325 w 578320"/>
                <a:gd name="connsiteY27" fmla="*/ 363740 h 533197"/>
                <a:gd name="connsiteX28" fmla="*/ 162325 w 578320"/>
                <a:gd name="connsiteY28" fmla="*/ 376634 h 533197"/>
                <a:gd name="connsiteX29" fmla="*/ 166937 w 578320"/>
                <a:gd name="connsiteY29" fmla="*/ 391369 h 533197"/>
                <a:gd name="connsiteX30" fmla="*/ 151257 w 578320"/>
                <a:gd name="connsiteY30" fmla="*/ 411630 h 533197"/>
                <a:gd name="connsiteX31" fmla="*/ 137423 w 578320"/>
                <a:gd name="connsiteY31" fmla="*/ 440180 h 533197"/>
                <a:gd name="connsiteX32" fmla="*/ 167859 w 578320"/>
                <a:gd name="connsiteY32" fmla="*/ 475176 h 533197"/>
                <a:gd name="connsiteX33" fmla="*/ 216741 w 578320"/>
                <a:gd name="connsiteY33" fmla="*/ 518462 h 533197"/>
                <a:gd name="connsiteX34" fmla="*/ 123588 w 578320"/>
                <a:gd name="connsiteY34" fmla="*/ 533197 h 533197"/>
                <a:gd name="connsiteX35" fmla="*/ 116210 w 578320"/>
                <a:gd name="connsiteY35" fmla="*/ 486228 h 533197"/>
                <a:gd name="connsiteX36" fmla="*/ 119899 w 578320"/>
                <a:gd name="connsiteY36" fmla="*/ 479781 h 533197"/>
                <a:gd name="connsiteX37" fmla="*/ 119899 w 578320"/>
                <a:gd name="connsiteY37" fmla="*/ 477939 h 533197"/>
                <a:gd name="connsiteX38" fmla="*/ 109754 w 578320"/>
                <a:gd name="connsiteY38" fmla="*/ 466888 h 533197"/>
                <a:gd name="connsiteX39" fmla="*/ 106987 w 578320"/>
                <a:gd name="connsiteY39" fmla="*/ 466888 h 533197"/>
                <a:gd name="connsiteX40" fmla="*/ 96842 w 578320"/>
                <a:gd name="connsiteY40" fmla="*/ 477939 h 533197"/>
                <a:gd name="connsiteX41" fmla="*/ 96842 w 578320"/>
                <a:gd name="connsiteY41" fmla="*/ 479781 h 533197"/>
                <a:gd name="connsiteX42" fmla="*/ 100531 w 578320"/>
                <a:gd name="connsiteY42" fmla="*/ 486228 h 533197"/>
                <a:gd name="connsiteX43" fmla="*/ 93152 w 578320"/>
                <a:gd name="connsiteY43" fmla="*/ 533197 h 533197"/>
                <a:gd name="connsiteX44" fmla="*/ 0 w 578320"/>
                <a:gd name="connsiteY44" fmla="*/ 518462 h 533197"/>
                <a:gd name="connsiteX45" fmla="*/ 48882 w 578320"/>
                <a:gd name="connsiteY45" fmla="*/ 475176 h 533197"/>
                <a:gd name="connsiteX46" fmla="*/ 79318 w 578320"/>
                <a:gd name="connsiteY46" fmla="*/ 440180 h 533197"/>
                <a:gd name="connsiteX47" fmla="*/ 65483 w 578320"/>
                <a:gd name="connsiteY47" fmla="*/ 411630 h 533197"/>
                <a:gd name="connsiteX48" fmla="*/ 49804 w 578320"/>
                <a:gd name="connsiteY48" fmla="*/ 391369 h 533197"/>
                <a:gd name="connsiteX49" fmla="*/ 54416 w 578320"/>
                <a:gd name="connsiteY49" fmla="*/ 376634 h 533197"/>
                <a:gd name="connsiteX50" fmla="*/ 54416 w 578320"/>
                <a:gd name="connsiteY50" fmla="*/ 363740 h 533197"/>
                <a:gd name="connsiteX51" fmla="*/ 107909 w 578320"/>
                <a:gd name="connsiteY51" fmla="*/ 312166 h 533197"/>
                <a:gd name="connsiteX52" fmla="*/ 288717 w 578320"/>
                <a:gd name="connsiteY52" fmla="*/ 237601 h 533197"/>
                <a:gd name="connsiteX53" fmla="*/ 303485 w 578320"/>
                <a:gd name="connsiteY53" fmla="*/ 252338 h 533197"/>
                <a:gd name="connsiteX54" fmla="*/ 303485 w 578320"/>
                <a:gd name="connsiteY54" fmla="*/ 331547 h 533197"/>
                <a:gd name="connsiteX55" fmla="*/ 384708 w 578320"/>
                <a:gd name="connsiteY55" fmla="*/ 398782 h 533197"/>
                <a:gd name="connsiteX56" fmla="*/ 386554 w 578320"/>
                <a:gd name="connsiteY56" fmla="*/ 419045 h 533197"/>
                <a:gd name="connsiteX57" fmla="*/ 375478 w 578320"/>
                <a:gd name="connsiteY57" fmla="*/ 423650 h 533197"/>
                <a:gd name="connsiteX58" fmla="*/ 366248 w 578320"/>
                <a:gd name="connsiteY58" fmla="*/ 420887 h 533197"/>
                <a:gd name="connsiteX59" fmla="*/ 288717 w 578320"/>
                <a:gd name="connsiteY59" fmla="*/ 356415 h 533197"/>
                <a:gd name="connsiteX60" fmla="*/ 212108 w 578320"/>
                <a:gd name="connsiteY60" fmla="*/ 420887 h 533197"/>
                <a:gd name="connsiteX61" fmla="*/ 191802 w 578320"/>
                <a:gd name="connsiteY61" fmla="*/ 419045 h 533197"/>
                <a:gd name="connsiteX62" fmla="*/ 193648 w 578320"/>
                <a:gd name="connsiteY62" fmla="*/ 398782 h 533197"/>
                <a:gd name="connsiteX63" fmla="*/ 274872 w 578320"/>
                <a:gd name="connsiteY63" fmla="*/ 331547 h 533197"/>
                <a:gd name="connsiteX64" fmla="*/ 274872 w 578320"/>
                <a:gd name="connsiteY64" fmla="*/ 252338 h 533197"/>
                <a:gd name="connsiteX65" fmla="*/ 288717 w 578320"/>
                <a:gd name="connsiteY65" fmla="*/ 237601 h 533197"/>
                <a:gd name="connsiteX66" fmla="*/ 288699 w 578320"/>
                <a:gd name="connsiteY66" fmla="*/ 0 h 533197"/>
                <a:gd name="connsiteX67" fmla="*/ 343115 w 578320"/>
                <a:gd name="connsiteY67" fmla="*/ 50653 h 533197"/>
                <a:gd name="connsiteX68" fmla="*/ 343115 w 578320"/>
                <a:gd name="connsiteY68" fmla="*/ 63546 h 533197"/>
                <a:gd name="connsiteX69" fmla="*/ 346805 w 578320"/>
                <a:gd name="connsiteY69" fmla="*/ 78282 h 533197"/>
                <a:gd name="connsiteX70" fmla="*/ 332048 w 578320"/>
                <a:gd name="connsiteY70" fmla="*/ 98543 h 533197"/>
                <a:gd name="connsiteX71" fmla="*/ 318213 w 578320"/>
                <a:gd name="connsiteY71" fmla="*/ 127093 h 533197"/>
                <a:gd name="connsiteX72" fmla="*/ 348649 w 578320"/>
                <a:gd name="connsiteY72" fmla="*/ 163010 h 533197"/>
                <a:gd name="connsiteX73" fmla="*/ 397531 w 578320"/>
                <a:gd name="connsiteY73" fmla="*/ 206295 h 533197"/>
                <a:gd name="connsiteX74" fmla="*/ 304379 w 578320"/>
                <a:gd name="connsiteY74" fmla="*/ 220110 h 533197"/>
                <a:gd name="connsiteX75" fmla="*/ 297000 w 578320"/>
                <a:gd name="connsiteY75" fmla="*/ 173141 h 533197"/>
                <a:gd name="connsiteX76" fmla="*/ 300689 w 578320"/>
                <a:gd name="connsiteY76" fmla="*/ 167615 h 533197"/>
                <a:gd name="connsiteX77" fmla="*/ 300689 w 578320"/>
                <a:gd name="connsiteY77" fmla="*/ 164852 h 533197"/>
                <a:gd name="connsiteX78" fmla="*/ 290544 w 578320"/>
                <a:gd name="connsiteY78" fmla="*/ 154722 h 533197"/>
                <a:gd name="connsiteX79" fmla="*/ 287777 w 578320"/>
                <a:gd name="connsiteY79" fmla="*/ 154722 h 533197"/>
                <a:gd name="connsiteX80" fmla="*/ 277632 w 578320"/>
                <a:gd name="connsiteY80" fmla="*/ 164852 h 533197"/>
                <a:gd name="connsiteX81" fmla="*/ 277632 w 578320"/>
                <a:gd name="connsiteY81" fmla="*/ 167615 h 533197"/>
                <a:gd name="connsiteX82" fmla="*/ 281321 w 578320"/>
                <a:gd name="connsiteY82" fmla="*/ 173141 h 533197"/>
                <a:gd name="connsiteX83" fmla="*/ 273943 w 578320"/>
                <a:gd name="connsiteY83" fmla="*/ 221031 h 533197"/>
                <a:gd name="connsiteX84" fmla="*/ 180790 w 578320"/>
                <a:gd name="connsiteY84" fmla="*/ 206295 h 533197"/>
                <a:gd name="connsiteX85" fmla="*/ 228750 w 578320"/>
                <a:gd name="connsiteY85" fmla="*/ 163010 h 533197"/>
                <a:gd name="connsiteX86" fmla="*/ 260108 w 578320"/>
                <a:gd name="connsiteY86" fmla="*/ 127093 h 533197"/>
                <a:gd name="connsiteX87" fmla="*/ 246274 w 578320"/>
                <a:gd name="connsiteY87" fmla="*/ 98543 h 533197"/>
                <a:gd name="connsiteX88" fmla="*/ 230594 w 578320"/>
                <a:gd name="connsiteY88" fmla="*/ 78282 h 533197"/>
                <a:gd name="connsiteX89" fmla="*/ 235206 w 578320"/>
                <a:gd name="connsiteY89" fmla="*/ 63546 h 533197"/>
                <a:gd name="connsiteX90" fmla="*/ 235206 w 578320"/>
                <a:gd name="connsiteY90" fmla="*/ 50653 h 533197"/>
                <a:gd name="connsiteX91" fmla="*/ 288699 w 578320"/>
                <a:gd name="connsiteY9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bg1"/>
            </a:solidFill>
            <a:ln>
              <a:noFill/>
            </a:ln>
          </p:spPr>
        </p:sp>
      </p:grpSp>
      <p:grpSp>
        <p:nvGrpSpPr>
          <p:cNvPr id="45" name="组合 44"/>
          <p:cNvGrpSpPr/>
          <p:nvPr/>
        </p:nvGrpSpPr>
        <p:grpSpPr>
          <a:xfrm>
            <a:off x="4645627" y="1296426"/>
            <a:ext cx="1350000" cy="1350000"/>
            <a:chOff x="6194169" y="585568"/>
            <a:chExt cx="1800000" cy="1800000"/>
          </a:xfrm>
        </p:grpSpPr>
        <p:sp>
          <p:nvSpPr>
            <p:cNvPr id="46" name="矩形 45"/>
            <p:cNvSpPr/>
            <p:nvPr/>
          </p:nvSpPr>
          <p:spPr>
            <a:xfrm>
              <a:off x="6194169" y="585568"/>
              <a:ext cx="1800000" cy="1800000"/>
            </a:xfrm>
            <a:prstGeom prst="rect">
              <a:avLst/>
            </a:pr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232A3C"/>
                </a:solidFill>
              </a:endParaRPr>
            </a:p>
          </p:txBody>
        </p:sp>
        <p:sp>
          <p:nvSpPr>
            <p:cNvPr id="47" name="stats-circular-filled-graphic_59099"/>
            <p:cNvSpPr>
              <a:spLocks noChangeAspect="1"/>
            </p:cNvSpPr>
            <p:nvPr/>
          </p:nvSpPr>
          <p:spPr bwMode="auto">
            <a:xfrm>
              <a:off x="6438362" y="800488"/>
              <a:ext cx="1311613" cy="1305925"/>
            </a:xfrm>
            <a:custGeom>
              <a:avLst/>
              <a:gdLst>
                <a:gd name="connsiteX0" fmla="*/ 251028 w 602469"/>
                <a:gd name="connsiteY0" fmla="*/ 37801 h 599857"/>
                <a:gd name="connsiteX1" fmla="*/ 268719 w 602469"/>
                <a:gd name="connsiteY1" fmla="*/ 43054 h 599857"/>
                <a:gd name="connsiteX2" fmla="*/ 276848 w 602469"/>
                <a:gd name="connsiteY2" fmla="*/ 60723 h 599857"/>
                <a:gd name="connsiteX3" fmla="*/ 276848 w 602469"/>
                <a:gd name="connsiteY3" fmla="*/ 332439 h 599857"/>
                <a:gd name="connsiteX4" fmla="*/ 538873 w 602469"/>
                <a:gd name="connsiteY4" fmla="*/ 332439 h 599857"/>
                <a:gd name="connsiteX5" fmla="*/ 556086 w 602469"/>
                <a:gd name="connsiteY5" fmla="*/ 340557 h 599857"/>
                <a:gd name="connsiteX6" fmla="*/ 561824 w 602469"/>
                <a:gd name="connsiteY6" fmla="*/ 358703 h 599857"/>
                <a:gd name="connsiteX7" fmla="*/ 282585 w 602469"/>
                <a:gd name="connsiteY7" fmla="*/ 599857 h 599857"/>
                <a:gd name="connsiteX8" fmla="*/ 0 w 602469"/>
                <a:gd name="connsiteY8" fmla="*/ 317635 h 599857"/>
                <a:gd name="connsiteX9" fmla="*/ 251028 w 602469"/>
                <a:gd name="connsiteY9" fmla="*/ 37801 h 599857"/>
                <a:gd name="connsiteX10" fmla="*/ 326597 w 602469"/>
                <a:gd name="connsiteY10" fmla="*/ 92 h 599857"/>
                <a:gd name="connsiteX11" fmla="*/ 602469 w 602469"/>
                <a:gd name="connsiteY11" fmla="*/ 284713 h 599857"/>
                <a:gd name="connsiteX12" fmla="*/ 598644 w 602469"/>
                <a:gd name="connsiteY12" fmla="*/ 293787 h 599857"/>
                <a:gd name="connsiteX13" fmla="*/ 589560 w 602469"/>
                <a:gd name="connsiteY13" fmla="*/ 297607 h 599857"/>
                <a:gd name="connsiteX14" fmla="*/ 313210 w 602469"/>
                <a:gd name="connsiteY14" fmla="*/ 298085 h 599857"/>
                <a:gd name="connsiteX15" fmla="*/ 313210 w 602469"/>
                <a:gd name="connsiteY15" fmla="*/ 12508 h 599857"/>
                <a:gd name="connsiteX16" fmla="*/ 317035 w 602469"/>
                <a:gd name="connsiteY16" fmla="*/ 3434 h 599857"/>
                <a:gd name="connsiteX17" fmla="*/ 326597 w 602469"/>
                <a:gd name="connsiteY17" fmla="*/ 92 h 59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02469" h="599857">
                  <a:moveTo>
                    <a:pt x="251028" y="37801"/>
                  </a:moveTo>
                  <a:cubicBezTo>
                    <a:pt x="257244" y="36846"/>
                    <a:pt x="263938" y="38756"/>
                    <a:pt x="268719" y="43054"/>
                  </a:cubicBezTo>
                  <a:cubicBezTo>
                    <a:pt x="273979" y="47829"/>
                    <a:pt x="276848" y="54037"/>
                    <a:pt x="276848" y="60723"/>
                  </a:cubicBezTo>
                  <a:lnTo>
                    <a:pt x="276848" y="332439"/>
                  </a:lnTo>
                  <a:lnTo>
                    <a:pt x="538873" y="332439"/>
                  </a:lnTo>
                  <a:cubicBezTo>
                    <a:pt x="545567" y="332439"/>
                    <a:pt x="551783" y="335304"/>
                    <a:pt x="556086" y="340557"/>
                  </a:cubicBezTo>
                  <a:cubicBezTo>
                    <a:pt x="560867" y="345332"/>
                    <a:pt x="562780" y="352018"/>
                    <a:pt x="561824" y="358703"/>
                  </a:cubicBezTo>
                  <a:cubicBezTo>
                    <a:pt x="541741" y="496232"/>
                    <a:pt x="421726" y="599857"/>
                    <a:pt x="282585" y="599857"/>
                  </a:cubicBezTo>
                  <a:cubicBezTo>
                    <a:pt x="126709" y="599857"/>
                    <a:pt x="0" y="473311"/>
                    <a:pt x="0" y="317635"/>
                  </a:cubicBezTo>
                  <a:cubicBezTo>
                    <a:pt x="0" y="174375"/>
                    <a:pt x="108061" y="53560"/>
                    <a:pt x="251028" y="37801"/>
                  </a:cubicBezTo>
                  <a:close/>
                  <a:moveTo>
                    <a:pt x="326597" y="92"/>
                  </a:moveTo>
                  <a:cubicBezTo>
                    <a:pt x="479116" y="10120"/>
                    <a:pt x="597688" y="132374"/>
                    <a:pt x="602469" y="284713"/>
                  </a:cubicBezTo>
                  <a:cubicBezTo>
                    <a:pt x="602469" y="288056"/>
                    <a:pt x="601035" y="291399"/>
                    <a:pt x="598644" y="293787"/>
                  </a:cubicBezTo>
                  <a:cubicBezTo>
                    <a:pt x="596254" y="296175"/>
                    <a:pt x="592907" y="297607"/>
                    <a:pt x="589560" y="297607"/>
                  </a:cubicBezTo>
                  <a:lnTo>
                    <a:pt x="313210" y="298085"/>
                  </a:lnTo>
                  <a:lnTo>
                    <a:pt x="313210" y="12508"/>
                  </a:lnTo>
                  <a:cubicBezTo>
                    <a:pt x="313210" y="9165"/>
                    <a:pt x="314644" y="5822"/>
                    <a:pt x="317035" y="3434"/>
                  </a:cubicBezTo>
                  <a:cubicBezTo>
                    <a:pt x="319904" y="1047"/>
                    <a:pt x="323250" y="-386"/>
                    <a:pt x="326597" y="92"/>
                  </a:cubicBezTo>
                  <a:close/>
                </a:path>
              </a:pathLst>
            </a:custGeom>
            <a:solidFill>
              <a:schemeClr val="bg1"/>
            </a:solidFill>
            <a:ln>
              <a:noFill/>
            </a:ln>
          </p:spPr>
        </p:sp>
      </p:grpSp>
      <p:grpSp>
        <p:nvGrpSpPr>
          <p:cNvPr id="48" name="组合 47"/>
          <p:cNvGrpSpPr/>
          <p:nvPr/>
        </p:nvGrpSpPr>
        <p:grpSpPr>
          <a:xfrm>
            <a:off x="6121274" y="2754000"/>
            <a:ext cx="1350000" cy="1350000"/>
            <a:chOff x="8161698" y="2529000"/>
            <a:chExt cx="1800000" cy="1800000"/>
          </a:xfrm>
        </p:grpSpPr>
        <p:sp>
          <p:nvSpPr>
            <p:cNvPr id="49" name="矩形 48"/>
            <p:cNvSpPr/>
            <p:nvPr/>
          </p:nvSpPr>
          <p:spPr>
            <a:xfrm>
              <a:off x="8161698" y="2529000"/>
              <a:ext cx="1800000" cy="1800000"/>
            </a:xfrm>
            <a:prstGeom prst="rect">
              <a:avLst/>
            </a:pr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232A3C"/>
                </a:solidFill>
              </a:endParaRPr>
            </a:p>
          </p:txBody>
        </p:sp>
        <p:sp>
          <p:nvSpPr>
            <p:cNvPr id="50" name="viral-marketing_155068"/>
            <p:cNvSpPr>
              <a:spLocks noChangeAspect="1"/>
            </p:cNvSpPr>
            <p:nvPr/>
          </p:nvSpPr>
          <p:spPr bwMode="auto">
            <a:xfrm>
              <a:off x="8437295" y="2787862"/>
              <a:ext cx="1311613" cy="1309771"/>
            </a:xfrm>
            <a:custGeom>
              <a:avLst/>
              <a:gdLst>
                <a:gd name="connsiteX0" fmla="*/ 404873 w 607614"/>
                <a:gd name="connsiteY0" fmla="*/ 495278 h 606761"/>
                <a:gd name="connsiteX1" fmla="*/ 546816 w 607614"/>
                <a:gd name="connsiteY1" fmla="*/ 495278 h 606761"/>
                <a:gd name="connsiteX2" fmla="*/ 546816 w 607614"/>
                <a:gd name="connsiteY2" fmla="*/ 515747 h 606761"/>
                <a:gd name="connsiteX3" fmla="*/ 404873 w 607614"/>
                <a:gd name="connsiteY3" fmla="*/ 515747 h 606761"/>
                <a:gd name="connsiteX4" fmla="*/ 404873 w 607614"/>
                <a:gd name="connsiteY4" fmla="*/ 445202 h 606761"/>
                <a:gd name="connsiteX5" fmla="*/ 546816 w 607614"/>
                <a:gd name="connsiteY5" fmla="*/ 445202 h 606761"/>
                <a:gd name="connsiteX6" fmla="*/ 546816 w 607614"/>
                <a:gd name="connsiteY6" fmla="*/ 464940 h 606761"/>
                <a:gd name="connsiteX7" fmla="*/ 404873 w 607614"/>
                <a:gd name="connsiteY7" fmla="*/ 464940 h 606761"/>
                <a:gd name="connsiteX8" fmla="*/ 111605 w 607614"/>
                <a:gd name="connsiteY8" fmla="*/ 424733 h 606761"/>
                <a:gd name="connsiteX9" fmla="*/ 303868 w 607614"/>
                <a:gd name="connsiteY9" fmla="*/ 424733 h 606761"/>
                <a:gd name="connsiteX10" fmla="*/ 303868 w 607614"/>
                <a:gd name="connsiteY10" fmla="*/ 445202 h 606761"/>
                <a:gd name="connsiteX11" fmla="*/ 111605 w 607614"/>
                <a:gd name="connsiteY11" fmla="*/ 445202 h 606761"/>
                <a:gd name="connsiteX12" fmla="*/ 404873 w 607614"/>
                <a:gd name="connsiteY12" fmla="*/ 394395 h 606761"/>
                <a:gd name="connsiteX13" fmla="*/ 546816 w 607614"/>
                <a:gd name="connsiteY13" fmla="*/ 394395 h 606761"/>
                <a:gd name="connsiteX14" fmla="*/ 546816 w 607614"/>
                <a:gd name="connsiteY14" fmla="*/ 414864 h 606761"/>
                <a:gd name="connsiteX15" fmla="*/ 404873 w 607614"/>
                <a:gd name="connsiteY15" fmla="*/ 414864 h 606761"/>
                <a:gd name="connsiteX16" fmla="*/ 111605 w 607614"/>
                <a:gd name="connsiteY16" fmla="*/ 373926 h 606761"/>
                <a:gd name="connsiteX17" fmla="*/ 303868 w 607614"/>
                <a:gd name="connsiteY17" fmla="*/ 373926 h 606761"/>
                <a:gd name="connsiteX18" fmla="*/ 303868 w 607614"/>
                <a:gd name="connsiteY18" fmla="*/ 394395 h 606761"/>
                <a:gd name="connsiteX19" fmla="*/ 111605 w 607614"/>
                <a:gd name="connsiteY19" fmla="*/ 394395 h 606761"/>
                <a:gd name="connsiteX20" fmla="*/ 404873 w 607614"/>
                <a:gd name="connsiteY20" fmla="*/ 343588 h 606761"/>
                <a:gd name="connsiteX21" fmla="*/ 496009 w 607614"/>
                <a:gd name="connsiteY21" fmla="*/ 343588 h 606761"/>
                <a:gd name="connsiteX22" fmla="*/ 496009 w 607614"/>
                <a:gd name="connsiteY22" fmla="*/ 364057 h 606761"/>
                <a:gd name="connsiteX23" fmla="*/ 404873 w 607614"/>
                <a:gd name="connsiteY23" fmla="*/ 364057 h 606761"/>
                <a:gd name="connsiteX24" fmla="*/ 161803 w 607614"/>
                <a:gd name="connsiteY24" fmla="*/ 323850 h 606761"/>
                <a:gd name="connsiteX25" fmla="*/ 303868 w 607614"/>
                <a:gd name="connsiteY25" fmla="*/ 323850 h 606761"/>
                <a:gd name="connsiteX26" fmla="*/ 303868 w 607614"/>
                <a:gd name="connsiteY26" fmla="*/ 343588 h 606761"/>
                <a:gd name="connsiteX27" fmla="*/ 161803 w 607614"/>
                <a:gd name="connsiteY27" fmla="*/ 343588 h 606761"/>
                <a:gd name="connsiteX28" fmla="*/ 70672 w 607614"/>
                <a:gd name="connsiteY28" fmla="*/ 293521 h 606761"/>
                <a:gd name="connsiteX29" fmla="*/ 70672 w 607614"/>
                <a:gd name="connsiteY29" fmla="*/ 524097 h 606761"/>
                <a:gd name="connsiteX30" fmla="*/ 124587 w 607614"/>
                <a:gd name="connsiteY30" fmla="*/ 477072 h 606761"/>
                <a:gd name="connsiteX31" fmla="*/ 131421 w 607614"/>
                <a:gd name="connsiteY31" fmla="*/ 475555 h 606761"/>
                <a:gd name="connsiteX32" fmla="*/ 344041 w 607614"/>
                <a:gd name="connsiteY32" fmla="*/ 475555 h 606761"/>
                <a:gd name="connsiteX33" fmla="*/ 344041 w 607614"/>
                <a:gd name="connsiteY33" fmla="*/ 293521 h 606761"/>
                <a:gd name="connsiteX34" fmla="*/ 60801 w 607614"/>
                <a:gd name="connsiteY34" fmla="*/ 273042 h 606761"/>
                <a:gd name="connsiteX35" fmla="*/ 354672 w 607614"/>
                <a:gd name="connsiteY35" fmla="*/ 273042 h 606761"/>
                <a:gd name="connsiteX36" fmla="*/ 364544 w 607614"/>
                <a:gd name="connsiteY36" fmla="*/ 282902 h 606761"/>
                <a:gd name="connsiteX37" fmla="*/ 364544 w 607614"/>
                <a:gd name="connsiteY37" fmla="*/ 485415 h 606761"/>
                <a:gd name="connsiteX38" fmla="*/ 354672 w 607614"/>
                <a:gd name="connsiteY38" fmla="*/ 495275 h 606761"/>
                <a:gd name="connsiteX39" fmla="*/ 135977 w 607614"/>
                <a:gd name="connsiteY39" fmla="*/ 495275 h 606761"/>
                <a:gd name="connsiteX40" fmla="*/ 67635 w 607614"/>
                <a:gd name="connsiteY40" fmla="*/ 554436 h 606761"/>
                <a:gd name="connsiteX41" fmla="*/ 60801 w 607614"/>
                <a:gd name="connsiteY41" fmla="*/ 555953 h 606761"/>
                <a:gd name="connsiteX42" fmla="*/ 57004 w 607614"/>
                <a:gd name="connsiteY42" fmla="*/ 555195 h 606761"/>
                <a:gd name="connsiteX43" fmla="*/ 50929 w 607614"/>
                <a:gd name="connsiteY43" fmla="*/ 546093 h 606761"/>
                <a:gd name="connsiteX44" fmla="*/ 50929 w 607614"/>
                <a:gd name="connsiteY44" fmla="*/ 282902 h 606761"/>
                <a:gd name="connsiteX45" fmla="*/ 60801 w 607614"/>
                <a:gd name="connsiteY45" fmla="*/ 273042 h 606761"/>
                <a:gd name="connsiteX46" fmla="*/ 435211 w 607614"/>
                <a:gd name="connsiteY46" fmla="*/ 161559 h 606761"/>
                <a:gd name="connsiteX47" fmla="*/ 496009 w 607614"/>
                <a:gd name="connsiteY47" fmla="*/ 161559 h 606761"/>
                <a:gd name="connsiteX48" fmla="*/ 496009 w 607614"/>
                <a:gd name="connsiteY48" fmla="*/ 182028 h 606761"/>
                <a:gd name="connsiteX49" fmla="*/ 435211 w 607614"/>
                <a:gd name="connsiteY49" fmla="*/ 182028 h 606761"/>
                <a:gd name="connsiteX50" fmla="*/ 252939 w 607614"/>
                <a:gd name="connsiteY50" fmla="*/ 161559 h 606761"/>
                <a:gd name="connsiteX51" fmla="*/ 404873 w 607614"/>
                <a:gd name="connsiteY51" fmla="*/ 161559 h 606761"/>
                <a:gd name="connsiteX52" fmla="*/ 404873 w 607614"/>
                <a:gd name="connsiteY52" fmla="*/ 182028 h 606761"/>
                <a:gd name="connsiteX53" fmla="*/ 252939 w 607614"/>
                <a:gd name="connsiteY53" fmla="*/ 182028 h 606761"/>
                <a:gd name="connsiteX54" fmla="*/ 121474 w 607614"/>
                <a:gd name="connsiteY54" fmla="*/ 121352 h 606761"/>
                <a:gd name="connsiteX55" fmla="*/ 161803 w 607614"/>
                <a:gd name="connsiteY55" fmla="*/ 121352 h 606761"/>
                <a:gd name="connsiteX56" fmla="*/ 161803 w 607614"/>
                <a:gd name="connsiteY56" fmla="*/ 141821 h 606761"/>
                <a:gd name="connsiteX57" fmla="*/ 121474 w 607614"/>
                <a:gd name="connsiteY57" fmla="*/ 141821 h 606761"/>
                <a:gd name="connsiteX58" fmla="*/ 50929 w 607614"/>
                <a:gd name="connsiteY58" fmla="*/ 121352 h 606761"/>
                <a:gd name="connsiteX59" fmla="*/ 91136 w 607614"/>
                <a:gd name="connsiteY59" fmla="*/ 121352 h 606761"/>
                <a:gd name="connsiteX60" fmla="*/ 91136 w 607614"/>
                <a:gd name="connsiteY60" fmla="*/ 141821 h 606761"/>
                <a:gd name="connsiteX61" fmla="*/ 50929 w 607614"/>
                <a:gd name="connsiteY61" fmla="*/ 141821 h 606761"/>
                <a:gd name="connsiteX62" fmla="*/ 252939 w 607614"/>
                <a:gd name="connsiteY62" fmla="*/ 111483 h 606761"/>
                <a:gd name="connsiteX63" fmla="*/ 496009 w 607614"/>
                <a:gd name="connsiteY63" fmla="*/ 111483 h 606761"/>
                <a:gd name="connsiteX64" fmla="*/ 496009 w 607614"/>
                <a:gd name="connsiteY64" fmla="*/ 131221 h 606761"/>
                <a:gd name="connsiteX65" fmla="*/ 252939 w 607614"/>
                <a:gd name="connsiteY65" fmla="*/ 131221 h 606761"/>
                <a:gd name="connsiteX66" fmla="*/ 20507 w 607614"/>
                <a:gd name="connsiteY66" fmla="*/ 81145 h 606761"/>
                <a:gd name="connsiteX67" fmla="*/ 182284 w 607614"/>
                <a:gd name="connsiteY67" fmla="*/ 81145 h 606761"/>
                <a:gd name="connsiteX68" fmla="*/ 182284 w 607614"/>
                <a:gd name="connsiteY68" fmla="*/ 100865 h 606761"/>
                <a:gd name="connsiteX69" fmla="*/ 20507 w 607614"/>
                <a:gd name="connsiteY69" fmla="*/ 100865 h 606761"/>
                <a:gd name="connsiteX70" fmla="*/ 20507 w 607614"/>
                <a:gd name="connsiteY70" fmla="*/ 161542 h 606761"/>
                <a:gd name="connsiteX71" fmla="*/ 182284 w 607614"/>
                <a:gd name="connsiteY71" fmla="*/ 161542 h 606761"/>
                <a:gd name="connsiteX72" fmla="*/ 182284 w 607614"/>
                <a:gd name="connsiteY72" fmla="*/ 182021 h 606761"/>
                <a:gd name="connsiteX73" fmla="*/ 20507 w 607614"/>
                <a:gd name="connsiteY73" fmla="*/ 182021 h 606761"/>
                <a:gd name="connsiteX74" fmla="*/ 20507 w 607614"/>
                <a:gd name="connsiteY74" fmla="*/ 586283 h 606761"/>
                <a:gd name="connsiteX75" fmla="*/ 587107 w 607614"/>
                <a:gd name="connsiteY75" fmla="*/ 586283 h 606761"/>
                <a:gd name="connsiteX76" fmla="*/ 587107 w 607614"/>
                <a:gd name="connsiteY76" fmla="*/ 182021 h 606761"/>
                <a:gd name="connsiteX77" fmla="*/ 567360 w 607614"/>
                <a:gd name="connsiteY77" fmla="*/ 182021 h 606761"/>
                <a:gd name="connsiteX78" fmla="*/ 567360 w 607614"/>
                <a:gd name="connsiteY78" fmla="*/ 161542 h 606761"/>
                <a:gd name="connsiteX79" fmla="*/ 587107 w 607614"/>
                <a:gd name="connsiteY79" fmla="*/ 161542 h 606761"/>
                <a:gd name="connsiteX80" fmla="*/ 587107 w 607614"/>
                <a:gd name="connsiteY80" fmla="*/ 100865 h 606761"/>
                <a:gd name="connsiteX81" fmla="*/ 567360 w 607614"/>
                <a:gd name="connsiteY81" fmla="*/ 100865 h 606761"/>
                <a:gd name="connsiteX82" fmla="*/ 567360 w 607614"/>
                <a:gd name="connsiteY82" fmla="*/ 81145 h 606761"/>
                <a:gd name="connsiteX83" fmla="*/ 587107 w 607614"/>
                <a:gd name="connsiteY83" fmla="*/ 81145 h 606761"/>
                <a:gd name="connsiteX84" fmla="*/ 607614 w 607614"/>
                <a:gd name="connsiteY84" fmla="*/ 100865 h 606761"/>
                <a:gd name="connsiteX85" fmla="*/ 607614 w 607614"/>
                <a:gd name="connsiteY85" fmla="*/ 586283 h 606761"/>
                <a:gd name="connsiteX86" fmla="*/ 587107 w 607614"/>
                <a:gd name="connsiteY86" fmla="*/ 606761 h 606761"/>
                <a:gd name="connsiteX87" fmla="*/ 20507 w 607614"/>
                <a:gd name="connsiteY87" fmla="*/ 606761 h 606761"/>
                <a:gd name="connsiteX88" fmla="*/ 0 w 607614"/>
                <a:gd name="connsiteY88" fmla="*/ 586283 h 606761"/>
                <a:gd name="connsiteX89" fmla="*/ 0 w 607614"/>
                <a:gd name="connsiteY89" fmla="*/ 100865 h 606761"/>
                <a:gd name="connsiteX90" fmla="*/ 20507 w 607614"/>
                <a:gd name="connsiteY90" fmla="*/ 81145 h 606761"/>
                <a:gd name="connsiteX91" fmla="*/ 252939 w 607614"/>
                <a:gd name="connsiteY91" fmla="*/ 60676 h 606761"/>
                <a:gd name="connsiteX92" fmla="*/ 496009 w 607614"/>
                <a:gd name="connsiteY92" fmla="*/ 60676 h 606761"/>
                <a:gd name="connsiteX93" fmla="*/ 496009 w 607614"/>
                <a:gd name="connsiteY93" fmla="*/ 81145 h 606761"/>
                <a:gd name="connsiteX94" fmla="*/ 252939 w 607614"/>
                <a:gd name="connsiteY94" fmla="*/ 81145 h 606761"/>
                <a:gd name="connsiteX95" fmla="*/ 222489 w 607614"/>
                <a:gd name="connsiteY95" fmla="*/ 20478 h 606761"/>
                <a:gd name="connsiteX96" fmla="*/ 222489 w 607614"/>
                <a:gd name="connsiteY96" fmla="*/ 222226 h 606761"/>
                <a:gd name="connsiteX97" fmla="*/ 465544 w 607614"/>
                <a:gd name="connsiteY97" fmla="*/ 222226 h 606761"/>
                <a:gd name="connsiteX98" fmla="*/ 473140 w 607614"/>
                <a:gd name="connsiteY98" fmla="*/ 224502 h 606761"/>
                <a:gd name="connsiteX99" fmla="*/ 526308 w 607614"/>
                <a:gd name="connsiteY99" fmla="*/ 270767 h 606761"/>
                <a:gd name="connsiteX100" fmla="*/ 526308 w 607614"/>
                <a:gd name="connsiteY100" fmla="*/ 20478 h 606761"/>
                <a:gd name="connsiteX101" fmla="*/ 212615 w 607614"/>
                <a:gd name="connsiteY101" fmla="*/ 0 h 606761"/>
                <a:gd name="connsiteX102" fmla="*/ 536942 w 607614"/>
                <a:gd name="connsiteY102" fmla="*/ 0 h 606761"/>
                <a:gd name="connsiteX103" fmla="*/ 546816 w 607614"/>
                <a:gd name="connsiteY103" fmla="*/ 9860 h 606761"/>
                <a:gd name="connsiteX104" fmla="*/ 546816 w 607614"/>
                <a:gd name="connsiteY104" fmla="*/ 293521 h 606761"/>
                <a:gd name="connsiteX105" fmla="*/ 540740 w 607614"/>
                <a:gd name="connsiteY105" fmla="*/ 302622 h 606761"/>
                <a:gd name="connsiteX106" fmla="*/ 536942 w 607614"/>
                <a:gd name="connsiteY106" fmla="*/ 303381 h 606761"/>
                <a:gd name="connsiteX107" fmla="*/ 529346 w 607614"/>
                <a:gd name="connsiteY107" fmla="*/ 301106 h 606761"/>
                <a:gd name="connsiteX108" fmla="*/ 461747 w 607614"/>
                <a:gd name="connsiteY108" fmla="*/ 242705 h 606761"/>
                <a:gd name="connsiteX109" fmla="*/ 212615 w 607614"/>
                <a:gd name="connsiteY109" fmla="*/ 242705 h 606761"/>
                <a:gd name="connsiteX110" fmla="*/ 202741 w 607614"/>
                <a:gd name="connsiteY110" fmla="*/ 232845 h 606761"/>
                <a:gd name="connsiteX111" fmla="*/ 202741 w 607614"/>
                <a:gd name="connsiteY111" fmla="*/ 9860 h 606761"/>
                <a:gd name="connsiteX112" fmla="*/ 212615 w 607614"/>
                <a:gd name="connsiteY11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07614" h="606761">
                  <a:moveTo>
                    <a:pt x="404873" y="495278"/>
                  </a:moveTo>
                  <a:lnTo>
                    <a:pt x="546816" y="495278"/>
                  </a:lnTo>
                  <a:lnTo>
                    <a:pt x="546816" y="515747"/>
                  </a:lnTo>
                  <a:lnTo>
                    <a:pt x="404873" y="515747"/>
                  </a:lnTo>
                  <a:close/>
                  <a:moveTo>
                    <a:pt x="404873" y="445202"/>
                  </a:moveTo>
                  <a:lnTo>
                    <a:pt x="546816" y="445202"/>
                  </a:lnTo>
                  <a:lnTo>
                    <a:pt x="546816" y="464940"/>
                  </a:lnTo>
                  <a:lnTo>
                    <a:pt x="404873" y="464940"/>
                  </a:lnTo>
                  <a:close/>
                  <a:moveTo>
                    <a:pt x="111605" y="424733"/>
                  </a:moveTo>
                  <a:lnTo>
                    <a:pt x="303868" y="424733"/>
                  </a:lnTo>
                  <a:lnTo>
                    <a:pt x="303868" y="445202"/>
                  </a:lnTo>
                  <a:lnTo>
                    <a:pt x="111605" y="445202"/>
                  </a:lnTo>
                  <a:close/>
                  <a:moveTo>
                    <a:pt x="404873" y="394395"/>
                  </a:moveTo>
                  <a:lnTo>
                    <a:pt x="546816" y="394395"/>
                  </a:lnTo>
                  <a:lnTo>
                    <a:pt x="546816" y="414864"/>
                  </a:lnTo>
                  <a:lnTo>
                    <a:pt x="404873" y="414864"/>
                  </a:lnTo>
                  <a:close/>
                  <a:moveTo>
                    <a:pt x="111605" y="373926"/>
                  </a:moveTo>
                  <a:lnTo>
                    <a:pt x="303868" y="373926"/>
                  </a:lnTo>
                  <a:lnTo>
                    <a:pt x="303868" y="394395"/>
                  </a:lnTo>
                  <a:lnTo>
                    <a:pt x="111605" y="394395"/>
                  </a:lnTo>
                  <a:close/>
                  <a:moveTo>
                    <a:pt x="404873" y="343588"/>
                  </a:moveTo>
                  <a:lnTo>
                    <a:pt x="496009" y="343588"/>
                  </a:lnTo>
                  <a:lnTo>
                    <a:pt x="496009" y="364057"/>
                  </a:lnTo>
                  <a:lnTo>
                    <a:pt x="404873" y="364057"/>
                  </a:lnTo>
                  <a:close/>
                  <a:moveTo>
                    <a:pt x="161803" y="323850"/>
                  </a:moveTo>
                  <a:lnTo>
                    <a:pt x="303868" y="323850"/>
                  </a:lnTo>
                  <a:lnTo>
                    <a:pt x="303868" y="343588"/>
                  </a:lnTo>
                  <a:lnTo>
                    <a:pt x="161803" y="343588"/>
                  </a:lnTo>
                  <a:close/>
                  <a:moveTo>
                    <a:pt x="70672" y="293521"/>
                  </a:moveTo>
                  <a:lnTo>
                    <a:pt x="70672" y="524097"/>
                  </a:lnTo>
                  <a:lnTo>
                    <a:pt x="124587" y="477072"/>
                  </a:lnTo>
                  <a:cubicBezTo>
                    <a:pt x="126865" y="475555"/>
                    <a:pt x="128384" y="475555"/>
                    <a:pt x="131421" y="475555"/>
                  </a:cubicBezTo>
                  <a:lnTo>
                    <a:pt x="344041" y="475555"/>
                  </a:lnTo>
                  <a:lnTo>
                    <a:pt x="344041" y="293521"/>
                  </a:lnTo>
                  <a:close/>
                  <a:moveTo>
                    <a:pt x="60801" y="273042"/>
                  </a:moveTo>
                  <a:lnTo>
                    <a:pt x="354672" y="273042"/>
                  </a:lnTo>
                  <a:cubicBezTo>
                    <a:pt x="360747" y="273042"/>
                    <a:pt x="364544" y="276834"/>
                    <a:pt x="364544" y="282902"/>
                  </a:cubicBezTo>
                  <a:lnTo>
                    <a:pt x="364544" y="485415"/>
                  </a:lnTo>
                  <a:cubicBezTo>
                    <a:pt x="364544" y="491483"/>
                    <a:pt x="360747" y="495275"/>
                    <a:pt x="354672" y="495275"/>
                  </a:cubicBezTo>
                  <a:lnTo>
                    <a:pt x="135977" y="495275"/>
                  </a:lnTo>
                  <a:lnTo>
                    <a:pt x="67635" y="554436"/>
                  </a:lnTo>
                  <a:cubicBezTo>
                    <a:pt x="66116" y="555195"/>
                    <a:pt x="63079" y="555953"/>
                    <a:pt x="60801" y="555953"/>
                  </a:cubicBezTo>
                  <a:cubicBezTo>
                    <a:pt x="60041" y="555953"/>
                    <a:pt x="57763" y="555953"/>
                    <a:pt x="57004" y="555195"/>
                  </a:cubicBezTo>
                  <a:cubicBezTo>
                    <a:pt x="52448" y="552919"/>
                    <a:pt x="50929" y="549885"/>
                    <a:pt x="50929" y="546093"/>
                  </a:cubicBezTo>
                  <a:lnTo>
                    <a:pt x="50929" y="282902"/>
                  </a:lnTo>
                  <a:cubicBezTo>
                    <a:pt x="50929" y="276834"/>
                    <a:pt x="54726" y="273042"/>
                    <a:pt x="60801" y="273042"/>
                  </a:cubicBezTo>
                  <a:close/>
                  <a:moveTo>
                    <a:pt x="435211" y="161559"/>
                  </a:moveTo>
                  <a:lnTo>
                    <a:pt x="496009" y="161559"/>
                  </a:lnTo>
                  <a:lnTo>
                    <a:pt x="496009" y="182028"/>
                  </a:lnTo>
                  <a:lnTo>
                    <a:pt x="435211" y="182028"/>
                  </a:lnTo>
                  <a:close/>
                  <a:moveTo>
                    <a:pt x="252939" y="161559"/>
                  </a:moveTo>
                  <a:lnTo>
                    <a:pt x="404873" y="161559"/>
                  </a:lnTo>
                  <a:lnTo>
                    <a:pt x="404873" y="182028"/>
                  </a:lnTo>
                  <a:lnTo>
                    <a:pt x="252939" y="182028"/>
                  </a:lnTo>
                  <a:close/>
                  <a:moveTo>
                    <a:pt x="121474" y="121352"/>
                  </a:moveTo>
                  <a:lnTo>
                    <a:pt x="161803" y="121352"/>
                  </a:lnTo>
                  <a:lnTo>
                    <a:pt x="161803" y="141821"/>
                  </a:lnTo>
                  <a:lnTo>
                    <a:pt x="121474" y="141821"/>
                  </a:lnTo>
                  <a:close/>
                  <a:moveTo>
                    <a:pt x="50929" y="121352"/>
                  </a:moveTo>
                  <a:lnTo>
                    <a:pt x="91136" y="121352"/>
                  </a:lnTo>
                  <a:lnTo>
                    <a:pt x="91136" y="141821"/>
                  </a:lnTo>
                  <a:lnTo>
                    <a:pt x="50929" y="141821"/>
                  </a:lnTo>
                  <a:close/>
                  <a:moveTo>
                    <a:pt x="252939" y="111483"/>
                  </a:moveTo>
                  <a:lnTo>
                    <a:pt x="496009" y="111483"/>
                  </a:lnTo>
                  <a:lnTo>
                    <a:pt x="496009" y="131221"/>
                  </a:lnTo>
                  <a:lnTo>
                    <a:pt x="252939" y="131221"/>
                  </a:lnTo>
                  <a:close/>
                  <a:moveTo>
                    <a:pt x="20507" y="81145"/>
                  </a:moveTo>
                  <a:lnTo>
                    <a:pt x="182284" y="81145"/>
                  </a:lnTo>
                  <a:lnTo>
                    <a:pt x="182284" y="100865"/>
                  </a:lnTo>
                  <a:lnTo>
                    <a:pt x="20507" y="100865"/>
                  </a:lnTo>
                  <a:lnTo>
                    <a:pt x="20507" y="161542"/>
                  </a:lnTo>
                  <a:lnTo>
                    <a:pt x="182284" y="161542"/>
                  </a:lnTo>
                  <a:lnTo>
                    <a:pt x="182284" y="182021"/>
                  </a:lnTo>
                  <a:lnTo>
                    <a:pt x="20507" y="182021"/>
                  </a:lnTo>
                  <a:lnTo>
                    <a:pt x="20507" y="586283"/>
                  </a:lnTo>
                  <a:lnTo>
                    <a:pt x="587107" y="586283"/>
                  </a:lnTo>
                  <a:lnTo>
                    <a:pt x="587107" y="182021"/>
                  </a:lnTo>
                  <a:lnTo>
                    <a:pt x="567360" y="182021"/>
                  </a:lnTo>
                  <a:lnTo>
                    <a:pt x="567360" y="161542"/>
                  </a:lnTo>
                  <a:lnTo>
                    <a:pt x="587107" y="161542"/>
                  </a:lnTo>
                  <a:lnTo>
                    <a:pt x="587107" y="100865"/>
                  </a:lnTo>
                  <a:lnTo>
                    <a:pt x="567360" y="100865"/>
                  </a:lnTo>
                  <a:lnTo>
                    <a:pt x="567360" y="81145"/>
                  </a:lnTo>
                  <a:lnTo>
                    <a:pt x="587107" y="81145"/>
                  </a:lnTo>
                  <a:cubicBezTo>
                    <a:pt x="599259" y="81145"/>
                    <a:pt x="607614" y="88730"/>
                    <a:pt x="607614" y="100865"/>
                  </a:cubicBezTo>
                  <a:lnTo>
                    <a:pt x="607614" y="586283"/>
                  </a:lnTo>
                  <a:cubicBezTo>
                    <a:pt x="607614" y="598418"/>
                    <a:pt x="599259" y="606761"/>
                    <a:pt x="587107" y="606761"/>
                  </a:cubicBezTo>
                  <a:lnTo>
                    <a:pt x="20507" y="606761"/>
                  </a:lnTo>
                  <a:cubicBezTo>
                    <a:pt x="8355" y="606761"/>
                    <a:pt x="0" y="598418"/>
                    <a:pt x="0" y="586283"/>
                  </a:cubicBezTo>
                  <a:lnTo>
                    <a:pt x="0" y="100865"/>
                  </a:lnTo>
                  <a:cubicBezTo>
                    <a:pt x="0" y="88730"/>
                    <a:pt x="8355" y="81145"/>
                    <a:pt x="20507" y="81145"/>
                  </a:cubicBezTo>
                  <a:close/>
                  <a:moveTo>
                    <a:pt x="252939" y="60676"/>
                  </a:moveTo>
                  <a:lnTo>
                    <a:pt x="496009" y="60676"/>
                  </a:lnTo>
                  <a:lnTo>
                    <a:pt x="496009" y="81145"/>
                  </a:lnTo>
                  <a:lnTo>
                    <a:pt x="252939" y="81145"/>
                  </a:lnTo>
                  <a:close/>
                  <a:moveTo>
                    <a:pt x="222489" y="20478"/>
                  </a:moveTo>
                  <a:lnTo>
                    <a:pt x="222489" y="222226"/>
                  </a:lnTo>
                  <a:lnTo>
                    <a:pt x="465544" y="222226"/>
                  </a:lnTo>
                  <a:cubicBezTo>
                    <a:pt x="467823" y="222226"/>
                    <a:pt x="470861" y="223743"/>
                    <a:pt x="473140" y="224502"/>
                  </a:cubicBezTo>
                  <a:lnTo>
                    <a:pt x="526308" y="270767"/>
                  </a:lnTo>
                  <a:lnTo>
                    <a:pt x="526308" y="20478"/>
                  </a:lnTo>
                  <a:close/>
                  <a:moveTo>
                    <a:pt x="212615" y="0"/>
                  </a:moveTo>
                  <a:lnTo>
                    <a:pt x="536942" y="0"/>
                  </a:lnTo>
                  <a:cubicBezTo>
                    <a:pt x="543018" y="0"/>
                    <a:pt x="546816" y="3792"/>
                    <a:pt x="546816" y="9860"/>
                  </a:cubicBezTo>
                  <a:lnTo>
                    <a:pt x="546816" y="293521"/>
                  </a:lnTo>
                  <a:cubicBezTo>
                    <a:pt x="546816" y="297313"/>
                    <a:pt x="544537" y="300347"/>
                    <a:pt x="540740" y="302622"/>
                  </a:cubicBezTo>
                  <a:cubicBezTo>
                    <a:pt x="539980" y="303381"/>
                    <a:pt x="537701" y="303381"/>
                    <a:pt x="536942" y="303381"/>
                  </a:cubicBezTo>
                  <a:cubicBezTo>
                    <a:pt x="534663" y="303381"/>
                    <a:pt x="531625" y="302622"/>
                    <a:pt x="529346" y="301106"/>
                  </a:cubicBezTo>
                  <a:lnTo>
                    <a:pt x="461747" y="242705"/>
                  </a:lnTo>
                  <a:lnTo>
                    <a:pt x="212615" y="242705"/>
                  </a:lnTo>
                  <a:cubicBezTo>
                    <a:pt x="206539" y="242705"/>
                    <a:pt x="202741" y="238912"/>
                    <a:pt x="202741" y="232845"/>
                  </a:cubicBezTo>
                  <a:lnTo>
                    <a:pt x="202741" y="9860"/>
                  </a:lnTo>
                  <a:cubicBezTo>
                    <a:pt x="202741" y="3792"/>
                    <a:pt x="206539" y="0"/>
                    <a:pt x="212615" y="0"/>
                  </a:cubicBezTo>
                  <a:close/>
                </a:path>
              </a:pathLst>
            </a:custGeom>
            <a:solidFill>
              <a:schemeClr val="bg1"/>
            </a:solidFill>
            <a:ln>
              <a:noFill/>
            </a:ln>
          </p:spPr>
        </p:sp>
      </p:grpSp>
      <p:grpSp>
        <p:nvGrpSpPr>
          <p:cNvPr id="51" name="组合 50"/>
          <p:cNvGrpSpPr/>
          <p:nvPr/>
        </p:nvGrpSpPr>
        <p:grpSpPr>
          <a:xfrm>
            <a:off x="4645627" y="2754000"/>
            <a:ext cx="1350000" cy="1350000"/>
            <a:chOff x="6194169" y="2529000"/>
            <a:chExt cx="1800000" cy="1800000"/>
          </a:xfrm>
        </p:grpSpPr>
        <p:sp>
          <p:nvSpPr>
            <p:cNvPr id="52" name="矩形 51"/>
            <p:cNvSpPr/>
            <p:nvPr/>
          </p:nvSpPr>
          <p:spPr>
            <a:xfrm>
              <a:off x="6194169" y="2529000"/>
              <a:ext cx="1800000" cy="1800000"/>
            </a:xfrm>
            <a:prstGeom prst="rect">
              <a:avLst/>
            </a:prstGeom>
            <a:solidFill>
              <a:srgbClr val="BE80FA"/>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232A3C"/>
                </a:solidFill>
              </a:endParaRPr>
            </a:p>
          </p:txBody>
        </p:sp>
        <p:sp>
          <p:nvSpPr>
            <p:cNvPr id="53" name="stocks-graphic-for-business-stats_20803"/>
            <p:cNvSpPr>
              <a:spLocks noChangeAspect="1"/>
            </p:cNvSpPr>
            <p:nvPr/>
          </p:nvSpPr>
          <p:spPr bwMode="auto">
            <a:xfrm>
              <a:off x="6428224" y="2871971"/>
              <a:ext cx="1311613" cy="1182925"/>
            </a:xfrm>
            <a:custGeom>
              <a:avLst/>
              <a:gdLst>
                <a:gd name="T0" fmla="*/ 7830 w 8541"/>
                <a:gd name="T1" fmla="*/ 7703 h 7703"/>
                <a:gd name="T2" fmla="*/ 0 w 8541"/>
                <a:gd name="T3" fmla="*/ 7703 h 7703"/>
                <a:gd name="T4" fmla="*/ 0 w 8541"/>
                <a:gd name="T5" fmla="*/ 0 h 7703"/>
                <a:gd name="T6" fmla="*/ 632 w 8541"/>
                <a:gd name="T7" fmla="*/ 0 h 7703"/>
                <a:gd name="T8" fmla="*/ 632 w 8541"/>
                <a:gd name="T9" fmla="*/ 4272 h 7703"/>
                <a:gd name="T10" fmla="*/ 4513 w 8541"/>
                <a:gd name="T11" fmla="*/ 1449 h 7703"/>
                <a:gd name="T12" fmla="*/ 5841 w 8541"/>
                <a:gd name="T13" fmla="*/ 2017 h 7703"/>
                <a:gd name="T14" fmla="*/ 7667 w 8541"/>
                <a:gd name="T15" fmla="*/ 357 h 7703"/>
                <a:gd name="T16" fmla="*/ 7305 w 8541"/>
                <a:gd name="T17" fmla="*/ 0 h 7703"/>
                <a:gd name="T18" fmla="*/ 8541 w 8541"/>
                <a:gd name="T19" fmla="*/ 0 h 7703"/>
                <a:gd name="T20" fmla="*/ 8541 w 8541"/>
                <a:gd name="T21" fmla="*/ 1235 h 7703"/>
                <a:gd name="T22" fmla="*/ 8116 w 8541"/>
                <a:gd name="T23" fmla="*/ 806 h 7703"/>
                <a:gd name="T24" fmla="*/ 5965 w 8541"/>
                <a:gd name="T25" fmla="*/ 2756 h 7703"/>
                <a:gd name="T26" fmla="*/ 4593 w 8541"/>
                <a:gd name="T27" fmla="*/ 2172 h 7703"/>
                <a:gd name="T28" fmla="*/ 632 w 8541"/>
                <a:gd name="T29" fmla="*/ 5054 h 7703"/>
                <a:gd name="T30" fmla="*/ 632 w 8541"/>
                <a:gd name="T31" fmla="*/ 7072 h 7703"/>
                <a:gd name="T32" fmla="*/ 1348 w 8541"/>
                <a:gd name="T33" fmla="*/ 7072 h 7703"/>
                <a:gd name="T34" fmla="*/ 1348 w 8541"/>
                <a:gd name="T35" fmla="*/ 5289 h 7703"/>
                <a:gd name="T36" fmla="*/ 1980 w 8541"/>
                <a:gd name="T37" fmla="*/ 5289 h 7703"/>
                <a:gd name="T38" fmla="*/ 1980 w 8541"/>
                <a:gd name="T39" fmla="*/ 7072 h 7703"/>
                <a:gd name="T40" fmla="*/ 2517 w 8541"/>
                <a:gd name="T41" fmla="*/ 7072 h 7703"/>
                <a:gd name="T42" fmla="*/ 2517 w 8541"/>
                <a:gd name="T43" fmla="*/ 4558 h 7703"/>
                <a:gd name="T44" fmla="*/ 3149 w 8541"/>
                <a:gd name="T45" fmla="*/ 4558 h 7703"/>
                <a:gd name="T46" fmla="*/ 3149 w 8541"/>
                <a:gd name="T47" fmla="*/ 7072 h 7703"/>
                <a:gd name="T48" fmla="*/ 3686 w 8541"/>
                <a:gd name="T49" fmla="*/ 7072 h 7703"/>
                <a:gd name="T50" fmla="*/ 3686 w 8541"/>
                <a:gd name="T51" fmla="*/ 3824 h 7703"/>
                <a:gd name="T52" fmla="*/ 4318 w 8541"/>
                <a:gd name="T53" fmla="*/ 3824 h 7703"/>
                <a:gd name="T54" fmla="*/ 4318 w 8541"/>
                <a:gd name="T55" fmla="*/ 7072 h 7703"/>
                <a:gd name="T56" fmla="*/ 4855 w 8541"/>
                <a:gd name="T57" fmla="*/ 7072 h 7703"/>
                <a:gd name="T58" fmla="*/ 4855 w 8541"/>
                <a:gd name="T59" fmla="*/ 3458 h 7703"/>
                <a:gd name="T60" fmla="*/ 5491 w 8541"/>
                <a:gd name="T61" fmla="*/ 3458 h 7703"/>
                <a:gd name="T62" fmla="*/ 5491 w 8541"/>
                <a:gd name="T63" fmla="*/ 7072 h 7703"/>
                <a:gd name="T64" fmla="*/ 6028 w 8541"/>
                <a:gd name="T65" fmla="*/ 7072 h 7703"/>
                <a:gd name="T66" fmla="*/ 6028 w 8541"/>
                <a:gd name="T67" fmla="*/ 4193 h 7703"/>
                <a:gd name="T68" fmla="*/ 6660 w 8541"/>
                <a:gd name="T69" fmla="*/ 4193 h 7703"/>
                <a:gd name="T70" fmla="*/ 6660 w 8541"/>
                <a:gd name="T71" fmla="*/ 7072 h 7703"/>
                <a:gd name="T72" fmla="*/ 7197 w 8541"/>
                <a:gd name="T73" fmla="*/ 7072 h 7703"/>
                <a:gd name="T74" fmla="*/ 7197 w 8541"/>
                <a:gd name="T75" fmla="*/ 2728 h 7703"/>
                <a:gd name="T76" fmla="*/ 7830 w 8541"/>
                <a:gd name="T77" fmla="*/ 2728 h 7703"/>
                <a:gd name="T78" fmla="*/ 7830 w 8541"/>
                <a:gd name="T79" fmla="*/ 7703 h 7703"/>
                <a:gd name="T80" fmla="*/ 7830 w 8541"/>
                <a:gd name="T81" fmla="*/ 7703 h 7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41" h="7703">
                  <a:moveTo>
                    <a:pt x="7830" y="7703"/>
                  </a:moveTo>
                  <a:lnTo>
                    <a:pt x="0" y="7703"/>
                  </a:lnTo>
                  <a:lnTo>
                    <a:pt x="0" y="0"/>
                  </a:lnTo>
                  <a:lnTo>
                    <a:pt x="632" y="0"/>
                  </a:lnTo>
                  <a:lnTo>
                    <a:pt x="632" y="4272"/>
                  </a:lnTo>
                  <a:lnTo>
                    <a:pt x="4513" y="1449"/>
                  </a:lnTo>
                  <a:lnTo>
                    <a:pt x="5841" y="2017"/>
                  </a:lnTo>
                  <a:lnTo>
                    <a:pt x="7667" y="357"/>
                  </a:lnTo>
                  <a:lnTo>
                    <a:pt x="7305" y="0"/>
                  </a:lnTo>
                  <a:lnTo>
                    <a:pt x="8541" y="0"/>
                  </a:lnTo>
                  <a:lnTo>
                    <a:pt x="8541" y="1235"/>
                  </a:lnTo>
                  <a:lnTo>
                    <a:pt x="8116" y="806"/>
                  </a:lnTo>
                  <a:lnTo>
                    <a:pt x="5965" y="2756"/>
                  </a:lnTo>
                  <a:lnTo>
                    <a:pt x="4593" y="2172"/>
                  </a:lnTo>
                  <a:lnTo>
                    <a:pt x="632" y="5054"/>
                  </a:lnTo>
                  <a:lnTo>
                    <a:pt x="632" y="7072"/>
                  </a:lnTo>
                  <a:lnTo>
                    <a:pt x="1348" y="7072"/>
                  </a:lnTo>
                  <a:lnTo>
                    <a:pt x="1348" y="5289"/>
                  </a:lnTo>
                  <a:lnTo>
                    <a:pt x="1980" y="5289"/>
                  </a:lnTo>
                  <a:lnTo>
                    <a:pt x="1980" y="7072"/>
                  </a:lnTo>
                  <a:lnTo>
                    <a:pt x="2517" y="7072"/>
                  </a:lnTo>
                  <a:lnTo>
                    <a:pt x="2517" y="4558"/>
                  </a:lnTo>
                  <a:lnTo>
                    <a:pt x="3149" y="4558"/>
                  </a:lnTo>
                  <a:lnTo>
                    <a:pt x="3149" y="7072"/>
                  </a:lnTo>
                  <a:lnTo>
                    <a:pt x="3686" y="7072"/>
                  </a:lnTo>
                  <a:lnTo>
                    <a:pt x="3686" y="3824"/>
                  </a:lnTo>
                  <a:lnTo>
                    <a:pt x="4318" y="3824"/>
                  </a:lnTo>
                  <a:lnTo>
                    <a:pt x="4318" y="7072"/>
                  </a:lnTo>
                  <a:lnTo>
                    <a:pt x="4855" y="7072"/>
                  </a:lnTo>
                  <a:lnTo>
                    <a:pt x="4855" y="3458"/>
                  </a:lnTo>
                  <a:lnTo>
                    <a:pt x="5491" y="3458"/>
                  </a:lnTo>
                  <a:lnTo>
                    <a:pt x="5491" y="7072"/>
                  </a:lnTo>
                  <a:lnTo>
                    <a:pt x="6028" y="7072"/>
                  </a:lnTo>
                  <a:lnTo>
                    <a:pt x="6028" y="4193"/>
                  </a:lnTo>
                  <a:lnTo>
                    <a:pt x="6660" y="4193"/>
                  </a:lnTo>
                  <a:lnTo>
                    <a:pt x="6660" y="7072"/>
                  </a:lnTo>
                  <a:lnTo>
                    <a:pt x="7197" y="7072"/>
                  </a:lnTo>
                  <a:lnTo>
                    <a:pt x="7197" y="2728"/>
                  </a:lnTo>
                  <a:lnTo>
                    <a:pt x="7830" y="2728"/>
                  </a:lnTo>
                  <a:lnTo>
                    <a:pt x="7830" y="7703"/>
                  </a:lnTo>
                  <a:lnTo>
                    <a:pt x="7830" y="7703"/>
                  </a:lnTo>
                  <a:close/>
                </a:path>
              </a:pathLst>
            </a:custGeom>
            <a:solidFill>
              <a:schemeClr val="bg1"/>
            </a:solidFill>
            <a:ln>
              <a:noFill/>
            </a:ln>
          </p:spPr>
        </p:sp>
      </p:grpSp>
      <p:grpSp>
        <p:nvGrpSpPr>
          <p:cNvPr id="54" name="组合 53"/>
          <p:cNvGrpSpPr/>
          <p:nvPr/>
        </p:nvGrpSpPr>
        <p:grpSpPr>
          <a:xfrm>
            <a:off x="1694332" y="2754000"/>
            <a:ext cx="1350000" cy="1350000"/>
            <a:chOff x="2259109" y="2529000"/>
            <a:chExt cx="1800000" cy="1800000"/>
          </a:xfrm>
        </p:grpSpPr>
        <p:sp>
          <p:nvSpPr>
            <p:cNvPr id="55" name="矩形 54"/>
            <p:cNvSpPr/>
            <p:nvPr/>
          </p:nvSpPr>
          <p:spPr>
            <a:xfrm>
              <a:off x="2259109" y="2529000"/>
              <a:ext cx="1800000" cy="1800000"/>
            </a:xfrm>
            <a:prstGeom prst="rect">
              <a:avLst/>
            </a:pr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232A3C"/>
                </a:solidFill>
              </a:endParaRPr>
            </a:p>
          </p:txBody>
        </p:sp>
        <p:sp>
          <p:nvSpPr>
            <p:cNvPr id="56" name="seo-specialist-bald-head-male-symbol-with-puzzle-pieces-inside_48629"/>
            <p:cNvSpPr>
              <a:spLocks noChangeAspect="1"/>
            </p:cNvSpPr>
            <p:nvPr/>
          </p:nvSpPr>
          <p:spPr bwMode="auto">
            <a:xfrm>
              <a:off x="2601731" y="2787862"/>
              <a:ext cx="1033902" cy="1311613"/>
            </a:xfrm>
            <a:custGeom>
              <a:avLst/>
              <a:gdLst>
                <a:gd name="T0" fmla="*/ 836 w 839"/>
                <a:gd name="T1" fmla="*/ 358 h 1066"/>
                <a:gd name="T2" fmla="*/ 95 w 839"/>
                <a:gd name="T3" fmla="*/ 460 h 1066"/>
                <a:gd name="T4" fmla="*/ 104 w 839"/>
                <a:gd name="T5" fmla="*/ 800 h 1066"/>
                <a:gd name="T6" fmla="*/ 254 w 839"/>
                <a:gd name="T7" fmla="*/ 1066 h 1066"/>
                <a:gd name="T8" fmla="*/ 523 w 839"/>
                <a:gd name="T9" fmla="*/ 501 h 1066"/>
                <a:gd name="T10" fmla="*/ 490 w 839"/>
                <a:gd name="T11" fmla="*/ 558 h 1066"/>
                <a:gd name="T12" fmla="*/ 394 w 839"/>
                <a:gd name="T13" fmla="*/ 528 h 1066"/>
                <a:gd name="T14" fmla="*/ 346 w 839"/>
                <a:gd name="T15" fmla="*/ 543 h 1066"/>
                <a:gd name="T16" fmla="*/ 373 w 839"/>
                <a:gd name="T17" fmla="*/ 522 h 1066"/>
                <a:gd name="T18" fmla="*/ 358 w 839"/>
                <a:gd name="T19" fmla="*/ 448 h 1066"/>
                <a:gd name="T20" fmla="*/ 400 w 839"/>
                <a:gd name="T21" fmla="*/ 382 h 1066"/>
                <a:gd name="T22" fmla="*/ 424 w 839"/>
                <a:gd name="T23" fmla="*/ 370 h 1066"/>
                <a:gd name="T24" fmla="*/ 526 w 839"/>
                <a:gd name="T25" fmla="*/ 403 h 1066"/>
                <a:gd name="T26" fmla="*/ 490 w 839"/>
                <a:gd name="T27" fmla="*/ 456 h 1066"/>
                <a:gd name="T28" fmla="*/ 561 w 839"/>
                <a:gd name="T29" fmla="*/ 459 h 1066"/>
                <a:gd name="T30" fmla="*/ 678 w 839"/>
                <a:gd name="T31" fmla="*/ 325 h 1066"/>
                <a:gd name="T32" fmla="*/ 705 w 839"/>
                <a:gd name="T33" fmla="*/ 367 h 1066"/>
                <a:gd name="T34" fmla="*/ 699 w 839"/>
                <a:gd name="T35" fmla="*/ 433 h 1066"/>
                <a:gd name="T36" fmla="*/ 705 w 839"/>
                <a:gd name="T37" fmla="*/ 483 h 1066"/>
                <a:gd name="T38" fmla="*/ 672 w 839"/>
                <a:gd name="T39" fmla="*/ 474 h 1066"/>
                <a:gd name="T40" fmla="*/ 570 w 839"/>
                <a:gd name="T41" fmla="*/ 457 h 1066"/>
                <a:gd name="T42" fmla="*/ 520 w 839"/>
                <a:gd name="T43" fmla="*/ 463 h 1066"/>
                <a:gd name="T44" fmla="*/ 517 w 839"/>
                <a:gd name="T45" fmla="*/ 430 h 1066"/>
                <a:gd name="T46" fmla="*/ 511 w 839"/>
                <a:gd name="T47" fmla="*/ 355 h 1066"/>
                <a:gd name="T48" fmla="*/ 567 w 839"/>
                <a:gd name="T49" fmla="*/ 358 h 1066"/>
                <a:gd name="T50" fmla="*/ 600 w 839"/>
                <a:gd name="T51" fmla="*/ 301 h 1066"/>
                <a:gd name="T52" fmla="*/ 684 w 839"/>
                <a:gd name="T53" fmla="*/ 325 h 1066"/>
                <a:gd name="T54" fmla="*/ 481 w 839"/>
                <a:gd name="T55" fmla="*/ 203 h 1066"/>
                <a:gd name="T56" fmla="*/ 514 w 839"/>
                <a:gd name="T57" fmla="*/ 146 h 1066"/>
                <a:gd name="T58" fmla="*/ 609 w 839"/>
                <a:gd name="T59" fmla="*/ 176 h 1066"/>
                <a:gd name="T60" fmla="*/ 657 w 839"/>
                <a:gd name="T61" fmla="*/ 161 h 1066"/>
                <a:gd name="T62" fmla="*/ 627 w 839"/>
                <a:gd name="T63" fmla="*/ 182 h 1066"/>
                <a:gd name="T64" fmla="*/ 606 w 839"/>
                <a:gd name="T65" fmla="*/ 283 h 1066"/>
                <a:gd name="T66" fmla="*/ 612 w 839"/>
                <a:gd name="T67" fmla="*/ 334 h 1066"/>
                <a:gd name="T68" fmla="*/ 579 w 839"/>
                <a:gd name="T69" fmla="*/ 325 h 1066"/>
                <a:gd name="T70" fmla="*/ 481 w 839"/>
                <a:gd name="T71" fmla="*/ 301 h 1066"/>
                <a:gd name="T72" fmla="*/ 517 w 839"/>
                <a:gd name="T73" fmla="*/ 247 h 1066"/>
                <a:gd name="T74" fmla="*/ 445 w 839"/>
                <a:gd name="T75" fmla="*/ 244 h 1066"/>
                <a:gd name="T76" fmla="*/ 320 w 839"/>
                <a:gd name="T77" fmla="*/ 379 h 1066"/>
                <a:gd name="T78" fmla="*/ 317 w 839"/>
                <a:gd name="T79" fmla="*/ 316 h 1066"/>
                <a:gd name="T80" fmla="*/ 266 w 839"/>
                <a:gd name="T81" fmla="*/ 295 h 1066"/>
                <a:gd name="T82" fmla="*/ 308 w 839"/>
                <a:gd name="T83" fmla="*/ 230 h 1066"/>
                <a:gd name="T84" fmla="*/ 331 w 839"/>
                <a:gd name="T85" fmla="*/ 218 h 1066"/>
                <a:gd name="T86" fmla="*/ 433 w 839"/>
                <a:gd name="T87" fmla="*/ 250 h 1066"/>
                <a:gd name="T88" fmla="*/ 484 w 839"/>
                <a:gd name="T89" fmla="*/ 244 h 1066"/>
                <a:gd name="T90" fmla="*/ 487 w 839"/>
                <a:gd name="T91" fmla="*/ 277 h 1066"/>
                <a:gd name="T92" fmla="*/ 493 w 839"/>
                <a:gd name="T93" fmla="*/ 352 h 1066"/>
                <a:gd name="T94" fmla="*/ 433 w 839"/>
                <a:gd name="T95" fmla="*/ 346 h 1066"/>
                <a:gd name="T96" fmla="*/ 400 w 839"/>
                <a:gd name="T97" fmla="*/ 403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9" h="1066">
                  <a:moveTo>
                    <a:pt x="254" y="1066"/>
                  </a:moveTo>
                  <a:lnTo>
                    <a:pt x="839" y="1066"/>
                  </a:lnTo>
                  <a:cubicBezTo>
                    <a:pt x="839" y="1066"/>
                    <a:pt x="669" y="928"/>
                    <a:pt x="672" y="779"/>
                  </a:cubicBezTo>
                  <a:cubicBezTo>
                    <a:pt x="675" y="695"/>
                    <a:pt x="839" y="591"/>
                    <a:pt x="836" y="358"/>
                  </a:cubicBezTo>
                  <a:cubicBezTo>
                    <a:pt x="836" y="241"/>
                    <a:pt x="723" y="47"/>
                    <a:pt x="532" y="23"/>
                  </a:cubicBezTo>
                  <a:cubicBezTo>
                    <a:pt x="340" y="0"/>
                    <a:pt x="197" y="41"/>
                    <a:pt x="134" y="161"/>
                  </a:cubicBezTo>
                  <a:cubicBezTo>
                    <a:pt x="72" y="280"/>
                    <a:pt x="66" y="382"/>
                    <a:pt x="72" y="403"/>
                  </a:cubicBezTo>
                  <a:cubicBezTo>
                    <a:pt x="78" y="421"/>
                    <a:pt x="95" y="460"/>
                    <a:pt x="95" y="460"/>
                  </a:cubicBezTo>
                  <a:cubicBezTo>
                    <a:pt x="95" y="460"/>
                    <a:pt x="0" y="609"/>
                    <a:pt x="6" y="633"/>
                  </a:cubicBezTo>
                  <a:cubicBezTo>
                    <a:pt x="12" y="657"/>
                    <a:pt x="78" y="669"/>
                    <a:pt x="78" y="669"/>
                  </a:cubicBezTo>
                  <a:cubicBezTo>
                    <a:pt x="78" y="669"/>
                    <a:pt x="84" y="687"/>
                    <a:pt x="72" y="716"/>
                  </a:cubicBezTo>
                  <a:cubicBezTo>
                    <a:pt x="60" y="746"/>
                    <a:pt x="95" y="788"/>
                    <a:pt x="104" y="800"/>
                  </a:cubicBezTo>
                  <a:cubicBezTo>
                    <a:pt x="113" y="812"/>
                    <a:pt x="90" y="854"/>
                    <a:pt x="98" y="878"/>
                  </a:cubicBezTo>
                  <a:cubicBezTo>
                    <a:pt x="107" y="902"/>
                    <a:pt x="146" y="928"/>
                    <a:pt x="191" y="922"/>
                  </a:cubicBezTo>
                  <a:cubicBezTo>
                    <a:pt x="236" y="916"/>
                    <a:pt x="296" y="904"/>
                    <a:pt x="317" y="902"/>
                  </a:cubicBezTo>
                  <a:cubicBezTo>
                    <a:pt x="364" y="1012"/>
                    <a:pt x="254" y="1066"/>
                    <a:pt x="254" y="1066"/>
                  </a:cubicBezTo>
                  <a:close/>
                  <a:moveTo>
                    <a:pt x="541" y="528"/>
                  </a:moveTo>
                  <a:cubicBezTo>
                    <a:pt x="535" y="531"/>
                    <a:pt x="532" y="534"/>
                    <a:pt x="529" y="534"/>
                  </a:cubicBezTo>
                  <a:lnTo>
                    <a:pt x="529" y="528"/>
                  </a:lnTo>
                  <a:cubicBezTo>
                    <a:pt x="529" y="522"/>
                    <a:pt x="532" y="513"/>
                    <a:pt x="523" y="501"/>
                  </a:cubicBezTo>
                  <a:cubicBezTo>
                    <a:pt x="508" y="483"/>
                    <a:pt x="481" y="486"/>
                    <a:pt x="466" y="507"/>
                  </a:cubicBezTo>
                  <a:cubicBezTo>
                    <a:pt x="460" y="516"/>
                    <a:pt x="460" y="525"/>
                    <a:pt x="463" y="537"/>
                  </a:cubicBezTo>
                  <a:cubicBezTo>
                    <a:pt x="469" y="549"/>
                    <a:pt x="475" y="552"/>
                    <a:pt x="484" y="555"/>
                  </a:cubicBezTo>
                  <a:cubicBezTo>
                    <a:pt x="487" y="555"/>
                    <a:pt x="487" y="555"/>
                    <a:pt x="490" y="558"/>
                  </a:cubicBezTo>
                  <a:cubicBezTo>
                    <a:pt x="487" y="561"/>
                    <a:pt x="484" y="561"/>
                    <a:pt x="481" y="564"/>
                  </a:cubicBezTo>
                  <a:lnTo>
                    <a:pt x="442" y="588"/>
                  </a:lnTo>
                  <a:lnTo>
                    <a:pt x="418" y="549"/>
                  </a:lnTo>
                  <a:cubicBezTo>
                    <a:pt x="409" y="534"/>
                    <a:pt x="403" y="528"/>
                    <a:pt x="394" y="528"/>
                  </a:cubicBezTo>
                  <a:cubicBezTo>
                    <a:pt x="388" y="528"/>
                    <a:pt x="385" y="531"/>
                    <a:pt x="382" y="534"/>
                  </a:cubicBezTo>
                  <a:cubicBezTo>
                    <a:pt x="379" y="537"/>
                    <a:pt x="376" y="543"/>
                    <a:pt x="376" y="546"/>
                  </a:cubicBezTo>
                  <a:cubicBezTo>
                    <a:pt x="373" y="552"/>
                    <a:pt x="373" y="552"/>
                    <a:pt x="367" y="555"/>
                  </a:cubicBezTo>
                  <a:cubicBezTo>
                    <a:pt x="358" y="558"/>
                    <a:pt x="349" y="552"/>
                    <a:pt x="346" y="543"/>
                  </a:cubicBezTo>
                  <a:cubicBezTo>
                    <a:pt x="346" y="540"/>
                    <a:pt x="343" y="531"/>
                    <a:pt x="349" y="525"/>
                  </a:cubicBezTo>
                  <a:cubicBezTo>
                    <a:pt x="352" y="522"/>
                    <a:pt x="355" y="522"/>
                    <a:pt x="358" y="522"/>
                  </a:cubicBezTo>
                  <a:lnTo>
                    <a:pt x="364" y="522"/>
                  </a:lnTo>
                  <a:lnTo>
                    <a:pt x="373" y="522"/>
                  </a:lnTo>
                  <a:lnTo>
                    <a:pt x="376" y="522"/>
                  </a:lnTo>
                  <a:cubicBezTo>
                    <a:pt x="382" y="522"/>
                    <a:pt x="385" y="519"/>
                    <a:pt x="388" y="516"/>
                  </a:cubicBezTo>
                  <a:cubicBezTo>
                    <a:pt x="391" y="510"/>
                    <a:pt x="388" y="501"/>
                    <a:pt x="382" y="486"/>
                  </a:cubicBezTo>
                  <a:lnTo>
                    <a:pt x="358" y="448"/>
                  </a:lnTo>
                  <a:lnTo>
                    <a:pt x="397" y="424"/>
                  </a:lnTo>
                  <a:cubicBezTo>
                    <a:pt x="412" y="415"/>
                    <a:pt x="418" y="409"/>
                    <a:pt x="418" y="400"/>
                  </a:cubicBezTo>
                  <a:cubicBezTo>
                    <a:pt x="418" y="394"/>
                    <a:pt x="415" y="391"/>
                    <a:pt x="412" y="388"/>
                  </a:cubicBezTo>
                  <a:cubicBezTo>
                    <a:pt x="409" y="385"/>
                    <a:pt x="403" y="382"/>
                    <a:pt x="400" y="382"/>
                  </a:cubicBezTo>
                  <a:cubicBezTo>
                    <a:pt x="394" y="379"/>
                    <a:pt x="394" y="379"/>
                    <a:pt x="391" y="373"/>
                  </a:cubicBezTo>
                  <a:cubicBezTo>
                    <a:pt x="388" y="367"/>
                    <a:pt x="391" y="364"/>
                    <a:pt x="394" y="361"/>
                  </a:cubicBezTo>
                  <a:cubicBezTo>
                    <a:pt x="400" y="352"/>
                    <a:pt x="415" y="349"/>
                    <a:pt x="421" y="358"/>
                  </a:cubicBezTo>
                  <a:cubicBezTo>
                    <a:pt x="424" y="364"/>
                    <a:pt x="424" y="364"/>
                    <a:pt x="424" y="370"/>
                  </a:cubicBezTo>
                  <a:lnTo>
                    <a:pt x="424" y="382"/>
                  </a:lnTo>
                  <a:cubicBezTo>
                    <a:pt x="424" y="397"/>
                    <a:pt x="439" y="400"/>
                    <a:pt x="463" y="388"/>
                  </a:cubicBezTo>
                  <a:lnTo>
                    <a:pt x="502" y="364"/>
                  </a:lnTo>
                  <a:lnTo>
                    <a:pt x="526" y="403"/>
                  </a:lnTo>
                  <a:cubicBezTo>
                    <a:pt x="529" y="409"/>
                    <a:pt x="532" y="412"/>
                    <a:pt x="532" y="415"/>
                  </a:cubicBezTo>
                  <a:lnTo>
                    <a:pt x="526" y="415"/>
                  </a:lnTo>
                  <a:cubicBezTo>
                    <a:pt x="517" y="415"/>
                    <a:pt x="508" y="415"/>
                    <a:pt x="499" y="421"/>
                  </a:cubicBezTo>
                  <a:cubicBezTo>
                    <a:pt x="487" y="430"/>
                    <a:pt x="484" y="445"/>
                    <a:pt x="490" y="456"/>
                  </a:cubicBezTo>
                  <a:cubicBezTo>
                    <a:pt x="496" y="474"/>
                    <a:pt x="517" y="486"/>
                    <a:pt x="534" y="477"/>
                  </a:cubicBezTo>
                  <a:cubicBezTo>
                    <a:pt x="546" y="471"/>
                    <a:pt x="549" y="465"/>
                    <a:pt x="552" y="456"/>
                  </a:cubicBezTo>
                  <a:cubicBezTo>
                    <a:pt x="552" y="453"/>
                    <a:pt x="552" y="453"/>
                    <a:pt x="555" y="451"/>
                  </a:cubicBezTo>
                  <a:cubicBezTo>
                    <a:pt x="558" y="454"/>
                    <a:pt x="558" y="456"/>
                    <a:pt x="561" y="459"/>
                  </a:cubicBezTo>
                  <a:lnTo>
                    <a:pt x="585" y="498"/>
                  </a:lnTo>
                  <a:lnTo>
                    <a:pt x="541" y="528"/>
                  </a:lnTo>
                  <a:close/>
                  <a:moveTo>
                    <a:pt x="684" y="325"/>
                  </a:moveTo>
                  <a:lnTo>
                    <a:pt x="678" y="325"/>
                  </a:lnTo>
                  <a:cubicBezTo>
                    <a:pt x="669" y="325"/>
                    <a:pt x="660" y="325"/>
                    <a:pt x="651" y="331"/>
                  </a:cubicBezTo>
                  <a:cubicBezTo>
                    <a:pt x="639" y="340"/>
                    <a:pt x="636" y="355"/>
                    <a:pt x="642" y="367"/>
                  </a:cubicBezTo>
                  <a:cubicBezTo>
                    <a:pt x="648" y="385"/>
                    <a:pt x="669" y="397"/>
                    <a:pt x="687" y="388"/>
                  </a:cubicBezTo>
                  <a:cubicBezTo>
                    <a:pt x="699" y="382"/>
                    <a:pt x="702" y="376"/>
                    <a:pt x="705" y="367"/>
                  </a:cubicBezTo>
                  <a:cubicBezTo>
                    <a:pt x="705" y="364"/>
                    <a:pt x="705" y="364"/>
                    <a:pt x="708" y="361"/>
                  </a:cubicBezTo>
                  <a:cubicBezTo>
                    <a:pt x="711" y="364"/>
                    <a:pt x="711" y="367"/>
                    <a:pt x="714" y="370"/>
                  </a:cubicBezTo>
                  <a:lnTo>
                    <a:pt x="738" y="409"/>
                  </a:lnTo>
                  <a:lnTo>
                    <a:pt x="699" y="433"/>
                  </a:lnTo>
                  <a:cubicBezTo>
                    <a:pt x="684" y="442"/>
                    <a:pt x="678" y="448"/>
                    <a:pt x="678" y="457"/>
                  </a:cubicBezTo>
                  <a:cubicBezTo>
                    <a:pt x="678" y="462"/>
                    <a:pt x="681" y="465"/>
                    <a:pt x="684" y="468"/>
                  </a:cubicBezTo>
                  <a:cubicBezTo>
                    <a:pt x="687" y="471"/>
                    <a:pt x="693" y="474"/>
                    <a:pt x="696" y="474"/>
                  </a:cubicBezTo>
                  <a:cubicBezTo>
                    <a:pt x="702" y="477"/>
                    <a:pt x="702" y="477"/>
                    <a:pt x="705" y="483"/>
                  </a:cubicBezTo>
                  <a:cubicBezTo>
                    <a:pt x="708" y="489"/>
                    <a:pt x="705" y="492"/>
                    <a:pt x="702" y="495"/>
                  </a:cubicBezTo>
                  <a:cubicBezTo>
                    <a:pt x="696" y="504"/>
                    <a:pt x="681" y="507"/>
                    <a:pt x="675" y="498"/>
                  </a:cubicBezTo>
                  <a:cubicBezTo>
                    <a:pt x="672" y="492"/>
                    <a:pt x="672" y="492"/>
                    <a:pt x="672" y="486"/>
                  </a:cubicBezTo>
                  <a:lnTo>
                    <a:pt x="672" y="474"/>
                  </a:lnTo>
                  <a:cubicBezTo>
                    <a:pt x="672" y="466"/>
                    <a:pt x="666" y="463"/>
                    <a:pt x="657" y="463"/>
                  </a:cubicBezTo>
                  <a:cubicBezTo>
                    <a:pt x="651" y="463"/>
                    <a:pt x="645" y="466"/>
                    <a:pt x="633" y="471"/>
                  </a:cubicBezTo>
                  <a:lnTo>
                    <a:pt x="594" y="495"/>
                  </a:lnTo>
                  <a:lnTo>
                    <a:pt x="570" y="457"/>
                  </a:lnTo>
                  <a:cubicBezTo>
                    <a:pt x="561" y="442"/>
                    <a:pt x="555" y="436"/>
                    <a:pt x="546" y="436"/>
                  </a:cubicBezTo>
                  <a:cubicBezTo>
                    <a:pt x="541" y="436"/>
                    <a:pt x="538" y="439"/>
                    <a:pt x="535" y="442"/>
                  </a:cubicBezTo>
                  <a:cubicBezTo>
                    <a:pt x="532" y="445"/>
                    <a:pt x="529" y="451"/>
                    <a:pt x="529" y="454"/>
                  </a:cubicBezTo>
                  <a:cubicBezTo>
                    <a:pt x="526" y="460"/>
                    <a:pt x="526" y="460"/>
                    <a:pt x="520" y="463"/>
                  </a:cubicBezTo>
                  <a:cubicBezTo>
                    <a:pt x="511" y="466"/>
                    <a:pt x="502" y="460"/>
                    <a:pt x="499" y="451"/>
                  </a:cubicBezTo>
                  <a:cubicBezTo>
                    <a:pt x="499" y="448"/>
                    <a:pt x="496" y="439"/>
                    <a:pt x="502" y="433"/>
                  </a:cubicBezTo>
                  <a:cubicBezTo>
                    <a:pt x="505" y="430"/>
                    <a:pt x="508" y="430"/>
                    <a:pt x="511" y="430"/>
                  </a:cubicBezTo>
                  <a:lnTo>
                    <a:pt x="517" y="430"/>
                  </a:lnTo>
                  <a:lnTo>
                    <a:pt x="529" y="430"/>
                  </a:lnTo>
                  <a:cubicBezTo>
                    <a:pt x="535" y="430"/>
                    <a:pt x="538" y="427"/>
                    <a:pt x="541" y="424"/>
                  </a:cubicBezTo>
                  <a:cubicBezTo>
                    <a:pt x="544" y="418"/>
                    <a:pt x="544" y="409"/>
                    <a:pt x="535" y="394"/>
                  </a:cubicBezTo>
                  <a:lnTo>
                    <a:pt x="511" y="355"/>
                  </a:lnTo>
                  <a:lnTo>
                    <a:pt x="549" y="331"/>
                  </a:lnTo>
                  <a:cubicBezTo>
                    <a:pt x="555" y="328"/>
                    <a:pt x="558" y="325"/>
                    <a:pt x="561" y="325"/>
                  </a:cubicBezTo>
                  <a:lnTo>
                    <a:pt x="561" y="331"/>
                  </a:lnTo>
                  <a:cubicBezTo>
                    <a:pt x="561" y="337"/>
                    <a:pt x="558" y="346"/>
                    <a:pt x="567" y="358"/>
                  </a:cubicBezTo>
                  <a:cubicBezTo>
                    <a:pt x="582" y="376"/>
                    <a:pt x="609" y="373"/>
                    <a:pt x="624" y="352"/>
                  </a:cubicBezTo>
                  <a:cubicBezTo>
                    <a:pt x="630" y="343"/>
                    <a:pt x="630" y="334"/>
                    <a:pt x="627" y="322"/>
                  </a:cubicBezTo>
                  <a:cubicBezTo>
                    <a:pt x="621" y="310"/>
                    <a:pt x="615" y="307"/>
                    <a:pt x="606" y="304"/>
                  </a:cubicBezTo>
                  <a:cubicBezTo>
                    <a:pt x="603" y="304"/>
                    <a:pt x="603" y="304"/>
                    <a:pt x="600" y="301"/>
                  </a:cubicBezTo>
                  <a:cubicBezTo>
                    <a:pt x="603" y="298"/>
                    <a:pt x="606" y="298"/>
                    <a:pt x="609" y="295"/>
                  </a:cubicBezTo>
                  <a:lnTo>
                    <a:pt x="648" y="271"/>
                  </a:lnTo>
                  <a:lnTo>
                    <a:pt x="672" y="310"/>
                  </a:lnTo>
                  <a:cubicBezTo>
                    <a:pt x="681" y="319"/>
                    <a:pt x="684" y="322"/>
                    <a:pt x="684" y="325"/>
                  </a:cubicBezTo>
                  <a:close/>
                  <a:moveTo>
                    <a:pt x="463" y="176"/>
                  </a:moveTo>
                  <a:cubicBezTo>
                    <a:pt x="469" y="173"/>
                    <a:pt x="472" y="170"/>
                    <a:pt x="475" y="170"/>
                  </a:cubicBezTo>
                  <a:lnTo>
                    <a:pt x="475" y="176"/>
                  </a:lnTo>
                  <a:cubicBezTo>
                    <a:pt x="475" y="182"/>
                    <a:pt x="472" y="191"/>
                    <a:pt x="481" y="203"/>
                  </a:cubicBezTo>
                  <a:cubicBezTo>
                    <a:pt x="496" y="221"/>
                    <a:pt x="523" y="215"/>
                    <a:pt x="538" y="197"/>
                  </a:cubicBezTo>
                  <a:cubicBezTo>
                    <a:pt x="544" y="188"/>
                    <a:pt x="544" y="179"/>
                    <a:pt x="541" y="167"/>
                  </a:cubicBezTo>
                  <a:cubicBezTo>
                    <a:pt x="535" y="155"/>
                    <a:pt x="529" y="152"/>
                    <a:pt x="520" y="149"/>
                  </a:cubicBezTo>
                  <a:cubicBezTo>
                    <a:pt x="517" y="149"/>
                    <a:pt x="517" y="149"/>
                    <a:pt x="514" y="146"/>
                  </a:cubicBezTo>
                  <a:cubicBezTo>
                    <a:pt x="517" y="143"/>
                    <a:pt x="520" y="143"/>
                    <a:pt x="523" y="140"/>
                  </a:cubicBezTo>
                  <a:lnTo>
                    <a:pt x="561" y="116"/>
                  </a:lnTo>
                  <a:lnTo>
                    <a:pt x="585" y="155"/>
                  </a:lnTo>
                  <a:cubicBezTo>
                    <a:pt x="594" y="170"/>
                    <a:pt x="600" y="176"/>
                    <a:pt x="609" y="176"/>
                  </a:cubicBezTo>
                  <a:cubicBezTo>
                    <a:pt x="615" y="176"/>
                    <a:pt x="618" y="173"/>
                    <a:pt x="621" y="170"/>
                  </a:cubicBezTo>
                  <a:cubicBezTo>
                    <a:pt x="624" y="167"/>
                    <a:pt x="627" y="161"/>
                    <a:pt x="627" y="158"/>
                  </a:cubicBezTo>
                  <a:cubicBezTo>
                    <a:pt x="630" y="152"/>
                    <a:pt x="630" y="152"/>
                    <a:pt x="636" y="149"/>
                  </a:cubicBezTo>
                  <a:cubicBezTo>
                    <a:pt x="645" y="146"/>
                    <a:pt x="654" y="152"/>
                    <a:pt x="657" y="161"/>
                  </a:cubicBezTo>
                  <a:cubicBezTo>
                    <a:pt x="657" y="164"/>
                    <a:pt x="660" y="173"/>
                    <a:pt x="654" y="179"/>
                  </a:cubicBezTo>
                  <a:cubicBezTo>
                    <a:pt x="651" y="182"/>
                    <a:pt x="648" y="182"/>
                    <a:pt x="645" y="182"/>
                  </a:cubicBezTo>
                  <a:lnTo>
                    <a:pt x="639" y="182"/>
                  </a:lnTo>
                  <a:lnTo>
                    <a:pt x="627" y="182"/>
                  </a:lnTo>
                  <a:cubicBezTo>
                    <a:pt x="621" y="182"/>
                    <a:pt x="618" y="185"/>
                    <a:pt x="615" y="191"/>
                  </a:cubicBezTo>
                  <a:cubicBezTo>
                    <a:pt x="612" y="197"/>
                    <a:pt x="615" y="206"/>
                    <a:pt x="621" y="221"/>
                  </a:cubicBezTo>
                  <a:lnTo>
                    <a:pt x="645" y="259"/>
                  </a:lnTo>
                  <a:lnTo>
                    <a:pt x="606" y="283"/>
                  </a:lnTo>
                  <a:cubicBezTo>
                    <a:pt x="591" y="292"/>
                    <a:pt x="585" y="298"/>
                    <a:pt x="585" y="307"/>
                  </a:cubicBezTo>
                  <a:cubicBezTo>
                    <a:pt x="585" y="313"/>
                    <a:pt x="588" y="316"/>
                    <a:pt x="591" y="319"/>
                  </a:cubicBezTo>
                  <a:cubicBezTo>
                    <a:pt x="594" y="322"/>
                    <a:pt x="600" y="325"/>
                    <a:pt x="603" y="325"/>
                  </a:cubicBezTo>
                  <a:cubicBezTo>
                    <a:pt x="609" y="328"/>
                    <a:pt x="609" y="328"/>
                    <a:pt x="612" y="334"/>
                  </a:cubicBezTo>
                  <a:cubicBezTo>
                    <a:pt x="615" y="340"/>
                    <a:pt x="612" y="343"/>
                    <a:pt x="609" y="346"/>
                  </a:cubicBezTo>
                  <a:cubicBezTo>
                    <a:pt x="603" y="355"/>
                    <a:pt x="588" y="358"/>
                    <a:pt x="582" y="349"/>
                  </a:cubicBezTo>
                  <a:cubicBezTo>
                    <a:pt x="579" y="343"/>
                    <a:pt x="579" y="343"/>
                    <a:pt x="579" y="337"/>
                  </a:cubicBezTo>
                  <a:lnTo>
                    <a:pt x="579" y="325"/>
                  </a:lnTo>
                  <a:cubicBezTo>
                    <a:pt x="579" y="316"/>
                    <a:pt x="573" y="313"/>
                    <a:pt x="564" y="313"/>
                  </a:cubicBezTo>
                  <a:cubicBezTo>
                    <a:pt x="558" y="313"/>
                    <a:pt x="552" y="316"/>
                    <a:pt x="541" y="322"/>
                  </a:cubicBezTo>
                  <a:lnTo>
                    <a:pt x="502" y="346"/>
                  </a:lnTo>
                  <a:lnTo>
                    <a:pt x="481" y="301"/>
                  </a:lnTo>
                  <a:cubicBezTo>
                    <a:pt x="478" y="295"/>
                    <a:pt x="475" y="292"/>
                    <a:pt x="475" y="289"/>
                  </a:cubicBezTo>
                  <a:lnTo>
                    <a:pt x="481" y="289"/>
                  </a:lnTo>
                  <a:cubicBezTo>
                    <a:pt x="490" y="289"/>
                    <a:pt x="499" y="289"/>
                    <a:pt x="508" y="283"/>
                  </a:cubicBezTo>
                  <a:cubicBezTo>
                    <a:pt x="520" y="274"/>
                    <a:pt x="523" y="259"/>
                    <a:pt x="517" y="247"/>
                  </a:cubicBezTo>
                  <a:cubicBezTo>
                    <a:pt x="511" y="230"/>
                    <a:pt x="490" y="218"/>
                    <a:pt x="472" y="227"/>
                  </a:cubicBezTo>
                  <a:cubicBezTo>
                    <a:pt x="460" y="233"/>
                    <a:pt x="457" y="239"/>
                    <a:pt x="454" y="247"/>
                  </a:cubicBezTo>
                  <a:cubicBezTo>
                    <a:pt x="454" y="250"/>
                    <a:pt x="454" y="250"/>
                    <a:pt x="451" y="253"/>
                  </a:cubicBezTo>
                  <a:cubicBezTo>
                    <a:pt x="448" y="250"/>
                    <a:pt x="448" y="247"/>
                    <a:pt x="445" y="244"/>
                  </a:cubicBezTo>
                  <a:lnTo>
                    <a:pt x="421" y="206"/>
                  </a:lnTo>
                  <a:lnTo>
                    <a:pt x="463" y="176"/>
                  </a:lnTo>
                  <a:close/>
                  <a:moveTo>
                    <a:pt x="325" y="391"/>
                  </a:moveTo>
                  <a:cubicBezTo>
                    <a:pt x="322" y="385"/>
                    <a:pt x="320" y="382"/>
                    <a:pt x="320" y="379"/>
                  </a:cubicBezTo>
                  <a:lnTo>
                    <a:pt x="325" y="379"/>
                  </a:lnTo>
                  <a:cubicBezTo>
                    <a:pt x="334" y="382"/>
                    <a:pt x="343" y="379"/>
                    <a:pt x="352" y="373"/>
                  </a:cubicBezTo>
                  <a:cubicBezTo>
                    <a:pt x="364" y="364"/>
                    <a:pt x="367" y="349"/>
                    <a:pt x="361" y="337"/>
                  </a:cubicBezTo>
                  <a:cubicBezTo>
                    <a:pt x="355" y="319"/>
                    <a:pt x="334" y="307"/>
                    <a:pt x="317" y="316"/>
                  </a:cubicBezTo>
                  <a:cubicBezTo>
                    <a:pt x="305" y="322"/>
                    <a:pt x="302" y="328"/>
                    <a:pt x="299" y="337"/>
                  </a:cubicBezTo>
                  <a:cubicBezTo>
                    <a:pt x="299" y="340"/>
                    <a:pt x="299" y="340"/>
                    <a:pt x="296" y="343"/>
                  </a:cubicBezTo>
                  <a:cubicBezTo>
                    <a:pt x="293" y="340"/>
                    <a:pt x="293" y="337"/>
                    <a:pt x="290" y="334"/>
                  </a:cubicBezTo>
                  <a:lnTo>
                    <a:pt x="266" y="295"/>
                  </a:lnTo>
                  <a:lnTo>
                    <a:pt x="305" y="271"/>
                  </a:lnTo>
                  <a:cubicBezTo>
                    <a:pt x="320" y="262"/>
                    <a:pt x="325" y="256"/>
                    <a:pt x="325" y="247"/>
                  </a:cubicBezTo>
                  <a:cubicBezTo>
                    <a:pt x="325" y="241"/>
                    <a:pt x="322" y="238"/>
                    <a:pt x="320" y="236"/>
                  </a:cubicBezTo>
                  <a:cubicBezTo>
                    <a:pt x="317" y="233"/>
                    <a:pt x="311" y="230"/>
                    <a:pt x="308" y="230"/>
                  </a:cubicBezTo>
                  <a:cubicBezTo>
                    <a:pt x="302" y="227"/>
                    <a:pt x="302" y="227"/>
                    <a:pt x="299" y="221"/>
                  </a:cubicBezTo>
                  <a:cubicBezTo>
                    <a:pt x="296" y="215"/>
                    <a:pt x="299" y="212"/>
                    <a:pt x="302" y="209"/>
                  </a:cubicBezTo>
                  <a:cubicBezTo>
                    <a:pt x="308" y="200"/>
                    <a:pt x="322" y="197"/>
                    <a:pt x="328" y="206"/>
                  </a:cubicBezTo>
                  <a:cubicBezTo>
                    <a:pt x="331" y="212"/>
                    <a:pt x="331" y="212"/>
                    <a:pt x="331" y="218"/>
                  </a:cubicBezTo>
                  <a:lnTo>
                    <a:pt x="331" y="230"/>
                  </a:lnTo>
                  <a:cubicBezTo>
                    <a:pt x="334" y="244"/>
                    <a:pt x="346" y="247"/>
                    <a:pt x="370" y="236"/>
                  </a:cubicBezTo>
                  <a:lnTo>
                    <a:pt x="409" y="212"/>
                  </a:lnTo>
                  <a:lnTo>
                    <a:pt x="433" y="250"/>
                  </a:lnTo>
                  <a:cubicBezTo>
                    <a:pt x="442" y="265"/>
                    <a:pt x="448" y="271"/>
                    <a:pt x="457" y="271"/>
                  </a:cubicBezTo>
                  <a:cubicBezTo>
                    <a:pt x="463" y="271"/>
                    <a:pt x="466" y="268"/>
                    <a:pt x="469" y="265"/>
                  </a:cubicBezTo>
                  <a:cubicBezTo>
                    <a:pt x="472" y="262"/>
                    <a:pt x="475" y="256"/>
                    <a:pt x="475" y="253"/>
                  </a:cubicBezTo>
                  <a:cubicBezTo>
                    <a:pt x="478" y="247"/>
                    <a:pt x="478" y="247"/>
                    <a:pt x="484" y="244"/>
                  </a:cubicBezTo>
                  <a:cubicBezTo>
                    <a:pt x="493" y="241"/>
                    <a:pt x="502" y="247"/>
                    <a:pt x="505" y="256"/>
                  </a:cubicBezTo>
                  <a:cubicBezTo>
                    <a:pt x="505" y="259"/>
                    <a:pt x="508" y="268"/>
                    <a:pt x="502" y="274"/>
                  </a:cubicBezTo>
                  <a:cubicBezTo>
                    <a:pt x="499" y="277"/>
                    <a:pt x="496" y="277"/>
                    <a:pt x="493" y="277"/>
                  </a:cubicBezTo>
                  <a:lnTo>
                    <a:pt x="487" y="277"/>
                  </a:lnTo>
                  <a:lnTo>
                    <a:pt x="475" y="277"/>
                  </a:lnTo>
                  <a:cubicBezTo>
                    <a:pt x="469" y="277"/>
                    <a:pt x="466" y="280"/>
                    <a:pt x="463" y="283"/>
                  </a:cubicBezTo>
                  <a:cubicBezTo>
                    <a:pt x="460" y="289"/>
                    <a:pt x="460" y="298"/>
                    <a:pt x="469" y="313"/>
                  </a:cubicBezTo>
                  <a:lnTo>
                    <a:pt x="493" y="352"/>
                  </a:lnTo>
                  <a:lnTo>
                    <a:pt x="451" y="373"/>
                  </a:lnTo>
                  <a:cubicBezTo>
                    <a:pt x="445" y="376"/>
                    <a:pt x="442" y="379"/>
                    <a:pt x="439" y="379"/>
                  </a:cubicBezTo>
                  <a:lnTo>
                    <a:pt x="439" y="373"/>
                  </a:lnTo>
                  <a:cubicBezTo>
                    <a:pt x="439" y="367"/>
                    <a:pt x="442" y="358"/>
                    <a:pt x="433" y="346"/>
                  </a:cubicBezTo>
                  <a:cubicBezTo>
                    <a:pt x="418" y="328"/>
                    <a:pt x="391" y="331"/>
                    <a:pt x="376" y="352"/>
                  </a:cubicBezTo>
                  <a:cubicBezTo>
                    <a:pt x="370" y="361"/>
                    <a:pt x="370" y="370"/>
                    <a:pt x="373" y="382"/>
                  </a:cubicBezTo>
                  <a:cubicBezTo>
                    <a:pt x="379" y="394"/>
                    <a:pt x="385" y="397"/>
                    <a:pt x="394" y="400"/>
                  </a:cubicBezTo>
                  <a:cubicBezTo>
                    <a:pt x="397" y="400"/>
                    <a:pt x="397" y="400"/>
                    <a:pt x="400" y="403"/>
                  </a:cubicBezTo>
                  <a:cubicBezTo>
                    <a:pt x="397" y="406"/>
                    <a:pt x="394" y="406"/>
                    <a:pt x="391" y="409"/>
                  </a:cubicBezTo>
                  <a:lnTo>
                    <a:pt x="352" y="433"/>
                  </a:lnTo>
                  <a:lnTo>
                    <a:pt x="325" y="391"/>
                  </a:lnTo>
                  <a:close/>
                </a:path>
              </a:pathLst>
            </a:custGeom>
            <a:solidFill>
              <a:schemeClr val="bg1"/>
            </a:solidFill>
            <a:ln>
              <a:noFill/>
            </a:ln>
          </p:spPr>
        </p:sp>
      </p:grpSp>
      <p:sp>
        <p:nvSpPr>
          <p:cNvPr id="57" name="矩形: 圆角 56"/>
          <p:cNvSpPr/>
          <p:nvPr/>
        </p:nvSpPr>
        <p:spPr>
          <a:xfrm>
            <a:off x="3128947" y="661139"/>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系统流程</a:t>
            </a:r>
          </a:p>
        </p:txBody>
      </p:sp>
      <p:grpSp>
        <p:nvGrpSpPr>
          <p:cNvPr id="69" name="组合 68"/>
          <p:cNvGrpSpPr/>
          <p:nvPr/>
        </p:nvGrpSpPr>
        <p:grpSpPr>
          <a:xfrm>
            <a:off x="4875217" y="5002186"/>
            <a:ext cx="1109573" cy="529234"/>
            <a:chOff x="4875217" y="5002186"/>
            <a:chExt cx="1109573" cy="529234"/>
          </a:xfrm>
        </p:grpSpPr>
        <p:sp>
          <p:nvSpPr>
            <p:cNvPr id="60" name="文本框 59"/>
            <p:cNvSpPr txBox="1"/>
            <p:nvPr/>
          </p:nvSpPr>
          <p:spPr>
            <a:xfrm>
              <a:off x="4982761" y="5002186"/>
              <a:ext cx="900950" cy="323165"/>
            </a:xfrm>
            <a:prstGeom prst="rect">
              <a:avLst/>
            </a:prstGeom>
            <a:noFill/>
          </p:spPr>
          <p:txBody>
            <a:bodyPr wrap="square" rtlCol="0">
              <a:spAutoFit/>
            </a:bodyPr>
            <a:lstStyle/>
            <a:p>
              <a:pPr algn="r"/>
              <a:r>
                <a:rPr lang="en-US" altLang="zh-CN" sz="1500" b="1" dirty="0">
                  <a:solidFill>
                    <a:srgbClr val="232A3C"/>
                  </a:solidFill>
                  <a:latin typeface="微软雅黑" panose="020B0503020204020204" charset="-122"/>
                  <a:ea typeface="微软雅黑" panose="020B0503020204020204" charset="-122"/>
                </a:rPr>
                <a:t>04</a:t>
              </a:r>
              <a:endParaRPr lang="zh-CN" altLang="en-US" sz="1500" b="1" dirty="0">
                <a:solidFill>
                  <a:srgbClr val="232A3C"/>
                </a:solidFill>
                <a:latin typeface="微软雅黑" panose="020B0503020204020204" charset="-122"/>
                <a:ea typeface="微软雅黑" panose="020B0503020204020204" charset="-122"/>
              </a:endParaRPr>
            </a:p>
          </p:txBody>
        </p:sp>
        <p:sp>
          <p:nvSpPr>
            <p:cNvPr id="61" name="文本框 60"/>
            <p:cNvSpPr txBox="1"/>
            <p:nvPr/>
          </p:nvSpPr>
          <p:spPr>
            <a:xfrm>
              <a:off x="4875217" y="5254421"/>
              <a:ext cx="1109573" cy="276999"/>
            </a:xfrm>
            <a:prstGeom prst="rect">
              <a:avLst/>
            </a:prstGeom>
            <a:noFill/>
          </p:spPr>
          <p:txBody>
            <a:bodyPr wrap="square" rtlCol="0">
              <a:spAutoFit/>
            </a:bodyPr>
            <a:lstStyle/>
            <a:p>
              <a:r>
                <a:rPr lang="zh-CN" altLang="en-US" sz="1200" dirty="0">
                  <a:solidFill>
                    <a:srgbClr val="232A3C"/>
                  </a:solidFill>
                  <a:latin typeface="微软雅黑" panose="020B0503020204020204" charset="-122"/>
                  <a:ea typeface="微软雅黑" panose="020B0503020204020204" charset="-122"/>
                </a:rPr>
                <a:t>秘密数据分片</a:t>
              </a:r>
            </a:p>
          </p:txBody>
        </p:sp>
      </p:grpSp>
      <p:grpSp>
        <p:nvGrpSpPr>
          <p:cNvPr id="66" name="组合 65"/>
          <p:cNvGrpSpPr/>
          <p:nvPr/>
        </p:nvGrpSpPr>
        <p:grpSpPr>
          <a:xfrm>
            <a:off x="1958286" y="4963001"/>
            <a:ext cx="1222232" cy="529235"/>
            <a:chOff x="2227532" y="1544408"/>
            <a:chExt cx="1629643" cy="705646"/>
          </a:xfrm>
        </p:grpSpPr>
        <p:sp>
          <p:nvSpPr>
            <p:cNvPr id="67" name="文本框 66"/>
            <p:cNvSpPr txBox="1"/>
            <p:nvPr/>
          </p:nvSpPr>
          <p:spPr>
            <a:xfrm>
              <a:off x="2623193" y="1544408"/>
              <a:ext cx="1201267" cy="430886"/>
            </a:xfrm>
            <a:prstGeom prst="rect">
              <a:avLst/>
            </a:prstGeom>
            <a:noFill/>
          </p:spPr>
          <p:txBody>
            <a:bodyPr wrap="square" rtlCol="0">
              <a:spAutoFit/>
            </a:bodyPr>
            <a:lstStyle/>
            <a:p>
              <a:pPr algn="r"/>
              <a:r>
                <a:rPr lang="en-US" altLang="zh-CN" sz="1500" b="1" dirty="0">
                  <a:latin typeface="微软雅黑" panose="020B0503020204020204" charset="-122"/>
                  <a:ea typeface="微软雅黑" panose="020B0503020204020204" charset="-122"/>
                </a:rPr>
                <a:t>08</a:t>
              </a:r>
              <a:endParaRPr lang="zh-CN" altLang="en-US" sz="1500" b="1" dirty="0">
                <a:latin typeface="微软雅黑" panose="020B0503020204020204" charset="-122"/>
                <a:ea typeface="微软雅黑" panose="020B0503020204020204" charset="-122"/>
              </a:endParaRPr>
            </a:p>
          </p:txBody>
        </p:sp>
        <p:sp>
          <p:nvSpPr>
            <p:cNvPr id="68" name="文本框 67"/>
            <p:cNvSpPr txBox="1"/>
            <p:nvPr/>
          </p:nvSpPr>
          <p:spPr>
            <a:xfrm>
              <a:off x="2227532" y="1880722"/>
              <a:ext cx="1629643" cy="369332"/>
            </a:xfrm>
            <a:prstGeom prst="rect">
              <a:avLst/>
            </a:prstGeom>
            <a:noFill/>
          </p:spPr>
          <p:txBody>
            <a:bodyPr wrap="square" rtlCol="0">
              <a:spAutoFit/>
            </a:bodyPr>
            <a:lstStyle/>
            <a:p>
              <a:pPr algn="r"/>
              <a:r>
                <a:rPr lang="zh-CN" altLang="en-US" sz="1200" dirty="0">
                  <a:latin typeface="微软雅黑" panose="020B0503020204020204" charset="-122"/>
                  <a:ea typeface="微软雅黑" panose="020B0503020204020204" charset="-122"/>
                </a:rPr>
                <a:t>逻辑回归训练</a:t>
              </a:r>
            </a:p>
          </p:txBody>
        </p:sp>
      </p:grpSp>
      <p:grpSp>
        <p:nvGrpSpPr>
          <p:cNvPr id="70" name="组合 69"/>
          <p:cNvGrpSpPr/>
          <p:nvPr/>
        </p:nvGrpSpPr>
        <p:grpSpPr>
          <a:xfrm>
            <a:off x="6059251" y="5024911"/>
            <a:ext cx="1450742" cy="713900"/>
            <a:chOff x="6059251" y="5024911"/>
            <a:chExt cx="1450742" cy="713900"/>
          </a:xfrm>
        </p:grpSpPr>
        <p:sp>
          <p:nvSpPr>
            <p:cNvPr id="62" name="文本框 61"/>
            <p:cNvSpPr txBox="1"/>
            <p:nvPr/>
          </p:nvSpPr>
          <p:spPr>
            <a:xfrm>
              <a:off x="6507963" y="5024911"/>
              <a:ext cx="900950" cy="323165"/>
            </a:xfrm>
            <a:prstGeom prst="rect">
              <a:avLst/>
            </a:prstGeom>
            <a:noFill/>
          </p:spPr>
          <p:txBody>
            <a:bodyPr wrap="square" rtlCol="0">
              <a:spAutoFit/>
            </a:bodyPr>
            <a:lstStyle/>
            <a:p>
              <a:pPr algn="r"/>
              <a:r>
                <a:rPr lang="en-US" altLang="zh-CN" sz="1500" b="1" dirty="0">
                  <a:solidFill>
                    <a:srgbClr val="232A3C"/>
                  </a:solidFill>
                  <a:latin typeface="微软雅黑" panose="020B0503020204020204" charset="-122"/>
                  <a:ea typeface="微软雅黑" panose="020B0503020204020204" charset="-122"/>
                </a:rPr>
                <a:t>06</a:t>
              </a:r>
              <a:endParaRPr lang="zh-CN" altLang="en-US" sz="1500" b="1" dirty="0">
                <a:solidFill>
                  <a:srgbClr val="232A3C"/>
                </a:solidFill>
                <a:latin typeface="微软雅黑" panose="020B0503020204020204" charset="-122"/>
                <a:ea typeface="微软雅黑" panose="020B0503020204020204" charset="-122"/>
              </a:endParaRPr>
            </a:p>
          </p:txBody>
        </p:sp>
        <p:sp>
          <p:nvSpPr>
            <p:cNvPr id="63" name="文本框 62"/>
            <p:cNvSpPr txBox="1"/>
            <p:nvPr/>
          </p:nvSpPr>
          <p:spPr>
            <a:xfrm>
              <a:off x="6059251" y="5277146"/>
              <a:ext cx="1450742" cy="461665"/>
            </a:xfrm>
            <a:prstGeom prst="rect">
              <a:avLst/>
            </a:prstGeom>
            <a:noFill/>
          </p:spPr>
          <p:txBody>
            <a:bodyPr wrap="square" rtlCol="0">
              <a:spAutoFit/>
            </a:bodyPr>
            <a:lstStyle/>
            <a:p>
              <a:pPr algn="just"/>
              <a:r>
                <a:rPr lang="en-US" altLang="zh-CN" sz="1200" dirty="0">
                  <a:solidFill>
                    <a:srgbClr val="232A3C"/>
                  </a:solidFill>
                  <a:latin typeface="微软雅黑" panose="020B0503020204020204" charset="-122"/>
                  <a:ea typeface="微软雅黑" panose="020B0503020204020204" charset="-122"/>
                </a:rPr>
                <a:t>       </a:t>
              </a:r>
              <a:r>
                <a:rPr lang="zh-CN" altLang="en-US" sz="1200" dirty="0">
                  <a:solidFill>
                    <a:srgbClr val="232A3C"/>
                  </a:solidFill>
                  <a:latin typeface="微软雅黑" panose="020B0503020204020204" charset="-122"/>
                  <a:ea typeface="微软雅黑" panose="020B0503020204020204" charset="-122"/>
                </a:rPr>
                <a:t>加法同态加密</a:t>
              </a:r>
              <a:endParaRPr lang="en-US" altLang="zh-CN" sz="1200" dirty="0">
                <a:solidFill>
                  <a:srgbClr val="232A3C"/>
                </a:solidFill>
                <a:latin typeface="微软雅黑" panose="020B0503020204020204" charset="-122"/>
                <a:ea typeface="微软雅黑" panose="020B0503020204020204" charset="-122"/>
              </a:endParaRPr>
            </a:p>
            <a:p>
              <a:pPr algn="just"/>
              <a:r>
                <a:rPr lang="zh-CN" altLang="en-US" sz="1200" dirty="0">
                  <a:solidFill>
                    <a:srgbClr val="232A3C"/>
                  </a:solidFill>
                  <a:latin typeface="微软雅黑" panose="020B0503020204020204" charset="-122"/>
                  <a:ea typeface="微软雅黑" panose="020B0503020204020204" charset="-122"/>
                </a:rPr>
                <a:t>       混淆运算</a:t>
              </a: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47"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anim calcmode="lin" valueType="num">
                                      <p:cBhvr>
                                        <p:cTn id="11" dur="500" fill="hold"/>
                                        <p:tgtEl>
                                          <p:spTgt spid="9"/>
                                        </p:tgtEl>
                                        <p:attrNameLst>
                                          <p:attrName>ppt_x</p:attrName>
                                        </p:attrNameLst>
                                      </p:cBhvr>
                                      <p:tavLst>
                                        <p:tav tm="0">
                                          <p:val>
                                            <p:strVal val="#ppt_x"/>
                                          </p:val>
                                        </p:tav>
                                        <p:tav tm="100000">
                                          <p:val>
                                            <p:strVal val="#ppt_x"/>
                                          </p:val>
                                        </p:tav>
                                      </p:tavLst>
                                    </p:anim>
                                    <p:anim calcmode="lin" valueType="num">
                                      <p:cBhvr>
                                        <p:cTn id="12" dur="500" fill="hold"/>
                                        <p:tgtEl>
                                          <p:spTgt spid="9"/>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50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anim calcmode="lin" valueType="num">
                                      <p:cBhvr>
                                        <p:cTn id="16" dur="500" fill="hold"/>
                                        <p:tgtEl>
                                          <p:spTgt spid="14"/>
                                        </p:tgtEl>
                                        <p:attrNameLst>
                                          <p:attrName>ppt_x</p:attrName>
                                        </p:attrNameLst>
                                      </p:cBhvr>
                                      <p:tavLst>
                                        <p:tav tm="0">
                                          <p:val>
                                            <p:strVal val="#ppt_x"/>
                                          </p:val>
                                        </p:tav>
                                        <p:tav tm="100000">
                                          <p:val>
                                            <p:strVal val="#ppt_x"/>
                                          </p:val>
                                        </p:tav>
                                      </p:tavLst>
                                    </p:anim>
                                    <p:anim calcmode="lin" valueType="num">
                                      <p:cBhvr>
                                        <p:cTn id="17" dur="5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10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100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42" presetClass="entr" presetSubtype="0" fill="hold" nodeType="withEffect">
                                  <p:stCondLst>
                                    <p:cond delay="150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anim calcmode="lin" valueType="num">
                                      <p:cBhvr>
                                        <p:cTn id="30" dur="500" fill="hold"/>
                                        <p:tgtEl>
                                          <p:spTgt spid="24"/>
                                        </p:tgtEl>
                                        <p:attrNameLst>
                                          <p:attrName>ppt_x</p:attrName>
                                        </p:attrNameLst>
                                      </p:cBhvr>
                                      <p:tavLst>
                                        <p:tav tm="0">
                                          <p:val>
                                            <p:strVal val="#ppt_x"/>
                                          </p:val>
                                        </p:tav>
                                        <p:tav tm="100000">
                                          <p:val>
                                            <p:strVal val="#ppt_x"/>
                                          </p:val>
                                        </p:tav>
                                      </p:tavLst>
                                    </p:anim>
                                    <p:anim calcmode="lin" valueType="num">
                                      <p:cBhvr>
                                        <p:cTn id="31" dur="500" fill="hold"/>
                                        <p:tgtEl>
                                          <p:spTgt spid="24"/>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1500"/>
                                  </p:stCondLst>
                                  <p:childTnLst>
                                    <p:set>
                                      <p:cBhvr>
                                        <p:cTn id="33" dur="1" fill="hold">
                                          <p:stCondLst>
                                            <p:cond delay="0"/>
                                          </p:stCondLst>
                                        </p:cTn>
                                        <p:tgtEl>
                                          <p:spTgt spid="70"/>
                                        </p:tgtEl>
                                        <p:attrNameLst>
                                          <p:attrName>style.visibility</p:attrName>
                                        </p:attrNameLst>
                                      </p:cBhvr>
                                      <p:to>
                                        <p:strVal val="visible"/>
                                      </p:to>
                                    </p:set>
                                    <p:anim calcmode="lin" valueType="num">
                                      <p:cBhvr additive="base">
                                        <p:cTn id="34" dur="500" fill="hold"/>
                                        <p:tgtEl>
                                          <p:spTgt spid="70"/>
                                        </p:tgtEl>
                                        <p:attrNameLst>
                                          <p:attrName>ppt_x</p:attrName>
                                        </p:attrNameLst>
                                      </p:cBhvr>
                                      <p:tavLst>
                                        <p:tav tm="0">
                                          <p:val>
                                            <p:strVal val="#ppt_x"/>
                                          </p:val>
                                        </p:tav>
                                        <p:tav tm="100000">
                                          <p:val>
                                            <p:strVal val="#ppt_x"/>
                                          </p:val>
                                        </p:tav>
                                      </p:tavLst>
                                    </p:anim>
                                    <p:anim calcmode="lin" valueType="num">
                                      <p:cBhvr additive="base">
                                        <p:cTn id="35"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0-#ppt_w/2"/>
                                          </p:val>
                                        </p:tav>
                                        <p:tav tm="100000">
                                          <p:val>
                                            <p:strVal val="#ppt_x"/>
                                          </p:val>
                                        </p:tav>
                                      </p:tavLst>
                                    </p:anim>
                                    <p:anim calcmode="lin" valueType="num">
                                      <p:cBhvr additive="base">
                                        <p:cTn id="41" dur="500" fill="hold"/>
                                        <p:tgtEl>
                                          <p:spTgt spid="29"/>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fill="hold"/>
                                        <p:tgtEl>
                                          <p:spTgt spid="34"/>
                                        </p:tgtEl>
                                        <p:attrNameLst>
                                          <p:attrName>ppt_x</p:attrName>
                                        </p:attrNameLst>
                                      </p:cBhvr>
                                      <p:tavLst>
                                        <p:tav tm="0">
                                          <p:val>
                                            <p:strVal val="1+#ppt_w/2"/>
                                          </p:val>
                                        </p:tav>
                                        <p:tav tm="100000">
                                          <p:val>
                                            <p:strVal val="#ppt_x"/>
                                          </p:val>
                                        </p:tav>
                                      </p:tavLst>
                                    </p:anim>
                                    <p:anim calcmode="lin" valueType="num">
                                      <p:cBhvr additive="base">
                                        <p:cTn id="45" dur="500" fill="hold"/>
                                        <p:tgtEl>
                                          <p:spTgt spid="34"/>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2500"/>
                                  </p:stCondLst>
                                  <p:childTnLst>
                                    <p:set>
                                      <p:cBhvr>
                                        <p:cTn id="47" dur="1" fill="hold">
                                          <p:stCondLst>
                                            <p:cond delay="0"/>
                                          </p:stCondLst>
                                        </p:cTn>
                                        <p:tgtEl>
                                          <p:spTgt spid="66"/>
                                        </p:tgtEl>
                                        <p:attrNameLst>
                                          <p:attrName>style.visibility</p:attrName>
                                        </p:attrNameLst>
                                      </p:cBhvr>
                                      <p:to>
                                        <p:strVal val="visible"/>
                                      </p:to>
                                    </p:set>
                                    <p:anim calcmode="lin" valueType="num">
                                      <p:cBhvr additive="base">
                                        <p:cTn id="48" dur="500" fill="hold"/>
                                        <p:tgtEl>
                                          <p:spTgt spid="66"/>
                                        </p:tgtEl>
                                        <p:attrNameLst>
                                          <p:attrName>ppt_x</p:attrName>
                                        </p:attrNameLst>
                                      </p:cBhvr>
                                      <p:tavLst>
                                        <p:tav tm="0">
                                          <p:val>
                                            <p:strVal val="0-#ppt_w/2"/>
                                          </p:val>
                                        </p:tav>
                                        <p:tav tm="100000">
                                          <p:val>
                                            <p:strVal val="#ppt_x"/>
                                          </p:val>
                                        </p:tav>
                                      </p:tavLst>
                                    </p:anim>
                                    <p:anim calcmode="lin" valueType="num">
                                      <p:cBhvr additive="base">
                                        <p:cTn id="49"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72000" y="1010471"/>
            <a:ext cx="7186613" cy="4837059"/>
          </a:xfrm>
          <a:custGeom>
            <a:avLst/>
            <a:gdLst>
              <a:gd name="connsiteX0" fmla="*/ 381000 w 9772650"/>
              <a:gd name="connsiteY0" fmla="*/ 672131 h 6577631"/>
              <a:gd name="connsiteX1" fmla="*/ 381000 w 9772650"/>
              <a:gd name="connsiteY1" fmla="*/ 2634281 h 6577631"/>
              <a:gd name="connsiteX2" fmla="*/ 1828800 w 9772650"/>
              <a:gd name="connsiteY2" fmla="*/ 2634281 h 6577631"/>
              <a:gd name="connsiteX3" fmla="*/ 1828800 w 9772650"/>
              <a:gd name="connsiteY3" fmla="*/ 672131 h 6577631"/>
              <a:gd name="connsiteX4" fmla="*/ 0 w 9772650"/>
              <a:gd name="connsiteY4" fmla="*/ 0 h 6577631"/>
              <a:gd name="connsiteX5" fmla="*/ 5391150 w 9772650"/>
              <a:gd name="connsiteY5" fmla="*/ 0 h 6577631"/>
              <a:gd name="connsiteX6" fmla="*/ 5391150 w 9772650"/>
              <a:gd name="connsiteY6" fmla="*/ 1262681 h 6577631"/>
              <a:gd name="connsiteX7" fmla="*/ 6781800 w 9772650"/>
              <a:gd name="connsiteY7" fmla="*/ 1262681 h 6577631"/>
              <a:gd name="connsiteX8" fmla="*/ 6781800 w 9772650"/>
              <a:gd name="connsiteY8" fmla="*/ 0 h 6577631"/>
              <a:gd name="connsiteX9" fmla="*/ 9772650 w 9772650"/>
              <a:gd name="connsiteY9" fmla="*/ 0 h 6577631"/>
              <a:gd name="connsiteX10" fmla="*/ 9772650 w 9772650"/>
              <a:gd name="connsiteY10" fmla="*/ 6577631 h 6577631"/>
              <a:gd name="connsiteX11" fmla="*/ 0 w 9772650"/>
              <a:gd name="connsiteY11" fmla="*/ 6577631 h 657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2650" h="6577631">
                <a:moveTo>
                  <a:pt x="381000" y="672131"/>
                </a:moveTo>
                <a:lnTo>
                  <a:pt x="381000" y="2634281"/>
                </a:lnTo>
                <a:lnTo>
                  <a:pt x="1828800" y="2634281"/>
                </a:lnTo>
                <a:lnTo>
                  <a:pt x="1828800" y="672131"/>
                </a:lnTo>
                <a:close/>
                <a:moveTo>
                  <a:pt x="0" y="0"/>
                </a:moveTo>
                <a:lnTo>
                  <a:pt x="5391150" y="0"/>
                </a:lnTo>
                <a:lnTo>
                  <a:pt x="5391150" y="1262681"/>
                </a:lnTo>
                <a:lnTo>
                  <a:pt x="6781800" y="1262681"/>
                </a:lnTo>
                <a:lnTo>
                  <a:pt x="6781800" y="0"/>
                </a:lnTo>
                <a:lnTo>
                  <a:pt x="9772650" y="0"/>
                </a:lnTo>
                <a:lnTo>
                  <a:pt x="9772650" y="6577631"/>
                </a:lnTo>
                <a:lnTo>
                  <a:pt x="0" y="6577631"/>
                </a:lnTo>
                <a:close/>
              </a:path>
            </a:pathLst>
          </a:custGeom>
        </p:spPr>
      </p:pic>
      <p:grpSp>
        <p:nvGrpSpPr>
          <p:cNvPr id="10" name="组合 9"/>
          <p:cNvGrpSpPr/>
          <p:nvPr/>
        </p:nvGrpSpPr>
        <p:grpSpPr>
          <a:xfrm>
            <a:off x="1015059" y="3505292"/>
            <a:ext cx="3820277" cy="1766506"/>
            <a:chOff x="5525271" y="4534441"/>
            <a:chExt cx="5093702" cy="2355341"/>
          </a:xfrm>
        </p:grpSpPr>
        <p:sp>
          <p:nvSpPr>
            <p:cNvPr id="14" name="矩形 13"/>
            <p:cNvSpPr/>
            <p:nvPr/>
          </p:nvSpPr>
          <p:spPr>
            <a:xfrm>
              <a:off x="5525271" y="4534441"/>
              <a:ext cx="5093702" cy="954108"/>
            </a:xfrm>
            <a:prstGeom prst="rect">
              <a:avLst/>
            </a:prstGeom>
          </p:spPr>
          <p:txBody>
            <a:bodyPr wrap="none">
              <a:spAutoFit/>
            </a:bodyPr>
            <a:lstStyle/>
            <a:p>
              <a:pPr algn="ctr"/>
              <a:r>
                <a:rPr lang="zh-CN" altLang="en-US" sz="4050" noProof="1">
                  <a:solidFill>
                    <a:srgbClr val="6B74B4"/>
                  </a:solidFill>
                  <a:latin typeface="方正姚体" panose="02010601030101010101" pitchFamily="2" charset="-122"/>
                  <a:ea typeface="方正姚体" panose="02010601030101010101" pitchFamily="2" charset="-122"/>
                  <a:cs typeface="+mn-ea"/>
                  <a:sym typeface="+mn-lt"/>
                </a:rPr>
                <a:t>作品测试与评价</a:t>
              </a:r>
              <a:endParaRPr lang="zh-CN" altLang="en-US" sz="4050" dirty="0">
                <a:solidFill>
                  <a:srgbClr val="6B74B4"/>
                </a:solidFill>
                <a:latin typeface="方正姚体" panose="02010601030101010101" pitchFamily="2" charset="-122"/>
                <a:ea typeface="方正姚体" panose="02010601030101010101" pitchFamily="2" charset="-122"/>
              </a:endParaRPr>
            </a:p>
          </p:txBody>
        </p:sp>
        <p:sp>
          <p:nvSpPr>
            <p:cNvPr id="15" name="文本框 14"/>
            <p:cNvSpPr txBox="1"/>
            <p:nvPr/>
          </p:nvSpPr>
          <p:spPr>
            <a:xfrm>
              <a:off x="5974264" y="5488549"/>
              <a:ext cx="4195714" cy="1401233"/>
            </a:xfrm>
            <a:prstGeom prst="rect">
              <a:avLst/>
            </a:prstGeom>
            <a:noFill/>
          </p:spPr>
          <p:txBody>
            <a:bodyPr wrap="square" rtlCol="0">
              <a:spAutoFit/>
            </a:bodyPr>
            <a:lstStyle/>
            <a:p>
              <a:pPr algn="ctr">
                <a:lnSpc>
                  <a:spcPct val="130000"/>
                </a:lnSpc>
              </a:pPr>
              <a:r>
                <a:rPr lang="zh-CN" altLang="en-US" sz="1600" dirty="0">
                  <a:solidFill>
                    <a:srgbClr val="6B74B4"/>
                  </a:solidFill>
                  <a:latin typeface="+mn-ea"/>
                </a:rPr>
                <a:t>测试流程</a:t>
              </a:r>
            </a:p>
            <a:p>
              <a:pPr algn="ctr">
                <a:lnSpc>
                  <a:spcPct val="130000"/>
                </a:lnSpc>
              </a:pPr>
              <a:r>
                <a:rPr lang="zh-CN" altLang="en-US" sz="1600" dirty="0">
                  <a:solidFill>
                    <a:srgbClr val="6B74B4"/>
                  </a:solidFill>
                  <a:latin typeface="+mn-ea"/>
                </a:rPr>
                <a:t>评价指标</a:t>
              </a:r>
              <a:endParaRPr lang="en-US" altLang="zh-CN" sz="1600" dirty="0">
                <a:solidFill>
                  <a:srgbClr val="6B74B4"/>
                </a:solidFill>
                <a:latin typeface="+mn-ea"/>
              </a:endParaRPr>
            </a:p>
            <a:p>
              <a:pPr algn="ctr">
                <a:lnSpc>
                  <a:spcPct val="130000"/>
                </a:lnSpc>
              </a:pPr>
              <a:r>
                <a:rPr lang="zh-CN" altLang="en-US" sz="1600" dirty="0">
                  <a:solidFill>
                    <a:srgbClr val="6B74B4"/>
                  </a:solidFill>
                  <a:latin typeface="+mn-ea"/>
                </a:rPr>
                <a:t>测试结果及评价</a:t>
              </a:r>
            </a:p>
          </p:txBody>
        </p:sp>
      </p:grpSp>
      <p:sp>
        <p:nvSpPr>
          <p:cNvPr id="16" name="文本框 15"/>
          <p:cNvSpPr txBox="1"/>
          <p:nvPr/>
        </p:nvSpPr>
        <p:spPr>
          <a:xfrm>
            <a:off x="2295058" y="1010471"/>
            <a:ext cx="1260281" cy="2850780"/>
          </a:xfrm>
          <a:prstGeom prst="rect">
            <a:avLst/>
          </a:prstGeom>
          <a:noFill/>
        </p:spPr>
        <p:txBody>
          <a:bodyPr wrap="none" rtlCol="0">
            <a:spAutoFit/>
          </a:bodyPr>
          <a:lstStyle/>
          <a:p>
            <a:r>
              <a:rPr lang="en-US" altLang="zh-CN" sz="17925" b="1" spc="225" dirty="0">
                <a:solidFill>
                  <a:srgbClr val="6B74B4"/>
                </a:solidFill>
                <a:latin typeface="Agency FB" panose="020B0503020202020204" pitchFamily="34" charset="0"/>
              </a:rPr>
              <a:t>4</a:t>
            </a:r>
            <a:endParaRPr lang="zh-CN" altLang="en-US" sz="17925" b="1" spc="225" dirty="0">
              <a:solidFill>
                <a:srgbClr val="6B74B4"/>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2083" y="1084202"/>
            <a:ext cx="2559712" cy="891938"/>
            <a:chOff x="6207330" y="1517856"/>
            <a:chExt cx="3766335" cy="1312388"/>
          </a:xfrm>
        </p:grpSpPr>
        <p:sp>
          <p:nvSpPr>
            <p:cNvPr id="3" name="矩形 2"/>
            <p:cNvSpPr/>
            <p:nvPr/>
          </p:nvSpPr>
          <p:spPr>
            <a:xfrm>
              <a:off x="6928186" y="1662068"/>
              <a:ext cx="3045479"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作品测试及评价</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5" name="文本框 4"/>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4</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6" name="iŝlíďé"/>
          <p:cNvSpPr/>
          <p:nvPr/>
        </p:nvSpPr>
        <p:spPr>
          <a:xfrm>
            <a:off x="1020233" y="1965053"/>
            <a:ext cx="3429000" cy="1600200"/>
          </a:xfrm>
          <a:prstGeom prst="rect">
            <a:avLst/>
          </a:prstGeom>
          <a:noFill/>
          <a:ln w="38100">
            <a:solidFill>
              <a:schemeClr val="tx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tIns="810000" anchor="t" anchorCtr="1">
            <a:normAutofit/>
          </a:bodyPr>
          <a:lstStyle/>
          <a:p>
            <a:pPr algn="ctr">
              <a:lnSpc>
                <a:spcPct val="120000"/>
              </a:lnSpc>
            </a:pPr>
            <a:endParaRPr lang="zh-CN" altLang="en-US" sz="900" dirty="0">
              <a:solidFill>
                <a:schemeClr val="dk1">
                  <a:lumMod val="100000"/>
                </a:schemeClr>
              </a:solidFill>
            </a:endParaRPr>
          </a:p>
        </p:txBody>
      </p:sp>
      <p:sp>
        <p:nvSpPr>
          <p:cNvPr id="7" name="ïŝliḓé"/>
          <p:cNvSpPr/>
          <p:nvPr/>
        </p:nvSpPr>
        <p:spPr>
          <a:xfrm rot="5400000">
            <a:off x="1020235" y="1965055"/>
            <a:ext cx="781226" cy="781226"/>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8" name="iṧḷîde"/>
          <p:cNvSpPr/>
          <p:nvPr/>
        </p:nvSpPr>
        <p:spPr>
          <a:xfrm rot="16200000">
            <a:off x="3606578" y="2720578"/>
            <a:ext cx="842655" cy="842655"/>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dirty="0"/>
          </a:p>
        </p:txBody>
      </p:sp>
      <p:sp>
        <p:nvSpPr>
          <p:cNvPr id="9" name="íṥḷïḋè"/>
          <p:cNvSpPr/>
          <p:nvPr/>
        </p:nvSpPr>
        <p:spPr>
          <a:xfrm>
            <a:off x="4571354" y="1965053"/>
            <a:ext cx="3429000" cy="1600200"/>
          </a:xfrm>
          <a:prstGeom prst="rect">
            <a:avLst/>
          </a:prstGeom>
          <a:noFill/>
          <a:ln w="38100">
            <a:solidFill>
              <a:schemeClr val="tx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tIns="810000" anchor="t" anchorCtr="1">
            <a:normAutofit/>
          </a:bodyPr>
          <a:lstStyle/>
          <a:p>
            <a:pPr algn="ctr">
              <a:lnSpc>
                <a:spcPct val="120000"/>
              </a:lnSpc>
            </a:pPr>
            <a:endParaRPr lang="zh-CN" altLang="en-US" sz="900" dirty="0">
              <a:solidFill>
                <a:schemeClr val="dk1">
                  <a:lumMod val="100000"/>
                </a:schemeClr>
              </a:solidFill>
            </a:endParaRPr>
          </a:p>
        </p:txBody>
      </p:sp>
      <p:sp>
        <p:nvSpPr>
          <p:cNvPr id="10" name="iŝ1ídé"/>
          <p:cNvSpPr/>
          <p:nvPr/>
        </p:nvSpPr>
        <p:spPr>
          <a:xfrm rot="10800000">
            <a:off x="7218934" y="1965055"/>
            <a:ext cx="781226" cy="781226"/>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1" name="îşļíďè"/>
          <p:cNvSpPr/>
          <p:nvPr/>
        </p:nvSpPr>
        <p:spPr>
          <a:xfrm>
            <a:off x="4571159" y="2720578"/>
            <a:ext cx="842655" cy="842655"/>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2" name="íşlíḍé"/>
          <p:cNvSpPr/>
          <p:nvPr/>
        </p:nvSpPr>
        <p:spPr>
          <a:xfrm>
            <a:off x="1020233" y="3690074"/>
            <a:ext cx="3429000" cy="1600200"/>
          </a:xfrm>
          <a:prstGeom prst="rect">
            <a:avLst/>
          </a:prstGeom>
          <a:noFill/>
          <a:ln w="38100">
            <a:solidFill>
              <a:schemeClr val="tx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tIns="810000" anchor="t" anchorCtr="1">
            <a:normAutofit/>
          </a:bodyPr>
          <a:lstStyle/>
          <a:p>
            <a:pPr algn="ctr">
              <a:lnSpc>
                <a:spcPct val="120000"/>
              </a:lnSpc>
            </a:pPr>
            <a:endParaRPr lang="zh-CN" altLang="en-US" sz="900" dirty="0">
              <a:solidFill>
                <a:schemeClr val="dk1">
                  <a:lumMod val="100000"/>
                </a:schemeClr>
              </a:solidFill>
            </a:endParaRPr>
          </a:p>
        </p:txBody>
      </p:sp>
      <p:sp>
        <p:nvSpPr>
          <p:cNvPr id="13" name="ïSļíḓe"/>
          <p:cNvSpPr/>
          <p:nvPr/>
        </p:nvSpPr>
        <p:spPr>
          <a:xfrm>
            <a:off x="1020235" y="4509049"/>
            <a:ext cx="781226" cy="781226"/>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4" name="îṩľíḍè"/>
          <p:cNvSpPr/>
          <p:nvPr/>
        </p:nvSpPr>
        <p:spPr>
          <a:xfrm rot="10800000">
            <a:off x="3606578" y="3688053"/>
            <a:ext cx="842655" cy="842655"/>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5" name="íṧ1îḍè"/>
          <p:cNvSpPr/>
          <p:nvPr/>
        </p:nvSpPr>
        <p:spPr>
          <a:xfrm>
            <a:off x="4571353" y="3690075"/>
            <a:ext cx="3429000" cy="1600200"/>
          </a:xfrm>
          <a:prstGeom prst="rect">
            <a:avLst/>
          </a:prstGeom>
          <a:noFill/>
          <a:ln w="38100">
            <a:solidFill>
              <a:schemeClr val="tx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tIns="810000" anchor="t" anchorCtr="1">
            <a:normAutofit/>
          </a:bodyPr>
          <a:lstStyle/>
          <a:p>
            <a:pPr algn="ctr">
              <a:lnSpc>
                <a:spcPct val="120000"/>
              </a:lnSpc>
            </a:pPr>
            <a:endParaRPr lang="zh-CN" altLang="en-US" sz="900" dirty="0">
              <a:solidFill>
                <a:schemeClr val="dk1">
                  <a:lumMod val="100000"/>
                </a:schemeClr>
              </a:solidFill>
            </a:endParaRPr>
          </a:p>
        </p:txBody>
      </p:sp>
      <p:sp>
        <p:nvSpPr>
          <p:cNvPr id="16" name="išlîḍe"/>
          <p:cNvSpPr/>
          <p:nvPr/>
        </p:nvSpPr>
        <p:spPr>
          <a:xfrm rot="16200000">
            <a:off x="7218934" y="4509050"/>
            <a:ext cx="781226" cy="781226"/>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7" name="ïslíḑé"/>
          <p:cNvSpPr/>
          <p:nvPr/>
        </p:nvSpPr>
        <p:spPr>
          <a:xfrm rot="5400000">
            <a:off x="4571673" y="3689642"/>
            <a:ext cx="842655" cy="842655"/>
          </a:xfrm>
          <a:prstGeom prst="rtTriangle">
            <a:avLst/>
          </a:prstGeom>
          <a:solidFill>
            <a:srgbClr val="6B74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8" name="文本框 17"/>
          <p:cNvSpPr txBox="1"/>
          <p:nvPr/>
        </p:nvSpPr>
        <p:spPr>
          <a:xfrm>
            <a:off x="4066826" y="3048850"/>
            <a:ext cx="329783" cy="553998"/>
          </a:xfrm>
          <a:prstGeom prst="rect">
            <a:avLst/>
          </a:prstGeom>
          <a:noFill/>
          <a:effectLst/>
        </p:spPr>
        <p:txBody>
          <a:bodyPr wrap="square" rtlCol="0">
            <a:spAutoFit/>
          </a:bodyPr>
          <a:lstStyle/>
          <a:p>
            <a:r>
              <a:rPr lang="en-US" altLang="zh-CN" sz="3000" dirty="0">
                <a:solidFill>
                  <a:schemeClr val="bg1"/>
                </a:solidFill>
              </a:rPr>
              <a:t>F</a:t>
            </a:r>
            <a:endParaRPr lang="zh-CN" altLang="en-US" sz="3000" dirty="0">
              <a:solidFill>
                <a:schemeClr val="bg1"/>
              </a:solidFill>
            </a:endParaRPr>
          </a:p>
        </p:txBody>
      </p:sp>
      <p:sp>
        <p:nvSpPr>
          <p:cNvPr id="19" name="文本框 18"/>
          <p:cNvSpPr txBox="1"/>
          <p:nvPr/>
        </p:nvSpPr>
        <p:spPr>
          <a:xfrm>
            <a:off x="4605554" y="3048850"/>
            <a:ext cx="329783" cy="553998"/>
          </a:xfrm>
          <a:prstGeom prst="rect">
            <a:avLst/>
          </a:prstGeom>
          <a:noFill/>
          <a:effectLst/>
        </p:spPr>
        <p:txBody>
          <a:bodyPr wrap="square" rtlCol="0">
            <a:spAutoFit/>
          </a:bodyPr>
          <a:lstStyle/>
          <a:p>
            <a:r>
              <a:rPr lang="en-US" altLang="zh-CN" sz="3000" dirty="0">
                <a:solidFill>
                  <a:schemeClr val="bg1"/>
                </a:solidFill>
              </a:rPr>
              <a:t>S</a:t>
            </a:r>
            <a:endParaRPr lang="zh-CN" altLang="en-US" sz="3000" dirty="0">
              <a:solidFill>
                <a:schemeClr val="bg1"/>
              </a:solidFill>
            </a:endParaRPr>
          </a:p>
        </p:txBody>
      </p:sp>
      <p:sp>
        <p:nvSpPr>
          <p:cNvPr id="20" name="文本框 19"/>
          <p:cNvSpPr txBox="1"/>
          <p:nvPr/>
        </p:nvSpPr>
        <p:spPr>
          <a:xfrm>
            <a:off x="4632550" y="3659759"/>
            <a:ext cx="329783" cy="553998"/>
          </a:xfrm>
          <a:prstGeom prst="rect">
            <a:avLst/>
          </a:prstGeom>
          <a:noFill/>
          <a:effectLst/>
        </p:spPr>
        <p:txBody>
          <a:bodyPr wrap="square" rtlCol="0">
            <a:spAutoFit/>
          </a:bodyPr>
          <a:lstStyle/>
          <a:p>
            <a:r>
              <a:rPr lang="en-US" altLang="zh-CN" sz="3000" dirty="0">
                <a:solidFill>
                  <a:schemeClr val="bg1"/>
                </a:solidFill>
              </a:rPr>
              <a:t>F</a:t>
            </a:r>
            <a:endParaRPr lang="zh-CN" altLang="en-US" sz="3000" dirty="0">
              <a:solidFill>
                <a:schemeClr val="bg1"/>
              </a:solidFill>
            </a:endParaRPr>
          </a:p>
        </p:txBody>
      </p:sp>
      <p:sp>
        <p:nvSpPr>
          <p:cNvPr id="21" name="文本框 20"/>
          <p:cNvSpPr txBox="1"/>
          <p:nvPr/>
        </p:nvSpPr>
        <p:spPr>
          <a:xfrm>
            <a:off x="4060505" y="3659759"/>
            <a:ext cx="329783" cy="553998"/>
          </a:xfrm>
          <a:prstGeom prst="rect">
            <a:avLst/>
          </a:prstGeom>
          <a:noFill/>
          <a:effectLst/>
        </p:spPr>
        <p:txBody>
          <a:bodyPr wrap="square" rtlCol="0">
            <a:spAutoFit/>
          </a:bodyPr>
          <a:lstStyle/>
          <a:p>
            <a:r>
              <a:rPr lang="en-US" altLang="zh-CN" sz="3000" dirty="0">
                <a:solidFill>
                  <a:schemeClr val="bg1"/>
                </a:solidFill>
              </a:rPr>
              <a:t>T</a:t>
            </a:r>
            <a:endParaRPr lang="zh-CN" altLang="en-US" sz="3000" dirty="0">
              <a:solidFill>
                <a:schemeClr val="bg1"/>
              </a:solidFill>
            </a:endParaRPr>
          </a:p>
        </p:txBody>
      </p:sp>
      <p:grpSp>
        <p:nvGrpSpPr>
          <p:cNvPr id="35" name="组合 34"/>
          <p:cNvGrpSpPr/>
          <p:nvPr/>
        </p:nvGrpSpPr>
        <p:grpSpPr>
          <a:xfrm>
            <a:off x="1365856" y="2234424"/>
            <a:ext cx="6162590" cy="2541376"/>
            <a:chOff x="1365856" y="2234424"/>
            <a:chExt cx="6162590" cy="2541376"/>
          </a:xfrm>
        </p:grpSpPr>
        <p:sp>
          <p:nvSpPr>
            <p:cNvPr id="23" name="iṧľïḋé"/>
            <p:cNvSpPr/>
            <p:nvPr/>
          </p:nvSpPr>
          <p:spPr bwMode="auto">
            <a:xfrm>
              <a:off x="1365856" y="2271894"/>
              <a:ext cx="2737753" cy="110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Autofit/>
            </a:bodyPr>
            <a:lstStyle/>
            <a:p>
              <a:pPr>
                <a:lnSpc>
                  <a:spcPct val="150000"/>
                </a:lnSpc>
              </a:pPr>
              <a:r>
                <a:rPr lang="en-US" sz="1200" dirty="0">
                  <a:solidFill>
                    <a:schemeClr val="tx1">
                      <a:lumMod val="65000"/>
                      <a:lumOff val="35000"/>
                    </a:schemeClr>
                  </a:solidFill>
                </a:rPr>
                <a:t>1.</a:t>
              </a:r>
              <a:r>
                <a:rPr lang="zh-CN" altLang="en-US" sz="1200" dirty="0">
                  <a:solidFill>
                    <a:schemeClr val="tx1">
                      <a:lumMod val="65000"/>
                      <a:lumOff val="35000"/>
                    </a:schemeClr>
                  </a:solidFill>
                </a:rPr>
                <a:t>利用</a:t>
              </a:r>
              <a:r>
                <a:rPr lang="en-US" altLang="zh-CN" sz="1200" dirty="0">
                  <a:solidFill>
                    <a:schemeClr val="tx1">
                      <a:lumMod val="65000"/>
                      <a:lumOff val="35000"/>
                    </a:schemeClr>
                  </a:solidFill>
                </a:rPr>
                <a:t>MNIST</a:t>
              </a:r>
              <a:r>
                <a:rPr lang="zh-CN" altLang="en-US" sz="1200" dirty="0">
                  <a:solidFill>
                    <a:schemeClr val="tx1">
                      <a:lumMod val="65000"/>
                      <a:lumOff val="35000"/>
                    </a:schemeClr>
                  </a:solidFill>
                </a:rPr>
                <a:t>数据集，数据集分为训练集合测试集</a:t>
              </a:r>
              <a:r>
                <a:rPr lang="en-US" altLang="zh-CN" sz="1200" dirty="0">
                  <a:solidFill>
                    <a:schemeClr val="tx1">
                      <a:lumMod val="65000"/>
                      <a:lumOff val="35000"/>
                    </a:schemeClr>
                  </a:solidFill>
                </a:rPr>
                <a:t>(</a:t>
              </a:r>
              <a:r>
                <a:rPr lang="zh-CN" altLang="en-US" sz="1200" dirty="0">
                  <a:solidFill>
                    <a:schemeClr val="tx1">
                      <a:lumMod val="65000"/>
                      <a:lumOff val="35000"/>
                    </a:schemeClr>
                  </a:solidFill>
                </a:rPr>
                <a:t>以下以训练集为例）；</a:t>
              </a:r>
              <a:endParaRPr lang="en-US" altLang="zh-CN" sz="1200" dirty="0">
                <a:solidFill>
                  <a:schemeClr val="tx1">
                    <a:lumMod val="65000"/>
                    <a:lumOff val="35000"/>
                  </a:schemeClr>
                </a:solidFill>
              </a:endParaRPr>
            </a:p>
            <a:p>
              <a:pPr>
                <a:lnSpc>
                  <a:spcPct val="150000"/>
                </a:lnSpc>
              </a:pPr>
              <a:r>
                <a:rPr lang="en-US" sz="1200" dirty="0">
                  <a:solidFill>
                    <a:schemeClr val="tx1">
                      <a:lumMod val="65000"/>
                      <a:lumOff val="35000"/>
                    </a:schemeClr>
                  </a:solidFill>
                </a:rPr>
                <a:t>2.</a:t>
              </a:r>
              <a:r>
                <a:rPr lang="zh-CN" altLang="en-US" sz="1200" dirty="0">
                  <a:solidFill>
                    <a:schemeClr val="tx1">
                      <a:lumMod val="65000"/>
                      <a:lumOff val="35000"/>
                    </a:schemeClr>
                  </a:solidFill>
                </a:rPr>
                <a:t>将训练集转化为</a:t>
              </a:r>
              <a:r>
                <a:rPr lang="en-US" altLang="zh-CN" sz="1200" dirty="0">
                  <a:solidFill>
                    <a:schemeClr val="tx1">
                      <a:lumMod val="65000"/>
                      <a:lumOff val="35000"/>
                    </a:schemeClr>
                  </a:solidFill>
                </a:rPr>
                <a:t>60000x784</a:t>
              </a:r>
              <a:r>
                <a:rPr lang="zh-CN" altLang="en-US" sz="1200" dirty="0">
                  <a:solidFill>
                    <a:schemeClr val="tx1">
                      <a:lumMod val="65000"/>
                      <a:lumOff val="35000"/>
                    </a:schemeClr>
                  </a:solidFill>
                </a:rPr>
                <a:t>的数据矩阵与</a:t>
              </a:r>
              <a:r>
                <a:rPr lang="en-US" altLang="zh-CN" sz="1200" dirty="0">
                  <a:solidFill>
                    <a:schemeClr val="tx1">
                      <a:lumMod val="65000"/>
                      <a:lumOff val="35000"/>
                    </a:schemeClr>
                  </a:solidFill>
                </a:rPr>
                <a:t>1x60000</a:t>
              </a:r>
              <a:r>
                <a:rPr lang="zh-CN" altLang="en-US" sz="1200" dirty="0">
                  <a:solidFill>
                    <a:schemeClr val="tx1">
                      <a:lumMod val="65000"/>
                      <a:lumOff val="35000"/>
                    </a:schemeClr>
                  </a:solidFill>
                </a:rPr>
                <a:t>的标签矩阵；</a:t>
              </a:r>
              <a:endParaRPr sz="1200" dirty="0">
                <a:solidFill>
                  <a:schemeClr val="tx1">
                    <a:lumMod val="65000"/>
                    <a:lumOff val="35000"/>
                  </a:schemeClr>
                </a:solidFill>
              </a:endParaRPr>
            </a:p>
          </p:txBody>
        </p:sp>
        <p:sp>
          <p:nvSpPr>
            <p:cNvPr id="26" name="iṧľïḋé"/>
            <p:cNvSpPr/>
            <p:nvPr/>
          </p:nvSpPr>
          <p:spPr bwMode="auto">
            <a:xfrm>
              <a:off x="1365856" y="3830208"/>
              <a:ext cx="2492270" cy="94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Autofit/>
            </a:bodyPr>
            <a:lstStyle/>
            <a:p>
              <a:pPr>
                <a:lnSpc>
                  <a:spcPct val="150000"/>
                </a:lnSpc>
              </a:pPr>
              <a:r>
                <a:rPr sz="1200" dirty="0">
                  <a:solidFill>
                    <a:schemeClr val="tx1">
                      <a:lumMod val="65000"/>
                      <a:lumOff val="35000"/>
                    </a:schemeClr>
                  </a:solidFill>
                </a:rPr>
                <a:t>4.</a:t>
              </a:r>
              <a:r>
                <a:rPr lang="zh-CN" altLang="en-US" sz="1200" dirty="0">
                  <a:solidFill>
                    <a:schemeClr val="tx1">
                      <a:lumMod val="65000"/>
                      <a:lumOff val="35000"/>
                    </a:schemeClr>
                  </a:solidFill>
                </a:rPr>
                <a:t>对标签矩阵进行简单二分类与</a:t>
              </a:r>
              <a:r>
                <a:rPr lang="en-US" altLang="zh-CN" sz="1200" dirty="0">
                  <a:solidFill>
                    <a:schemeClr val="tx1">
                      <a:lumMod val="65000"/>
                      <a:lumOff val="35000"/>
                    </a:schemeClr>
                  </a:solidFill>
                </a:rPr>
                <a:t>SGD</a:t>
              </a:r>
              <a:r>
                <a:rPr lang="zh-CN" altLang="en-US" sz="1200" dirty="0">
                  <a:solidFill>
                    <a:schemeClr val="tx1">
                      <a:lumMod val="65000"/>
                      <a:lumOff val="35000"/>
                    </a:schemeClr>
                  </a:solidFill>
                </a:rPr>
                <a:t>梯度下降；</a:t>
              </a:r>
              <a:endParaRPr lang="en-US" altLang="zh-CN" sz="1200" dirty="0">
                <a:solidFill>
                  <a:schemeClr val="tx1">
                    <a:lumMod val="65000"/>
                    <a:lumOff val="35000"/>
                  </a:schemeClr>
                </a:solidFill>
              </a:endParaRPr>
            </a:p>
            <a:p>
              <a:pPr>
                <a:lnSpc>
                  <a:spcPct val="150000"/>
                </a:lnSpc>
              </a:pPr>
              <a:r>
                <a:rPr sz="1200" dirty="0">
                  <a:solidFill>
                    <a:schemeClr val="tx1">
                      <a:lumMod val="65000"/>
                      <a:lumOff val="35000"/>
                    </a:schemeClr>
                  </a:solidFill>
                </a:rPr>
                <a:t>5.</a:t>
              </a:r>
              <a:r>
                <a:rPr lang="zh-CN" altLang="en-US" sz="1200" dirty="0">
                  <a:solidFill>
                    <a:schemeClr val="tx1">
                      <a:lumMod val="65000"/>
                      <a:lumOff val="35000"/>
                    </a:schemeClr>
                  </a:solidFill>
                </a:rPr>
                <a:t>将训练得到预测模型与标签矩阵进行交叉验证</a:t>
              </a:r>
              <a:r>
                <a:rPr sz="1200" dirty="0">
                  <a:solidFill>
                    <a:schemeClr val="tx1">
                      <a:lumMod val="65000"/>
                      <a:lumOff val="35000"/>
                    </a:schemeClr>
                  </a:solidFill>
                </a:rPr>
                <a:t>；</a:t>
              </a:r>
            </a:p>
          </p:txBody>
        </p:sp>
        <p:sp>
          <p:nvSpPr>
            <p:cNvPr id="29" name="iṧľïḋé"/>
            <p:cNvSpPr/>
            <p:nvPr/>
          </p:nvSpPr>
          <p:spPr bwMode="auto">
            <a:xfrm>
              <a:off x="5094874" y="3834662"/>
              <a:ext cx="2382795" cy="842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Autofit/>
            </a:bodyPr>
            <a:lstStyle/>
            <a:p>
              <a:pPr>
                <a:lnSpc>
                  <a:spcPct val="150000"/>
                </a:lnSpc>
              </a:pPr>
              <a:r>
                <a:rPr sz="1200" dirty="0">
                  <a:solidFill>
                    <a:schemeClr val="tx1">
                      <a:lumMod val="65000"/>
                      <a:lumOff val="35000"/>
                    </a:schemeClr>
                  </a:solidFill>
                </a:rPr>
                <a:t>6.</a:t>
              </a:r>
              <a:r>
                <a:rPr lang="zh-CN" altLang="en-US" sz="1200" dirty="0">
                  <a:solidFill>
                    <a:schemeClr val="tx1">
                      <a:lumMod val="65000"/>
                      <a:lumOff val="35000"/>
                    </a:schemeClr>
                  </a:solidFill>
                </a:rPr>
                <a:t>将得分与二分类矩阵作输入，计算模型精度</a:t>
              </a:r>
              <a:r>
                <a:rPr lang="en-US" altLang="zh-CN" sz="1200" dirty="0">
                  <a:solidFill>
                    <a:schemeClr val="tx1">
                      <a:lumMod val="65000"/>
                      <a:lumOff val="35000"/>
                    </a:schemeClr>
                  </a:solidFill>
                </a:rPr>
                <a:t>AUC</a:t>
              </a:r>
              <a:r>
                <a:rPr lang="zh-CN" altLang="en-US" sz="1200" dirty="0">
                  <a:solidFill>
                    <a:schemeClr val="tx1">
                      <a:lumMod val="65000"/>
                      <a:lumOff val="35000"/>
                    </a:schemeClr>
                  </a:solidFill>
                </a:rPr>
                <a:t>和样本区分度</a:t>
              </a:r>
              <a:r>
                <a:rPr lang="en-US" altLang="zh-CN" sz="1200" dirty="0">
                  <a:solidFill>
                    <a:schemeClr val="tx1">
                      <a:lumMod val="65000"/>
                      <a:lumOff val="35000"/>
                    </a:schemeClr>
                  </a:solidFill>
                </a:rPr>
                <a:t>KS</a:t>
              </a:r>
              <a:endParaRPr sz="1200" dirty="0">
                <a:solidFill>
                  <a:schemeClr val="tx1">
                    <a:lumMod val="65000"/>
                    <a:lumOff val="35000"/>
                  </a:schemeClr>
                </a:solidFill>
              </a:endParaRPr>
            </a:p>
            <a:p>
              <a:pPr>
                <a:lnSpc>
                  <a:spcPct val="150000"/>
                </a:lnSpc>
              </a:pPr>
              <a:r>
                <a:rPr sz="1200" dirty="0">
                  <a:solidFill>
                    <a:schemeClr val="tx1">
                      <a:lumMod val="65000"/>
                      <a:lumOff val="35000"/>
                    </a:schemeClr>
                  </a:solidFill>
                </a:rPr>
                <a:t>7.将上述结果汇总，得到</a:t>
              </a:r>
              <a:r>
                <a:rPr lang="zh-CN" altLang="en-US" sz="1200" dirty="0">
                  <a:solidFill>
                    <a:schemeClr val="tx1">
                      <a:lumMod val="65000"/>
                      <a:lumOff val="35000"/>
                    </a:schemeClr>
                  </a:solidFill>
                </a:rPr>
                <a:t>操作特性曲线</a:t>
              </a:r>
              <a:r>
                <a:rPr lang="en-US" sz="1200" dirty="0">
                  <a:solidFill>
                    <a:schemeClr val="tx1">
                      <a:lumMod val="65000"/>
                      <a:lumOff val="35000"/>
                    </a:schemeClr>
                  </a:solidFill>
                </a:rPr>
                <a:t>ROC</a:t>
              </a:r>
              <a:r>
                <a:rPr lang="zh-CN" altLang="en-US" sz="1200" dirty="0">
                  <a:solidFill>
                    <a:schemeClr val="tx1">
                      <a:lumMod val="65000"/>
                      <a:lumOff val="35000"/>
                    </a:schemeClr>
                  </a:solidFill>
                </a:rPr>
                <a:t>。</a:t>
              </a:r>
              <a:endParaRPr sz="1200" dirty="0">
                <a:solidFill>
                  <a:schemeClr val="tx1">
                    <a:lumMod val="65000"/>
                    <a:lumOff val="35000"/>
                  </a:schemeClr>
                </a:solidFill>
              </a:endParaRPr>
            </a:p>
          </p:txBody>
        </p:sp>
        <p:sp>
          <p:nvSpPr>
            <p:cNvPr id="32" name="iṧľïḋé"/>
            <p:cNvSpPr/>
            <p:nvPr/>
          </p:nvSpPr>
          <p:spPr bwMode="auto">
            <a:xfrm>
              <a:off x="5117099" y="2234424"/>
              <a:ext cx="2411347" cy="81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Autofit/>
            </a:bodyPr>
            <a:lstStyle/>
            <a:p>
              <a:pPr>
                <a:lnSpc>
                  <a:spcPct val="150000"/>
                </a:lnSpc>
              </a:pPr>
              <a:r>
                <a:rPr lang="en-US" sz="1200" dirty="0">
                  <a:solidFill>
                    <a:schemeClr val="tx1">
                      <a:lumMod val="65000"/>
                      <a:lumOff val="35000"/>
                    </a:schemeClr>
                  </a:solidFill>
                </a:rPr>
                <a:t>3.</a:t>
              </a:r>
              <a:r>
                <a:rPr lang="zh-CN" altLang="en-US" sz="1200" dirty="0">
                  <a:solidFill>
                    <a:schemeClr val="tx1">
                      <a:lumMod val="65000"/>
                      <a:lumOff val="35000"/>
                    </a:schemeClr>
                  </a:solidFill>
                </a:rPr>
                <a:t>将训练集数据矩阵进行对半划分，前</a:t>
              </a:r>
              <a:r>
                <a:rPr lang="en-US" altLang="zh-CN" sz="1200" dirty="0">
                  <a:solidFill>
                    <a:schemeClr val="tx1">
                      <a:lumMod val="65000"/>
                      <a:lumOff val="35000"/>
                    </a:schemeClr>
                  </a:solidFill>
                </a:rPr>
                <a:t>392</a:t>
              </a:r>
              <a:r>
                <a:rPr lang="zh-CN" altLang="en-US" sz="1200" dirty="0">
                  <a:solidFill>
                    <a:schemeClr val="tx1">
                      <a:lumMod val="65000"/>
                      <a:lumOff val="35000"/>
                    </a:schemeClr>
                  </a:solidFill>
                </a:rPr>
                <a:t>列特征数据分给</a:t>
              </a:r>
              <a:r>
                <a:rPr lang="en-US" altLang="zh-CN" sz="1200" dirty="0">
                  <a:solidFill>
                    <a:schemeClr val="tx1">
                      <a:lumMod val="65000"/>
                      <a:lumOff val="35000"/>
                    </a:schemeClr>
                  </a:solidFill>
                </a:rPr>
                <a:t>XA</a:t>
              </a:r>
              <a:r>
                <a:rPr lang="zh-CN" altLang="en-US" sz="1200" dirty="0">
                  <a:solidFill>
                    <a:schemeClr val="tx1">
                      <a:lumMod val="65000"/>
                      <a:lumOff val="35000"/>
                    </a:schemeClr>
                  </a:solidFill>
                </a:rPr>
                <a:t>，后</a:t>
              </a:r>
              <a:r>
                <a:rPr lang="en-US" altLang="zh-CN" sz="1200" dirty="0">
                  <a:solidFill>
                    <a:schemeClr val="tx1">
                      <a:lumMod val="65000"/>
                      <a:lumOff val="35000"/>
                    </a:schemeClr>
                  </a:solidFill>
                </a:rPr>
                <a:t>392</a:t>
              </a:r>
              <a:r>
                <a:rPr lang="zh-CN" altLang="en-US" sz="1200" dirty="0">
                  <a:solidFill>
                    <a:schemeClr val="tx1">
                      <a:lumMod val="65000"/>
                      <a:lumOff val="35000"/>
                    </a:schemeClr>
                  </a:solidFill>
                </a:rPr>
                <a:t>列特征数据分给</a:t>
              </a:r>
              <a:r>
                <a:rPr lang="en-US" altLang="zh-CN" sz="1200" dirty="0">
                  <a:solidFill>
                    <a:schemeClr val="tx1">
                      <a:lumMod val="65000"/>
                      <a:lumOff val="35000"/>
                    </a:schemeClr>
                  </a:solidFill>
                </a:rPr>
                <a:t>XB</a:t>
              </a:r>
              <a:r>
                <a:rPr lang="zh-CN" altLang="en-US" sz="1200" dirty="0">
                  <a:solidFill>
                    <a:schemeClr val="tx1">
                      <a:lumMod val="65000"/>
                      <a:lumOff val="35000"/>
                    </a:schemeClr>
                  </a:solidFill>
                </a:rPr>
                <a:t>，作为各自秘密数据输入；</a:t>
              </a:r>
              <a:endParaRPr sz="1200" dirty="0">
                <a:solidFill>
                  <a:schemeClr val="tx1">
                    <a:lumMod val="65000"/>
                    <a:lumOff val="35000"/>
                  </a:schemeClr>
                </a:solidFill>
              </a:endParaRPr>
            </a:p>
          </p:txBody>
        </p:sp>
      </p:grpSp>
      <p:sp>
        <p:nvSpPr>
          <p:cNvPr id="34" name="矩形: 圆角 33"/>
          <p:cNvSpPr/>
          <p:nvPr/>
        </p:nvSpPr>
        <p:spPr>
          <a:xfrm>
            <a:off x="3369406" y="1216057"/>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测试流程</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childTnLst>
                          </p:cTn>
                        </p:par>
                        <p:par>
                          <p:cTn id="70" fill="hold">
                            <p:stCondLst>
                              <p:cond delay="500"/>
                            </p:stCondLst>
                            <p:childTnLst>
                              <p:par>
                                <p:cTn id="71" presetID="53" presetClass="entr" presetSubtype="16"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fltVal val="0"/>
                                          </p:val>
                                        </p:tav>
                                        <p:tav tm="100000">
                                          <p:val>
                                            <p:strVal val="#ppt_h"/>
                                          </p:val>
                                        </p:tav>
                                      </p:tavLst>
                                    </p:anim>
                                    <p:animEffect transition="in" filter="fade">
                                      <p:cBhvr>
                                        <p:cTn id="75" dur="500"/>
                                        <p:tgtEl>
                                          <p:spTgt spid="35"/>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500" fill="hold"/>
                                        <p:tgtEl>
                                          <p:spTgt spid="19"/>
                                        </p:tgtEl>
                                        <p:attrNameLst>
                                          <p:attrName>ppt_w</p:attrName>
                                        </p:attrNameLst>
                                      </p:cBhvr>
                                      <p:tavLst>
                                        <p:tav tm="0">
                                          <p:val>
                                            <p:fltVal val="0"/>
                                          </p:val>
                                        </p:tav>
                                        <p:tav tm="100000">
                                          <p:val>
                                            <p:strVal val="#ppt_w"/>
                                          </p:val>
                                        </p:tav>
                                      </p:tavLst>
                                    </p:anim>
                                    <p:anim calcmode="lin" valueType="num">
                                      <p:cBhvr>
                                        <p:cTn id="84" dur="500" fill="hold"/>
                                        <p:tgtEl>
                                          <p:spTgt spid="19"/>
                                        </p:tgtEl>
                                        <p:attrNameLst>
                                          <p:attrName>ppt_h</p:attrName>
                                        </p:attrNameLst>
                                      </p:cBhvr>
                                      <p:tavLst>
                                        <p:tav tm="0">
                                          <p:val>
                                            <p:fltVal val="0"/>
                                          </p:val>
                                        </p:tav>
                                        <p:tav tm="100000">
                                          <p:val>
                                            <p:strVal val="#ppt_h"/>
                                          </p:val>
                                        </p:tav>
                                      </p:tavLst>
                                    </p:anim>
                                    <p:animEffect transition="in" filter="fade">
                                      <p:cBhvr>
                                        <p:cTn id="85" dur="500"/>
                                        <p:tgtEl>
                                          <p:spTgt spid="19"/>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p:cTn id="88" dur="500" fill="hold"/>
                                        <p:tgtEl>
                                          <p:spTgt spid="20"/>
                                        </p:tgtEl>
                                        <p:attrNameLst>
                                          <p:attrName>ppt_w</p:attrName>
                                        </p:attrNameLst>
                                      </p:cBhvr>
                                      <p:tavLst>
                                        <p:tav tm="0">
                                          <p:val>
                                            <p:fltVal val="0"/>
                                          </p:val>
                                        </p:tav>
                                        <p:tav tm="100000">
                                          <p:val>
                                            <p:strVal val="#ppt_w"/>
                                          </p:val>
                                        </p:tav>
                                      </p:tavLst>
                                    </p:anim>
                                    <p:anim calcmode="lin" valueType="num">
                                      <p:cBhvr>
                                        <p:cTn id="89" dur="500" fill="hold"/>
                                        <p:tgtEl>
                                          <p:spTgt spid="20"/>
                                        </p:tgtEl>
                                        <p:attrNameLst>
                                          <p:attrName>ppt_h</p:attrName>
                                        </p:attrNameLst>
                                      </p:cBhvr>
                                      <p:tavLst>
                                        <p:tav tm="0">
                                          <p:val>
                                            <p:fltVal val="0"/>
                                          </p:val>
                                        </p:tav>
                                        <p:tav tm="100000">
                                          <p:val>
                                            <p:strVal val="#ppt_h"/>
                                          </p:val>
                                        </p:tav>
                                      </p:tavLst>
                                    </p:anim>
                                    <p:animEffect transition="in" filter="fade">
                                      <p:cBhvr>
                                        <p:cTn id="90" dur="500"/>
                                        <p:tgtEl>
                                          <p:spTgt spid="20"/>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Effect transition="in" filter="fade">
                                      <p:cBhvr>
                                        <p:cTn id="9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97810" y="595252"/>
            <a:ext cx="2559712" cy="891938"/>
            <a:chOff x="6207330" y="1517856"/>
            <a:chExt cx="3766334" cy="1312388"/>
          </a:xfrm>
        </p:grpSpPr>
        <p:sp>
          <p:nvSpPr>
            <p:cNvPr id="3" name="矩形 2"/>
            <p:cNvSpPr/>
            <p:nvPr/>
          </p:nvSpPr>
          <p:spPr>
            <a:xfrm>
              <a:off x="6928186" y="1662068"/>
              <a:ext cx="3045478"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作品测试及评价</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4</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16" name="矩形: 圆角 15"/>
          <p:cNvSpPr/>
          <p:nvPr/>
        </p:nvSpPr>
        <p:spPr>
          <a:xfrm>
            <a:off x="3516931" y="904671"/>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评价指标</a:t>
            </a:r>
          </a:p>
        </p:txBody>
      </p:sp>
      <p:sp>
        <p:nvSpPr>
          <p:cNvPr id="10" name="文本框 9"/>
          <p:cNvSpPr txBox="1"/>
          <p:nvPr/>
        </p:nvSpPr>
        <p:spPr>
          <a:xfrm>
            <a:off x="848223" y="1774560"/>
            <a:ext cx="1919935" cy="1077218"/>
          </a:xfrm>
          <a:prstGeom prst="rect">
            <a:avLst/>
          </a:prstGeom>
          <a:noFill/>
        </p:spPr>
        <p:txBody>
          <a:bodyPr wrap="square" rtlCol="0">
            <a:spAutoFit/>
          </a:bodyPr>
          <a:lstStyle/>
          <a:p>
            <a:r>
              <a:rPr lang="zh-CN" altLang="en-US" sz="1600" dirty="0">
                <a:solidFill>
                  <a:srgbClr val="6B74B4"/>
                </a:solidFill>
                <a:latin typeface="+mn-ea"/>
              </a:rPr>
              <a:t>模型精度</a:t>
            </a:r>
            <a:r>
              <a:rPr lang="en-US" altLang="zh-CN" sz="1600" dirty="0">
                <a:solidFill>
                  <a:srgbClr val="6B74B4"/>
                </a:solidFill>
                <a:latin typeface="+mn-ea"/>
              </a:rPr>
              <a:t>AUC</a:t>
            </a:r>
          </a:p>
          <a:p>
            <a:r>
              <a:rPr lang="zh-CN" altLang="en-US" sz="1600" dirty="0">
                <a:solidFill>
                  <a:srgbClr val="6B74B4"/>
                </a:solidFill>
                <a:latin typeface="+mn-ea"/>
              </a:rPr>
              <a:t>得到值越高，</a:t>
            </a:r>
            <a:endParaRPr lang="en-US" altLang="zh-CN" sz="1600" dirty="0">
              <a:solidFill>
                <a:srgbClr val="6B74B4"/>
              </a:solidFill>
              <a:latin typeface="+mn-ea"/>
            </a:endParaRPr>
          </a:p>
          <a:p>
            <a:r>
              <a:rPr lang="zh-CN" altLang="en-US" sz="1600" dirty="0">
                <a:solidFill>
                  <a:srgbClr val="6B74B4"/>
                </a:solidFill>
                <a:latin typeface="+mn-ea"/>
              </a:rPr>
              <a:t>模型精度越高，</a:t>
            </a:r>
            <a:endParaRPr lang="en-US" altLang="zh-CN" sz="1600" dirty="0">
              <a:solidFill>
                <a:srgbClr val="6B74B4"/>
              </a:solidFill>
              <a:latin typeface="+mn-ea"/>
            </a:endParaRPr>
          </a:p>
          <a:p>
            <a:r>
              <a:rPr lang="zh-CN" altLang="en-US" sz="1600" dirty="0">
                <a:solidFill>
                  <a:srgbClr val="6B74B4"/>
                </a:solidFill>
                <a:latin typeface="+mn-ea"/>
              </a:rPr>
              <a:t>训练表现越好</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B43A67B-F62B-49BE-B457-2F665E937B27}"/>
                  </a:ext>
                </a:extLst>
              </p:cNvPr>
              <p:cNvSpPr txBox="1"/>
              <p:nvPr/>
            </p:nvSpPr>
            <p:spPr>
              <a:xfrm>
                <a:off x="2640647" y="1774560"/>
                <a:ext cx="5677271" cy="8074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𝐴𝑈𝐶</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nary>
                            <m:naryPr>
                              <m:chr m:val="∑"/>
                              <m:limLoc m:val="subSup"/>
                              <m:supHide m:val="on"/>
                              <m:ctrlPr>
                                <a:rPr lang="zh-CN" altLang="en-US" i="1">
                                  <a:latin typeface="Cambria Math" panose="02040503050406030204" pitchFamily="18" charset="0"/>
                                </a:rPr>
                              </m:ctrlPr>
                            </m:naryPr>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𝑖𝑛𝑠</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𝑝𝑜𝑠𝑖𝑡𝑖𝑣𝑒𝑐𝑙𝑎𝑠𝑠</m:t>
                              </m:r>
                            </m:sub>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𝑟𝑎𝑛𝑘</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𝑖𝑛𝑠</m:t>
                                      </m:r>
                                    </m:e>
                                    <m:sub>
                                      <m:r>
                                        <a:rPr lang="zh-CN" altLang="en-US" i="1">
                                          <a:latin typeface="Cambria Math" panose="02040503050406030204" pitchFamily="18" charset="0"/>
                                        </a:rPr>
                                        <m:t>𝑖</m:t>
                                      </m:r>
                                    </m:sub>
                                  </m:sSub>
                                </m:sub>
                              </m:sSub>
                            </m:e>
                          </m:nary>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𝑀</m:t>
                              </m:r>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1">
                                      <a:latin typeface="Cambria Math" panose="02040503050406030204" pitchFamily="18" charset="0"/>
                                    </a:rPr>
                                    <m:t>𝑀</m:t>
                                  </m:r>
                                  <m:r>
                                    <a:rPr lang="zh-CN" altLang="en-US" i="0">
                                      <a:latin typeface="Cambria Math" panose="02040503050406030204" pitchFamily="18" charset="0"/>
                                    </a:rPr>
                                    <m:t>+1</m:t>
                                  </m:r>
                                </m:e>
                              </m:d>
                            </m:num>
                            <m:den>
                              <m:r>
                                <a:rPr lang="zh-CN" altLang="en-US" i="0">
                                  <a:latin typeface="Cambria Math" panose="02040503050406030204" pitchFamily="18" charset="0"/>
                                </a:rPr>
                                <m:t>2</m:t>
                              </m:r>
                            </m:den>
                          </m:f>
                        </m:num>
                        <m:den>
                          <m:r>
                            <a:rPr lang="zh-CN" altLang="en-US" i="1">
                              <a:latin typeface="Cambria Math" panose="02040503050406030204" pitchFamily="18" charset="0"/>
                            </a:rPr>
                            <m:t>𝑀</m:t>
                          </m:r>
                          <m:r>
                            <a:rPr lang="zh-CN" altLang="en-US" i="0">
                              <a:latin typeface="Cambria Math" panose="02040503050406030204" pitchFamily="18" charset="0"/>
                            </a:rPr>
                            <m:t>×</m:t>
                          </m:r>
                          <m:r>
                            <a:rPr lang="zh-CN" altLang="en-US" i="1">
                              <a:latin typeface="Cambria Math" panose="02040503050406030204" pitchFamily="18" charset="0"/>
                            </a:rPr>
                            <m:t>𝑁</m:t>
                          </m:r>
                        </m:den>
                      </m:f>
                      <m:r>
                        <a:rPr lang="zh-CN" altLang="en-US" i="0">
                          <a:latin typeface="Cambria Math" panose="02040503050406030204" pitchFamily="18" charset="0"/>
                        </a:rPr>
                        <m:t> </m:t>
                      </m:r>
                    </m:oMath>
                  </m:oMathPara>
                </a14:m>
                <a:endParaRPr lang="zh-CN" altLang="en-US" dirty="0"/>
              </a:p>
            </p:txBody>
          </p:sp>
        </mc:Choice>
        <mc:Fallback xmlns="">
          <p:sp>
            <p:nvSpPr>
              <p:cNvPr id="18" name="文本框 17">
                <a:extLst>
                  <a:ext uri="{FF2B5EF4-FFF2-40B4-BE49-F238E27FC236}">
                    <a16:creationId xmlns:a16="http://schemas.microsoft.com/office/drawing/2014/main" id="{9B43A67B-F62B-49BE-B457-2F665E937B27}"/>
                  </a:ext>
                </a:extLst>
              </p:cNvPr>
              <p:cNvSpPr txBox="1">
                <a:spLocks noRot="1" noChangeAspect="1" noMove="1" noResize="1" noEditPoints="1" noAdjustHandles="1" noChangeArrowheads="1" noChangeShapeType="1" noTextEdit="1"/>
              </p:cNvSpPr>
              <p:nvPr/>
            </p:nvSpPr>
            <p:spPr>
              <a:xfrm>
                <a:off x="2640647" y="1774560"/>
                <a:ext cx="5677271" cy="80740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DE42CC0-F692-4503-BBE5-534A21D23292}"/>
                  </a:ext>
                </a:extLst>
              </p:cNvPr>
              <p:cNvSpPr txBox="1"/>
              <p:nvPr/>
            </p:nvSpPr>
            <p:spPr>
              <a:xfrm>
                <a:off x="2768158" y="3541539"/>
                <a:ext cx="5677270" cy="1580176"/>
              </a:xfrm>
              <a:prstGeom prst="rect">
                <a:avLst/>
              </a:prstGeom>
              <a:noFill/>
            </p:spPr>
            <p:txBody>
              <a:bodyPr wrap="square">
                <a:spAutoFit/>
              </a:bodyPr>
              <a:lstStyle/>
              <a:p>
                <a:pPr indent="304800">
                  <a:lnSpc>
                    <a:spcPct val="135000"/>
                  </a:lnSpc>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𝑜𝑏𝑠</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𝑛𝑢𝑚𝑠</m:t>
                          </m:r>
                          <m:r>
                            <a:rPr lang="en-US" altLang="zh-CN" i="1">
                              <a:latin typeface="Cambria Math" panose="02040503050406030204" pitchFamily="18" charset="0"/>
                            </a:rPr>
                            <m:t> </m:t>
                          </m:r>
                          <m:r>
                            <a:rPr lang="en-US" altLang="zh-CN" i="1">
                              <a:latin typeface="Cambria Math" panose="02040503050406030204" pitchFamily="18" charset="0"/>
                            </a:rPr>
                            <m:t>𝑜𝑓</m:t>
                          </m:r>
                          <m:r>
                            <a:rPr lang="en-US" altLang="zh-CN" i="1">
                              <a:latin typeface="Cambria Math" panose="02040503050406030204" pitchFamily="18" charset="0"/>
                            </a:rPr>
                            <m:t> </m:t>
                          </m:r>
                          <m:r>
                            <a:rPr lang="en-US" altLang="zh-CN" i="1">
                              <a:latin typeface="Cambria Math" panose="02040503050406030204" pitchFamily="18" charset="0"/>
                            </a:rPr>
                            <m:t>𝑜𝑏𝑠𝑒𝑟𝑣𝑎𝑡𝑖𝑜𝑛𝑠</m:t>
                          </m:r>
                          <m:r>
                            <a:rPr lang="en-US" altLang="zh-CN" i="1">
                              <a:latin typeface="Cambria Math" panose="02040503050406030204" pitchFamily="18" charset="0"/>
                            </a:rPr>
                            <m:t> </m:t>
                          </m:r>
                          <m:r>
                            <a:rPr lang="en-US" altLang="zh-CN" i="1">
                              <a:latin typeface="Cambria Math" panose="02040503050406030204" pitchFamily="18" charset="0"/>
                            </a:rPr>
                            <m:t>𝑏𝑒𝑙𝑜𝑤</m:t>
                          </m:r>
                          <m:r>
                            <a:rPr lang="en-US" altLang="zh-CN" i="1">
                              <a:latin typeface="Cambria Math" panose="02040503050406030204" pitchFamily="18" charset="0"/>
                            </a:rPr>
                            <m:t> </m:t>
                          </m:r>
                          <m:r>
                            <a:rPr lang="en-US" altLang="zh-CN" i="1">
                              <a:latin typeface="Cambria Math" panose="02040503050406030204" pitchFamily="18" charset="0"/>
                            </a:rPr>
                            <m:t>𝑥</m:t>
                          </m:r>
                        </m:num>
                        <m:den>
                          <m:r>
                            <a:rPr lang="en-US" altLang="zh-CN" i="1">
                              <a:latin typeface="Cambria Math" panose="02040503050406030204" pitchFamily="18" charset="0"/>
                            </a:rPr>
                            <m:t>𝑜𝑏𝑠𝑒𝑟𝑣𝑎𝑡𝑖𝑜𝑛𝑠</m:t>
                          </m:r>
                        </m:den>
                      </m:f>
                    </m:oMath>
                  </m:oMathPara>
                </a14:m>
                <a:endParaRPr lang="en-US" altLang="zh-CN" i="1" dirty="0">
                  <a:latin typeface="Cambria Math" panose="02040503050406030204" pitchFamily="18" charset="0"/>
                </a:endParaRPr>
              </a:p>
              <a:p>
                <a:pPr indent="304800">
                  <a:lnSpc>
                    <a:spcPct val="135000"/>
                  </a:lnSpc>
                </a:pPr>
                <a:endParaRPr lang="zh-CN" altLang="zh-CN" i="1" dirty="0">
                  <a:latin typeface="Cambria Math" panose="02040503050406030204" pitchFamily="18" charset="0"/>
                </a:endParaRPr>
              </a:p>
              <a:p>
                <a:pPr indent="304800">
                  <a:lnSpc>
                    <a:spcPct val="135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𝐾𝑆</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𝑛</m:t>
                          </m:r>
                        </m:sub>
                      </m:sSub>
                      <m:r>
                        <a:rPr lang="en-US" altLang="zh-CN" i="1">
                          <a:latin typeface="Cambria Math" panose="02040503050406030204" pitchFamily="18" charset="0"/>
                        </a:rPr>
                        <m:t>=</m:t>
                      </m:r>
                      <m:r>
                        <m:rPr>
                          <m:sty m:val="p"/>
                        </m:rPr>
                        <a:rPr lang="en-US" altLang="zh-CN" i="1">
                          <a:latin typeface="Cambria Math" panose="02040503050406030204" pitchFamily="18" charset="0"/>
                        </a:rPr>
                        <m:t>max</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𝑒𝑥𝑝</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𝑜𝑏𝑠</m:t>
                          </m:r>
                        </m:sub>
                      </m:sSub>
                      <m:r>
                        <a:rPr lang="en-US" altLang="zh-CN" i="1">
                          <a:latin typeface="Cambria Math" panose="02040503050406030204" pitchFamily="18" charset="0"/>
                        </a:rPr>
                        <m:t>|</m:t>
                      </m:r>
                    </m:oMath>
                  </m:oMathPara>
                </a14:m>
                <a:endParaRPr lang="zh-CN" altLang="zh-CN" i="1" dirty="0">
                  <a:latin typeface="Cambria Math" panose="02040503050406030204" pitchFamily="18" charset="0"/>
                </a:endParaRPr>
              </a:p>
            </p:txBody>
          </p:sp>
        </mc:Choice>
        <mc:Fallback xmlns="">
          <p:sp>
            <p:nvSpPr>
              <p:cNvPr id="19" name="文本框 18">
                <a:extLst>
                  <a:ext uri="{FF2B5EF4-FFF2-40B4-BE49-F238E27FC236}">
                    <a16:creationId xmlns:a16="http://schemas.microsoft.com/office/drawing/2014/main" id="{5DE42CC0-F692-4503-BBE5-534A21D23292}"/>
                  </a:ext>
                </a:extLst>
              </p:cNvPr>
              <p:cNvSpPr txBox="1">
                <a:spLocks noRot="1" noChangeAspect="1" noMove="1" noResize="1" noEditPoints="1" noAdjustHandles="1" noChangeArrowheads="1" noChangeShapeType="1" noTextEdit="1"/>
              </p:cNvSpPr>
              <p:nvPr/>
            </p:nvSpPr>
            <p:spPr>
              <a:xfrm>
                <a:off x="2768158" y="3541539"/>
                <a:ext cx="5677270" cy="1580176"/>
              </a:xfrm>
              <a:prstGeom prst="rect">
                <a:avLst/>
              </a:prstGeom>
              <a:blipFill>
                <a:blip r:embed="rId4"/>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804E44CD-FA2A-4CB2-8CB5-51471AAB390B}"/>
              </a:ext>
            </a:extLst>
          </p:cNvPr>
          <p:cNvSpPr txBox="1"/>
          <p:nvPr/>
        </p:nvSpPr>
        <p:spPr>
          <a:xfrm>
            <a:off x="844876" y="3798276"/>
            <a:ext cx="3070176" cy="1323439"/>
          </a:xfrm>
          <a:prstGeom prst="rect">
            <a:avLst/>
          </a:prstGeom>
          <a:noFill/>
        </p:spPr>
        <p:txBody>
          <a:bodyPr wrap="square">
            <a:spAutoFit/>
          </a:bodyPr>
          <a:lstStyle/>
          <a:p>
            <a:r>
              <a:rPr lang="zh-CN" altLang="en-US" sz="1600" dirty="0">
                <a:solidFill>
                  <a:srgbClr val="6B74B4"/>
                </a:solidFill>
                <a:latin typeface="+mn-ea"/>
              </a:rPr>
              <a:t>样本区分度</a:t>
            </a:r>
            <a:r>
              <a:rPr lang="en-US" altLang="zh-CN" sz="1600" dirty="0">
                <a:solidFill>
                  <a:srgbClr val="6B74B4"/>
                </a:solidFill>
                <a:latin typeface="+mn-ea"/>
              </a:rPr>
              <a:t>KS</a:t>
            </a:r>
          </a:p>
          <a:p>
            <a:r>
              <a:rPr lang="zh-CN" altLang="en-US" sz="1600" dirty="0">
                <a:solidFill>
                  <a:srgbClr val="6B74B4"/>
                </a:solidFill>
                <a:latin typeface="+mn-ea"/>
              </a:rPr>
              <a:t>得到值越高，</a:t>
            </a:r>
            <a:endParaRPr lang="en-US" altLang="zh-CN" sz="1600" dirty="0">
              <a:solidFill>
                <a:srgbClr val="6B74B4"/>
              </a:solidFill>
              <a:latin typeface="+mn-ea"/>
            </a:endParaRPr>
          </a:p>
          <a:p>
            <a:r>
              <a:rPr lang="zh-CN" altLang="en-US" sz="1600" dirty="0">
                <a:solidFill>
                  <a:srgbClr val="6B74B4"/>
                </a:solidFill>
                <a:latin typeface="+mn-ea"/>
              </a:rPr>
              <a:t>样本区分度越高，</a:t>
            </a:r>
            <a:endParaRPr lang="en-US" altLang="zh-CN" sz="1600" dirty="0">
              <a:solidFill>
                <a:srgbClr val="6B74B4"/>
              </a:solidFill>
              <a:latin typeface="+mn-ea"/>
            </a:endParaRPr>
          </a:p>
          <a:p>
            <a:r>
              <a:rPr lang="zh-CN" altLang="en-US" sz="1600" dirty="0">
                <a:solidFill>
                  <a:srgbClr val="6B74B4"/>
                </a:solidFill>
                <a:latin typeface="+mn-ea"/>
              </a:rPr>
              <a:t>模型分辨能力越强，</a:t>
            </a:r>
            <a:endParaRPr lang="en-US" altLang="zh-CN" sz="1600" dirty="0">
              <a:solidFill>
                <a:srgbClr val="6B74B4"/>
              </a:solidFill>
              <a:latin typeface="+mn-ea"/>
            </a:endParaRPr>
          </a:p>
          <a:p>
            <a:r>
              <a:rPr lang="zh-CN" altLang="en-US" sz="1600" dirty="0">
                <a:solidFill>
                  <a:srgbClr val="6B74B4"/>
                </a:solidFill>
                <a:latin typeface="+mn-ea"/>
              </a:rPr>
              <a:t>误判率越低</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4975769"/>
            <a:ext cx="9143999" cy="1765809"/>
            <a:chOff x="0" y="4121397"/>
            <a:chExt cx="12191999" cy="2354412"/>
          </a:xfrm>
        </p:grpSpPr>
        <p:sp>
          <p:nvSpPr>
            <p:cNvPr id="10" name="矩形 9"/>
            <p:cNvSpPr/>
            <p:nvPr/>
          </p:nvSpPr>
          <p:spPr>
            <a:xfrm>
              <a:off x="0" y="5419899"/>
              <a:ext cx="12191999" cy="1055910"/>
            </a:xfrm>
            <a:prstGeom prst="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0070C0"/>
                </a:solidFill>
              </a:endParaRPr>
            </a:p>
          </p:txBody>
        </p:sp>
        <p:sp>
          <p:nvSpPr>
            <p:cNvPr id="11" name="等腰三角形 10"/>
            <p:cNvSpPr/>
            <p:nvPr/>
          </p:nvSpPr>
          <p:spPr>
            <a:xfrm>
              <a:off x="4883727" y="4121397"/>
              <a:ext cx="2424546" cy="1298502"/>
            </a:xfrm>
            <a:prstGeom prst="triangl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2" name="菱形 11"/>
          <p:cNvSpPr/>
          <p:nvPr/>
        </p:nvSpPr>
        <p:spPr>
          <a:xfrm>
            <a:off x="4183900" y="5210851"/>
            <a:ext cx="776201" cy="77620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B74B4"/>
              </a:solidFill>
            </a:endParaRPr>
          </a:p>
        </p:txBody>
      </p:sp>
      <p:grpSp>
        <p:nvGrpSpPr>
          <p:cNvPr id="8" name="组合 7"/>
          <p:cNvGrpSpPr/>
          <p:nvPr/>
        </p:nvGrpSpPr>
        <p:grpSpPr>
          <a:xfrm>
            <a:off x="212085" y="1084202"/>
            <a:ext cx="2559712" cy="891938"/>
            <a:chOff x="6207330" y="1517856"/>
            <a:chExt cx="3766334" cy="1312388"/>
          </a:xfrm>
        </p:grpSpPr>
        <p:sp>
          <p:nvSpPr>
            <p:cNvPr id="3" name="矩形 2"/>
            <p:cNvSpPr/>
            <p:nvPr/>
          </p:nvSpPr>
          <p:spPr>
            <a:xfrm>
              <a:off x="6928186" y="1662068"/>
              <a:ext cx="3045478"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作品测试及评价</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4</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16" name="矩形: 圆角 15"/>
          <p:cNvSpPr/>
          <p:nvPr/>
        </p:nvSpPr>
        <p:spPr>
          <a:xfrm>
            <a:off x="3370246" y="1206296"/>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测试结果</a:t>
            </a:r>
          </a:p>
        </p:txBody>
      </p:sp>
      <p:sp>
        <p:nvSpPr>
          <p:cNvPr id="17" name="矩形 16"/>
          <p:cNvSpPr/>
          <p:nvPr/>
        </p:nvSpPr>
        <p:spPr>
          <a:xfrm>
            <a:off x="3902583" y="2828201"/>
            <a:ext cx="1338828" cy="369332"/>
          </a:xfrm>
          <a:prstGeom prst="rect">
            <a:avLst/>
          </a:prstGeom>
        </p:spPr>
        <p:txBody>
          <a:bodyPr wrap="none">
            <a:spAutoFit/>
          </a:bodyPr>
          <a:lstStyle/>
          <a:p>
            <a:pPr algn="ctr"/>
            <a:r>
              <a:rPr lang="zh-CN" altLang="en-US" noProof="1">
                <a:solidFill>
                  <a:srgbClr val="6B74B4"/>
                </a:solidFill>
                <a:latin typeface="方正姚体" panose="02010601030101010101" pitchFamily="2" charset="-122"/>
                <a:ea typeface="方正姚体" panose="02010601030101010101" pitchFamily="2" charset="-122"/>
                <a:cs typeface="+mn-ea"/>
                <a:sym typeface="+mn-lt"/>
              </a:rPr>
              <a:t>训练集结果</a:t>
            </a:r>
            <a:endParaRPr lang="zh-CN" altLang="en-US" dirty="0">
              <a:solidFill>
                <a:srgbClr val="6B74B4"/>
              </a:solidFill>
              <a:latin typeface="方正姚体" panose="02010601030101010101" pitchFamily="2" charset="-122"/>
              <a:ea typeface="方正姚体" panose="02010601030101010101" pitchFamily="2" charset="-122"/>
            </a:endParaRPr>
          </a:p>
        </p:txBody>
      </p:sp>
      <p:sp>
        <p:nvSpPr>
          <p:cNvPr id="18" name="矩形 17"/>
          <p:cNvSpPr/>
          <p:nvPr/>
        </p:nvSpPr>
        <p:spPr>
          <a:xfrm>
            <a:off x="3325502" y="4249040"/>
            <a:ext cx="2492990" cy="369332"/>
          </a:xfrm>
          <a:prstGeom prst="rect">
            <a:avLst/>
          </a:prstGeom>
        </p:spPr>
        <p:txBody>
          <a:bodyPr wrap="square">
            <a:spAutoFit/>
          </a:bodyPr>
          <a:lstStyle/>
          <a:p>
            <a:pPr algn="ctr"/>
            <a:r>
              <a:rPr lang="zh-CN" altLang="en-US" noProof="1">
                <a:solidFill>
                  <a:srgbClr val="6B74B4"/>
                </a:solidFill>
                <a:latin typeface="方正姚体" panose="02010601030101010101" pitchFamily="2" charset="-122"/>
                <a:ea typeface="方正姚体" panose="02010601030101010101" pitchFamily="2" charset="-122"/>
                <a:cs typeface="+mn-ea"/>
                <a:sym typeface="+mn-lt"/>
              </a:rPr>
              <a:t>测试集结果</a:t>
            </a:r>
            <a:endParaRPr lang="zh-CN" altLang="en-US" dirty="0">
              <a:solidFill>
                <a:srgbClr val="6B74B4"/>
              </a:solidFill>
              <a:latin typeface="方正姚体" panose="02010601030101010101" pitchFamily="2" charset="-122"/>
              <a:ea typeface="方正姚体" panose="02010601030101010101" pitchFamily="2" charset="-122"/>
            </a:endParaRPr>
          </a:p>
        </p:txBody>
      </p:sp>
      <p:pic>
        <p:nvPicPr>
          <p:cNvPr id="19" name="图片 18">
            <a:extLst>
              <a:ext uri="{FF2B5EF4-FFF2-40B4-BE49-F238E27FC236}">
                <a16:creationId xmlns:a16="http://schemas.microsoft.com/office/drawing/2014/main" id="{45DC9BCB-00F1-4804-ADD3-00C41B12EE71}"/>
              </a:ext>
            </a:extLst>
          </p:cNvPr>
          <p:cNvPicPr/>
          <p:nvPr/>
        </p:nvPicPr>
        <p:blipFill>
          <a:blip r:embed="rId4"/>
          <a:stretch>
            <a:fillRect/>
          </a:stretch>
        </p:blipFill>
        <p:spPr>
          <a:xfrm>
            <a:off x="1933255" y="2189205"/>
            <a:ext cx="5277485" cy="640080"/>
          </a:xfrm>
          <a:prstGeom prst="rect">
            <a:avLst/>
          </a:prstGeom>
        </p:spPr>
      </p:pic>
      <p:pic>
        <p:nvPicPr>
          <p:cNvPr id="20" name="图片 19">
            <a:extLst>
              <a:ext uri="{FF2B5EF4-FFF2-40B4-BE49-F238E27FC236}">
                <a16:creationId xmlns:a16="http://schemas.microsoft.com/office/drawing/2014/main" id="{BEBAB23D-BAD8-4E4A-A541-5985F3F41D80}"/>
              </a:ext>
            </a:extLst>
          </p:cNvPr>
          <p:cNvPicPr/>
          <p:nvPr/>
        </p:nvPicPr>
        <p:blipFill>
          <a:blip r:embed="rId5"/>
          <a:stretch>
            <a:fillRect/>
          </a:stretch>
        </p:blipFill>
        <p:spPr>
          <a:xfrm>
            <a:off x="1933257" y="3611189"/>
            <a:ext cx="5277485" cy="6299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par>
                                <p:cTn id="13" presetID="2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菱形 11"/>
          <p:cNvSpPr/>
          <p:nvPr/>
        </p:nvSpPr>
        <p:spPr>
          <a:xfrm>
            <a:off x="4166145" y="4571249"/>
            <a:ext cx="776201" cy="77620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B74B4"/>
              </a:solidFill>
            </a:endParaRPr>
          </a:p>
        </p:txBody>
      </p:sp>
      <p:grpSp>
        <p:nvGrpSpPr>
          <p:cNvPr id="8" name="组合 7"/>
          <p:cNvGrpSpPr/>
          <p:nvPr/>
        </p:nvGrpSpPr>
        <p:grpSpPr>
          <a:xfrm>
            <a:off x="212085" y="1084202"/>
            <a:ext cx="2559712" cy="891938"/>
            <a:chOff x="6207330" y="1517856"/>
            <a:chExt cx="3766334" cy="1312388"/>
          </a:xfrm>
        </p:grpSpPr>
        <p:sp>
          <p:nvSpPr>
            <p:cNvPr id="3" name="矩形 2"/>
            <p:cNvSpPr/>
            <p:nvPr/>
          </p:nvSpPr>
          <p:spPr>
            <a:xfrm>
              <a:off x="6928186" y="1662068"/>
              <a:ext cx="3045478"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作品测试及评价</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4</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16" name="矩形: 圆角 15"/>
          <p:cNvSpPr/>
          <p:nvPr/>
        </p:nvSpPr>
        <p:spPr>
          <a:xfrm>
            <a:off x="3370247" y="422358"/>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作品评价</a:t>
            </a:r>
          </a:p>
        </p:txBody>
      </p:sp>
      <p:sp>
        <p:nvSpPr>
          <p:cNvPr id="9" name="文本框 8"/>
          <p:cNvSpPr txBox="1"/>
          <p:nvPr/>
        </p:nvSpPr>
        <p:spPr>
          <a:xfrm>
            <a:off x="2782595" y="1182213"/>
            <a:ext cx="3453765" cy="368300"/>
          </a:xfrm>
          <a:prstGeom prst="rect">
            <a:avLst/>
          </a:prstGeom>
          <a:noFill/>
        </p:spPr>
        <p:txBody>
          <a:bodyPr wrap="square" rtlCol="0">
            <a:spAutoFit/>
          </a:bodyPr>
          <a:lstStyle/>
          <a:p>
            <a:r>
              <a:rPr lang="en-US" altLang="zh-CN" dirty="0"/>
              <a:t>		</a:t>
            </a:r>
            <a:r>
              <a:rPr lang="zh-CN" altLang="en-US" sz="1600" dirty="0">
                <a:solidFill>
                  <a:srgbClr val="6B74B4"/>
                </a:solidFill>
                <a:latin typeface="+mn-ea"/>
              </a:rPr>
              <a:t>操作特性曲线</a:t>
            </a:r>
            <a:r>
              <a:rPr lang="en-US" altLang="zh-CN" sz="1600" dirty="0">
                <a:solidFill>
                  <a:srgbClr val="6B74B4"/>
                </a:solidFill>
                <a:latin typeface="+mn-ea"/>
              </a:rPr>
              <a:t>ROC</a:t>
            </a:r>
            <a:endParaRPr lang="zh-CN" altLang="en-US" sz="1600" dirty="0">
              <a:solidFill>
                <a:srgbClr val="6B74B4"/>
              </a:solidFill>
              <a:latin typeface="+mn-ea"/>
            </a:endParaRPr>
          </a:p>
        </p:txBody>
      </p:sp>
      <p:pic>
        <p:nvPicPr>
          <p:cNvPr id="15" name="图片 14">
            <a:extLst>
              <a:ext uri="{FF2B5EF4-FFF2-40B4-BE49-F238E27FC236}">
                <a16:creationId xmlns:a16="http://schemas.microsoft.com/office/drawing/2014/main" id="{AE52C4B4-A2CC-466F-BBAB-FBDFB530506F}"/>
              </a:ext>
            </a:extLst>
          </p:cNvPr>
          <p:cNvPicPr/>
          <p:nvPr/>
        </p:nvPicPr>
        <p:blipFill>
          <a:blip r:embed="rId4"/>
          <a:stretch>
            <a:fillRect/>
          </a:stretch>
        </p:blipFill>
        <p:spPr>
          <a:xfrm>
            <a:off x="1870734" y="1567551"/>
            <a:ext cx="5277485" cy="50812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72000" y="1010471"/>
            <a:ext cx="7186613" cy="4837059"/>
          </a:xfrm>
          <a:custGeom>
            <a:avLst/>
            <a:gdLst>
              <a:gd name="connsiteX0" fmla="*/ 381000 w 9772650"/>
              <a:gd name="connsiteY0" fmla="*/ 672131 h 6577631"/>
              <a:gd name="connsiteX1" fmla="*/ 381000 w 9772650"/>
              <a:gd name="connsiteY1" fmla="*/ 2634281 h 6577631"/>
              <a:gd name="connsiteX2" fmla="*/ 1828800 w 9772650"/>
              <a:gd name="connsiteY2" fmla="*/ 2634281 h 6577631"/>
              <a:gd name="connsiteX3" fmla="*/ 1828800 w 9772650"/>
              <a:gd name="connsiteY3" fmla="*/ 672131 h 6577631"/>
              <a:gd name="connsiteX4" fmla="*/ 0 w 9772650"/>
              <a:gd name="connsiteY4" fmla="*/ 0 h 6577631"/>
              <a:gd name="connsiteX5" fmla="*/ 5391150 w 9772650"/>
              <a:gd name="connsiteY5" fmla="*/ 0 h 6577631"/>
              <a:gd name="connsiteX6" fmla="*/ 5391150 w 9772650"/>
              <a:gd name="connsiteY6" fmla="*/ 1262681 h 6577631"/>
              <a:gd name="connsiteX7" fmla="*/ 6781800 w 9772650"/>
              <a:gd name="connsiteY7" fmla="*/ 1262681 h 6577631"/>
              <a:gd name="connsiteX8" fmla="*/ 6781800 w 9772650"/>
              <a:gd name="connsiteY8" fmla="*/ 0 h 6577631"/>
              <a:gd name="connsiteX9" fmla="*/ 9772650 w 9772650"/>
              <a:gd name="connsiteY9" fmla="*/ 0 h 6577631"/>
              <a:gd name="connsiteX10" fmla="*/ 9772650 w 9772650"/>
              <a:gd name="connsiteY10" fmla="*/ 6577631 h 6577631"/>
              <a:gd name="connsiteX11" fmla="*/ 0 w 9772650"/>
              <a:gd name="connsiteY11" fmla="*/ 6577631 h 657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2650" h="6577631">
                <a:moveTo>
                  <a:pt x="381000" y="672131"/>
                </a:moveTo>
                <a:lnTo>
                  <a:pt x="381000" y="2634281"/>
                </a:lnTo>
                <a:lnTo>
                  <a:pt x="1828800" y="2634281"/>
                </a:lnTo>
                <a:lnTo>
                  <a:pt x="1828800" y="672131"/>
                </a:lnTo>
                <a:close/>
                <a:moveTo>
                  <a:pt x="0" y="0"/>
                </a:moveTo>
                <a:lnTo>
                  <a:pt x="5391150" y="0"/>
                </a:lnTo>
                <a:lnTo>
                  <a:pt x="5391150" y="1262681"/>
                </a:lnTo>
                <a:lnTo>
                  <a:pt x="6781800" y="1262681"/>
                </a:lnTo>
                <a:lnTo>
                  <a:pt x="6781800" y="0"/>
                </a:lnTo>
                <a:lnTo>
                  <a:pt x="9772650" y="0"/>
                </a:lnTo>
                <a:lnTo>
                  <a:pt x="9772650" y="6577631"/>
                </a:lnTo>
                <a:lnTo>
                  <a:pt x="0" y="6577631"/>
                </a:lnTo>
                <a:close/>
              </a:path>
            </a:pathLst>
          </a:custGeom>
        </p:spPr>
      </p:pic>
      <p:grpSp>
        <p:nvGrpSpPr>
          <p:cNvPr id="10" name="组合 9"/>
          <p:cNvGrpSpPr/>
          <p:nvPr/>
        </p:nvGrpSpPr>
        <p:grpSpPr>
          <a:xfrm>
            <a:off x="1350201" y="3429000"/>
            <a:ext cx="3146786" cy="1839569"/>
            <a:chOff x="6340866" y="4504821"/>
            <a:chExt cx="4195714" cy="2452758"/>
          </a:xfrm>
        </p:grpSpPr>
        <p:sp>
          <p:nvSpPr>
            <p:cNvPr id="14" name="矩形 13"/>
            <p:cNvSpPr/>
            <p:nvPr/>
          </p:nvSpPr>
          <p:spPr>
            <a:xfrm>
              <a:off x="7623115" y="4504821"/>
              <a:ext cx="1631217" cy="954108"/>
            </a:xfrm>
            <a:prstGeom prst="rect">
              <a:avLst/>
            </a:prstGeom>
          </p:spPr>
          <p:txBody>
            <a:bodyPr wrap="none">
              <a:spAutoFit/>
            </a:bodyPr>
            <a:lstStyle/>
            <a:p>
              <a:pPr algn="ctr"/>
              <a:r>
                <a:rPr lang="zh-CN" altLang="en-US" sz="4050" noProof="1">
                  <a:solidFill>
                    <a:srgbClr val="6B74B4"/>
                  </a:solidFill>
                  <a:latin typeface="方正姚体" panose="02010601030101010101" pitchFamily="2" charset="-122"/>
                  <a:ea typeface="方正姚体" panose="02010601030101010101" pitchFamily="2" charset="-122"/>
                  <a:cs typeface="+mn-ea"/>
                  <a:sym typeface="+mn-lt"/>
                </a:rPr>
                <a:t>总结</a:t>
              </a:r>
              <a:endParaRPr lang="zh-CN" altLang="en-US" sz="4050" dirty="0">
                <a:solidFill>
                  <a:srgbClr val="6B74B4"/>
                </a:solidFill>
                <a:latin typeface="方正姚体" panose="02010601030101010101" pitchFamily="2" charset="-122"/>
                <a:ea typeface="方正姚体" panose="02010601030101010101" pitchFamily="2" charset="-122"/>
              </a:endParaRPr>
            </a:p>
          </p:txBody>
        </p:sp>
        <p:sp>
          <p:nvSpPr>
            <p:cNvPr id="15" name="文本框 14"/>
            <p:cNvSpPr txBox="1"/>
            <p:nvPr/>
          </p:nvSpPr>
          <p:spPr>
            <a:xfrm>
              <a:off x="6340866" y="5556346"/>
              <a:ext cx="4195714" cy="1401233"/>
            </a:xfrm>
            <a:prstGeom prst="rect">
              <a:avLst/>
            </a:prstGeom>
            <a:noFill/>
          </p:spPr>
          <p:txBody>
            <a:bodyPr wrap="square" rtlCol="0">
              <a:spAutoFit/>
            </a:bodyPr>
            <a:lstStyle/>
            <a:p>
              <a:pPr algn="ctr">
                <a:lnSpc>
                  <a:spcPct val="130000"/>
                </a:lnSpc>
              </a:pPr>
              <a:r>
                <a:rPr lang="zh-CN" altLang="en-US" sz="1600" dirty="0">
                  <a:solidFill>
                    <a:srgbClr val="6B74B4"/>
                  </a:solidFill>
                  <a:latin typeface="+mn-ea"/>
                </a:rPr>
                <a:t>作品特色</a:t>
              </a:r>
            </a:p>
            <a:p>
              <a:pPr algn="ctr">
                <a:lnSpc>
                  <a:spcPct val="130000"/>
                </a:lnSpc>
              </a:pPr>
              <a:r>
                <a:rPr lang="zh-CN" altLang="en-US" sz="1600" dirty="0">
                  <a:solidFill>
                    <a:srgbClr val="6B74B4"/>
                  </a:solidFill>
                  <a:latin typeface="+mn-ea"/>
                </a:rPr>
                <a:t>改进说明</a:t>
              </a:r>
              <a:endParaRPr lang="en-US" altLang="zh-CN" sz="1600" dirty="0">
                <a:solidFill>
                  <a:srgbClr val="6B74B4"/>
                </a:solidFill>
                <a:latin typeface="+mn-ea"/>
              </a:endParaRPr>
            </a:p>
            <a:p>
              <a:pPr algn="ctr">
                <a:lnSpc>
                  <a:spcPct val="130000"/>
                </a:lnSpc>
              </a:pPr>
              <a:r>
                <a:rPr lang="zh-CN" altLang="en-US" sz="1600" dirty="0">
                  <a:solidFill>
                    <a:srgbClr val="6B74B4"/>
                  </a:solidFill>
                  <a:latin typeface="+mn-ea"/>
                </a:rPr>
                <a:t>展望未来</a:t>
              </a:r>
            </a:p>
          </p:txBody>
        </p:sp>
      </p:grpSp>
      <p:sp>
        <p:nvSpPr>
          <p:cNvPr id="16" name="文本框 15"/>
          <p:cNvSpPr txBox="1"/>
          <p:nvPr/>
        </p:nvSpPr>
        <p:spPr>
          <a:xfrm>
            <a:off x="2295058" y="1010471"/>
            <a:ext cx="1257075" cy="2850780"/>
          </a:xfrm>
          <a:prstGeom prst="rect">
            <a:avLst/>
          </a:prstGeom>
          <a:noFill/>
        </p:spPr>
        <p:txBody>
          <a:bodyPr wrap="none" rtlCol="0">
            <a:spAutoFit/>
          </a:bodyPr>
          <a:lstStyle/>
          <a:p>
            <a:r>
              <a:rPr lang="en-US" altLang="zh-CN" sz="17925" b="1" spc="225" dirty="0">
                <a:solidFill>
                  <a:srgbClr val="6B74B4"/>
                </a:solidFill>
                <a:latin typeface="Agency FB" panose="020B0503020202020204" pitchFamily="34" charset="0"/>
              </a:rPr>
              <a:t>5</a:t>
            </a:r>
            <a:endParaRPr lang="zh-CN" altLang="en-US" sz="17925" b="1" spc="225" dirty="0">
              <a:solidFill>
                <a:srgbClr val="6B74B4"/>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43788"/>
          <a:stretch>
            <a:fillRect/>
          </a:stretch>
        </p:blipFill>
        <p:spPr>
          <a:xfrm>
            <a:off x="0" y="1068169"/>
            <a:ext cx="3943350" cy="4721663"/>
          </a:xfrm>
          <a:prstGeom prst="rect">
            <a:avLst/>
          </a:prstGeom>
        </p:spPr>
      </p:pic>
      <p:sp>
        <p:nvSpPr>
          <p:cNvPr id="5" name="文本框 4"/>
          <p:cNvSpPr txBox="1"/>
          <p:nvPr/>
        </p:nvSpPr>
        <p:spPr>
          <a:xfrm>
            <a:off x="5133001" y="347717"/>
            <a:ext cx="2449710" cy="854080"/>
          </a:xfrm>
          <a:prstGeom prst="rect">
            <a:avLst/>
          </a:prstGeom>
          <a:noFill/>
        </p:spPr>
        <p:txBody>
          <a:bodyPr wrap="none" rtlCol="0">
            <a:spAutoFit/>
          </a:bodyPr>
          <a:lstStyle/>
          <a:p>
            <a:r>
              <a:rPr lang="en-US" altLang="zh-CN" sz="4950" spc="225" dirty="0">
                <a:solidFill>
                  <a:srgbClr val="6B74B4"/>
                </a:solidFill>
                <a:latin typeface="Agency FB" panose="020B0503020202020204" pitchFamily="34" charset="0"/>
              </a:rPr>
              <a:t>CONTENTS</a:t>
            </a:r>
            <a:endParaRPr lang="zh-CN" altLang="en-US" sz="4950" spc="225" dirty="0">
              <a:solidFill>
                <a:srgbClr val="6B74B4"/>
              </a:solidFill>
              <a:latin typeface="Agency FB" panose="020B0503020202020204" pitchFamily="34" charset="0"/>
            </a:endParaRPr>
          </a:p>
        </p:txBody>
      </p:sp>
      <p:grpSp>
        <p:nvGrpSpPr>
          <p:cNvPr id="7" name="组合 6"/>
          <p:cNvGrpSpPr/>
          <p:nvPr/>
        </p:nvGrpSpPr>
        <p:grpSpPr>
          <a:xfrm>
            <a:off x="5233569" y="1373802"/>
            <a:ext cx="3051938" cy="725781"/>
            <a:chOff x="6834295" y="2396861"/>
            <a:chExt cx="4069252" cy="967708"/>
          </a:xfrm>
        </p:grpSpPr>
        <p:sp>
          <p:nvSpPr>
            <p:cNvPr id="11" name="矩形 10"/>
            <p:cNvSpPr/>
            <p:nvPr/>
          </p:nvSpPr>
          <p:spPr>
            <a:xfrm>
              <a:off x="6868479" y="2396861"/>
              <a:ext cx="1066959" cy="615553"/>
            </a:xfrm>
            <a:prstGeom prst="rect">
              <a:avLst/>
            </a:prstGeom>
          </p:spPr>
          <p:txBody>
            <a:bodyPr wrap="none">
              <a:spAutoFit/>
            </a:bodyPr>
            <a:lstStyle/>
            <a:p>
              <a:r>
                <a:rPr lang="zh-CN" altLang="en-US" sz="2400" noProof="1">
                  <a:solidFill>
                    <a:srgbClr val="6B74B4"/>
                  </a:solidFill>
                  <a:latin typeface="方正姚体" panose="02010601030101010101" pitchFamily="2" charset="-122"/>
                  <a:ea typeface="方正姚体" panose="02010601030101010101" pitchFamily="2" charset="-122"/>
                  <a:cs typeface="+mn-ea"/>
                  <a:sym typeface="+mn-lt"/>
                </a:rPr>
                <a:t>概述</a:t>
              </a:r>
              <a:endParaRPr lang="zh-CN" altLang="en-US" sz="2400" dirty="0">
                <a:solidFill>
                  <a:srgbClr val="6B74B4"/>
                </a:solidFill>
                <a:latin typeface="方正姚体" panose="02010601030101010101" pitchFamily="2" charset="-122"/>
                <a:ea typeface="方正姚体" panose="02010601030101010101" pitchFamily="2" charset="-122"/>
              </a:endParaRPr>
            </a:p>
          </p:txBody>
        </p:sp>
        <p:sp>
          <p:nvSpPr>
            <p:cNvPr id="12" name="文本框 11"/>
            <p:cNvSpPr txBox="1"/>
            <p:nvPr/>
          </p:nvSpPr>
          <p:spPr>
            <a:xfrm>
              <a:off x="6834295" y="2995237"/>
              <a:ext cx="4069252" cy="369332"/>
            </a:xfrm>
            <a:prstGeom prst="rect">
              <a:avLst/>
            </a:prstGeom>
            <a:noFill/>
          </p:spPr>
          <p:txBody>
            <a:bodyPr wrap="square" rtlCol="0">
              <a:spAutoFit/>
            </a:bodyPr>
            <a:lstStyle/>
            <a:p>
              <a:endParaRPr lang="zh-CN" altLang="en-US" sz="1200" dirty="0">
                <a:solidFill>
                  <a:srgbClr val="6B74B4"/>
                </a:solidFill>
              </a:endParaRPr>
            </a:p>
          </p:txBody>
        </p:sp>
      </p:grpSp>
      <p:grpSp>
        <p:nvGrpSpPr>
          <p:cNvPr id="37" name="组合 36"/>
          <p:cNvGrpSpPr/>
          <p:nvPr/>
        </p:nvGrpSpPr>
        <p:grpSpPr>
          <a:xfrm>
            <a:off x="4655498" y="1343833"/>
            <a:ext cx="603710" cy="952758"/>
            <a:chOff x="6207330" y="1559900"/>
            <a:chExt cx="804947" cy="1270344"/>
          </a:xfrm>
        </p:grpSpPr>
        <p:pic>
          <p:nvPicPr>
            <p:cNvPr id="36" name="图片 35"/>
            <p:cNvPicPr>
              <a:picLocks noChangeAspect="1"/>
            </p:cNvPicPr>
            <p:nvPr/>
          </p:nvPicPr>
          <p:blipFill rotWithShape="1">
            <a:blip r:embed="rId4"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10" name="文本框 9"/>
            <p:cNvSpPr txBox="1"/>
            <p:nvPr/>
          </p:nvSpPr>
          <p:spPr>
            <a:xfrm>
              <a:off x="6312499" y="1559900"/>
              <a:ext cx="594608" cy="800219"/>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1</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14" name="组合 13"/>
          <p:cNvGrpSpPr/>
          <p:nvPr/>
        </p:nvGrpSpPr>
        <p:grpSpPr>
          <a:xfrm>
            <a:off x="5233569" y="2326223"/>
            <a:ext cx="3051938" cy="725783"/>
            <a:chOff x="6834294" y="2396860"/>
            <a:chExt cx="4069251" cy="967709"/>
          </a:xfrm>
        </p:grpSpPr>
        <p:sp>
          <p:nvSpPr>
            <p:cNvPr id="18" name="矩形 17"/>
            <p:cNvSpPr/>
            <p:nvPr/>
          </p:nvSpPr>
          <p:spPr>
            <a:xfrm>
              <a:off x="6868479" y="2396860"/>
              <a:ext cx="3939540" cy="615552"/>
            </a:xfrm>
            <a:prstGeom prst="rect">
              <a:avLst/>
            </a:prstGeom>
          </p:spPr>
          <p:txBody>
            <a:bodyPr wrap="none">
              <a:spAutoFit/>
            </a:bodyPr>
            <a:lstStyle/>
            <a:p>
              <a:r>
                <a:rPr lang="zh-CN" altLang="en-US" sz="2400" noProof="1">
                  <a:solidFill>
                    <a:srgbClr val="6B74B4"/>
                  </a:solidFill>
                  <a:latin typeface="方正姚体" panose="02010601030101010101" pitchFamily="2" charset="-122"/>
                  <a:ea typeface="方正姚体" panose="02010601030101010101" pitchFamily="2" charset="-122"/>
                  <a:cs typeface="+mn-ea"/>
                  <a:sym typeface="+mn-lt"/>
                </a:rPr>
                <a:t>研究现状与相关技术</a:t>
              </a:r>
              <a:endParaRPr lang="zh-CN" altLang="en-US" sz="2400" dirty="0">
                <a:solidFill>
                  <a:srgbClr val="6B74B4"/>
                </a:solidFill>
                <a:latin typeface="方正姚体" panose="02010601030101010101" pitchFamily="2" charset="-122"/>
                <a:ea typeface="方正姚体" panose="02010601030101010101" pitchFamily="2" charset="-122"/>
              </a:endParaRPr>
            </a:p>
          </p:txBody>
        </p:sp>
        <p:sp>
          <p:nvSpPr>
            <p:cNvPr id="19" name="文本框 18"/>
            <p:cNvSpPr txBox="1"/>
            <p:nvPr/>
          </p:nvSpPr>
          <p:spPr>
            <a:xfrm>
              <a:off x="6834294" y="2995237"/>
              <a:ext cx="4069251" cy="369332"/>
            </a:xfrm>
            <a:prstGeom prst="rect">
              <a:avLst/>
            </a:prstGeom>
            <a:noFill/>
          </p:spPr>
          <p:txBody>
            <a:bodyPr wrap="square" rtlCol="0">
              <a:spAutoFit/>
            </a:bodyPr>
            <a:lstStyle/>
            <a:p>
              <a:endParaRPr lang="zh-CN" altLang="en-US" sz="1200" dirty="0">
                <a:solidFill>
                  <a:srgbClr val="6B74B4"/>
                </a:solidFill>
              </a:endParaRPr>
            </a:p>
          </p:txBody>
        </p:sp>
      </p:grpSp>
      <p:grpSp>
        <p:nvGrpSpPr>
          <p:cNvPr id="21" name="组合 20"/>
          <p:cNvGrpSpPr/>
          <p:nvPr/>
        </p:nvGrpSpPr>
        <p:grpSpPr>
          <a:xfrm>
            <a:off x="5233569" y="3324009"/>
            <a:ext cx="3051938" cy="725782"/>
            <a:chOff x="6834294" y="2396861"/>
            <a:chExt cx="4069251" cy="967708"/>
          </a:xfrm>
        </p:grpSpPr>
        <p:sp>
          <p:nvSpPr>
            <p:cNvPr id="25" name="矩形 24"/>
            <p:cNvSpPr/>
            <p:nvPr/>
          </p:nvSpPr>
          <p:spPr>
            <a:xfrm>
              <a:off x="6868479" y="2396861"/>
              <a:ext cx="3939540" cy="615552"/>
            </a:xfrm>
            <a:prstGeom prst="rect">
              <a:avLst/>
            </a:prstGeom>
          </p:spPr>
          <p:txBody>
            <a:bodyPr wrap="none">
              <a:spAutoFit/>
            </a:bodyPr>
            <a:lstStyle/>
            <a:p>
              <a:r>
                <a:rPr lang="zh-CN" altLang="en-US" sz="2400" dirty="0">
                  <a:solidFill>
                    <a:srgbClr val="6B74B4"/>
                  </a:solidFill>
                  <a:latin typeface="方正姚体" panose="02010601030101010101" pitchFamily="2" charset="-122"/>
                  <a:ea typeface="方正姚体" panose="02010601030101010101" pitchFamily="2" charset="-122"/>
                </a:rPr>
                <a:t>协议设计与模型实现</a:t>
              </a:r>
            </a:p>
          </p:txBody>
        </p:sp>
        <p:sp>
          <p:nvSpPr>
            <p:cNvPr id="26" name="文本框 25"/>
            <p:cNvSpPr txBox="1"/>
            <p:nvPr/>
          </p:nvSpPr>
          <p:spPr>
            <a:xfrm>
              <a:off x="6834294" y="2995237"/>
              <a:ext cx="4069251" cy="369332"/>
            </a:xfrm>
            <a:prstGeom prst="rect">
              <a:avLst/>
            </a:prstGeom>
            <a:noFill/>
          </p:spPr>
          <p:txBody>
            <a:bodyPr wrap="square" rtlCol="0">
              <a:spAutoFit/>
            </a:bodyPr>
            <a:lstStyle/>
            <a:p>
              <a:endParaRPr lang="zh-CN" altLang="en-US" sz="1200" dirty="0">
                <a:solidFill>
                  <a:srgbClr val="6B74B4"/>
                </a:solidFill>
              </a:endParaRPr>
            </a:p>
          </p:txBody>
        </p:sp>
      </p:grpSp>
      <p:grpSp>
        <p:nvGrpSpPr>
          <p:cNvPr id="28" name="组合 27"/>
          <p:cNvGrpSpPr/>
          <p:nvPr/>
        </p:nvGrpSpPr>
        <p:grpSpPr>
          <a:xfrm>
            <a:off x="5233569" y="4305421"/>
            <a:ext cx="3051938" cy="725782"/>
            <a:chOff x="6834294" y="2396861"/>
            <a:chExt cx="4069251" cy="967708"/>
          </a:xfrm>
        </p:grpSpPr>
        <p:sp>
          <p:nvSpPr>
            <p:cNvPr id="32" name="矩形 31"/>
            <p:cNvSpPr/>
            <p:nvPr/>
          </p:nvSpPr>
          <p:spPr>
            <a:xfrm>
              <a:off x="6868479" y="2396861"/>
              <a:ext cx="3118803" cy="615552"/>
            </a:xfrm>
            <a:prstGeom prst="rect">
              <a:avLst/>
            </a:prstGeom>
          </p:spPr>
          <p:txBody>
            <a:bodyPr wrap="none">
              <a:spAutoFit/>
            </a:bodyPr>
            <a:lstStyle/>
            <a:p>
              <a:r>
                <a:rPr lang="zh-CN" altLang="en-US" sz="2400" dirty="0">
                  <a:solidFill>
                    <a:srgbClr val="6B74B4"/>
                  </a:solidFill>
                  <a:latin typeface="方正姚体" panose="02010601030101010101" pitchFamily="2" charset="-122"/>
                  <a:ea typeface="方正姚体" panose="02010601030101010101" pitchFamily="2" charset="-122"/>
                </a:rPr>
                <a:t>作品测试与评价</a:t>
              </a:r>
            </a:p>
          </p:txBody>
        </p:sp>
        <p:sp>
          <p:nvSpPr>
            <p:cNvPr id="33" name="文本框 32"/>
            <p:cNvSpPr txBox="1"/>
            <p:nvPr/>
          </p:nvSpPr>
          <p:spPr>
            <a:xfrm>
              <a:off x="6834294" y="2995237"/>
              <a:ext cx="4069251" cy="369332"/>
            </a:xfrm>
            <a:prstGeom prst="rect">
              <a:avLst/>
            </a:prstGeom>
            <a:noFill/>
          </p:spPr>
          <p:txBody>
            <a:bodyPr wrap="square" rtlCol="0">
              <a:spAutoFit/>
            </a:bodyPr>
            <a:lstStyle/>
            <a:p>
              <a:endParaRPr lang="zh-CN" altLang="en-US" sz="1200" dirty="0">
                <a:solidFill>
                  <a:srgbClr val="6B74B4"/>
                </a:solidFill>
              </a:endParaRPr>
            </a:p>
          </p:txBody>
        </p:sp>
      </p:grpSp>
      <p:grpSp>
        <p:nvGrpSpPr>
          <p:cNvPr id="38" name="组合 37"/>
          <p:cNvGrpSpPr/>
          <p:nvPr/>
        </p:nvGrpSpPr>
        <p:grpSpPr>
          <a:xfrm>
            <a:off x="4655498" y="2309793"/>
            <a:ext cx="603710" cy="952758"/>
            <a:chOff x="6207330" y="1559900"/>
            <a:chExt cx="804947" cy="1270344"/>
          </a:xfrm>
        </p:grpSpPr>
        <p:pic>
          <p:nvPicPr>
            <p:cNvPr id="39" name="图片 38"/>
            <p:cNvPicPr>
              <a:picLocks noChangeAspect="1"/>
            </p:cNvPicPr>
            <p:nvPr/>
          </p:nvPicPr>
          <p:blipFill rotWithShape="1">
            <a:blip r:embed="rId4"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40" name="文本框 39"/>
            <p:cNvSpPr txBox="1"/>
            <p:nvPr/>
          </p:nvSpPr>
          <p:spPr>
            <a:xfrm>
              <a:off x="6312499" y="1559900"/>
              <a:ext cx="594608" cy="800219"/>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2</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41" name="组合 40"/>
          <p:cNvGrpSpPr/>
          <p:nvPr/>
        </p:nvGrpSpPr>
        <p:grpSpPr>
          <a:xfrm>
            <a:off x="4655498" y="3319935"/>
            <a:ext cx="603710" cy="952758"/>
            <a:chOff x="6207330" y="1559900"/>
            <a:chExt cx="804947" cy="1270344"/>
          </a:xfrm>
        </p:grpSpPr>
        <p:pic>
          <p:nvPicPr>
            <p:cNvPr id="42" name="图片 41"/>
            <p:cNvPicPr>
              <a:picLocks noChangeAspect="1"/>
            </p:cNvPicPr>
            <p:nvPr/>
          </p:nvPicPr>
          <p:blipFill rotWithShape="1">
            <a:blip r:embed="rId4"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43" name="文本框 42"/>
            <p:cNvSpPr txBox="1"/>
            <p:nvPr/>
          </p:nvSpPr>
          <p:spPr>
            <a:xfrm>
              <a:off x="6312499" y="1559900"/>
              <a:ext cx="594608" cy="800219"/>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3</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44" name="组合 43"/>
          <p:cNvGrpSpPr/>
          <p:nvPr/>
        </p:nvGrpSpPr>
        <p:grpSpPr>
          <a:xfrm>
            <a:off x="4655498" y="4277820"/>
            <a:ext cx="603710" cy="952758"/>
            <a:chOff x="6207330" y="1559900"/>
            <a:chExt cx="804947" cy="1270344"/>
          </a:xfrm>
        </p:grpSpPr>
        <p:pic>
          <p:nvPicPr>
            <p:cNvPr id="45" name="图片 44"/>
            <p:cNvPicPr>
              <a:picLocks noChangeAspect="1"/>
            </p:cNvPicPr>
            <p:nvPr/>
          </p:nvPicPr>
          <p:blipFill rotWithShape="1">
            <a:blip r:embed="rId4"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46" name="文本框 45"/>
            <p:cNvSpPr txBox="1"/>
            <p:nvPr/>
          </p:nvSpPr>
          <p:spPr>
            <a:xfrm>
              <a:off x="6312499" y="1559900"/>
              <a:ext cx="594608" cy="800219"/>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4</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29" name="组合 28"/>
          <p:cNvGrpSpPr/>
          <p:nvPr/>
        </p:nvGrpSpPr>
        <p:grpSpPr>
          <a:xfrm>
            <a:off x="4655498" y="5291439"/>
            <a:ext cx="603710" cy="952758"/>
            <a:chOff x="6207330" y="1559900"/>
            <a:chExt cx="804947" cy="1270344"/>
          </a:xfrm>
        </p:grpSpPr>
        <p:pic>
          <p:nvPicPr>
            <p:cNvPr id="30" name="图片 29"/>
            <p:cNvPicPr>
              <a:picLocks noChangeAspect="1"/>
            </p:cNvPicPr>
            <p:nvPr/>
          </p:nvPicPr>
          <p:blipFill rotWithShape="1">
            <a:blip r:embed="rId4"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31" name="文本框 30"/>
            <p:cNvSpPr txBox="1"/>
            <p:nvPr/>
          </p:nvSpPr>
          <p:spPr>
            <a:xfrm>
              <a:off x="6312499" y="1559900"/>
              <a:ext cx="594608" cy="800219"/>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5</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34" name="组合 33"/>
          <p:cNvGrpSpPr/>
          <p:nvPr/>
        </p:nvGrpSpPr>
        <p:grpSpPr>
          <a:xfrm>
            <a:off x="5210565" y="5283211"/>
            <a:ext cx="3051937" cy="725782"/>
            <a:chOff x="6834294" y="2396861"/>
            <a:chExt cx="4069251" cy="967708"/>
          </a:xfrm>
        </p:grpSpPr>
        <p:sp>
          <p:nvSpPr>
            <p:cNvPr id="35" name="矩形 34"/>
            <p:cNvSpPr/>
            <p:nvPr/>
          </p:nvSpPr>
          <p:spPr>
            <a:xfrm>
              <a:off x="6868479" y="2396861"/>
              <a:ext cx="1066959" cy="615552"/>
            </a:xfrm>
            <a:prstGeom prst="rect">
              <a:avLst/>
            </a:prstGeom>
          </p:spPr>
          <p:txBody>
            <a:bodyPr wrap="none">
              <a:spAutoFit/>
            </a:bodyPr>
            <a:lstStyle/>
            <a:p>
              <a:r>
                <a:rPr lang="zh-CN" altLang="en-US" sz="2400" dirty="0">
                  <a:solidFill>
                    <a:srgbClr val="6B74B4"/>
                  </a:solidFill>
                  <a:latin typeface="方正姚体" panose="02010601030101010101" pitchFamily="2" charset="-122"/>
                  <a:ea typeface="方正姚体" panose="02010601030101010101" pitchFamily="2" charset="-122"/>
                </a:rPr>
                <a:t>总结</a:t>
              </a:r>
            </a:p>
          </p:txBody>
        </p:sp>
        <p:sp>
          <p:nvSpPr>
            <p:cNvPr id="47" name="文本框 46"/>
            <p:cNvSpPr txBox="1"/>
            <p:nvPr/>
          </p:nvSpPr>
          <p:spPr>
            <a:xfrm>
              <a:off x="6834294" y="2995237"/>
              <a:ext cx="4069251" cy="369332"/>
            </a:xfrm>
            <a:prstGeom prst="rect">
              <a:avLst/>
            </a:prstGeom>
            <a:noFill/>
          </p:spPr>
          <p:txBody>
            <a:bodyPr wrap="square" rtlCol="0">
              <a:spAutoFit/>
            </a:bodyPr>
            <a:lstStyle/>
            <a:p>
              <a:endParaRPr lang="zh-CN" altLang="en-US" sz="1200" dirty="0">
                <a:solidFill>
                  <a:srgbClr val="6B74B4"/>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2" presetClass="entr" presetSubtype="4"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par>
                                <p:cTn id="20" presetID="2" presetClass="entr" presetSubtype="4"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53" presetClass="entr" presetSubtype="16"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par>
                                <p:cTn id="30" presetID="2" presetClass="entr" presetSubtype="4"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53" presetClass="entr" presetSubtype="16"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2" presetClass="entr" presetSubtype="4"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53" presetClass="entr" presetSubtype="16"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animEffect transition="in" filter="fade">
                                      <p:cBhvr>
                                        <p:cTn id="49" dur="500"/>
                                        <p:tgtEl>
                                          <p:spTgt spid="29"/>
                                        </p:tgtEl>
                                      </p:cBhvr>
                                    </p:animEffect>
                                  </p:childTnLst>
                                </p:cTn>
                              </p:par>
                              <p:par>
                                <p:cTn id="50" presetID="2" presetClass="entr" presetSubtype="4"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fill="hold"/>
                                        <p:tgtEl>
                                          <p:spTgt spid="34"/>
                                        </p:tgtEl>
                                        <p:attrNameLst>
                                          <p:attrName>ppt_x</p:attrName>
                                        </p:attrNameLst>
                                      </p:cBhvr>
                                      <p:tavLst>
                                        <p:tav tm="0">
                                          <p:val>
                                            <p:strVal val="#ppt_x"/>
                                          </p:val>
                                        </p:tav>
                                        <p:tav tm="100000">
                                          <p:val>
                                            <p:strVal val="#ppt_x"/>
                                          </p:val>
                                        </p:tav>
                                      </p:tavLst>
                                    </p:anim>
                                    <p:anim calcmode="lin" valueType="num">
                                      <p:cBhvr additive="base">
                                        <p:cTn id="5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2090" y="1084202"/>
            <a:ext cx="1206195" cy="891938"/>
            <a:chOff x="6207330" y="1517856"/>
            <a:chExt cx="1774781" cy="1312388"/>
          </a:xfrm>
        </p:grpSpPr>
        <p:sp>
          <p:nvSpPr>
            <p:cNvPr id="3" name="矩形 2"/>
            <p:cNvSpPr/>
            <p:nvPr/>
          </p:nvSpPr>
          <p:spPr>
            <a:xfrm>
              <a:off x="6928185" y="1662068"/>
              <a:ext cx="1053926" cy="609185"/>
            </a:xfrm>
            <a:prstGeom prst="rect">
              <a:avLst/>
            </a:prstGeom>
          </p:spPr>
          <p:txBody>
            <a:bodyPr wrap="none">
              <a:spAutoFit/>
            </a:bodyPr>
            <a:lstStyle/>
            <a:p>
              <a:r>
                <a:rPr lang="zh-CN" altLang="en-US" sz="2100" dirty="0">
                  <a:solidFill>
                    <a:srgbClr val="6B74B4"/>
                  </a:solidFill>
                  <a:latin typeface="方正姚体" panose="02010601030101010101" pitchFamily="2" charset="-122"/>
                  <a:ea typeface="方正姚体" panose="02010601030101010101" pitchFamily="2" charset="-122"/>
                </a:rPr>
                <a:t>总结</a:t>
              </a: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319694" y="1517856"/>
              <a:ext cx="580220" cy="881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5</a:t>
              </a:r>
            </a:p>
          </p:txBody>
        </p:sp>
      </p:grpSp>
      <p:sp>
        <p:nvSpPr>
          <p:cNvPr id="13" name="ísḷïḑé"/>
          <p:cNvSpPr/>
          <p:nvPr/>
        </p:nvSpPr>
        <p:spPr bwMode="auto">
          <a:xfrm>
            <a:off x="1" y="1970838"/>
            <a:ext cx="9144000" cy="3071583"/>
          </a:xfrm>
          <a:custGeom>
            <a:avLst/>
            <a:gdLst>
              <a:gd name="T0" fmla="*/ 0 w 9294125"/>
              <a:gd name="T1" fmla="*/ 1419367 h 2879677"/>
              <a:gd name="T2" fmla="*/ 1739806 w 9294125"/>
              <a:gd name="T3" fmla="*/ 1419367 h 2879677"/>
              <a:gd name="T4" fmla="*/ 2181062 w 9294125"/>
              <a:gd name="T5" fmla="*/ 723331 h 2879677"/>
              <a:gd name="T6" fmla="*/ 2887070 w 9294125"/>
              <a:gd name="T7" fmla="*/ 2879677 h 2879677"/>
              <a:gd name="T8" fmla="*/ 3492220 w 9294125"/>
              <a:gd name="T9" fmla="*/ 0 h 2879677"/>
              <a:gd name="T10" fmla="*/ 3820010 w 9294125"/>
              <a:gd name="T11" fmla="*/ 2088107 h 2879677"/>
              <a:gd name="T12" fmla="*/ 8585566 w 9294125"/>
              <a:gd name="T13" fmla="*/ 2156346 h 2879677"/>
              <a:gd name="T14" fmla="*/ 0 60000 65536"/>
              <a:gd name="T15" fmla="*/ 0 60000 65536"/>
              <a:gd name="T16" fmla="*/ 0 60000 65536"/>
              <a:gd name="T17" fmla="*/ 0 60000 65536"/>
              <a:gd name="T18" fmla="*/ 0 60000 65536"/>
              <a:gd name="T19" fmla="*/ 0 60000 65536"/>
              <a:gd name="T20" fmla="*/ 0 60000 65536"/>
              <a:gd name="T21" fmla="*/ 0 w 9294125"/>
              <a:gd name="T22" fmla="*/ 0 h 2879677"/>
              <a:gd name="T23" fmla="*/ 9294125 w 9294125"/>
              <a:gd name="T24" fmla="*/ 2879677 h 28796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94125" h="2879677">
                <a:moveTo>
                  <a:pt x="0" y="1419367"/>
                </a:moveTo>
                <a:lnTo>
                  <a:pt x="1883391" y="1419367"/>
                </a:lnTo>
                <a:lnTo>
                  <a:pt x="2361063" y="723331"/>
                </a:lnTo>
                <a:lnTo>
                  <a:pt x="3125337" y="2879677"/>
                </a:lnTo>
                <a:lnTo>
                  <a:pt x="3780430" y="0"/>
                </a:lnTo>
                <a:lnTo>
                  <a:pt x="4135272" y="2088107"/>
                </a:lnTo>
                <a:lnTo>
                  <a:pt x="9294125" y="2156346"/>
                </a:lnTo>
              </a:path>
            </a:pathLst>
          </a:custGeom>
          <a:noFill/>
          <a:ln w="25400" cap="flat" cmpd="sng">
            <a:gradFill>
              <a:gsLst>
                <a:gs pos="0">
                  <a:srgbClr val="4E82E9"/>
                </a:gs>
                <a:gs pos="100000">
                  <a:srgbClr val="BE80FA"/>
                </a:gs>
              </a:gsLst>
              <a:lin ang="5400000" scaled="1"/>
            </a:gradFill>
            <a:round/>
          </a:ln>
        </p:spPr>
        <p:txBody>
          <a:bodyPr anchor="ctr"/>
          <a:lstStyle/>
          <a:p>
            <a:pPr algn="ctr"/>
            <a:endParaRPr sz="1350" dirty="0">
              <a:solidFill>
                <a:srgbClr val="6B74B4"/>
              </a:solidFill>
            </a:endParaRPr>
          </a:p>
        </p:txBody>
      </p:sp>
      <p:grpSp>
        <p:nvGrpSpPr>
          <p:cNvPr id="15" name="išľiḓê"/>
          <p:cNvGrpSpPr/>
          <p:nvPr/>
        </p:nvGrpSpPr>
        <p:grpSpPr>
          <a:xfrm>
            <a:off x="2030086" y="2473109"/>
            <a:ext cx="543692" cy="543690"/>
            <a:chOff x="2406923" y="2845390"/>
            <a:chExt cx="571222" cy="571221"/>
          </a:xfrm>
        </p:grpSpPr>
        <p:sp>
          <p:nvSpPr>
            <p:cNvPr id="16" name="iṣḻïḑê"/>
            <p:cNvSpPr/>
            <p:nvPr/>
          </p:nvSpPr>
          <p:spPr>
            <a:xfrm>
              <a:off x="2406923" y="2845390"/>
              <a:ext cx="571222" cy="571221"/>
            </a:xfrm>
            <a:prstGeom prst="ellips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0070C0"/>
                </a:solidFill>
              </a:endParaRPr>
            </a:p>
          </p:txBody>
        </p:sp>
        <p:sp>
          <p:nvSpPr>
            <p:cNvPr id="17" name="ïṥľîḋê"/>
            <p:cNvSpPr>
              <a:spLocks noChangeAspect="1"/>
            </p:cNvSpPr>
            <p:nvPr/>
          </p:nvSpPr>
          <p:spPr bwMode="auto">
            <a:xfrm>
              <a:off x="2540113" y="3021007"/>
              <a:ext cx="304843" cy="219985"/>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0070C0"/>
                </a:solidFill>
              </a:endParaRPr>
            </a:p>
          </p:txBody>
        </p:sp>
      </p:grpSp>
      <p:grpSp>
        <p:nvGrpSpPr>
          <p:cNvPr id="18" name="ïSľîḍe"/>
          <p:cNvGrpSpPr/>
          <p:nvPr/>
        </p:nvGrpSpPr>
        <p:grpSpPr>
          <a:xfrm>
            <a:off x="3283208" y="1763407"/>
            <a:ext cx="853023" cy="853020"/>
            <a:chOff x="2406923" y="2845390"/>
            <a:chExt cx="571222" cy="571221"/>
          </a:xfrm>
        </p:grpSpPr>
        <p:sp>
          <p:nvSpPr>
            <p:cNvPr id="19" name="ïṣļîḑe"/>
            <p:cNvSpPr/>
            <p:nvPr/>
          </p:nvSpPr>
          <p:spPr>
            <a:xfrm>
              <a:off x="2406923" y="2845390"/>
              <a:ext cx="571222" cy="571221"/>
            </a:xfrm>
            <a:prstGeom prst="ellips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0070C0"/>
                </a:solidFill>
              </a:endParaRPr>
            </a:p>
          </p:txBody>
        </p:sp>
        <p:sp>
          <p:nvSpPr>
            <p:cNvPr id="20" name="íṣlïḋè"/>
            <p:cNvSpPr>
              <a:spLocks noChangeAspect="1"/>
            </p:cNvSpPr>
            <p:nvPr/>
          </p:nvSpPr>
          <p:spPr bwMode="auto">
            <a:xfrm>
              <a:off x="2540113" y="2978779"/>
              <a:ext cx="304843" cy="304442"/>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0070C0"/>
                </a:solidFill>
              </a:endParaRPr>
            </a:p>
          </p:txBody>
        </p:sp>
      </p:grpSp>
      <p:grpSp>
        <p:nvGrpSpPr>
          <p:cNvPr id="21" name="îṩlíḓè"/>
          <p:cNvGrpSpPr/>
          <p:nvPr/>
        </p:nvGrpSpPr>
        <p:grpSpPr>
          <a:xfrm>
            <a:off x="2724690" y="4727536"/>
            <a:ext cx="632873" cy="632871"/>
            <a:chOff x="2406923" y="2845390"/>
            <a:chExt cx="571222" cy="571221"/>
          </a:xfrm>
          <a:solidFill>
            <a:schemeClr val="bg1"/>
          </a:solidFill>
        </p:grpSpPr>
        <p:sp>
          <p:nvSpPr>
            <p:cNvPr id="22" name="íṡḻïḍé"/>
            <p:cNvSpPr/>
            <p:nvPr/>
          </p:nvSpPr>
          <p:spPr>
            <a:xfrm>
              <a:off x="2406923" y="2845390"/>
              <a:ext cx="571222" cy="571221"/>
            </a:xfrm>
            <a:prstGeom prst="ellips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0070C0"/>
                </a:solidFill>
              </a:endParaRPr>
            </a:p>
          </p:txBody>
        </p:sp>
        <p:sp>
          <p:nvSpPr>
            <p:cNvPr id="23" name="îšľíḑê"/>
            <p:cNvSpPr>
              <a:spLocks noChangeAspect="1"/>
            </p:cNvSpPr>
            <p:nvPr/>
          </p:nvSpPr>
          <p:spPr bwMode="auto">
            <a:xfrm>
              <a:off x="2540113" y="3026990"/>
              <a:ext cx="304842" cy="20801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0070C0"/>
                </a:solidFill>
              </a:endParaRPr>
            </a:p>
          </p:txBody>
        </p:sp>
      </p:grpSp>
      <p:grpSp>
        <p:nvGrpSpPr>
          <p:cNvPr id="24" name="išḷîḓe"/>
          <p:cNvGrpSpPr/>
          <p:nvPr/>
        </p:nvGrpSpPr>
        <p:grpSpPr>
          <a:xfrm>
            <a:off x="5857935" y="3841180"/>
            <a:ext cx="771321" cy="771320"/>
            <a:chOff x="2406923" y="2845390"/>
            <a:chExt cx="571222" cy="571221"/>
          </a:xfrm>
          <a:solidFill>
            <a:schemeClr val="bg1"/>
          </a:solidFill>
        </p:grpSpPr>
        <p:sp>
          <p:nvSpPr>
            <p:cNvPr id="25" name="iṣļïḍe"/>
            <p:cNvSpPr/>
            <p:nvPr/>
          </p:nvSpPr>
          <p:spPr>
            <a:xfrm>
              <a:off x="2406923" y="2845390"/>
              <a:ext cx="571222" cy="571221"/>
            </a:xfrm>
            <a:prstGeom prst="ellips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0070C0"/>
                </a:solidFill>
              </a:endParaRPr>
            </a:p>
          </p:txBody>
        </p:sp>
        <p:sp>
          <p:nvSpPr>
            <p:cNvPr id="26" name="îṥļiḋê"/>
            <p:cNvSpPr>
              <a:spLocks noChangeAspect="1"/>
            </p:cNvSpPr>
            <p:nvPr/>
          </p:nvSpPr>
          <p:spPr bwMode="auto">
            <a:xfrm>
              <a:off x="2540113" y="2998525"/>
              <a:ext cx="304843" cy="264949"/>
            </a:xfrm>
            <a:custGeom>
              <a:avLst/>
              <a:gdLst>
                <a:gd name="connsiteX0" fmla="*/ 427885 w 601094"/>
                <a:gd name="connsiteY0" fmla="*/ 274980 h 522431"/>
                <a:gd name="connsiteX1" fmla="*/ 432269 w 601094"/>
                <a:gd name="connsiteY1" fmla="*/ 321660 h 522431"/>
                <a:gd name="connsiteX2" fmla="*/ 431295 w 601094"/>
                <a:gd name="connsiteY2" fmla="*/ 429121 h 522431"/>
                <a:gd name="connsiteX3" fmla="*/ 453455 w 601094"/>
                <a:gd name="connsiteY3" fmla="*/ 417208 h 522431"/>
                <a:gd name="connsiteX4" fmla="*/ 448585 w 601094"/>
                <a:gd name="connsiteY4" fmla="*/ 349619 h 522431"/>
                <a:gd name="connsiteX5" fmla="*/ 448585 w 601094"/>
                <a:gd name="connsiteY5" fmla="*/ 301238 h 522431"/>
                <a:gd name="connsiteX6" fmla="*/ 427885 w 601094"/>
                <a:gd name="connsiteY6" fmla="*/ 274980 h 522431"/>
                <a:gd name="connsiteX7" fmla="*/ 352921 w 601094"/>
                <a:gd name="connsiteY7" fmla="*/ 272822 h 522431"/>
                <a:gd name="connsiteX8" fmla="*/ 354868 w 601094"/>
                <a:gd name="connsiteY8" fmla="*/ 371774 h 522431"/>
                <a:gd name="connsiteX9" fmla="*/ 351947 w 601094"/>
                <a:gd name="connsiteY9" fmla="*/ 423317 h 522431"/>
                <a:gd name="connsiteX10" fmla="*/ 378481 w 601094"/>
                <a:gd name="connsiteY10" fmla="*/ 441065 h 522431"/>
                <a:gd name="connsiteX11" fmla="*/ 386514 w 601094"/>
                <a:gd name="connsiteY11" fmla="*/ 411647 h 522431"/>
                <a:gd name="connsiteX12" fmla="*/ 385297 w 601094"/>
                <a:gd name="connsiteY12" fmla="*/ 362535 h 522431"/>
                <a:gd name="connsiteX13" fmla="*/ 388461 w 601094"/>
                <a:gd name="connsiteY13" fmla="*/ 301511 h 522431"/>
                <a:gd name="connsiteX14" fmla="*/ 356816 w 601094"/>
                <a:gd name="connsiteY14" fmla="*/ 273795 h 522431"/>
                <a:gd name="connsiteX15" fmla="*/ 352921 w 601094"/>
                <a:gd name="connsiteY15" fmla="*/ 272822 h 522431"/>
                <a:gd name="connsiteX16" fmla="*/ 276425 w 601094"/>
                <a:gd name="connsiteY16" fmla="*/ 271096 h 522431"/>
                <a:gd name="connsiteX17" fmla="*/ 279350 w 601094"/>
                <a:gd name="connsiteY17" fmla="*/ 382676 h 522431"/>
                <a:gd name="connsiteX18" fmla="*/ 278131 w 601094"/>
                <a:gd name="connsiteY18" fmla="*/ 427892 h 522431"/>
                <a:gd name="connsiteX19" fmla="*/ 302017 w 601094"/>
                <a:gd name="connsiteY19" fmla="*/ 447096 h 522431"/>
                <a:gd name="connsiteX20" fmla="*/ 308841 w 601094"/>
                <a:gd name="connsiteY20" fmla="*/ 393859 h 522431"/>
                <a:gd name="connsiteX21" fmla="*/ 309816 w 601094"/>
                <a:gd name="connsiteY21" fmla="*/ 321660 h 522431"/>
                <a:gd name="connsiteX22" fmla="*/ 313472 w 601094"/>
                <a:gd name="connsiteY22" fmla="*/ 278875 h 522431"/>
                <a:gd name="connsiteX23" fmla="*/ 281787 w 601094"/>
                <a:gd name="connsiteY23" fmla="*/ 273041 h 522431"/>
                <a:gd name="connsiteX24" fmla="*/ 276425 w 601094"/>
                <a:gd name="connsiteY24" fmla="*/ 271096 h 522431"/>
                <a:gd name="connsiteX25" fmla="*/ 207982 w 601094"/>
                <a:gd name="connsiteY25" fmla="*/ 270139 h 522431"/>
                <a:gd name="connsiteX26" fmla="*/ 212122 w 601094"/>
                <a:gd name="connsiteY26" fmla="*/ 371024 h 522431"/>
                <a:gd name="connsiteX27" fmla="*/ 213826 w 601094"/>
                <a:gd name="connsiteY27" fmla="*/ 428880 h 522431"/>
                <a:gd name="connsiteX28" fmla="*/ 219427 w 601094"/>
                <a:gd name="connsiteY28" fmla="*/ 447842 h 522431"/>
                <a:gd name="connsiteX29" fmla="*/ 237689 w 601094"/>
                <a:gd name="connsiteY29" fmla="*/ 443709 h 522431"/>
                <a:gd name="connsiteX30" fmla="*/ 236472 w 601094"/>
                <a:gd name="connsiteY30" fmla="*/ 345013 h 522431"/>
                <a:gd name="connsiteX31" fmla="*/ 237446 w 601094"/>
                <a:gd name="connsiteY31" fmla="*/ 302228 h 522431"/>
                <a:gd name="connsiteX32" fmla="*/ 213339 w 601094"/>
                <a:gd name="connsiteY32" fmla="*/ 272570 h 522431"/>
                <a:gd name="connsiteX33" fmla="*/ 207982 w 601094"/>
                <a:gd name="connsiteY33" fmla="*/ 270139 h 522431"/>
                <a:gd name="connsiteX34" fmla="*/ 167332 w 601094"/>
                <a:gd name="connsiteY34" fmla="*/ 268198 h 522431"/>
                <a:gd name="connsiteX35" fmla="*/ 141519 w 601094"/>
                <a:gd name="connsiteY35" fmla="*/ 270872 h 522431"/>
                <a:gd name="connsiteX36" fmla="*/ 136893 w 601094"/>
                <a:gd name="connsiteY36" fmla="*/ 269657 h 522431"/>
                <a:gd name="connsiteX37" fmla="*/ 141032 w 601094"/>
                <a:gd name="connsiteY37" fmla="*/ 391464 h 522431"/>
                <a:gd name="connsiteX38" fmla="*/ 138354 w 601094"/>
                <a:gd name="connsiteY38" fmla="*/ 445924 h 522431"/>
                <a:gd name="connsiteX39" fmla="*/ 167332 w 601094"/>
                <a:gd name="connsiteY39" fmla="*/ 431823 h 522431"/>
                <a:gd name="connsiteX40" fmla="*/ 168793 w 601094"/>
                <a:gd name="connsiteY40" fmla="*/ 322172 h 522431"/>
                <a:gd name="connsiteX41" fmla="*/ 167332 w 601094"/>
                <a:gd name="connsiteY41" fmla="*/ 268198 h 522431"/>
                <a:gd name="connsiteX42" fmla="*/ 424963 w 601094"/>
                <a:gd name="connsiteY42" fmla="*/ 258205 h 522431"/>
                <a:gd name="connsiteX43" fmla="*/ 470015 w 601094"/>
                <a:gd name="connsiteY43" fmla="*/ 309504 h 522431"/>
                <a:gd name="connsiteX44" fmla="*/ 468797 w 601094"/>
                <a:gd name="connsiteY44" fmla="*/ 403836 h 522431"/>
                <a:gd name="connsiteX45" fmla="*/ 467336 w 601094"/>
                <a:gd name="connsiteY45" fmla="*/ 447112 h 522431"/>
                <a:gd name="connsiteX46" fmla="*/ 417658 w 601094"/>
                <a:gd name="connsiteY46" fmla="*/ 434469 h 522431"/>
                <a:gd name="connsiteX47" fmla="*/ 418632 w 601094"/>
                <a:gd name="connsiteY47" fmla="*/ 335761 h 522431"/>
                <a:gd name="connsiteX48" fmla="*/ 415222 w 601094"/>
                <a:gd name="connsiteY48" fmla="*/ 267687 h 522431"/>
                <a:gd name="connsiteX49" fmla="*/ 419362 w 601094"/>
                <a:gd name="connsiteY49" fmla="*/ 262824 h 522431"/>
                <a:gd name="connsiteX50" fmla="*/ 424963 w 601094"/>
                <a:gd name="connsiteY50" fmla="*/ 258205 h 522431"/>
                <a:gd name="connsiteX51" fmla="*/ 356816 w 601094"/>
                <a:gd name="connsiteY51" fmla="*/ 257749 h 522431"/>
                <a:gd name="connsiteX52" fmla="*/ 392356 w 601094"/>
                <a:gd name="connsiteY52" fmla="*/ 258478 h 522431"/>
                <a:gd name="connsiteX53" fmla="*/ 398685 w 601094"/>
                <a:gd name="connsiteY53" fmla="*/ 263340 h 522431"/>
                <a:gd name="connsiteX54" fmla="*/ 400876 w 601094"/>
                <a:gd name="connsiteY54" fmla="*/ 423803 h 522431"/>
                <a:gd name="connsiteX55" fmla="*/ 366066 w 601094"/>
                <a:gd name="connsiteY55" fmla="*/ 455652 h 522431"/>
                <a:gd name="connsiteX56" fmla="*/ 340019 w 601094"/>
                <a:gd name="connsiteY56" fmla="*/ 412133 h 522431"/>
                <a:gd name="connsiteX57" fmla="*/ 344401 w 601094"/>
                <a:gd name="connsiteY57" fmla="*/ 260909 h 522431"/>
                <a:gd name="connsiteX58" fmla="*/ 352434 w 601094"/>
                <a:gd name="connsiteY58" fmla="*/ 258964 h 522431"/>
                <a:gd name="connsiteX59" fmla="*/ 356816 w 601094"/>
                <a:gd name="connsiteY59" fmla="*/ 257749 h 522431"/>
                <a:gd name="connsiteX60" fmla="*/ 213339 w 601094"/>
                <a:gd name="connsiteY60" fmla="*/ 256040 h 522431"/>
                <a:gd name="connsiteX61" fmla="*/ 252787 w 601094"/>
                <a:gd name="connsiteY61" fmla="*/ 302228 h 522431"/>
                <a:gd name="connsiteX62" fmla="*/ 250595 w 601094"/>
                <a:gd name="connsiteY62" fmla="*/ 454405 h 522431"/>
                <a:gd name="connsiteX63" fmla="*/ 243290 w 601094"/>
                <a:gd name="connsiteY63" fmla="*/ 461455 h 522431"/>
                <a:gd name="connsiteX64" fmla="*/ 207738 w 601094"/>
                <a:gd name="connsiteY64" fmla="*/ 461455 h 522431"/>
                <a:gd name="connsiteX65" fmla="*/ 201164 w 601094"/>
                <a:gd name="connsiteY65" fmla="*/ 454891 h 522431"/>
                <a:gd name="connsiteX66" fmla="*/ 199459 w 601094"/>
                <a:gd name="connsiteY66" fmla="*/ 342825 h 522431"/>
                <a:gd name="connsiteX67" fmla="*/ 198972 w 601094"/>
                <a:gd name="connsiteY67" fmla="*/ 265277 h 522431"/>
                <a:gd name="connsiteX68" fmla="*/ 205790 w 601094"/>
                <a:gd name="connsiteY68" fmla="*/ 262360 h 522431"/>
                <a:gd name="connsiteX69" fmla="*/ 213339 w 601094"/>
                <a:gd name="connsiteY69" fmla="*/ 256040 h 522431"/>
                <a:gd name="connsiteX70" fmla="*/ 281787 w 601094"/>
                <a:gd name="connsiteY70" fmla="*/ 255781 h 522431"/>
                <a:gd name="connsiteX71" fmla="*/ 327608 w 601094"/>
                <a:gd name="connsiteY71" fmla="*/ 286897 h 522431"/>
                <a:gd name="connsiteX72" fmla="*/ 323708 w 601094"/>
                <a:gd name="connsiteY72" fmla="*/ 451472 h 522431"/>
                <a:gd name="connsiteX73" fmla="*/ 316884 w 601094"/>
                <a:gd name="connsiteY73" fmla="*/ 458279 h 522431"/>
                <a:gd name="connsiteX74" fmla="*/ 262533 w 601094"/>
                <a:gd name="connsiteY74" fmla="*/ 435914 h 522431"/>
                <a:gd name="connsiteX75" fmla="*/ 267895 w 601094"/>
                <a:gd name="connsiteY75" fmla="*/ 264289 h 522431"/>
                <a:gd name="connsiteX76" fmla="*/ 273744 w 601094"/>
                <a:gd name="connsiteY76" fmla="*/ 262831 h 522431"/>
                <a:gd name="connsiteX77" fmla="*/ 281787 w 601094"/>
                <a:gd name="connsiteY77" fmla="*/ 255781 h 522431"/>
                <a:gd name="connsiteX78" fmla="*/ 163192 w 601094"/>
                <a:gd name="connsiteY78" fmla="*/ 253367 h 522431"/>
                <a:gd name="connsiteX79" fmla="*/ 179751 w 601094"/>
                <a:gd name="connsiteY79" fmla="*/ 264794 h 522431"/>
                <a:gd name="connsiteX80" fmla="*/ 176829 w 601094"/>
                <a:gd name="connsiteY80" fmla="*/ 354508 h 522431"/>
                <a:gd name="connsiteX81" fmla="*/ 177073 w 601094"/>
                <a:gd name="connsiteY81" fmla="*/ 422341 h 522431"/>
                <a:gd name="connsiteX82" fmla="*/ 176099 w 601094"/>
                <a:gd name="connsiteY82" fmla="*/ 457108 h 522431"/>
                <a:gd name="connsiteX83" fmla="*/ 132996 w 601094"/>
                <a:gd name="connsiteY83" fmla="*/ 460755 h 522431"/>
                <a:gd name="connsiteX84" fmla="*/ 130074 w 601094"/>
                <a:gd name="connsiteY84" fmla="*/ 457838 h 522431"/>
                <a:gd name="connsiteX85" fmla="*/ 132266 w 601094"/>
                <a:gd name="connsiteY85" fmla="*/ 255312 h 522431"/>
                <a:gd name="connsiteX86" fmla="*/ 136406 w 601094"/>
                <a:gd name="connsiteY86" fmla="*/ 255798 h 522431"/>
                <a:gd name="connsiteX87" fmla="*/ 141519 w 601094"/>
                <a:gd name="connsiteY87" fmla="*/ 253610 h 522431"/>
                <a:gd name="connsiteX88" fmla="*/ 163192 w 601094"/>
                <a:gd name="connsiteY88" fmla="*/ 253367 h 522431"/>
                <a:gd name="connsiteX89" fmla="*/ 15157 w 601094"/>
                <a:gd name="connsiteY89" fmla="*/ 218612 h 522431"/>
                <a:gd name="connsiteX90" fmla="*/ 20027 w 601094"/>
                <a:gd name="connsiteY90" fmla="*/ 391686 h 522431"/>
                <a:gd name="connsiteX91" fmla="*/ 17592 w 601094"/>
                <a:gd name="connsiteY91" fmla="*/ 493293 h 522431"/>
                <a:gd name="connsiteX92" fmla="*/ 79445 w 601094"/>
                <a:gd name="connsiteY92" fmla="*/ 475791 h 522431"/>
                <a:gd name="connsiteX93" fmla="*/ 83585 w 601094"/>
                <a:gd name="connsiteY93" fmla="*/ 475548 h 522431"/>
                <a:gd name="connsiteX94" fmla="*/ 373855 w 601094"/>
                <a:gd name="connsiteY94" fmla="*/ 479438 h 522431"/>
                <a:gd name="connsiteX95" fmla="*/ 582061 w 601094"/>
                <a:gd name="connsiteY95" fmla="*/ 507149 h 522431"/>
                <a:gd name="connsiteX96" fmla="*/ 588879 w 601094"/>
                <a:gd name="connsiteY96" fmla="*/ 508607 h 522431"/>
                <a:gd name="connsiteX97" fmla="*/ 582791 w 601094"/>
                <a:gd name="connsiteY97" fmla="*/ 365433 h 522431"/>
                <a:gd name="connsiteX98" fmla="*/ 581817 w 601094"/>
                <a:gd name="connsiteY98" fmla="*/ 243893 h 522431"/>
                <a:gd name="connsiteX99" fmla="*/ 479541 w 601094"/>
                <a:gd name="connsiteY99" fmla="*/ 244622 h 522431"/>
                <a:gd name="connsiteX100" fmla="*/ 471505 w 601094"/>
                <a:gd name="connsiteY100" fmla="*/ 233683 h 522431"/>
                <a:gd name="connsiteX101" fmla="*/ 471992 w 601094"/>
                <a:gd name="connsiteY101" fmla="*/ 232711 h 522431"/>
                <a:gd name="connsiteX102" fmla="*/ 265734 w 601094"/>
                <a:gd name="connsiteY102" fmla="*/ 227849 h 522431"/>
                <a:gd name="connsiteX103" fmla="*/ 119138 w 601094"/>
                <a:gd name="connsiteY103" fmla="*/ 222988 h 522431"/>
                <a:gd name="connsiteX104" fmla="*/ 126200 w 601094"/>
                <a:gd name="connsiteY104" fmla="*/ 240003 h 522431"/>
                <a:gd name="connsiteX105" fmla="*/ 126687 w 601094"/>
                <a:gd name="connsiteY105" fmla="*/ 242920 h 522431"/>
                <a:gd name="connsiteX106" fmla="*/ 126200 w 601094"/>
                <a:gd name="connsiteY106" fmla="*/ 248268 h 522431"/>
                <a:gd name="connsiteX107" fmla="*/ 69461 w 601094"/>
                <a:gd name="connsiteY107" fmla="*/ 258721 h 522431"/>
                <a:gd name="connsiteX108" fmla="*/ 15157 w 601094"/>
                <a:gd name="connsiteY108" fmla="*/ 218612 h 522431"/>
                <a:gd name="connsiteX109" fmla="*/ 300922 w 601094"/>
                <a:gd name="connsiteY109" fmla="*/ 127898 h 522431"/>
                <a:gd name="connsiteX110" fmla="*/ 259890 w 601094"/>
                <a:gd name="connsiteY110" fmla="*/ 137666 h 522431"/>
                <a:gd name="connsiteX111" fmla="*/ 169546 w 601094"/>
                <a:gd name="connsiteY111" fmla="*/ 180449 h 522431"/>
                <a:gd name="connsiteX112" fmla="*/ 119138 w 601094"/>
                <a:gd name="connsiteY112" fmla="*/ 208160 h 522431"/>
                <a:gd name="connsiteX113" fmla="*/ 288868 w 601094"/>
                <a:gd name="connsiteY113" fmla="*/ 212292 h 522431"/>
                <a:gd name="connsiteX114" fmla="*/ 479541 w 601094"/>
                <a:gd name="connsiteY114" fmla="*/ 214966 h 522431"/>
                <a:gd name="connsiteX115" fmla="*/ 420367 w 601094"/>
                <a:gd name="connsiteY115" fmla="*/ 166593 h 522431"/>
                <a:gd name="connsiteX116" fmla="*/ 300922 w 601094"/>
                <a:gd name="connsiteY116" fmla="*/ 127898 h 522431"/>
                <a:gd name="connsiteX117" fmla="*/ 304940 w 601094"/>
                <a:gd name="connsiteY117" fmla="*/ 19043 h 522431"/>
                <a:gd name="connsiteX118" fmla="*/ 305671 w 601094"/>
                <a:gd name="connsiteY118" fmla="*/ 25606 h 522431"/>
                <a:gd name="connsiteX119" fmla="*/ 320282 w 601094"/>
                <a:gd name="connsiteY119" fmla="*/ 28766 h 522431"/>
                <a:gd name="connsiteX120" fmla="*/ 311271 w 601094"/>
                <a:gd name="connsiteY120" fmla="*/ 22932 h 522431"/>
                <a:gd name="connsiteX121" fmla="*/ 304940 w 601094"/>
                <a:gd name="connsiteY121" fmla="*/ 19043 h 522431"/>
                <a:gd name="connsiteX122" fmla="*/ 296417 w 601094"/>
                <a:gd name="connsiteY122" fmla="*/ 113 h 522431"/>
                <a:gd name="connsiteX123" fmla="*/ 302992 w 601094"/>
                <a:gd name="connsiteY123" fmla="*/ 4458 h 522431"/>
                <a:gd name="connsiteX124" fmla="*/ 302992 w 601094"/>
                <a:gd name="connsiteY124" fmla="*/ 4701 h 522431"/>
                <a:gd name="connsiteX125" fmla="*/ 323691 w 601094"/>
                <a:gd name="connsiteY125" fmla="*/ 12723 h 522431"/>
                <a:gd name="connsiteX126" fmla="*/ 355835 w 601094"/>
                <a:gd name="connsiteY126" fmla="*/ 31197 h 522431"/>
                <a:gd name="connsiteX127" fmla="*/ 351451 w 601094"/>
                <a:gd name="connsiteY127" fmla="*/ 47727 h 522431"/>
                <a:gd name="connsiteX128" fmla="*/ 306888 w 601094"/>
                <a:gd name="connsiteY128" fmla="*/ 47970 h 522431"/>
                <a:gd name="connsiteX129" fmla="*/ 302018 w 601094"/>
                <a:gd name="connsiteY129" fmla="*/ 104851 h 522431"/>
                <a:gd name="connsiteX130" fmla="*/ 388222 w 601094"/>
                <a:gd name="connsiteY130" fmla="*/ 131832 h 522431"/>
                <a:gd name="connsiteX131" fmla="*/ 491960 w 601094"/>
                <a:gd name="connsiteY131" fmla="*/ 235385 h 522431"/>
                <a:gd name="connsiteX132" fmla="*/ 583035 w 601094"/>
                <a:gd name="connsiteY132" fmla="*/ 217640 h 522431"/>
                <a:gd name="connsiteX133" fmla="*/ 596185 w 601094"/>
                <a:gd name="connsiteY133" fmla="*/ 224203 h 522431"/>
                <a:gd name="connsiteX134" fmla="*/ 598376 w 601094"/>
                <a:gd name="connsiteY134" fmla="*/ 229551 h 522431"/>
                <a:gd name="connsiteX135" fmla="*/ 599107 w 601094"/>
                <a:gd name="connsiteY135" fmla="*/ 403840 h 522431"/>
                <a:gd name="connsiteX136" fmla="*/ 591558 w 601094"/>
                <a:gd name="connsiteY136" fmla="*/ 516629 h 522431"/>
                <a:gd name="connsiteX137" fmla="*/ 585470 w 601094"/>
                <a:gd name="connsiteY137" fmla="*/ 519546 h 522431"/>
                <a:gd name="connsiteX138" fmla="*/ 577677 w 601094"/>
                <a:gd name="connsiteY138" fmla="*/ 522220 h 522431"/>
                <a:gd name="connsiteX139" fmla="*/ 449101 w 601094"/>
                <a:gd name="connsiteY139" fmla="*/ 489890 h 522431"/>
                <a:gd name="connsiteX140" fmla="*/ 323934 w 601094"/>
                <a:gd name="connsiteY140" fmla="*/ 501558 h 522431"/>
                <a:gd name="connsiteX141" fmla="*/ 89429 w 601094"/>
                <a:gd name="connsiteY141" fmla="*/ 487459 h 522431"/>
                <a:gd name="connsiteX142" fmla="*/ 84072 w 601094"/>
                <a:gd name="connsiteY142" fmla="*/ 492564 h 522431"/>
                <a:gd name="connsiteX143" fmla="*/ 12966 w 601094"/>
                <a:gd name="connsiteY143" fmla="*/ 518817 h 522431"/>
                <a:gd name="connsiteX144" fmla="*/ 4686 w 601094"/>
                <a:gd name="connsiteY144" fmla="*/ 512497 h 522431"/>
                <a:gd name="connsiteX145" fmla="*/ 7121 w 601094"/>
                <a:gd name="connsiteY145" fmla="*/ 310497 h 522431"/>
                <a:gd name="connsiteX146" fmla="*/ 6878 w 601094"/>
                <a:gd name="connsiteY146" fmla="*/ 210834 h 522431"/>
                <a:gd name="connsiteX147" fmla="*/ 15888 w 601094"/>
                <a:gd name="connsiteY147" fmla="*/ 212535 h 522431"/>
                <a:gd name="connsiteX148" fmla="*/ 66782 w 601094"/>
                <a:gd name="connsiteY148" fmla="*/ 247296 h 522431"/>
                <a:gd name="connsiteX149" fmla="*/ 115485 w 601094"/>
                <a:gd name="connsiteY149" fmla="*/ 242434 h 522431"/>
                <a:gd name="connsiteX150" fmla="*/ 85046 w 601094"/>
                <a:gd name="connsiteY150" fmla="*/ 211806 h 522431"/>
                <a:gd name="connsiteX151" fmla="*/ 88212 w 601094"/>
                <a:gd name="connsiteY151" fmla="*/ 200138 h 522431"/>
                <a:gd name="connsiteX152" fmla="*/ 274014 w 601094"/>
                <a:gd name="connsiteY152" fmla="*/ 111171 h 522431"/>
                <a:gd name="connsiteX153" fmla="*/ 292521 w 601094"/>
                <a:gd name="connsiteY153" fmla="*/ 105580 h 522431"/>
                <a:gd name="connsiteX154" fmla="*/ 290329 w 601094"/>
                <a:gd name="connsiteY154" fmla="*/ 40434 h 522431"/>
                <a:gd name="connsiteX155" fmla="*/ 290086 w 601094"/>
                <a:gd name="connsiteY155" fmla="*/ 29009 h 522431"/>
                <a:gd name="connsiteX156" fmla="*/ 290573 w 601094"/>
                <a:gd name="connsiteY156" fmla="*/ 6160 h 522431"/>
                <a:gd name="connsiteX157" fmla="*/ 296417 w 601094"/>
                <a:gd name="connsiteY157" fmla="*/ 113 h 52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01094" h="522431">
                  <a:moveTo>
                    <a:pt x="427885" y="274980"/>
                  </a:moveTo>
                  <a:cubicBezTo>
                    <a:pt x="432025" y="289568"/>
                    <a:pt x="431782" y="309261"/>
                    <a:pt x="432269" y="321660"/>
                  </a:cubicBezTo>
                  <a:cubicBezTo>
                    <a:pt x="433730" y="357156"/>
                    <a:pt x="437139" y="394111"/>
                    <a:pt x="431295" y="429121"/>
                  </a:cubicBezTo>
                  <a:cubicBezTo>
                    <a:pt x="427885" y="449300"/>
                    <a:pt x="455403" y="436171"/>
                    <a:pt x="453455" y="417208"/>
                  </a:cubicBezTo>
                  <a:cubicBezTo>
                    <a:pt x="451020" y="394840"/>
                    <a:pt x="449802" y="372230"/>
                    <a:pt x="448585" y="349619"/>
                  </a:cubicBezTo>
                  <a:cubicBezTo>
                    <a:pt x="447611" y="333330"/>
                    <a:pt x="446637" y="317527"/>
                    <a:pt x="448585" y="301238"/>
                  </a:cubicBezTo>
                  <a:cubicBezTo>
                    <a:pt x="450533" y="282760"/>
                    <a:pt x="446880" y="275224"/>
                    <a:pt x="427885" y="274980"/>
                  </a:cubicBezTo>
                  <a:close/>
                  <a:moveTo>
                    <a:pt x="352921" y="272822"/>
                  </a:moveTo>
                  <a:cubicBezTo>
                    <a:pt x="351217" y="305158"/>
                    <a:pt x="355112" y="339439"/>
                    <a:pt x="354868" y="371774"/>
                  </a:cubicBezTo>
                  <a:cubicBezTo>
                    <a:pt x="354868" y="389279"/>
                    <a:pt x="353651" y="405812"/>
                    <a:pt x="351947" y="423317"/>
                  </a:cubicBezTo>
                  <a:cubicBezTo>
                    <a:pt x="350000" y="446170"/>
                    <a:pt x="359980" y="444468"/>
                    <a:pt x="378481" y="441065"/>
                  </a:cubicBezTo>
                  <a:cubicBezTo>
                    <a:pt x="393817" y="438390"/>
                    <a:pt x="387488" y="426477"/>
                    <a:pt x="386514" y="411647"/>
                  </a:cubicBezTo>
                  <a:cubicBezTo>
                    <a:pt x="385540" y="395357"/>
                    <a:pt x="384323" y="378825"/>
                    <a:pt x="385297" y="362535"/>
                  </a:cubicBezTo>
                  <a:cubicBezTo>
                    <a:pt x="386514" y="342356"/>
                    <a:pt x="388948" y="321690"/>
                    <a:pt x="388461" y="301511"/>
                  </a:cubicBezTo>
                  <a:cubicBezTo>
                    <a:pt x="387974" y="273552"/>
                    <a:pt x="380428" y="274038"/>
                    <a:pt x="356816" y="273795"/>
                  </a:cubicBezTo>
                  <a:cubicBezTo>
                    <a:pt x="355112" y="273795"/>
                    <a:pt x="353895" y="273309"/>
                    <a:pt x="352921" y="272822"/>
                  </a:cubicBezTo>
                  <a:close/>
                  <a:moveTo>
                    <a:pt x="276425" y="271096"/>
                  </a:moveTo>
                  <a:cubicBezTo>
                    <a:pt x="286174" y="306831"/>
                    <a:pt x="280325" y="345969"/>
                    <a:pt x="279350" y="382676"/>
                  </a:cubicBezTo>
                  <a:cubicBezTo>
                    <a:pt x="278862" y="397748"/>
                    <a:pt x="278131" y="413063"/>
                    <a:pt x="278131" y="427892"/>
                  </a:cubicBezTo>
                  <a:cubicBezTo>
                    <a:pt x="278131" y="449041"/>
                    <a:pt x="279350" y="450986"/>
                    <a:pt x="302017" y="447096"/>
                  </a:cubicBezTo>
                  <a:cubicBezTo>
                    <a:pt x="317128" y="444422"/>
                    <a:pt x="309085" y="407715"/>
                    <a:pt x="308841" y="393859"/>
                  </a:cubicBezTo>
                  <a:cubicBezTo>
                    <a:pt x="308841" y="369792"/>
                    <a:pt x="308353" y="345483"/>
                    <a:pt x="309816" y="321660"/>
                  </a:cubicBezTo>
                  <a:cubicBezTo>
                    <a:pt x="310547" y="308289"/>
                    <a:pt x="314690" y="291759"/>
                    <a:pt x="313472" y="278875"/>
                  </a:cubicBezTo>
                  <a:cubicBezTo>
                    <a:pt x="312497" y="266477"/>
                    <a:pt x="288855" y="273041"/>
                    <a:pt x="281787" y="273041"/>
                  </a:cubicBezTo>
                  <a:cubicBezTo>
                    <a:pt x="279594" y="273041"/>
                    <a:pt x="277888" y="272068"/>
                    <a:pt x="276425" y="271096"/>
                  </a:cubicBezTo>
                  <a:close/>
                  <a:moveTo>
                    <a:pt x="207982" y="270139"/>
                  </a:moveTo>
                  <a:cubicBezTo>
                    <a:pt x="205060" y="301985"/>
                    <a:pt x="210174" y="339421"/>
                    <a:pt x="212122" y="371024"/>
                  </a:cubicBezTo>
                  <a:cubicBezTo>
                    <a:pt x="213339" y="390471"/>
                    <a:pt x="214800" y="409433"/>
                    <a:pt x="213826" y="428880"/>
                  </a:cubicBezTo>
                  <a:cubicBezTo>
                    <a:pt x="209687" y="437632"/>
                    <a:pt x="211635" y="443952"/>
                    <a:pt x="219427" y="447842"/>
                  </a:cubicBezTo>
                  <a:cubicBezTo>
                    <a:pt x="226732" y="450030"/>
                    <a:pt x="232576" y="448571"/>
                    <a:pt x="237689" y="443709"/>
                  </a:cubicBezTo>
                  <a:cubicBezTo>
                    <a:pt x="237933" y="410891"/>
                    <a:pt x="236472" y="377830"/>
                    <a:pt x="236472" y="345013"/>
                  </a:cubicBezTo>
                  <a:cubicBezTo>
                    <a:pt x="236228" y="330670"/>
                    <a:pt x="236715" y="316570"/>
                    <a:pt x="237446" y="302228"/>
                  </a:cubicBezTo>
                  <a:cubicBezTo>
                    <a:pt x="238663" y="279620"/>
                    <a:pt x="232819" y="274515"/>
                    <a:pt x="213339" y="272570"/>
                  </a:cubicBezTo>
                  <a:cubicBezTo>
                    <a:pt x="211148" y="272327"/>
                    <a:pt x="209200" y="271355"/>
                    <a:pt x="207982" y="270139"/>
                  </a:cubicBezTo>
                  <a:close/>
                  <a:moveTo>
                    <a:pt x="167332" y="268198"/>
                  </a:moveTo>
                  <a:cubicBezTo>
                    <a:pt x="169037" y="272817"/>
                    <a:pt x="147120" y="270629"/>
                    <a:pt x="141519" y="270872"/>
                  </a:cubicBezTo>
                  <a:cubicBezTo>
                    <a:pt x="139571" y="270872"/>
                    <a:pt x="138110" y="270386"/>
                    <a:pt x="136893" y="269657"/>
                  </a:cubicBezTo>
                  <a:cubicBezTo>
                    <a:pt x="138354" y="310259"/>
                    <a:pt x="141276" y="350861"/>
                    <a:pt x="141032" y="391464"/>
                  </a:cubicBezTo>
                  <a:cubicBezTo>
                    <a:pt x="141032" y="409698"/>
                    <a:pt x="141763" y="428176"/>
                    <a:pt x="138354" y="445924"/>
                  </a:cubicBezTo>
                  <a:cubicBezTo>
                    <a:pt x="134701" y="464645"/>
                    <a:pt x="170011" y="452002"/>
                    <a:pt x="167332" y="431823"/>
                  </a:cubicBezTo>
                  <a:cubicBezTo>
                    <a:pt x="162705" y="395354"/>
                    <a:pt x="165384" y="358641"/>
                    <a:pt x="168793" y="322172"/>
                  </a:cubicBezTo>
                  <a:cubicBezTo>
                    <a:pt x="170498" y="304910"/>
                    <a:pt x="173907" y="284974"/>
                    <a:pt x="167332" y="268198"/>
                  </a:cubicBezTo>
                  <a:close/>
                  <a:moveTo>
                    <a:pt x="424963" y="258205"/>
                  </a:moveTo>
                  <a:cubicBezTo>
                    <a:pt x="464414" y="252613"/>
                    <a:pt x="474155" y="272063"/>
                    <a:pt x="470015" y="309504"/>
                  </a:cubicBezTo>
                  <a:cubicBezTo>
                    <a:pt x="466362" y="340137"/>
                    <a:pt x="467336" y="372959"/>
                    <a:pt x="468797" y="403836"/>
                  </a:cubicBezTo>
                  <a:cubicBezTo>
                    <a:pt x="469284" y="414047"/>
                    <a:pt x="476346" y="438116"/>
                    <a:pt x="467336" y="447112"/>
                  </a:cubicBezTo>
                  <a:cubicBezTo>
                    <a:pt x="455160" y="459511"/>
                    <a:pt x="414248" y="458782"/>
                    <a:pt x="417658" y="434469"/>
                  </a:cubicBezTo>
                  <a:cubicBezTo>
                    <a:pt x="422528" y="402377"/>
                    <a:pt x="418875" y="368097"/>
                    <a:pt x="418632" y="335761"/>
                  </a:cubicBezTo>
                  <a:cubicBezTo>
                    <a:pt x="418632" y="314123"/>
                    <a:pt x="420823" y="288838"/>
                    <a:pt x="415222" y="267687"/>
                  </a:cubicBezTo>
                  <a:cubicBezTo>
                    <a:pt x="414492" y="264526"/>
                    <a:pt x="416927" y="262581"/>
                    <a:pt x="419362" y="262824"/>
                  </a:cubicBezTo>
                  <a:cubicBezTo>
                    <a:pt x="420336" y="260393"/>
                    <a:pt x="422041" y="258691"/>
                    <a:pt x="424963" y="258205"/>
                  </a:cubicBezTo>
                  <a:close/>
                  <a:moveTo>
                    <a:pt x="356816" y="257749"/>
                  </a:moveTo>
                  <a:cubicBezTo>
                    <a:pt x="368500" y="258235"/>
                    <a:pt x="380428" y="258478"/>
                    <a:pt x="392356" y="258478"/>
                  </a:cubicBezTo>
                  <a:cubicBezTo>
                    <a:pt x="395034" y="258478"/>
                    <a:pt x="398198" y="260423"/>
                    <a:pt x="398685" y="263340"/>
                  </a:cubicBezTo>
                  <a:cubicBezTo>
                    <a:pt x="408179" y="315126"/>
                    <a:pt x="399415" y="371045"/>
                    <a:pt x="400876" y="423803"/>
                  </a:cubicBezTo>
                  <a:cubicBezTo>
                    <a:pt x="401606" y="455652"/>
                    <a:pt x="396738" y="452248"/>
                    <a:pt x="366066" y="455652"/>
                  </a:cubicBezTo>
                  <a:cubicBezTo>
                    <a:pt x="335638" y="459299"/>
                    <a:pt x="336611" y="437418"/>
                    <a:pt x="340019" y="412133"/>
                  </a:cubicBezTo>
                  <a:cubicBezTo>
                    <a:pt x="346835" y="362292"/>
                    <a:pt x="337585" y="310507"/>
                    <a:pt x="344401" y="260909"/>
                  </a:cubicBezTo>
                  <a:cubicBezTo>
                    <a:pt x="344888" y="257019"/>
                    <a:pt x="350000" y="256776"/>
                    <a:pt x="352434" y="258964"/>
                  </a:cubicBezTo>
                  <a:cubicBezTo>
                    <a:pt x="353651" y="258235"/>
                    <a:pt x="354868" y="257749"/>
                    <a:pt x="356816" y="257749"/>
                  </a:cubicBezTo>
                  <a:close/>
                  <a:moveTo>
                    <a:pt x="213339" y="256040"/>
                  </a:moveTo>
                  <a:cubicBezTo>
                    <a:pt x="251569" y="254095"/>
                    <a:pt x="255709" y="265277"/>
                    <a:pt x="252787" y="302228"/>
                  </a:cubicBezTo>
                  <a:cubicBezTo>
                    <a:pt x="248891" y="352548"/>
                    <a:pt x="257170" y="404571"/>
                    <a:pt x="250595" y="454405"/>
                  </a:cubicBezTo>
                  <a:cubicBezTo>
                    <a:pt x="249865" y="458052"/>
                    <a:pt x="247673" y="461212"/>
                    <a:pt x="243290" y="461455"/>
                  </a:cubicBezTo>
                  <a:cubicBezTo>
                    <a:pt x="231602" y="461455"/>
                    <a:pt x="219670" y="461455"/>
                    <a:pt x="207738" y="461455"/>
                  </a:cubicBezTo>
                  <a:cubicBezTo>
                    <a:pt x="203842" y="461698"/>
                    <a:pt x="201407" y="458538"/>
                    <a:pt x="201164" y="454891"/>
                  </a:cubicBezTo>
                  <a:cubicBezTo>
                    <a:pt x="197755" y="418184"/>
                    <a:pt x="199216" y="379775"/>
                    <a:pt x="199459" y="342825"/>
                  </a:cubicBezTo>
                  <a:cubicBezTo>
                    <a:pt x="199459" y="318758"/>
                    <a:pt x="192885" y="288371"/>
                    <a:pt x="198972" y="265277"/>
                  </a:cubicBezTo>
                  <a:cubicBezTo>
                    <a:pt x="199703" y="262117"/>
                    <a:pt x="203355" y="261388"/>
                    <a:pt x="205790" y="262360"/>
                  </a:cubicBezTo>
                  <a:cubicBezTo>
                    <a:pt x="206521" y="259200"/>
                    <a:pt x="208956" y="256283"/>
                    <a:pt x="213339" y="256040"/>
                  </a:cubicBezTo>
                  <a:close/>
                  <a:moveTo>
                    <a:pt x="281787" y="255781"/>
                  </a:moveTo>
                  <a:cubicBezTo>
                    <a:pt x="310303" y="255052"/>
                    <a:pt x="331264" y="253107"/>
                    <a:pt x="327608" y="286897"/>
                  </a:cubicBezTo>
                  <a:cubicBezTo>
                    <a:pt x="322002" y="341350"/>
                    <a:pt x="323464" y="396533"/>
                    <a:pt x="323708" y="451472"/>
                  </a:cubicBezTo>
                  <a:cubicBezTo>
                    <a:pt x="323708" y="455605"/>
                    <a:pt x="320540" y="457793"/>
                    <a:pt x="316884" y="458279"/>
                  </a:cubicBezTo>
                  <a:cubicBezTo>
                    <a:pt x="292755" y="461196"/>
                    <a:pt x="262533" y="469461"/>
                    <a:pt x="262533" y="435914"/>
                  </a:cubicBezTo>
                  <a:cubicBezTo>
                    <a:pt x="262533" y="379030"/>
                    <a:pt x="264726" y="321173"/>
                    <a:pt x="267895" y="264289"/>
                  </a:cubicBezTo>
                  <a:cubicBezTo>
                    <a:pt x="268138" y="260886"/>
                    <a:pt x="272038" y="260157"/>
                    <a:pt x="273744" y="262831"/>
                  </a:cubicBezTo>
                  <a:cubicBezTo>
                    <a:pt x="274475" y="259184"/>
                    <a:pt x="277156" y="255781"/>
                    <a:pt x="281787" y="255781"/>
                  </a:cubicBezTo>
                  <a:close/>
                  <a:moveTo>
                    <a:pt x="163192" y="253367"/>
                  </a:moveTo>
                  <a:cubicBezTo>
                    <a:pt x="171289" y="254339"/>
                    <a:pt x="178534" y="257257"/>
                    <a:pt x="179751" y="264794"/>
                  </a:cubicBezTo>
                  <a:cubicBezTo>
                    <a:pt x="184135" y="295428"/>
                    <a:pt x="177560" y="323631"/>
                    <a:pt x="176829" y="354508"/>
                  </a:cubicBezTo>
                  <a:cubicBezTo>
                    <a:pt x="176342" y="377119"/>
                    <a:pt x="174151" y="399730"/>
                    <a:pt x="177073" y="422341"/>
                  </a:cubicBezTo>
                  <a:cubicBezTo>
                    <a:pt x="178534" y="434254"/>
                    <a:pt x="180482" y="445438"/>
                    <a:pt x="176099" y="457108"/>
                  </a:cubicBezTo>
                  <a:cubicBezTo>
                    <a:pt x="171472" y="470237"/>
                    <a:pt x="141276" y="461484"/>
                    <a:pt x="132996" y="460755"/>
                  </a:cubicBezTo>
                  <a:cubicBezTo>
                    <a:pt x="131535" y="460755"/>
                    <a:pt x="130074" y="459539"/>
                    <a:pt x="130074" y="457838"/>
                  </a:cubicBezTo>
                  <a:cubicBezTo>
                    <a:pt x="132266" y="392193"/>
                    <a:pt x="117168" y="319255"/>
                    <a:pt x="132266" y="255312"/>
                  </a:cubicBezTo>
                  <a:cubicBezTo>
                    <a:pt x="132996" y="253124"/>
                    <a:pt x="136162" y="253610"/>
                    <a:pt x="136406" y="255798"/>
                  </a:cubicBezTo>
                  <a:cubicBezTo>
                    <a:pt x="137623" y="254583"/>
                    <a:pt x="139328" y="253853"/>
                    <a:pt x="141519" y="253610"/>
                  </a:cubicBezTo>
                  <a:cubicBezTo>
                    <a:pt x="146146" y="253367"/>
                    <a:pt x="155096" y="252394"/>
                    <a:pt x="163192" y="253367"/>
                  </a:cubicBezTo>
                  <a:close/>
                  <a:moveTo>
                    <a:pt x="15157" y="218612"/>
                  </a:moveTo>
                  <a:cubicBezTo>
                    <a:pt x="5904" y="271847"/>
                    <a:pt x="21002" y="337722"/>
                    <a:pt x="20027" y="391686"/>
                  </a:cubicBezTo>
                  <a:cubicBezTo>
                    <a:pt x="19297" y="425474"/>
                    <a:pt x="17592" y="459505"/>
                    <a:pt x="17592" y="493293"/>
                  </a:cubicBezTo>
                  <a:cubicBezTo>
                    <a:pt x="17592" y="505933"/>
                    <a:pt x="71653" y="478222"/>
                    <a:pt x="79445" y="475791"/>
                  </a:cubicBezTo>
                  <a:cubicBezTo>
                    <a:pt x="80906" y="475305"/>
                    <a:pt x="82367" y="475305"/>
                    <a:pt x="83585" y="475548"/>
                  </a:cubicBezTo>
                  <a:cubicBezTo>
                    <a:pt x="180991" y="476278"/>
                    <a:pt x="276205" y="489890"/>
                    <a:pt x="373855" y="479438"/>
                  </a:cubicBezTo>
                  <a:cubicBezTo>
                    <a:pt x="455920" y="470687"/>
                    <a:pt x="510954" y="465825"/>
                    <a:pt x="582061" y="507149"/>
                  </a:cubicBezTo>
                  <a:cubicBezTo>
                    <a:pt x="584252" y="505933"/>
                    <a:pt x="586931" y="506177"/>
                    <a:pt x="588879" y="508607"/>
                  </a:cubicBezTo>
                  <a:cubicBezTo>
                    <a:pt x="566232" y="478708"/>
                    <a:pt x="581817" y="399707"/>
                    <a:pt x="582791" y="365433"/>
                  </a:cubicBezTo>
                  <a:cubicBezTo>
                    <a:pt x="584009" y="324839"/>
                    <a:pt x="584009" y="284487"/>
                    <a:pt x="581817" y="243893"/>
                  </a:cubicBezTo>
                  <a:cubicBezTo>
                    <a:pt x="554300" y="264068"/>
                    <a:pt x="507302" y="259936"/>
                    <a:pt x="479541" y="244622"/>
                  </a:cubicBezTo>
                  <a:cubicBezTo>
                    <a:pt x="473940" y="246080"/>
                    <a:pt x="467365" y="238788"/>
                    <a:pt x="471505" y="233683"/>
                  </a:cubicBezTo>
                  <a:cubicBezTo>
                    <a:pt x="471748" y="233197"/>
                    <a:pt x="471748" y="232954"/>
                    <a:pt x="471992" y="232711"/>
                  </a:cubicBezTo>
                  <a:cubicBezTo>
                    <a:pt x="405512" y="223717"/>
                    <a:pt x="332944" y="230766"/>
                    <a:pt x="265734" y="227849"/>
                  </a:cubicBezTo>
                  <a:cubicBezTo>
                    <a:pt x="217762" y="225662"/>
                    <a:pt x="167598" y="221043"/>
                    <a:pt x="119138" y="222988"/>
                  </a:cubicBezTo>
                  <a:cubicBezTo>
                    <a:pt x="120599" y="227849"/>
                    <a:pt x="122791" y="233440"/>
                    <a:pt x="126200" y="240003"/>
                  </a:cubicBezTo>
                  <a:cubicBezTo>
                    <a:pt x="126687" y="240976"/>
                    <a:pt x="126687" y="241948"/>
                    <a:pt x="126687" y="242920"/>
                  </a:cubicBezTo>
                  <a:cubicBezTo>
                    <a:pt x="127661" y="244379"/>
                    <a:pt x="127905" y="246566"/>
                    <a:pt x="126200" y="248268"/>
                  </a:cubicBezTo>
                  <a:cubicBezTo>
                    <a:pt x="112563" y="261151"/>
                    <a:pt x="86994" y="262610"/>
                    <a:pt x="69461" y="258721"/>
                  </a:cubicBezTo>
                  <a:cubicBezTo>
                    <a:pt x="45110" y="253616"/>
                    <a:pt x="31473" y="235871"/>
                    <a:pt x="15157" y="218612"/>
                  </a:cubicBezTo>
                  <a:close/>
                  <a:moveTo>
                    <a:pt x="300922" y="127898"/>
                  </a:moveTo>
                  <a:cubicBezTo>
                    <a:pt x="287057" y="128201"/>
                    <a:pt x="273283" y="131103"/>
                    <a:pt x="259890" y="137666"/>
                  </a:cubicBezTo>
                  <a:cubicBezTo>
                    <a:pt x="230181" y="152251"/>
                    <a:pt x="200229" y="167808"/>
                    <a:pt x="169546" y="180449"/>
                  </a:cubicBezTo>
                  <a:cubicBezTo>
                    <a:pt x="143490" y="191144"/>
                    <a:pt x="124008" y="195276"/>
                    <a:pt x="119138" y="208160"/>
                  </a:cubicBezTo>
                  <a:cubicBezTo>
                    <a:pt x="173198" y="199409"/>
                    <a:pt x="235782" y="209618"/>
                    <a:pt x="288868" y="212292"/>
                  </a:cubicBezTo>
                  <a:cubicBezTo>
                    <a:pt x="351451" y="215209"/>
                    <a:pt x="417932" y="207431"/>
                    <a:pt x="479541" y="214966"/>
                  </a:cubicBezTo>
                  <a:cubicBezTo>
                    <a:pt x="481732" y="190415"/>
                    <a:pt x="443501" y="177532"/>
                    <a:pt x="420367" y="166593"/>
                  </a:cubicBezTo>
                  <a:cubicBezTo>
                    <a:pt x="384935" y="149456"/>
                    <a:pt x="342518" y="126986"/>
                    <a:pt x="300922" y="127898"/>
                  </a:cubicBezTo>
                  <a:close/>
                  <a:moveTo>
                    <a:pt x="304940" y="19043"/>
                  </a:moveTo>
                  <a:cubicBezTo>
                    <a:pt x="305184" y="21231"/>
                    <a:pt x="305427" y="23419"/>
                    <a:pt x="305671" y="25606"/>
                  </a:cubicBezTo>
                  <a:cubicBezTo>
                    <a:pt x="310541" y="27308"/>
                    <a:pt x="315411" y="28280"/>
                    <a:pt x="320282" y="28766"/>
                  </a:cubicBezTo>
                  <a:cubicBezTo>
                    <a:pt x="317359" y="26822"/>
                    <a:pt x="314194" y="24877"/>
                    <a:pt x="311271" y="22932"/>
                  </a:cubicBezTo>
                  <a:cubicBezTo>
                    <a:pt x="309567" y="21717"/>
                    <a:pt x="307132" y="20502"/>
                    <a:pt x="304940" y="19043"/>
                  </a:cubicBezTo>
                  <a:close/>
                  <a:moveTo>
                    <a:pt x="296417" y="113"/>
                  </a:moveTo>
                  <a:cubicBezTo>
                    <a:pt x="299339" y="-403"/>
                    <a:pt x="302383" y="812"/>
                    <a:pt x="302992" y="4458"/>
                  </a:cubicBezTo>
                  <a:cubicBezTo>
                    <a:pt x="302992" y="4701"/>
                    <a:pt x="302992" y="4701"/>
                    <a:pt x="302992" y="4701"/>
                  </a:cubicBezTo>
                  <a:cubicBezTo>
                    <a:pt x="310054" y="5431"/>
                    <a:pt x="318090" y="10535"/>
                    <a:pt x="323691" y="12723"/>
                  </a:cubicBezTo>
                  <a:cubicBezTo>
                    <a:pt x="335136" y="17585"/>
                    <a:pt x="346338" y="23176"/>
                    <a:pt x="355835" y="31197"/>
                  </a:cubicBezTo>
                  <a:cubicBezTo>
                    <a:pt x="361192" y="35816"/>
                    <a:pt x="358757" y="46511"/>
                    <a:pt x="351451" y="47727"/>
                  </a:cubicBezTo>
                  <a:cubicBezTo>
                    <a:pt x="338302" y="49914"/>
                    <a:pt x="321499" y="51130"/>
                    <a:pt x="306888" y="47970"/>
                  </a:cubicBezTo>
                  <a:cubicBezTo>
                    <a:pt x="307375" y="67173"/>
                    <a:pt x="306158" y="86863"/>
                    <a:pt x="302018" y="104851"/>
                  </a:cubicBezTo>
                  <a:cubicBezTo>
                    <a:pt x="331727" y="105337"/>
                    <a:pt x="365819" y="122109"/>
                    <a:pt x="388222" y="131832"/>
                  </a:cubicBezTo>
                  <a:cubicBezTo>
                    <a:pt x="429620" y="149577"/>
                    <a:pt x="547238" y="184095"/>
                    <a:pt x="491960" y="235385"/>
                  </a:cubicBezTo>
                  <a:cubicBezTo>
                    <a:pt x="524348" y="245108"/>
                    <a:pt x="554300" y="233926"/>
                    <a:pt x="583035" y="217640"/>
                  </a:cubicBezTo>
                  <a:cubicBezTo>
                    <a:pt x="588879" y="214480"/>
                    <a:pt x="595454" y="218855"/>
                    <a:pt x="596185" y="224203"/>
                  </a:cubicBezTo>
                  <a:cubicBezTo>
                    <a:pt x="597402" y="225662"/>
                    <a:pt x="598376" y="227363"/>
                    <a:pt x="598376" y="229551"/>
                  </a:cubicBezTo>
                  <a:cubicBezTo>
                    <a:pt x="600811" y="287404"/>
                    <a:pt x="600081" y="345987"/>
                    <a:pt x="599107" y="403840"/>
                  </a:cubicBezTo>
                  <a:cubicBezTo>
                    <a:pt x="598620" y="440302"/>
                    <a:pt x="607386" y="482841"/>
                    <a:pt x="591558" y="516629"/>
                  </a:cubicBezTo>
                  <a:cubicBezTo>
                    <a:pt x="590584" y="518817"/>
                    <a:pt x="587905" y="519789"/>
                    <a:pt x="585470" y="519546"/>
                  </a:cubicBezTo>
                  <a:cubicBezTo>
                    <a:pt x="583765" y="521734"/>
                    <a:pt x="581087" y="522949"/>
                    <a:pt x="577677" y="522220"/>
                  </a:cubicBezTo>
                  <a:cubicBezTo>
                    <a:pt x="532871" y="510795"/>
                    <a:pt x="499996" y="485515"/>
                    <a:pt x="449101" y="489890"/>
                  </a:cubicBezTo>
                  <a:cubicBezTo>
                    <a:pt x="407460" y="493293"/>
                    <a:pt x="365819" y="499856"/>
                    <a:pt x="323934" y="501558"/>
                  </a:cubicBezTo>
                  <a:cubicBezTo>
                    <a:pt x="248445" y="504718"/>
                    <a:pt x="163458" y="506177"/>
                    <a:pt x="89429" y="487459"/>
                  </a:cubicBezTo>
                  <a:cubicBezTo>
                    <a:pt x="88455" y="489647"/>
                    <a:pt x="86751" y="491592"/>
                    <a:pt x="84072" y="492564"/>
                  </a:cubicBezTo>
                  <a:cubicBezTo>
                    <a:pt x="58990" y="501072"/>
                    <a:pt x="39265" y="515171"/>
                    <a:pt x="12966" y="518817"/>
                  </a:cubicBezTo>
                  <a:cubicBezTo>
                    <a:pt x="8582" y="519303"/>
                    <a:pt x="5173" y="517115"/>
                    <a:pt x="4686" y="512497"/>
                  </a:cubicBezTo>
                  <a:cubicBezTo>
                    <a:pt x="-915" y="445406"/>
                    <a:pt x="12235" y="377830"/>
                    <a:pt x="7121" y="310497"/>
                  </a:cubicBezTo>
                  <a:cubicBezTo>
                    <a:pt x="5173" y="283758"/>
                    <a:pt x="-7733" y="235628"/>
                    <a:pt x="6878" y="210834"/>
                  </a:cubicBezTo>
                  <a:cubicBezTo>
                    <a:pt x="9556" y="206458"/>
                    <a:pt x="15157" y="208403"/>
                    <a:pt x="15888" y="212535"/>
                  </a:cubicBezTo>
                  <a:cubicBezTo>
                    <a:pt x="32203" y="223960"/>
                    <a:pt x="46571" y="243406"/>
                    <a:pt x="66782" y="247296"/>
                  </a:cubicBezTo>
                  <a:cubicBezTo>
                    <a:pt x="84559" y="250699"/>
                    <a:pt x="99170" y="246323"/>
                    <a:pt x="115485" y="242434"/>
                  </a:cubicBezTo>
                  <a:cubicBezTo>
                    <a:pt x="103797" y="232711"/>
                    <a:pt x="94300" y="224446"/>
                    <a:pt x="85046" y="211806"/>
                  </a:cubicBezTo>
                  <a:cubicBezTo>
                    <a:pt x="82367" y="208160"/>
                    <a:pt x="84315" y="202326"/>
                    <a:pt x="88212" y="200138"/>
                  </a:cubicBezTo>
                  <a:cubicBezTo>
                    <a:pt x="148116" y="166836"/>
                    <a:pt x="213622" y="144473"/>
                    <a:pt x="274014" y="111171"/>
                  </a:cubicBezTo>
                  <a:cubicBezTo>
                    <a:pt x="279858" y="108011"/>
                    <a:pt x="285946" y="106309"/>
                    <a:pt x="292521" y="105580"/>
                  </a:cubicBezTo>
                  <a:cubicBezTo>
                    <a:pt x="292521" y="83946"/>
                    <a:pt x="290816" y="62068"/>
                    <a:pt x="290329" y="40434"/>
                  </a:cubicBezTo>
                  <a:cubicBezTo>
                    <a:pt x="287894" y="37031"/>
                    <a:pt x="288138" y="32656"/>
                    <a:pt x="290086" y="29009"/>
                  </a:cubicBezTo>
                  <a:cubicBezTo>
                    <a:pt x="289842" y="21474"/>
                    <a:pt x="290086" y="13695"/>
                    <a:pt x="290573" y="6160"/>
                  </a:cubicBezTo>
                  <a:cubicBezTo>
                    <a:pt x="290695" y="2878"/>
                    <a:pt x="293495" y="630"/>
                    <a:pt x="296417" y="1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0070C0"/>
                </a:solidFill>
              </a:endParaRPr>
            </a:p>
          </p:txBody>
        </p:sp>
      </p:grpSp>
      <p:sp>
        <p:nvSpPr>
          <p:cNvPr id="27" name="文本框 26"/>
          <p:cNvSpPr txBox="1"/>
          <p:nvPr/>
        </p:nvSpPr>
        <p:spPr>
          <a:xfrm>
            <a:off x="30890" y="2346319"/>
            <a:ext cx="2062581" cy="1131079"/>
          </a:xfrm>
          <a:prstGeom prst="rect">
            <a:avLst/>
          </a:prstGeom>
          <a:noFill/>
        </p:spPr>
        <p:txBody>
          <a:bodyPr wrap="square" rtlCol="0">
            <a:spAutoFit/>
          </a:bodyPr>
          <a:lstStyle/>
          <a:p>
            <a:pPr algn="ctr"/>
            <a:r>
              <a:rPr lang="zh-CN" altLang="en-US" sz="1350" dirty="0">
                <a:solidFill>
                  <a:srgbClr val="6B74B4"/>
                </a:solidFill>
              </a:rPr>
              <a:t>相比传统的秘密分享协议，因为可以做到完全不需要可信第三方的参与，形成了绝对的数据隐私安全优势</a:t>
            </a:r>
          </a:p>
        </p:txBody>
      </p:sp>
      <p:sp>
        <p:nvSpPr>
          <p:cNvPr id="28" name="文本框 27"/>
          <p:cNvSpPr txBox="1"/>
          <p:nvPr/>
        </p:nvSpPr>
        <p:spPr>
          <a:xfrm>
            <a:off x="109350" y="1979875"/>
            <a:ext cx="1828205" cy="403444"/>
          </a:xfrm>
          <a:prstGeom prst="rect">
            <a:avLst/>
          </a:prstGeom>
          <a:noFill/>
        </p:spPr>
        <p:txBody>
          <a:bodyPr wrap="square" rtlCol="0">
            <a:spAutoFit/>
          </a:bodyPr>
          <a:lstStyle/>
          <a:p>
            <a:pPr algn="ctr">
              <a:lnSpc>
                <a:spcPct val="150000"/>
              </a:lnSpc>
            </a:pPr>
            <a:r>
              <a:rPr lang="zh-CN" altLang="en-US" sz="1500" b="1" dirty="0">
                <a:solidFill>
                  <a:srgbClr val="6B74B4"/>
                </a:solidFill>
              </a:rPr>
              <a:t>安全性强</a:t>
            </a:r>
          </a:p>
        </p:txBody>
      </p:sp>
      <p:sp>
        <p:nvSpPr>
          <p:cNvPr id="29" name="文本框 28"/>
          <p:cNvSpPr txBox="1"/>
          <p:nvPr/>
        </p:nvSpPr>
        <p:spPr>
          <a:xfrm>
            <a:off x="4190797" y="2189916"/>
            <a:ext cx="2661229" cy="1131079"/>
          </a:xfrm>
          <a:prstGeom prst="rect">
            <a:avLst/>
          </a:prstGeom>
          <a:noFill/>
        </p:spPr>
        <p:txBody>
          <a:bodyPr wrap="square" rtlCol="0">
            <a:spAutoFit/>
          </a:bodyPr>
          <a:lstStyle/>
          <a:p>
            <a:pPr algn="ctr"/>
            <a:r>
              <a:rPr lang="zh-CN" altLang="en-US" sz="1350" dirty="0">
                <a:solidFill>
                  <a:srgbClr val="6B74B4"/>
                </a:solidFill>
              </a:rPr>
              <a:t>面对数据与场景不算复杂的二分类问题，逻辑回归的训练方式总是更加高效，更便于理解，能看到各个特征的权重，也更容易吸收新的数据并且同步更新模型。</a:t>
            </a:r>
          </a:p>
        </p:txBody>
      </p:sp>
      <p:sp>
        <p:nvSpPr>
          <p:cNvPr id="30" name="文本框 29"/>
          <p:cNvSpPr txBox="1"/>
          <p:nvPr/>
        </p:nvSpPr>
        <p:spPr>
          <a:xfrm>
            <a:off x="4510666" y="1786472"/>
            <a:ext cx="1828205" cy="403444"/>
          </a:xfrm>
          <a:prstGeom prst="rect">
            <a:avLst/>
          </a:prstGeom>
          <a:noFill/>
        </p:spPr>
        <p:txBody>
          <a:bodyPr wrap="square" rtlCol="0">
            <a:spAutoFit/>
          </a:bodyPr>
          <a:lstStyle/>
          <a:p>
            <a:pPr algn="ctr">
              <a:lnSpc>
                <a:spcPct val="150000"/>
              </a:lnSpc>
            </a:pPr>
            <a:r>
              <a:rPr lang="zh-CN" altLang="en-US" sz="1500" b="1" dirty="0">
                <a:solidFill>
                  <a:srgbClr val="6B74B4"/>
                </a:solidFill>
              </a:rPr>
              <a:t>训练效率高</a:t>
            </a:r>
          </a:p>
        </p:txBody>
      </p:sp>
      <p:sp>
        <p:nvSpPr>
          <p:cNvPr id="31" name="文本框 30"/>
          <p:cNvSpPr txBox="1"/>
          <p:nvPr/>
        </p:nvSpPr>
        <p:spPr>
          <a:xfrm>
            <a:off x="6453301" y="4735219"/>
            <a:ext cx="2255546" cy="1131079"/>
          </a:xfrm>
          <a:prstGeom prst="rect">
            <a:avLst/>
          </a:prstGeom>
          <a:noFill/>
        </p:spPr>
        <p:txBody>
          <a:bodyPr wrap="square" rtlCol="0">
            <a:spAutoFit/>
          </a:bodyPr>
          <a:lstStyle/>
          <a:p>
            <a:pPr algn="ctr"/>
            <a:r>
              <a:rPr lang="zh-CN" altLang="en-US" sz="1350" dirty="0">
                <a:solidFill>
                  <a:srgbClr val="6B74B4"/>
                </a:solidFill>
              </a:rPr>
              <a:t>纵向联邦学习的局限性更小，不需要有很多重叠的数据特征，这更符合现在对联邦学习需求各行业中各企业的状况，同时也更加精确。</a:t>
            </a:r>
          </a:p>
        </p:txBody>
      </p:sp>
      <p:sp>
        <p:nvSpPr>
          <p:cNvPr id="32" name="文本框 31"/>
          <p:cNvSpPr txBox="1"/>
          <p:nvPr/>
        </p:nvSpPr>
        <p:spPr>
          <a:xfrm>
            <a:off x="6449410" y="4280569"/>
            <a:ext cx="2187565" cy="403316"/>
          </a:xfrm>
          <a:prstGeom prst="rect">
            <a:avLst/>
          </a:prstGeom>
          <a:noFill/>
        </p:spPr>
        <p:txBody>
          <a:bodyPr wrap="square" rtlCol="0">
            <a:spAutoFit/>
          </a:bodyPr>
          <a:lstStyle/>
          <a:p>
            <a:pPr algn="ctr">
              <a:lnSpc>
                <a:spcPct val="150000"/>
              </a:lnSpc>
            </a:pPr>
            <a:r>
              <a:rPr lang="zh-CN" altLang="en-US" sz="1500" b="1" dirty="0">
                <a:solidFill>
                  <a:srgbClr val="6B74B4"/>
                </a:solidFill>
              </a:rPr>
              <a:t>适应需求广泛</a:t>
            </a:r>
          </a:p>
        </p:txBody>
      </p:sp>
      <p:sp>
        <p:nvSpPr>
          <p:cNvPr id="33" name="文本框 32"/>
          <p:cNvSpPr txBox="1"/>
          <p:nvPr/>
        </p:nvSpPr>
        <p:spPr>
          <a:xfrm>
            <a:off x="589479" y="4574119"/>
            <a:ext cx="2208910" cy="1338828"/>
          </a:xfrm>
          <a:prstGeom prst="rect">
            <a:avLst/>
          </a:prstGeom>
          <a:noFill/>
        </p:spPr>
        <p:txBody>
          <a:bodyPr wrap="square" rtlCol="0">
            <a:spAutoFit/>
          </a:bodyPr>
          <a:lstStyle/>
          <a:p>
            <a:pPr algn="ctr"/>
            <a:r>
              <a:rPr lang="zh-CN" altLang="en-US" sz="1350" dirty="0">
                <a:solidFill>
                  <a:srgbClr val="6B74B4"/>
                </a:solidFill>
              </a:rPr>
              <a:t>运用加法同态加密生成的乘法三元组，对秘密分片执行混淆操作，同态加密所拥有的减少计算开销的优势也能够一定程度上对秘密分享协议进行互补</a:t>
            </a:r>
          </a:p>
        </p:txBody>
      </p:sp>
      <p:sp>
        <p:nvSpPr>
          <p:cNvPr id="34" name="文本框 33"/>
          <p:cNvSpPr txBox="1"/>
          <p:nvPr/>
        </p:nvSpPr>
        <p:spPr>
          <a:xfrm>
            <a:off x="779832" y="4208780"/>
            <a:ext cx="1828205" cy="402226"/>
          </a:xfrm>
          <a:prstGeom prst="rect">
            <a:avLst/>
          </a:prstGeom>
          <a:noFill/>
        </p:spPr>
        <p:txBody>
          <a:bodyPr wrap="square" rtlCol="0">
            <a:spAutoFit/>
          </a:bodyPr>
          <a:lstStyle/>
          <a:p>
            <a:pPr algn="ctr">
              <a:lnSpc>
                <a:spcPct val="150000"/>
              </a:lnSpc>
            </a:pPr>
            <a:r>
              <a:rPr lang="zh-CN" altLang="en-US" sz="1500" b="1" dirty="0">
                <a:solidFill>
                  <a:srgbClr val="6B74B4"/>
                </a:solidFill>
              </a:rPr>
              <a:t>优势互补</a:t>
            </a:r>
          </a:p>
        </p:txBody>
      </p:sp>
      <p:grpSp>
        <p:nvGrpSpPr>
          <p:cNvPr id="2" name="组合 1"/>
          <p:cNvGrpSpPr/>
          <p:nvPr/>
        </p:nvGrpSpPr>
        <p:grpSpPr>
          <a:xfrm>
            <a:off x="3809528" y="3841180"/>
            <a:ext cx="700828" cy="700826"/>
            <a:chOff x="3809528" y="3841180"/>
            <a:chExt cx="700828" cy="700826"/>
          </a:xfrm>
        </p:grpSpPr>
        <p:sp>
          <p:nvSpPr>
            <p:cNvPr id="36" name="iṣḻïḑê"/>
            <p:cNvSpPr/>
            <p:nvPr/>
          </p:nvSpPr>
          <p:spPr>
            <a:xfrm>
              <a:off x="3809528" y="3841180"/>
              <a:ext cx="700828" cy="700826"/>
            </a:xfrm>
            <a:prstGeom prst="ellips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0070C0"/>
                </a:solidFill>
              </a:endParaRPr>
            </a:p>
          </p:txBody>
        </p:sp>
        <p:sp>
          <p:nvSpPr>
            <p:cNvPr id="38" name="iṧḻïḍé"/>
            <p:cNvSpPr/>
            <p:nvPr/>
          </p:nvSpPr>
          <p:spPr bwMode="auto">
            <a:xfrm>
              <a:off x="3973894" y="4076933"/>
              <a:ext cx="372096" cy="253911"/>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263288 w 607639"/>
                <a:gd name="connsiteY14" fmla="*/ 252811 h 414642"/>
                <a:gd name="connsiteX15" fmla="*/ 243084 w 607639"/>
                <a:gd name="connsiteY15" fmla="*/ 273078 h 414642"/>
                <a:gd name="connsiteX16" fmla="*/ 263288 w 607639"/>
                <a:gd name="connsiteY16" fmla="*/ 293255 h 414642"/>
                <a:gd name="connsiteX17" fmla="*/ 283580 w 607639"/>
                <a:gd name="connsiteY17" fmla="*/ 273078 h 414642"/>
                <a:gd name="connsiteX18" fmla="*/ 278685 w 607639"/>
                <a:gd name="connsiteY18" fmla="*/ 260011 h 414642"/>
                <a:gd name="connsiteX19" fmla="*/ 277528 w 607639"/>
                <a:gd name="connsiteY19" fmla="*/ 258944 h 414642"/>
                <a:gd name="connsiteX20" fmla="*/ 276549 w 607639"/>
                <a:gd name="connsiteY20" fmla="*/ 257789 h 414642"/>
                <a:gd name="connsiteX21" fmla="*/ 263288 w 607639"/>
                <a:gd name="connsiteY21" fmla="*/ 252811 h 414642"/>
                <a:gd name="connsiteX22" fmla="*/ 121505 w 607639"/>
                <a:gd name="connsiteY22" fmla="*/ 252811 h 414642"/>
                <a:gd name="connsiteX23" fmla="*/ 101302 w 607639"/>
                <a:gd name="connsiteY23" fmla="*/ 273078 h 414642"/>
                <a:gd name="connsiteX24" fmla="*/ 121505 w 607639"/>
                <a:gd name="connsiteY24" fmla="*/ 293255 h 414642"/>
                <a:gd name="connsiteX25" fmla="*/ 141798 w 607639"/>
                <a:gd name="connsiteY25" fmla="*/ 273078 h 414642"/>
                <a:gd name="connsiteX26" fmla="*/ 121505 w 607639"/>
                <a:gd name="connsiteY26" fmla="*/ 252811 h 414642"/>
                <a:gd name="connsiteX27" fmla="*/ 486063 w 607639"/>
                <a:gd name="connsiteY27" fmla="*/ 232633 h 414642"/>
                <a:gd name="connsiteX28" fmla="*/ 465859 w 607639"/>
                <a:gd name="connsiteY28" fmla="*/ 252811 h 414642"/>
                <a:gd name="connsiteX29" fmla="*/ 486063 w 607639"/>
                <a:gd name="connsiteY29" fmla="*/ 273078 h 414642"/>
                <a:gd name="connsiteX30" fmla="*/ 506355 w 607639"/>
                <a:gd name="connsiteY30" fmla="*/ 252811 h 414642"/>
                <a:gd name="connsiteX31" fmla="*/ 486063 w 607639"/>
                <a:gd name="connsiteY31" fmla="*/ 232633 h 414642"/>
                <a:gd name="connsiteX32" fmla="*/ 192441 w 607639"/>
                <a:gd name="connsiteY32" fmla="*/ 182056 h 414642"/>
                <a:gd name="connsiteX33" fmla="*/ 172148 w 607639"/>
                <a:gd name="connsiteY33" fmla="*/ 202233 h 414642"/>
                <a:gd name="connsiteX34" fmla="*/ 192441 w 607639"/>
                <a:gd name="connsiteY34" fmla="*/ 222500 h 414642"/>
                <a:gd name="connsiteX35" fmla="*/ 212645 w 607639"/>
                <a:gd name="connsiteY35" fmla="*/ 202233 h 414642"/>
                <a:gd name="connsiteX36" fmla="*/ 192441 w 607639"/>
                <a:gd name="connsiteY36" fmla="*/ 182056 h 414642"/>
                <a:gd name="connsiteX37" fmla="*/ 394923 w 607639"/>
                <a:gd name="connsiteY37" fmla="*/ 131478 h 414642"/>
                <a:gd name="connsiteX38" fmla="*/ 374720 w 607639"/>
                <a:gd name="connsiteY38" fmla="*/ 151744 h 414642"/>
                <a:gd name="connsiteX39" fmla="*/ 394923 w 607639"/>
                <a:gd name="connsiteY39" fmla="*/ 171922 h 414642"/>
                <a:gd name="connsiteX40" fmla="*/ 415216 w 607639"/>
                <a:gd name="connsiteY40" fmla="*/ 151744 h 414642"/>
                <a:gd name="connsiteX41" fmla="*/ 394923 w 607639"/>
                <a:gd name="connsiteY41" fmla="*/ 131478 h 414642"/>
                <a:gd name="connsiteX42" fmla="*/ 394923 w 607639"/>
                <a:gd name="connsiteY42" fmla="*/ 111211 h 414642"/>
                <a:gd name="connsiteX43" fmla="*/ 435420 w 607639"/>
                <a:gd name="connsiteY43" fmla="*/ 151744 h 414642"/>
                <a:gd name="connsiteX44" fmla="*/ 433106 w 607639"/>
                <a:gd name="connsiteY44" fmla="*/ 165344 h 414642"/>
                <a:gd name="connsiteX45" fmla="*/ 472979 w 607639"/>
                <a:gd name="connsiteY45" fmla="*/ 214589 h 414642"/>
                <a:gd name="connsiteX46" fmla="*/ 486063 w 607639"/>
                <a:gd name="connsiteY46" fmla="*/ 212367 h 414642"/>
                <a:gd name="connsiteX47" fmla="*/ 526559 w 607639"/>
                <a:gd name="connsiteY47" fmla="*/ 252811 h 414642"/>
                <a:gd name="connsiteX48" fmla="*/ 486063 w 607639"/>
                <a:gd name="connsiteY48" fmla="*/ 293255 h 414642"/>
                <a:gd name="connsiteX49" fmla="*/ 445566 w 607639"/>
                <a:gd name="connsiteY49" fmla="*/ 252811 h 414642"/>
                <a:gd name="connsiteX50" fmla="*/ 456157 w 607639"/>
                <a:gd name="connsiteY50" fmla="*/ 225700 h 414642"/>
                <a:gd name="connsiteX51" fmla="*/ 421090 w 607639"/>
                <a:gd name="connsiteY51" fmla="*/ 182500 h 414642"/>
                <a:gd name="connsiteX52" fmla="*/ 394923 w 607639"/>
                <a:gd name="connsiteY52" fmla="*/ 192189 h 414642"/>
                <a:gd name="connsiteX53" fmla="*/ 368489 w 607639"/>
                <a:gd name="connsiteY53" fmla="*/ 182233 h 414642"/>
                <a:gd name="connsiteX54" fmla="*/ 298088 w 607639"/>
                <a:gd name="connsiteY54" fmla="*/ 252455 h 414642"/>
                <a:gd name="connsiteX55" fmla="*/ 303784 w 607639"/>
                <a:gd name="connsiteY55" fmla="*/ 273078 h 414642"/>
                <a:gd name="connsiteX56" fmla="*/ 263288 w 607639"/>
                <a:gd name="connsiteY56" fmla="*/ 313522 h 414642"/>
                <a:gd name="connsiteX57" fmla="*/ 222791 w 607639"/>
                <a:gd name="connsiteY57" fmla="*/ 273078 h 414642"/>
                <a:gd name="connsiteX58" fmla="*/ 232759 w 607639"/>
                <a:gd name="connsiteY58" fmla="*/ 246589 h 414642"/>
                <a:gd name="connsiteX59" fmla="*/ 218964 w 607639"/>
                <a:gd name="connsiteY59" fmla="*/ 232811 h 414642"/>
                <a:gd name="connsiteX60" fmla="*/ 192441 w 607639"/>
                <a:gd name="connsiteY60" fmla="*/ 242767 h 414642"/>
                <a:gd name="connsiteX61" fmla="*/ 165918 w 607639"/>
                <a:gd name="connsiteY61" fmla="*/ 232811 h 414642"/>
                <a:gd name="connsiteX62" fmla="*/ 152123 w 607639"/>
                <a:gd name="connsiteY62" fmla="*/ 246589 h 414642"/>
                <a:gd name="connsiteX63" fmla="*/ 162002 w 607639"/>
                <a:gd name="connsiteY63" fmla="*/ 273078 h 414642"/>
                <a:gd name="connsiteX64" fmla="*/ 121505 w 607639"/>
                <a:gd name="connsiteY64" fmla="*/ 313522 h 414642"/>
                <a:gd name="connsiteX65" fmla="*/ 81009 w 607639"/>
                <a:gd name="connsiteY65" fmla="*/ 273078 h 414642"/>
                <a:gd name="connsiteX66" fmla="*/ 121505 w 607639"/>
                <a:gd name="connsiteY66" fmla="*/ 232633 h 414642"/>
                <a:gd name="connsiteX67" fmla="*/ 136013 w 607639"/>
                <a:gd name="connsiteY67" fmla="*/ 235300 h 414642"/>
                <a:gd name="connsiteX68" fmla="*/ 154615 w 607639"/>
                <a:gd name="connsiteY68" fmla="*/ 216722 h 414642"/>
                <a:gd name="connsiteX69" fmla="*/ 151945 w 607639"/>
                <a:gd name="connsiteY69" fmla="*/ 202233 h 414642"/>
                <a:gd name="connsiteX70" fmla="*/ 192441 w 607639"/>
                <a:gd name="connsiteY70" fmla="*/ 161789 h 414642"/>
                <a:gd name="connsiteX71" fmla="*/ 232937 w 607639"/>
                <a:gd name="connsiteY71" fmla="*/ 202233 h 414642"/>
                <a:gd name="connsiteX72" fmla="*/ 230534 w 607639"/>
                <a:gd name="connsiteY72" fmla="*/ 216011 h 414642"/>
                <a:gd name="connsiteX73" fmla="*/ 249492 w 607639"/>
                <a:gd name="connsiteY73" fmla="*/ 235033 h 414642"/>
                <a:gd name="connsiteX74" fmla="*/ 263288 w 607639"/>
                <a:gd name="connsiteY74" fmla="*/ 232633 h 414642"/>
                <a:gd name="connsiteX75" fmla="*/ 283936 w 607639"/>
                <a:gd name="connsiteY75" fmla="*/ 238322 h 414642"/>
                <a:gd name="connsiteX76" fmla="*/ 356830 w 607639"/>
                <a:gd name="connsiteY76" fmla="*/ 165433 h 414642"/>
                <a:gd name="connsiteX77" fmla="*/ 354427 w 607639"/>
                <a:gd name="connsiteY77" fmla="*/ 151744 h 414642"/>
                <a:gd name="connsiteX78" fmla="*/ 394923 w 607639"/>
                <a:gd name="connsiteY78" fmla="*/ 111211 h 414642"/>
                <a:gd name="connsiteX79" fmla="*/ 324090 w 607639"/>
                <a:gd name="connsiteY79" fmla="*/ 80938 h 414642"/>
                <a:gd name="connsiteX80" fmla="*/ 334234 w 607639"/>
                <a:gd name="connsiteY80" fmla="*/ 80938 h 414642"/>
                <a:gd name="connsiteX81" fmla="*/ 344289 w 607639"/>
                <a:gd name="connsiteY81" fmla="*/ 91064 h 414642"/>
                <a:gd name="connsiteX82" fmla="*/ 334234 w 607639"/>
                <a:gd name="connsiteY82" fmla="*/ 101190 h 414642"/>
                <a:gd name="connsiteX83" fmla="*/ 324090 w 607639"/>
                <a:gd name="connsiteY83" fmla="*/ 101190 h 414642"/>
                <a:gd name="connsiteX84" fmla="*/ 313946 w 607639"/>
                <a:gd name="connsiteY84" fmla="*/ 91064 h 414642"/>
                <a:gd name="connsiteX85" fmla="*/ 324090 w 607639"/>
                <a:gd name="connsiteY85" fmla="*/ 80938 h 414642"/>
                <a:gd name="connsiteX86" fmla="*/ 192417 w 607639"/>
                <a:gd name="connsiteY86" fmla="*/ 80938 h 414642"/>
                <a:gd name="connsiteX87" fmla="*/ 283548 w 607639"/>
                <a:gd name="connsiteY87" fmla="*/ 80938 h 414642"/>
                <a:gd name="connsiteX88" fmla="*/ 293694 w 607639"/>
                <a:gd name="connsiteY88" fmla="*/ 91064 h 414642"/>
                <a:gd name="connsiteX89" fmla="*/ 283548 w 607639"/>
                <a:gd name="connsiteY89" fmla="*/ 101190 h 414642"/>
                <a:gd name="connsiteX90" fmla="*/ 192417 w 607639"/>
                <a:gd name="connsiteY90" fmla="*/ 101190 h 414642"/>
                <a:gd name="connsiteX91" fmla="*/ 182271 w 607639"/>
                <a:gd name="connsiteY91" fmla="*/ 91064 h 414642"/>
                <a:gd name="connsiteX92" fmla="*/ 192417 w 607639"/>
                <a:gd name="connsiteY92" fmla="*/ 80938 h 414642"/>
                <a:gd name="connsiteX93" fmla="*/ 91157 w 607639"/>
                <a:gd name="connsiteY93" fmla="*/ 80938 h 414642"/>
                <a:gd name="connsiteX94" fmla="*/ 151959 w 607639"/>
                <a:gd name="connsiteY94" fmla="*/ 80938 h 414642"/>
                <a:gd name="connsiteX95" fmla="*/ 162018 w 607639"/>
                <a:gd name="connsiteY95" fmla="*/ 91064 h 414642"/>
                <a:gd name="connsiteX96" fmla="*/ 151959 w 607639"/>
                <a:gd name="connsiteY96" fmla="*/ 101190 h 414642"/>
                <a:gd name="connsiteX97" fmla="*/ 91157 w 607639"/>
                <a:gd name="connsiteY97" fmla="*/ 101190 h 414642"/>
                <a:gd name="connsiteX98" fmla="*/ 81009 w 607639"/>
                <a:gd name="connsiteY98" fmla="*/ 91064 h 414642"/>
                <a:gd name="connsiteX99" fmla="*/ 91157 w 607639"/>
                <a:gd name="connsiteY99" fmla="*/ 80938 h 414642"/>
                <a:gd name="connsiteX100" fmla="*/ 243084 w 607639"/>
                <a:gd name="connsiteY100" fmla="*/ 40505 h 414642"/>
                <a:gd name="connsiteX101" fmla="*/ 334231 w 607639"/>
                <a:gd name="connsiteY101" fmla="*/ 40505 h 414642"/>
                <a:gd name="connsiteX102" fmla="*/ 344289 w 607639"/>
                <a:gd name="connsiteY102" fmla="*/ 50631 h 414642"/>
                <a:gd name="connsiteX103" fmla="*/ 334231 w 607639"/>
                <a:gd name="connsiteY103" fmla="*/ 60757 h 414642"/>
                <a:gd name="connsiteX104" fmla="*/ 243084 w 607639"/>
                <a:gd name="connsiteY104" fmla="*/ 60757 h 414642"/>
                <a:gd name="connsiteX105" fmla="*/ 232937 w 607639"/>
                <a:gd name="connsiteY105" fmla="*/ 50631 h 414642"/>
                <a:gd name="connsiteX106" fmla="*/ 243084 w 607639"/>
                <a:gd name="connsiteY106" fmla="*/ 40505 h 414642"/>
                <a:gd name="connsiteX107" fmla="*/ 91153 w 607639"/>
                <a:gd name="connsiteY107" fmla="*/ 40505 h 414642"/>
                <a:gd name="connsiteX108" fmla="*/ 202559 w 607639"/>
                <a:gd name="connsiteY108" fmla="*/ 40505 h 414642"/>
                <a:gd name="connsiteX109" fmla="*/ 212614 w 607639"/>
                <a:gd name="connsiteY109" fmla="*/ 50631 h 414642"/>
                <a:gd name="connsiteX110" fmla="*/ 202559 w 607639"/>
                <a:gd name="connsiteY110" fmla="*/ 60757 h 414642"/>
                <a:gd name="connsiteX111" fmla="*/ 91153 w 607639"/>
                <a:gd name="connsiteY111" fmla="*/ 60757 h 414642"/>
                <a:gd name="connsiteX112" fmla="*/ 81009 w 607639"/>
                <a:gd name="connsiteY112" fmla="*/ 50631 h 414642"/>
                <a:gd name="connsiteX113" fmla="*/ 91153 w 607639"/>
                <a:gd name="connsiteY113" fmla="*/ 40505 h 414642"/>
                <a:gd name="connsiteX114" fmla="*/ 70848 w 607639"/>
                <a:gd name="connsiteY114" fmla="*/ 20176 h 414642"/>
                <a:gd name="connsiteX115" fmla="*/ 60791 w 607639"/>
                <a:gd name="connsiteY115" fmla="*/ 30309 h 414642"/>
                <a:gd name="connsiteX116" fmla="*/ 60791 w 607639"/>
                <a:gd name="connsiteY116" fmla="*/ 343802 h 414642"/>
                <a:gd name="connsiteX117" fmla="*/ 222780 w 607639"/>
                <a:gd name="connsiteY117" fmla="*/ 343802 h 414642"/>
                <a:gd name="connsiteX118" fmla="*/ 232927 w 607639"/>
                <a:gd name="connsiteY118" fmla="*/ 353935 h 414642"/>
                <a:gd name="connsiteX119" fmla="*/ 232927 w 607639"/>
                <a:gd name="connsiteY119" fmla="*/ 364067 h 414642"/>
                <a:gd name="connsiteX120" fmla="*/ 374712 w 607639"/>
                <a:gd name="connsiteY120" fmla="*/ 364067 h 414642"/>
                <a:gd name="connsiteX121" fmla="*/ 374712 w 607639"/>
                <a:gd name="connsiteY121" fmla="*/ 353935 h 414642"/>
                <a:gd name="connsiteX122" fmla="*/ 384859 w 607639"/>
                <a:gd name="connsiteY122" fmla="*/ 343802 h 414642"/>
                <a:gd name="connsiteX123" fmla="*/ 546848 w 607639"/>
                <a:gd name="connsiteY123" fmla="*/ 343802 h 414642"/>
                <a:gd name="connsiteX124" fmla="*/ 546848 w 607639"/>
                <a:gd name="connsiteY124" fmla="*/ 30309 h 414642"/>
                <a:gd name="connsiteX125" fmla="*/ 536702 w 607639"/>
                <a:gd name="connsiteY125" fmla="*/ 20176 h 414642"/>
                <a:gd name="connsiteX126" fmla="*/ 70848 w 607639"/>
                <a:gd name="connsiteY126" fmla="*/ 0 h 414642"/>
                <a:gd name="connsiteX127" fmla="*/ 536702 w 607639"/>
                <a:gd name="connsiteY127" fmla="*/ 0 h 414642"/>
                <a:gd name="connsiteX128" fmla="*/ 567142 w 607639"/>
                <a:gd name="connsiteY128" fmla="*/ 30309 h 414642"/>
                <a:gd name="connsiteX129" fmla="*/ 567142 w 607639"/>
                <a:gd name="connsiteY129" fmla="*/ 343802 h 414642"/>
                <a:gd name="connsiteX130" fmla="*/ 597492 w 607639"/>
                <a:gd name="connsiteY130" fmla="*/ 343802 h 414642"/>
                <a:gd name="connsiteX131" fmla="*/ 607639 w 607639"/>
                <a:gd name="connsiteY131" fmla="*/ 353935 h 414642"/>
                <a:gd name="connsiteX132" fmla="*/ 607639 w 607639"/>
                <a:gd name="connsiteY132" fmla="*/ 384244 h 414642"/>
                <a:gd name="connsiteX133" fmla="*/ 577199 w 607639"/>
                <a:gd name="connsiteY133" fmla="*/ 414642 h 414642"/>
                <a:gd name="connsiteX134" fmla="*/ 30351 w 607639"/>
                <a:gd name="connsiteY134" fmla="*/ 414642 h 414642"/>
                <a:gd name="connsiteX135" fmla="*/ 0 w 607639"/>
                <a:gd name="connsiteY135" fmla="*/ 384244 h 414642"/>
                <a:gd name="connsiteX136" fmla="*/ 0 w 607639"/>
                <a:gd name="connsiteY136" fmla="*/ 353935 h 414642"/>
                <a:gd name="connsiteX137" fmla="*/ 10147 w 607639"/>
                <a:gd name="connsiteY137" fmla="*/ 343802 h 414642"/>
                <a:gd name="connsiteX138" fmla="*/ 40497 w 607639"/>
                <a:gd name="connsiteY138" fmla="*/ 343802 h 414642"/>
                <a:gd name="connsiteX139" fmla="*/ 40497 w 607639"/>
                <a:gd name="connsiteY139" fmla="*/ 30309 h 414642"/>
                <a:gd name="connsiteX140" fmla="*/ 70848 w 607639"/>
                <a:gd name="connsiteY140"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263288" y="252811"/>
                  </a:moveTo>
                  <a:cubicBezTo>
                    <a:pt x="252162" y="252811"/>
                    <a:pt x="243084" y="261967"/>
                    <a:pt x="243084" y="273078"/>
                  </a:cubicBezTo>
                  <a:cubicBezTo>
                    <a:pt x="243084" y="284189"/>
                    <a:pt x="252162" y="293255"/>
                    <a:pt x="263288" y="293255"/>
                  </a:cubicBezTo>
                  <a:cubicBezTo>
                    <a:pt x="274413" y="293255"/>
                    <a:pt x="283580" y="284189"/>
                    <a:pt x="283580" y="273078"/>
                  </a:cubicBezTo>
                  <a:cubicBezTo>
                    <a:pt x="283580" y="268100"/>
                    <a:pt x="281711" y="263567"/>
                    <a:pt x="278685" y="260011"/>
                  </a:cubicBezTo>
                  <a:cubicBezTo>
                    <a:pt x="278329" y="259655"/>
                    <a:pt x="277884" y="259300"/>
                    <a:pt x="277528" y="258944"/>
                  </a:cubicBezTo>
                  <a:cubicBezTo>
                    <a:pt x="277172" y="258589"/>
                    <a:pt x="276816" y="258144"/>
                    <a:pt x="276549" y="257789"/>
                  </a:cubicBezTo>
                  <a:cubicBezTo>
                    <a:pt x="272989" y="254678"/>
                    <a:pt x="268361" y="252811"/>
                    <a:pt x="263288" y="252811"/>
                  </a:cubicBezTo>
                  <a:close/>
                  <a:moveTo>
                    <a:pt x="121505" y="252811"/>
                  </a:moveTo>
                  <a:cubicBezTo>
                    <a:pt x="110380" y="252811"/>
                    <a:pt x="101302" y="261967"/>
                    <a:pt x="101302" y="273078"/>
                  </a:cubicBezTo>
                  <a:cubicBezTo>
                    <a:pt x="101302" y="284189"/>
                    <a:pt x="110380" y="293255"/>
                    <a:pt x="121505" y="293255"/>
                  </a:cubicBezTo>
                  <a:cubicBezTo>
                    <a:pt x="132631" y="293255"/>
                    <a:pt x="141798" y="284189"/>
                    <a:pt x="141798" y="273078"/>
                  </a:cubicBezTo>
                  <a:cubicBezTo>
                    <a:pt x="141798" y="261967"/>
                    <a:pt x="132631" y="252811"/>
                    <a:pt x="121505" y="252811"/>
                  </a:cubicBezTo>
                  <a:close/>
                  <a:moveTo>
                    <a:pt x="486063" y="232633"/>
                  </a:moveTo>
                  <a:cubicBezTo>
                    <a:pt x="474937" y="232633"/>
                    <a:pt x="465859" y="241700"/>
                    <a:pt x="465859" y="252811"/>
                  </a:cubicBezTo>
                  <a:cubicBezTo>
                    <a:pt x="465859" y="263922"/>
                    <a:pt x="474937" y="273078"/>
                    <a:pt x="486063" y="273078"/>
                  </a:cubicBezTo>
                  <a:cubicBezTo>
                    <a:pt x="497188" y="273078"/>
                    <a:pt x="506355" y="263922"/>
                    <a:pt x="506355" y="252811"/>
                  </a:cubicBezTo>
                  <a:cubicBezTo>
                    <a:pt x="506355" y="241700"/>
                    <a:pt x="497188" y="232633"/>
                    <a:pt x="486063" y="232633"/>
                  </a:cubicBezTo>
                  <a:close/>
                  <a:moveTo>
                    <a:pt x="192441" y="182056"/>
                  </a:moveTo>
                  <a:cubicBezTo>
                    <a:pt x="181316" y="182056"/>
                    <a:pt x="172148" y="191122"/>
                    <a:pt x="172148" y="202233"/>
                  </a:cubicBezTo>
                  <a:cubicBezTo>
                    <a:pt x="172148" y="213433"/>
                    <a:pt x="181316" y="222500"/>
                    <a:pt x="192441" y="222500"/>
                  </a:cubicBezTo>
                  <a:cubicBezTo>
                    <a:pt x="203566" y="222500"/>
                    <a:pt x="212645" y="213433"/>
                    <a:pt x="212645" y="202233"/>
                  </a:cubicBezTo>
                  <a:cubicBezTo>
                    <a:pt x="212645" y="191122"/>
                    <a:pt x="203566" y="182056"/>
                    <a:pt x="192441" y="182056"/>
                  </a:cubicBezTo>
                  <a:close/>
                  <a:moveTo>
                    <a:pt x="394923" y="131478"/>
                  </a:moveTo>
                  <a:cubicBezTo>
                    <a:pt x="383798" y="131478"/>
                    <a:pt x="374720" y="140544"/>
                    <a:pt x="374720" y="151744"/>
                  </a:cubicBezTo>
                  <a:cubicBezTo>
                    <a:pt x="374720" y="162856"/>
                    <a:pt x="383798" y="171922"/>
                    <a:pt x="394923" y="171922"/>
                  </a:cubicBezTo>
                  <a:cubicBezTo>
                    <a:pt x="406049" y="171922"/>
                    <a:pt x="415216" y="162856"/>
                    <a:pt x="415216" y="151744"/>
                  </a:cubicBezTo>
                  <a:cubicBezTo>
                    <a:pt x="415216" y="140544"/>
                    <a:pt x="406049" y="131478"/>
                    <a:pt x="394923" y="131478"/>
                  </a:cubicBezTo>
                  <a:close/>
                  <a:moveTo>
                    <a:pt x="394923" y="111211"/>
                  </a:moveTo>
                  <a:cubicBezTo>
                    <a:pt x="417263" y="111211"/>
                    <a:pt x="435420" y="129433"/>
                    <a:pt x="435420" y="151744"/>
                  </a:cubicBezTo>
                  <a:cubicBezTo>
                    <a:pt x="435420" y="156456"/>
                    <a:pt x="434619" y="161078"/>
                    <a:pt x="433106" y="165344"/>
                  </a:cubicBezTo>
                  <a:lnTo>
                    <a:pt x="472979" y="214589"/>
                  </a:lnTo>
                  <a:cubicBezTo>
                    <a:pt x="477162" y="213167"/>
                    <a:pt x="481523" y="212367"/>
                    <a:pt x="486063" y="212367"/>
                  </a:cubicBezTo>
                  <a:cubicBezTo>
                    <a:pt x="508402" y="212367"/>
                    <a:pt x="526559" y="230589"/>
                    <a:pt x="526559" y="252811"/>
                  </a:cubicBezTo>
                  <a:cubicBezTo>
                    <a:pt x="526559" y="275122"/>
                    <a:pt x="508402" y="293255"/>
                    <a:pt x="486063" y="293255"/>
                  </a:cubicBezTo>
                  <a:cubicBezTo>
                    <a:pt x="463812" y="293255"/>
                    <a:pt x="445566" y="275122"/>
                    <a:pt x="445566" y="252811"/>
                  </a:cubicBezTo>
                  <a:cubicBezTo>
                    <a:pt x="445566" y="242411"/>
                    <a:pt x="449571" y="232900"/>
                    <a:pt x="456157" y="225700"/>
                  </a:cubicBezTo>
                  <a:lnTo>
                    <a:pt x="421090" y="182500"/>
                  </a:lnTo>
                  <a:cubicBezTo>
                    <a:pt x="414059" y="188544"/>
                    <a:pt x="404892" y="192189"/>
                    <a:pt x="394923" y="192189"/>
                  </a:cubicBezTo>
                  <a:cubicBezTo>
                    <a:pt x="384866" y="192189"/>
                    <a:pt x="375610" y="188367"/>
                    <a:pt x="368489" y="182233"/>
                  </a:cubicBezTo>
                  <a:lnTo>
                    <a:pt x="298088" y="252455"/>
                  </a:lnTo>
                  <a:cubicBezTo>
                    <a:pt x="301737" y="258500"/>
                    <a:pt x="303784" y="265522"/>
                    <a:pt x="303784" y="273078"/>
                  </a:cubicBezTo>
                  <a:cubicBezTo>
                    <a:pt x="303784" y="295300"/>
                    <a:pt x="285627" y="313522"/>
                    <a:pt x="263288" y="313522"/>
                  </a:cubicBezTo>
                  <a:cubicBezTo>
                    <a:pt x="241037" y="313522"/>
                    <a:pt x="222791" y="295300"/>
                    <a:pt x="222791" y="273078"/>
                  </a:cubicBezTo>
                  <a:cubicBezTo>
                    <a:pt x="222791" y="262944"/>
                    <a:pt x="226529" y="253700"/>
                    <a:pt x="232759" y="246589"/>
                  </a:cubicBezTo>
                  <a:lnTo>
                    <a:pt x="218964" y="232811"/>
                  </a:lnTo>
                  <a:cubicBezTo>
                    <a:pt x="211844" y="238944"/>
                    <a:pt x="202498" y="242767"/>
                    <a:pt x="192441" y="242767"/>
                  </a:cubicBezTo>
                  <a:cubicBezTo>
                    <a:pt x="182295" y="242767"/>
                    <a:pt x="173038" y="238944"/>
                    <a:pt x="165918" y="232811"/>
                  </a:cubicBezTo>
                  <a:lnTo>
                    <a:pt x="152123" y="246589"/>
                  </a:lnTo>
                  <a:cubicBezTo>
                    <a:pt x="158264" y="253700"/>
                    <a:pt x="162002" y="262944"/>
                    <a:pt x="162002" y="273078"/>
                  </a:cubicBezTo>
                  <a:cubicBezTo>
                    <a:pt x="162002" y="295300"/>
                    <a:pt x="143845" y="313522"/>
                    <a:pt x="121505" y="313522"/>
                  </a:cubicBezTo>
                  <a:cubicBezTo>
                    <a:pt x="99255" y="313522"/>
                    <a:pt x="81009" y="295300"/>
                    <a:pt x="81009" y="273078"/>
                  </a:cubicBezTo>
                  <a:cubicBezTo>
                    <a:pt x="81009" y="250856"/>
                    <a:pt x="99255" y="232633"/>
                    <a:pt x="121505" y="232633"/>
                  </a:cubicBezTo>
                  <a:cubicBezTo>
                    <a:pt x="126668" y="232633"/>
                    <a:pt x="131563" y="233611"/>
                    <a:pt x="136013" y="235300"/>
                  </a:cubicBezTo>
                  <a:lnTo>
                    <a:pt x="154615" y="216722"/>
                  </a:lnTo>
                  <a:cubicBezTo>
                    <a:pt x="152924" y="212278"/>
                    <a:pt x="151945" y="207389"/>
                    <a:pt x="151945" y="202233"/>
                  </a:cubicBezTo>
                  <a:cubicBezTo>
                    <a:pt x="151945" y="180011"/>
                    <a:pt x="170101" y="161789"/>
                    <a:pt x="192441" y="161789"/>
                  </a:cubicBezTo>
                  <a:cubicBezTo>
                    <a:pt x="214692" y="161789"/>
                    <a:pt x="232937" y="180011"/>
                    <a:pt x="232937" y="202233"/>
                  </a:cubicBezTo>
                  <a:cubicBezTo>
                    <a:pt x="232937" y="207122"/>
                    <a:pt x="232047" y="211744"/>
                    <a:pt x="230534" y="216011"/>
                  </a:cubicBezTo>
                  <a:lnTo>
                    <a:pt x="249492" y="235033"/>
                  </a:lnTo>
                  <a:cubicBezTo>
                    <a:pt x="253853" y="233433"/>
                    <a:pt x="258481" y="232633"/>
                    <a:pt x="263288" y="232633"/>
                  </a:cubicBezTo>
                  <a:cubicBezTo>
                    <a:pt x="270853" y="232633"/>
                    <a:pt x="277884" y="234678"/>
                    <a:pt x="283936" y="238322"/>
                  </a:cubicBezTo>
                  <a:lnTo>
                    <a:pt x="356830" y="165433"/>
                  </a:lnTo>
                  <a:cubicBezTo>
                    <a:pt x="355317" y="161167"/>
                    <a:pt x="354427" y="156544"/>
                    <a:pt x="354427" y="151744"/>
                  </a:cubicBezTo>
                  <a:cubicBezTo>
                    <a:pt x="354427" y="129433"/>
                    <a:pt x="372672" y="111211"/>
                    <a:pt x="394923" y="111211"/>
                  </a:cubicBezTo>
                  <a:close/>
                  <a:moveTo>
                    <a:pt x="324090" y="80938"/>
                  </a:moveTo>
                  <a:lnTo>
                    <a:pt x="334234" y="80938"/>
                  </a:lnTo>
                  <a:cubicBezTo>
                    <a:pt x="340285" y="80938"/>
                    <a:pt x="344289" y="85024"/>
                    <a:pt x="344289" y="91064"/>
                  </a:cubicBezTo>
                  <a:cubicBezTo>
                    <a:pt x="344289" y="97104"/>
                    <a:pt x="340285" y="101190"/>
                    <a:pt x="334234" y="101190"/>
                  </a:cubicBezTo>
                  <a:lnTo>
                    <a:pt x="324090" y="101190"/>
                  </a:lnTo>
                  <a:cubicBezTo>
                    <a:pt x="318039" y="101190"/>
                    <a:pt x="313946" y="97104"/>
                    <a:pt x="313946" y="91064"/>
                  </a:cubicBezTo>
                  <a:cubicBezTo>
                    <a:pt x="313946" y="85024"/>
                    <a:pt x="318039" y="80938"/>
                    <a:pt x="324090" y="80938"/>
                  </a:cubicBezTo>
                  <a:close/>
                  <a:moveTo>
                    <a:pt x="192417" y="80938"/>
                  </a:moveTo>
                  <a:lnTo>
                    <a:pt x="283548" y="80938"/>
                  </a:lnTo>
                  <a:cubicBezTo>
                    <a:pt x="289600" y="80938"/>
                    <a:pt x="293694" y="85024"/>
                    <a:pt x="293694" y="91064"/>
                  </a:cubicBezTo>
                  <a:cubicBezTo>
                    <a:pt x="293694" y="97104"/>
                    <a:pt x="289600" y="101190"/>
                    <a:pt x="283548" y="101190"/>
                  </a:cubicBezTo>
                  <a:lnTo>
                    <a:pt x="192417" y="101190"/>
                  </a:lnTo>
                  <a:cubicBezTo>
                    <a:pt x="186365" y="101190"/>
                    <a:pt x="182271" y="97104"/>
                    <a:pt x="182271" y="91064"/>
                  </a:cubicBezTo>
                  <a:cubicBezTo>
                    <a:pt x="182271" y="85024"/>
                    <a:pt x="186365" y="80938"/>
                    <a:pt x="192417" y="80938"/>
                  </a:cubicBezTo>
                  <a:close/>
                  <a:moveTo>
                    <a:pt x="91157" y="80938"/>
                  </a:moveTo>
                  <a:lnTo>
                    <a:pt x="151959" y="80938"/>
                  </a:lnTo>
                  <a:cubicBezTo>
                    <a:pt x="158012" y="80938"/>
                    <a:pt x="162018" y="85024"/>
                    <a:pt x="162018" y="91064"/>
                  </a:cubicBezTo>
                  <a:cubicBezTo>
                    <a:pt x="162018" y="97104"/>
                    <a:pt x="158012" y="101190"/>
                    <a:pt x="151959" y="101190"/>
                  </a:cubicBezTo>
                  <a:lnTo>
                    <a:pt x="91157" y="101190"/>
                  </a:lnTo>
                  <a:cubicBezTo>
                    <a:pt x="85104" y="101190"/>
                    <a:pt x="81009" y="97104"/>
                    <a:pt x="81009" y="91064"/>
                  </a:cubicBezTo>
                  <a:cubicBezTo>
                    <a:pt x="81009" y="85024"/>
                    <a:pt x="85104" y="80938"/>
                    <a:pt x="91157" y="80938"/>
                  </a:cubicBezTo>
                  <a:close/>
                  <a:moveTo>
                    <a:pt x="243084" y="40505"/>
                  </a:moveTo>
                  <a:lnTo>
                    <a:pt x="334231" y="40505"/>
                  </a:lnTo>
                  <a:cubicBezTo>
                    <a:pt x="340284" y="40505"/>
                    <a:pt x="344289" y="44591"/>
                    <a:pt x="344289" y="50631"/>
                  </a:cubicBezTo>
                  <a:cubicBezTo>
                    <a:pt x="344289" y="56671"/>
                    <a:pt x="340284" y="60757"/>
                    <a:pt x="334231" y="60757"/>
                  </a:cubicBezTo>
                  <a:lnTo>
                    <a:pt x="243084" y="60757"/>
                  </a:lnTo>
                  <a:cubicBezTo>
                    <a:pt x="236942" y="60757"/>
                    <a:pt x="232937" y="56671"/>
                    <a:pt x="232937" y="50631"/>
                  </a:cubicBezTo>
                  <a:cubicBezTo>
                    <a:pt x="232937" y="44591"/>
                    <a:pt x="236942" y="40505"/>
                    <a:pt x="243084" y="40505"/>
                  </a:cubicBezTo>
                  <a:close/>
                  <a:moveTo>
                    <a:pt x="91153" y="40505"/>
                  </a:moveTo>
                  <a:lnTo>
                    <a:pt x="202559" y="40505"/>
                  </a:lnTo>
                  <a:cubicBezTo>
                    <a:pt x="208610" y="40505"/>
                    <a:pt x="212614" y="44591"/>
                    <a:pt x="212614" y="50631"/>
                  </a:cubicBezTo>
                  <a:cubicBezTo>
                    <a:pt x="212614" y="56671"/>
                    <a:pt x="208610" y="60757"/>
                    <a:pt x="202559" y="60757"/>
                  </a:cubicBezTo>
                  <a:lnTo>
                    <a:pt x="91153" y="60757"/>
                  </a:lnTo>
                  <a:cubicBezTo>
                    <a:pt x="85102" y="60757"/>
                    <a:pt x="81009" y="56671"/>
                    <a:pt x="81009" y="50631"/>
                  </a:cubicBezTo>
                  <a:cubicBezTo>
                    <a:pt x="81009" y="44591"/>
                    <a:pt x="85102" y="40505"/>
                    <a:pt x="91153" y="40505"/>
                  </a:cubicBezTo>
                  <a:close/>
                  <a:moveTo>
                    <a:pt x="70848" y="20176"/>
                  </a:moveTo>
                  <a:cubicBezTo>
                    <a:pt x="64796" y="20176"/>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7" y="343802"/>
                    <a:pt x="384859" y="343802"/>
                  </a:cubicBezTo>
                  <a:lnTo>
                    <a:pt x="546848" y="343802"/>
                  </a:lnTo>
                  <a:lnTo>
                    <a:pt x="546848" y="30309"/>
                  </a:lnTo>
                  <a:cubicBezTo>
                    <a:pt x="546848" y="24265"/>
                    <a:pt x="542754" y="20176"/>
                    <a:pt x="536702" y="20176"/>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bg2"/>
            </a:solidFill>
            <a:ln>
              <a:noFill/>
            </a:ln>
          </p:spPr>
          <p:txBody>
            <a:bodyPr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sz="1350">
                <a:solidFill>
                  <a:srgbClr val="6B74B4"/>
                </a:solidFill>
              </a:endParaRPr>
            </a:p>
          </p:txBody>
        </p:sp>
      </p:grpSp>
      <p:sp>
        <p:nvSpPr>
          <p:cNvPr id="39" name="文本框 38"/>
          <p:cNvSpPr txBox="1"/>
          <p:nvPr/>
        </p:nvSpPr>
        <p:spPr>
          <a:xfrm>
            <a:off x="3529607" y="4975254"/>
            <a:ext cx="2114883" cy="1338828"/>
          </a:xfrm>
          <a:prstGeom prst="rect">
            <a:avLst/>
          </a:prstGeom>
          <a:noFill/>
        </p:spPr>
        <p:txBody>
          <a:bodyPr wrap="square" rtlCol="0">
            <a:spAutoFit/>
          </a:bodyPr>
          <a:lstStyle/>
          <a:p>
            <a:pPr algn="ctr"/>
            <a:r>
              <a:rPr lang="zh-CN" altLang="en-US" sz="1350" dirty="0">
                <a:solidFill>
                  <a:srgbClr val="6B74B4"/>
                </a:solidFill>
              </a:rPr>
              <a:t>作品实现的是双方（</a:t>
            </a:r>
            <a:r>
              <a:rPr lang="en-US" altLang="zh-CN" sz="1350" dirty="0">
                <a:solidFill>
                  <a:srgbClr val="6B74B4"/>
                </a:solidFill>
              </a:rPr>
              <a:t>guest</a:t>
            </a:r>
            <a:r>
              <a:rPr lang="zh-CN" altLang="en-US" sz="1350" dirty="0">
                <a:solidFill>
                  <a:srgbClr val="6B74B4"/>
                </a:solidFill>
              </a:rPr>
              <a:t>与单一</a:t>
            </a:r>
            <a:r>
              <a:rPr lang="en-US" altLang="zh-CN" sz="1350" dirty="0">
                <a:solidFill>
                  <a:srgbClr val="6B74B4"/>
                </a:solidFill>
              </a:rPr>
              <a:t>host</a:t>
            </a:r>
            <a:r>
              <a:rPr lang="zh-CN" altLang="en-US" sz="1350" dirty="0">
                <a:solidFill>
                  <a:srgbClr val="6B74B4"/>
                </a:solidFill>
              </a:rPr>
              <a:t>）秘密分享协议及之后的逻辑回归训练生成联邦模型，为拓展成多参与方留有了足够的空间</a:t>
            </a:r>
          </a:p>
        </p:txBody>
      </p:sp>
      <p:sp>
        <p:nvSpPr>
          <p:cNvPr id="40" name="文本框 39"/>
          <p:cNvSpPr txBox="1"/>
          <p:nvPr/>
        </p:nvSpPr>
        <p:spPr>
          <a:xfrm>
            <a:off x="3672947" y="4577155"/>
            <a:ext cx="1828205" cy="403444"/>
          </a:xfrm>
          <a:prstGeom prst="rect">
            <a:avLst/>
          </a:prstGeom>
          <a:noFill/>
        </p:spPr>
        <p:txBody>
          <a:bodyPr wrap="square" rtlCol="0">
            <a:spAutoFit/>
          </a:bodyPr>
          <a:lstStyle/>
          <a:p>
            <a:pPr algn="ctr">
              <a:lnSpc>
                <a:spcPct val="150000"/>
              </a:lnSpc>
            </a:pPr>
            <a:r>
              <a:rPr lang="zh-CN" altLang="en-US" sz="1500" b="1" dirty="0">
                <a:solidFill>
                  <a:srgbClr val="6B74B4"/>
                </a:solidFill>
              </a:rPr>
              <a:t>拓展性强</a:t>
            </a:r>
          </a:p>
        </p:txBody>
      </p:sp>
      <p:sp>
        <p:nvSpPr>
          <p:cNvPr id="41" name="矩形: 圆角 40"/>
          <p:cNvSpPr/>
          <p:nvPr/>
        </p:nvSpPr>
        <p:spPr>
          <a:xfrm>
            <a:off x="3021264" y="1166941"/>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bg1"/>
                </a:solidFill>
              </a:rPr>
              <a:t>作品特色</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par>
                          <p:cTn id="49" fill="hold">
                            <p:stCondLst>
                              <p:cond delay="5000"/>
                            </p:stCondLst>
                            <p:childTnLst>
                              <p:par>
                                <p:cTn id="50" presetID="10" presetClass="entr" presetSubtype="0"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par>
                          <p:cTn id="61" fill="hold">
                            <p:stCondLst>
                              <p:cond delay="6500"/>
                            </p:stCondLst>
                            <p:childTnLst>
                              <p:par>
                                <p:cTn id="62" presetID="10" presetClass="entr" presetSubtype="0"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par>
                          <p:cTn id="65" fill="hold">
                            <p:stCondLst>
                              <p:cond delay="7000"/>
                            </p:stCondLst>
                            <p:childTnLst>
                              <p:par>
                                <p:cTn id="66" presetID="10" presetClass="entr" presetSubtype="0" fill="hold" grpId="0" nodeType="after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childTnLst>
                                </p:cTn>
                              </p:par>
                            </p:childTnLst>
                          </p:cTn>
                        </p:par>
                        <p:par>
                          <p:cTn id="69" fill="hold">
                            <p:stCondLst>
                              <p:cond delay="7500"/>
                            </p:stCondLst>
                            <p:childTnLst>
                              <p:par>
                                <p:cTn id="70" presetID="10" presetClass="entr" presetSubtype="0"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7" grpId="0"/>
      <p:bldP spid="28" grpId="0"/>
      <p:bldP spid="29" grpId="0"/>
      <p:bldP spid="30" grpId="0"/>
      <p:bldP spid="31" grpId="0"/>
      <p:bldP spid="32" grpId="0"/>
      <p:bldP spid="33" grpId="0"/>
      <p:bldP spid="34" grpId="0"/>
      <p:bldP spid="39" grpId="0"/>
      <p:bldP spid="40" grpId="0"/>
      <p:bldP spid="4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504633" y="1497600"/>
            <a:ext cx="8055345" cy="4671535"/>
          </a:xfrm>
          <a:prstGeom prst="rect">
            <a:avLst/>
          </a:prstGeom>
          <a:noFill/>
        </p:spPr>
        <p:txBody>
          <a:bodyPr wrap="square" rtlCol="0">
            <a:spAutoFit/>
          </a:bodyPr>
          <a:lstStyle/>
          <a:p>
            <a:pPr indent="-128905">
              <a:lnSpc>
                <a:spcPct val="130000"/>
              </a:lnSpc>
              <a:buFont typeface="Wingdings" panose="05000000000000000000" pitchFamily="2" charset="2"/>
              <a:buChar char="n"/>
            </a:pPr>
            <a:r>
              <a:rPr lang="en-US" altLang="zh-CN" sz="1600" b="1" dirty="0">
                <a:solidFill>
                  <a:srgbClr val="6B74B4"/>
                </a:solidFill>
                <a:latin typeface="+mn-ea"/>
              </a:rPr>
              <a:t> 1.</a:t>
            </a:r>
            <a:r>
              <a:rPr lang="zh-CN" altLang="en-US" sz="1600" b="1" dirty="0">
                <a:solidFill>
                  <a:srgbClr val="6B74B4"/>
                </a:solidFill>
                <a:latin typeface="+mn-ea"/>
              </a:rPr>
              <a:t>运行效率</a:t>
            </a:r>
            <a:endParaRPr lang="en-US" altLang="zh-CN" sz="1600" b="1" dirty="0">
              <a:solidFill>
                <a:srgbClr val="6B74B4"/>
              </a:solidFill>
              <a:latin typeface="+mn-ea"/>
            </a:endParaRPr>
          </a:p>
          <a:p>
            <a:pPr indent="-128905">
              <a:lnSpc>
                <a:spcPct val="130000"/>
              </a:lnSpc>
              <a:buFont typeface="Wingdings" panose="05000000000000000000" pitchFamily="2" charset="2"/>
              <a:buChar char="n"/>
            </a:pPr>
            <a:r>
              <a:rPr lang="zh-CN" altLang="en-US" sz="1400" dirty="0">
                <a:solidFill>
                  <a:srgbClr val="6B74B4"/>
                </a:solidFill>
                <a:latin typeface="+mn-ea"/>
              </a:rPr>
              <a:t>现在实现的基于秘密分享协议的逻辑回归训练联邦模型虽然模型正确性、拓展性与精度得以保障，但由于秘密分享协议本身的计算开销要求较高，整体运行效率并不算快。</a:t>
            </a:r>
            <a:endParaRPr lang="en-US" altLang="zh-CN" sz="1400" dirty="0">
              <a:solidFill>
                <a:srgbClr val="6B74B4"/>
              </a:solidFill>
              <a:latin typeface="+mn-ea"/>
            </a:endParaRPr>
          </a:p>
          <a:p>
            <a:pPr indent="-128905">
              <a:lnSpc>
                <a:spcPct val="130000"/>
              </a:lnSpc>
              <a:buFont typeface="Wingdings" panose="05000000000000000000" pitchFamily="2" charset="2"/>
              <a:buChar char="n"/>
            </a:pPr>
            <a:r>
              <a:rPr lang="en-US" altLang="zh-CN" sz="1600" b="1" dirty="0">
                <a:solidFill>
                  <a:srgbClr val="6B74B4"/>
                </a:solidFill>
                <a:latin typeface="+mn-ea"/>
              </a:rPr>
              <a:t> 2.</a:t>
            </a:r>
            <a:r>
              <a:rPr lang="zh-CN" altLang="en-US" sz="1600" b="1" dirty="0">
                <a:solidFill>
                  <a:srgbClr val="6B74B4"/>
                </a:solidFill>
                <a:latin typeface="+mn-ea"/>
              </a:rPr>
              <a:t>传输方式</a:t>
            </a:r>
            <a:endParaRPr lang="en-US" altLang="zh-CN" sz="1600" b="1" dirty="0">
              <a:solidFill>
                <a:srgbClr val="6B74B4"/>
              </a:solidFill>
              <a:latin typeface="+mn-ea"/>
            </a:endParaRPr>
          </a:p>
          <a:p>
            <a:pPr indent="-128905">
              <a:lnSpc>
                <a:spcPct val="130000"/>
              </a:lnSpc>
              <a:buFont typeface="Wingdings" panose="05000000000000000000" pitchFamily="2" charset="2"/>
              <a:buChar char="n"/>
            </a:pPr>
            <a:r>
              <a:rPr lang="zh-CN" altLang="en-US" sz="1400" dirty="0">
                <a:solidFill>
                  <a:srgbClr val="6B74B4"/>
                </a:solidFill>
                <a:latin typeface="+mn-ea"/>
              </a:rPr>
              <a:t>作品实现的是双方间进行秘密分享及逻辑回归训练，所以采用了</a:t>
            </a:r>
            <a:r>
              <a:rPr lang="en-US" altLang="zh-CN" sz="1400" dirty="0" err="1">
                <a:solidFill>
                  <a:srgbClr val="6B74B4"/>
                </a:solidFill>
                <a:latin typeface="+mn-ea"/>
              </a:rPr>
              <a:t>Syft</a:t>
            </a:r>
            <a:r>
              <a:rPr lang="en-US" altLang="zh-CN" sz="1400" dirty="0">
                <a:solidFill>
                  <a:srgbClr val="6B74B4"/>
                </a:solidFill>
                <a:latin typeface="+mn-ea"/>
              </a:rPr>
              <a:t>-Torch</a:t>
            </a:r>
            <a:r>
              <a:rPr lang="zh-CN" altLang="en-US" sz="1400" dirty="0">
                <a:solidFill>
                  <a:srgbClr val="6B74B4"/>
                </a:solidFill>
                <a:latin typeface="+mn-ea"/>
              </a:rPr>
              <a:t>架构进行秘密分片的传输，再通过指针参数进行传输后的运算，虽然都搭建在本地（</a:t>
            </a:r>
            <a:r>
              <a:rPr lang="en-US" altLang="zh-CN" sz="1400" dirty="0">
                <a:solidFill>
                  <a:srgbClr val="6B74B4"/>
                </a:solidFill>
                <a:latin typeface="+mn-ea"/>
              </a:rPr>
              <a:t>Local</a:t>
            </a:r>
            <a:r>
              <a:rPr lang="zh-CN" altLang="en-US" sz="1400" dirty="0">
                <a:solidFill>
                  <a:srgbClr val="6B74B4"/>
                </a:solidFill>
                <a:latin typeface="+mn-ea"/>
              </a:rPr>
              <a:t>），运用的是虚拟节点（</a:t>
            </a:r>
            <a:r>
              <a:rPr lang="en-US" altLang="zh-CN" sz="1400" dirty="0">
                <a:solidFill>
                  <a:srgbClr val="6B74B4"/>
                </a:solidFill>
                <a:latin typeface="+mn-ea"/>
              </a:rPr>
              <a:t>Virtual Worker</a:t>
            </a:r>
            <a:r>
              <a:rPr lang="zh-CN" altLang="en-US" sz="1400" dirty="0">
                <a:solidFill>
                  <a:srgbClr val="6B74B4"/>
                </a:solidFill>
                <a:latin typeface="+mn-ea"/>
              </a:rPr>
              <a:t>）进行运算在执行角度较为便利，但调用的都是一台计算机的计算资源，使得运算效率进一步被放慢。</a:t>
            </a:r>
            <a:endParaRPr lang="en-US" altLang="zh-CN" sz="1400" dirty="0">
              <a:solidFill>
                <a:srgbClr val="6B74B4"/>
              </a:solidFill>
              <a:latin typeface="+mn-ea"/>
            </a:endParaRPr>
          </a:p>
          <a:p>
            <a:pPr indent="-128905">
              <a:lnSpc>
                <a:spcPct val="130000"/>
              </a:lnSpc>
              <a:buFont typeface="Wingdings" panose="05000000000000000000" pitchFamily="2" charset="2"/>
              <a:buChar char="n"/>
            </a:pPr>
            <a:endParaRPr lang="en-US" altLang="zh-CN" sz="1400" dirty="0">
              <a:solidFill>
                <a:srgbClr val="6B74B4"/>
              </a:solidFill>
              <a:latin typeface="+mn-ea"/>
            </a:endParaRPr>
          </a:p>
          <a:p>
            <a:pPr indent="-128905">
              <a:lnSpc>
                <a:spcPct val="130000"/>
              </a:lnSpc>
              <a:buFont typeface="Wingdings" panose="05000000000000000000" pitchFamily="2" charset="2"/>
              <a:buChar char="n"/>
            </a:pPr>
            <a:r>
              <a:rPr lang="en-US" altLang="zh-CN" sz="1600" b="1" dirty="0">
                <a:solidFill>
                  <a:srgbClr val="6B74B4"/>
                </a:solidFill>
                <a:latin typeface="+mn-ea"/>
              </a:rPr>
              <a:t> 3.</a:t>
            </a:r>
            <a:r>
              <a:rPr lang="zh-CN" altLang="en-US" sz="1600" b="1" dirty="0">
                <a:solidFill>
                  <a:srgbClr val="6B74B4"/>
                </a:solidFill>
                <a:latin typeface="+mn-ea"/>
              </a:rPr>
              <a:t>改进方式</a:t>
            </a:r>
            <a:endParaRPr lang="en-US" altLang="zh-CN" sz="1600" b="1" dirty="0">
              <a:solidFill>
                <a:srgbClr val="6B74B4"/>
              </a:solidFill>
              <a:latin typeface="+mn-ea"/>
            </a:endParaRPr>
          </a:p>
          <a:p>
            <a:pPr indent="-128905">
              <a:lnSpc>
                <a:spcPct val="130000"/>
              </a:lnSpc>
              <a:buFont typeface="Wingdings" panose="05000000000000000000" pitchFamily="2" charset="2"/>
              <a:buChar char="n"/>
            </a:pPr>
            <a:r>
              <a:rPr lang="zh-CN" altLang="en-US" sz="1400" dirty="0">
                <a:solidFill>
                  <a:srgbClr val="6B74B4"/>
                </a:solidFill>
                <a:latin typeface="+mn-ea"/>
              </a:rPr>
              <a:t>得益于模型与算法的拓展性良好，可综合以下两个方案对模型与算法进行改进</a:t>
            </a:r>
            <a:r>
              <a:rPr lang="en-US" altLang="zh-CN" sz="1400" dirty="0">
                <a:solidFill>
                  <a:srgbClr val="6B74B4"/>
                </a:solidFill>
                <a:latin typeface="+mn-ea"/>
              </a:rPr>
              <a:t>——</a:t>
            </a:r>
            <a:r>
              <a:rPr lang="zh-CN" altLang="en-US" sz="1400" dirty="0">
                <a:solidFill>
                  <a:srgbClr val="6B74B4"/>
                </a:solidFill>
                <a:latin typeface="+mn-ea"/>
              </a:rPr>
              <a:t>搭建分布式异步框架</a:t>
            </a:r>
            <a:r>
              <a:rPr lang="en-US" altLang="zh-CN" sz="1400" dirty="0">
                <a:solidFill>
                  <a:srgbClr val="6B74B4"/>
                </a:solidFill>
                <a:latin typeface="+mn-ea"/>
              </a:rPr>
              <a:t>celery</a:t>
            </a:r>
            <a:r>
              <a:rPr lang="zh-CN" altLang="en-US" sz="1400" dirty="0">
                <a:solidFill>
                  <a:srgbClr val="6B74B4"/>
                </a:solidFill>
                <a:latin typeface="+mn-ea"/>
              </a:rPr>
              <a:t>，采用</a:t>
            </a:r>
            <a:r>
              <a:rPr lang="en-US" altLang="zh-CN" sz="1400" dirty="0">
                <a:solidFill>
                  <a:srgbClr val="6B74B4"/>
                </a:solidFill>
                <a:latin typeface="+mn-ea"/>
              </a:rPr>
              <a:t>pickle</a:t>
            </a:r>
            <a:r>
              <a:rPr lang="zh-CN" altLang="en-US" sz="1400" dirty="0">
                <a:solidFill>
                  <a:srgbClr val="6B74B4"/>
                </a:solidFill>
                <a:latin typeface="+mn-ea"/>
              </a:rPr>
              <a:t>库对需要传输的秘密分片数据进行序列化后，通过</a:t>
            </a:r>
            <a:r>
              <a:rPr lang="en-US" altLang="zh-CN" sz="1400" dirty="0">
                <a:solidFill>
                  <a:srgbClr val="6B74B4"/>
                </a:solidFill>
                <a:latin typeface="+mn-ea"/>
              </a:rPr>
              <a:t>celery</a:t>
            </a:r>
            <a:r>
              <a:rPr lang="zh-CN" altLang="en-US" sz="1400" dirty="0">
                <a:solidFill>
                  <a:srgbClr val="6B74B4"/>
                </a:solidFill>
                <a:latin typeface="+mn-ea"/>
              </a:rPr>
              <a:t>传输到各参与方反序列化后执行计算，这样可以将计算所需要的开销分配给框架中的每台参与主机，不需要竞争单一计算资源。</a:t>
            </a:r>
            <a:endParaRPr lang="en-US" altLang="zh-CN" sz="1400" dirty="0">
              <a:solidFill>
                <a:srgbClr val="6B74B4"/>
              </a:solidFill>
              <a:latin typeface="+mn-ea"/>
            </a:endParaRPr>
          </a:p>
          <a:p>
            <a:pPr indent="-128905">
              <a:lnSpc>
                <a:spcPct val="130000"/>
              </a:lnSpc>
              <a:buFont typeface="Wingdings" panose="05000000000000000000" pitchFamily="2" charset="2"/>
              <a:buChar char="n"/>
            </a:pPr>
            <a:r>
              <a:rPr lang="zh-CN" altLang="en-US" sz="1400" dirty="0">
                <a:solidFill>
                  <a:srgbClr val="6B74B4"/>
                </a:solidFill>
                <a:latin typeface="+mn-ea"/>
              </a:rPr>
              <a:t>通过</a:t>
            </a:r>
            <a:r>
              <a:rPr lang="en-US" altLang="zh-CN" sz="1400" dirty="0">
                <a:solidFill>
                  <a:srgbClr val="6B74B4"/>
                </a:solidFill>
                <a:latin typeface="+mn-ea"/>
              </a:rPr>
              <a:t>threading</a:t>
            </a:r>
            <a:r>
              <a:rPr lang="zh-CN" altLang="en-US" sz="1400" dirty="0">
                <a:solidFill>
                  <a:srgbClr val="6B74B4"/>
                </a:solidFill>
                <a:latin typeface="+mn-ea"/>
              </a:rPr>
              <a:t>调用多线程，编写优先级队列实现</a:t>
            </a:r>
            <a:r>
              <a:rPr lang="en-US" altLang="zh-CN" sz="1400" dirty="0">
                <a:solidFill>
                  <a:srgbClr val="6B74B4"/>
                </a:solidFill>
                <a:latin typeface="+mn-ea"/>
              </a:rPr>
              <a:t>Offline</a:t>
            </a:r>
            <a:r>
              <a:rPr lang="zh-CN" altLang="en-US" sz="1400" dirty="0">
                <a:solidFill>
                  <a:srgbClr val="6B74B4"/>
                </a:solidFill>
                <a:latin typeface="+mn-ea"/>
              </a:rPr>
              <a:t>模块中的各随机算子的生成算法，主线程实现</a:t>
            </a:r>
            <a:r>
              <a:rPr lang="en-US" altLang="zh-CN" sz="1400" dirty="0">
                <a:solidFill>
                  <a:srgbClr val="6B74B4"/>
                </a:solidFill>
                <a:latin typeface="+mn-ea"/>
              </a:rPr>
              <a:t>Online</a:t>
            </a:r>
            <a:r>
              <a:rPr lang="zh-CN" altLang="en-US" sz="1400" dirty="0">
                <a:solidFill>
                  <a:srgbClr val="6B74B4"/>
                </a:solidFill>
                <a:latin typeface="+mn-ea"/>
              </a:rPr>
              <a:t>模块的逻辑回归训练与模型预测，合理运用每台计算单元的资源。</a:t>
            </a:r>
          </a:p>
        </p:txBody>
      </p:sp>
      <p:grpSp>
        <p:nvGrpSpPr>
          <p:cNvPr id="8" name="组合 7"/>
          <p:cNvGrpSpPr/>
          <p:nvPr/>
        </p:nvGrpSpPr>
        <p:grpSpPr>
          <a:xfrm>
            <a:off x="504633" y="685995"/>
            <a:ext cx="1206195" cy="891938"/>
            <a:chOff x="6207330" y="1517856"/>
            <a:chExt cx="1774783" cy="1312388"/>
          </a:xfrm>
        </p:grpSpPr>
        <p:sp>
          <p:nvSpPr>
            <p:cNvPr id="3" name="矩形 2"/>
            <p:cNvSpPr/>
            <p:nvPr/>
          </p:nvSpPr>
          <p:spPr>
            <a:xfrm>
              <a:off x="6928186" y="1662068"/>
              <a:ext cx="1053927" cy="609185"/>
            </a:xfrm>
            <a:prstGeom prst="rect">
              <a:avLst/>
            </a:prstGeom>
          </p:spPr>
          <p:txBody>
            <a:bodyPr wrap="none">
              <a:spAutoFit/>
            </a:bodyPr>
            <a:lstStyle/>
            <a:p>
              <a:r>
                <a:rPr lang="zh-CN" altLang="en-US" sz="2100" dirty="0">
                  <a:solidFill>
                    <a:srgbClr val="6B74B4"/>
                  </a:solidFill>
                  <a:latin typeface="方正姚体" panose="02010601030101010101" pitchFamily="2" charset="-122"/>
                  <a:ea typeface="方正姚体" panose="02010601030101010101" pitchFamily="2" charset="-122"/>
                </a:rPr>
                <a:t>总结</a:t>
              </a: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319693" y="1517856"/>
              <a:ext cx="580220" cy="881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5</a:t>
              </a:r>
            </a:p>
          </p:txBody>
        </p:sp>
      </p:grpSp>
      <p:sp>
        <p:nvSpPr>
          <p:cNvPr id="15" name="矩形: 圆角 14"/>
          <p:cNvSpPr/>
          <p:nvPr/>
        </p:nvSpPr>
        <p:spPr>
          <a:xfrm>
            <a:off x="3370247" y="817850"/>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bg1"/>
                </a:solidFill>
              </a:rPr>
              <a:t>改进说明</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iterate type="lt">
                                    <p:tmPct val="3085"/>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2077" y="1084202"/>
            <a:ext cx="1213188" cy="891938"/>
            <a:chOff x="6207330" y="1517856"/>
            <a:chExt cx="1785075" cy="1312388"/>
          </a:xfrm>
        </p:grpSpPr>
        <p:sp>
          <p:nvSpPr>
            <p:cNvPr id="3" name="矩形 2"/>
            <p:cNvSpPr/>
            <p:nvPr/>
          </p:nvSpPr>
          <p:spPr>
            <a:xfrm>
              <a:off x="6928184" y="1662068"/>
              <a:ext cx="1064221"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总结</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5" name="文本框 4"/>
            <p:cNvSpPr txBox="1"/>
            <p:nvPr/>
          </p:nvSpPr>
          <p:spPr>
            <a:xfrm>
              <a:off x="6281713" y="1517856"/>
              <a:ext cx="656176"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5</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24" name="文本框 23">
            <a:extLst>
              <a:ext uri="{FF2B5EF4-FFF2-40B4-BE49-F238E27FC236}">
                <a16:creationId xmlns:a16="http://schemas.microsoft.com/office/drawing/2014/main" id="{040D403C-0BDC-40E3-AC46-FC5E1EF38569}"/>
              </a:ext>
            </a:extLst>
          </p:cNvPr>
          <p:cNvSpPr txBox="1"/>
          <p:nvPr/>
        </p:nvSpPr>
        <p:spPr>
          <a:xfrm>
            <a:off x="1425265" y="1515835"/>
            <a:ext cx="7016745" cy="4524315"/>
          </a:xfrm>
          <a:prstGeom prst="rect">
            <a:avLst/>
          </a:prstGeom>
          <a:noFill/>
        </p:spPr>
        <p:txBody>
          <a:bodyPr wrap="square">
            <a:spAutoFit/>
          </a:bodyPr>
          <a:lstStyle/>
          <a:p>
            <a:r>
              <a:rPr lang="en-US" altLang="zh-CN" sz="1600" dirty="0">
                <a:solidFill>
                  <a:srgbClr val="6B74B4"/>
                </a:solidFill>
                <a:latin typeface="+mn-ea"/>
              </a:rPr>
              <a:t>	</a:t>
            </a:r>
            <a:r>
              <a:rPr lang="zh-CN" altLang="en-US" sz="1600" dirty="0">
                <a:solidFill>
                  <a:srgbClr val="6B74B4"/>
                </a:solidFill>
                <a:latin typeface="+mn-ea"/>
              </a:rPr>
              <a:t>人工智能领域在近年表现出的三大瓶颈：脆弱性、机器学习算法缺乏可解释性及对抗性较弱。而这三大瓶颈的基础都牵扯到数据与机器学习算法，这是我们不可忽视的问题。</a:t>
            </a:r>
            <a:endParaRPr lang="en-US" altLang="zh-CN" sz="1600" dirty="0">
              <a:solidFill>
                <a:srgbClr val="6B74B4"/>
              </a:solidFill>
              <a:latin typeface="+mn-ea"/>
            </a:endParaRPr>
          </a:p>
          <a:p>
            <a:endParaRPr lang="zh-CN" altLang="en-US" sz="1600" dirty="0">
              <a:solidFill>
                <a:srgbClr val="6B74B4"/>
              </a:solidFill>
              <a:latin typeface="+mn-ea"/>
            </a:endParaRPr>
          </a:p>
          <a:p>
            <a:r>
              <a:rPr lang="en-US" altLang="zh-CN" sz="1600" dirty="0">
                <a:solidFill>
                  <a:srgbClr val="6B74B4"/>
                </a:solidFill>
                <a:latin typeface="+mn-ea"/>
              </a:rPr>
              <a:t>	</a:t>
            </a:r>
            <a:r>
              <a:rPr lang="zh-CN" altLang="en-US" sz="1600" dirty="0">
                <a:solidFill>
                  <a:srgbClr val="6B74B4"/>
                </a:solidFill>
                <a:latin typeface="+mn-ea"/>
              </a:rPr>
              <a:t>联邦学习的产生将密码学与机器学习很好的结合在一起，利用密码学领域的手段为机器学习需要的数据集进行保驾护航，保证了训练数据与测试数据的隐私安全，使人工智能逐步摆脱没有完全可信平台进行数据处理与运算的尴尬境地，为打破领域与领域、行业与行业、企业与企业间的数据壁垒，解放各数据集空占的数据孤岛提供了有效且有力的解决方法。</a:t>
            </a:r>
            <a:endParaRPr lang="en-US" altLang="zh-CN" sz="1600" dirty="0">
              <a:solidFill>
                <a:srgbClr val="6B74B4"/>
              </a:solidFill>
              <a:latin typeface="+mn-ea"/>
            </a:endParaRPr>
          </a:p>
          <a:p>
            <a:endParaRPr lang="zh-CN" altLang="en-US" sz="1600" dirty="0">
              <a:solidFill>
                <a:srgbClr val="6B74B4"/>
              </a:solidFill>
              <a:latin typeface="+mn-ea"/>
            </a:endParaRPr>
          </a:p>
          <a:p>
            <a:r>
              <a:rPr lang="en-US" altLang="zh-CN" sz="1600" dirty="0">
                <a:solidFill>
                  <a:srgbClr val="6B74B4"/>
                </a:solidFill>
                <a:latin typeface="+mn-ea"/>
              </a:rPr>
              <a:t>	</a:t>
            </a:r>
            <a:r>
              <a:rPr lang="zh-CN" altLang="en-US" sz="1600" dirty="0">
                <a:solidFill>
                  <a:srgbClr val="6B74B4"/>
                </a:solidFill>
                <a:latin typeface="+mn-ea"/>
              </a:rPr>
              <a:t>不仅在摆脱计算第三方、实现数据的去中心化或多中心化上，联邦学习有所创新，同时在根本的学习方式上，除了横向联邦学习与纵向联邦学习，还有联邦迁移学习的研究发展，联邦学习在朝着需要更少交集区域，即更少样本</a:t>
            </a:r>
            <a:r>
              <a:rPr lang="en-US" altLang="zh-CN" sz="1600" dirty="0">
                <a:solidFill>
                  <a:srgbClr val="6B74B4"/>
                </a:solidFill>
                <a:latin typeface="+mn-ea"/>
              </a:rPr>
              <a:t>ID</a:t>
            </a:r>
            <a:r>
              <a:rPr lang="zh-CN" altLang="en-US" sz="1600" dirty="0">
                <a:solidFill>
                  <a:srgbClr val="6B74B4"/>
                </a:solidFill>
                <a:latin typeface="+mn-ea"/>
              </a:rPr>
              <a:t>重合度，更少特征标签重合度的方向发展，这将更加适应现在分散的数据环境，使联邦学习有望运用在复杂的情景。</a:t>
            </a:r>
            <a:endParaRPr lang="en-US" altLang="zh-CN" sz="1600" dirty="0">
              <a:solidFill>
                <a:srgbClr val="6B74B4"/>
              </a:solidFill>
              <a:latin typeface="+mn-ea"/>
            </a:endParaRPr>
          </a:p>
          <a:p>
            <a:endParaRPr lang="zh-CN" altLang="en-US" sz="1600" dirty="0">
              <a:solidFill>
                <a:srgbClr val="6B74B4"/>
              </a:solidFill>
              <a:latin typeface="+mn-ea"/>
            </a:endParaRPr>
          </a:p>
          <a:p>
            <a:r>
              <a:rPr lang="en-US" altLang="zh-CN" sz="1600" dirty="0">
                <a:solidFill>
                  <a:srgbClr val="6B74B4"/>
                </a:solidFill>
                <a:latin typeface="+mn-ea"/>
              </a:rPr>
              <a:t>	</a:t>
            </a:r>
            <a:r>
              <a:rPr lang="zh-CN" altLang="en-US" sz="1600" dirty="0">
                <a:solidFill>
                  <a:srgbClr val="6B74B4"/>
                </a:solidFill>
                <a:latin typeface="+mn-ea"/>
              </a:rPr>
              <a:t>我们有理由相信有如此潜力的人工智能，能够爆发出第四个高峰，也必须肯定联邦学习的隐私关键技术的研究将在其中发挥重要的作用。</a:t>
            </a:r>
          </a:p>
        </p:txBody>
      </p:sp>
      <p:sp>
        <p:nvSpPr>
          <p:cNvPr id="25" name="矩形: 圆角 24">
            <a:extLst>
              <a:ext uri="{FF2B5EF4-FFF2-40B4-BE49-F238E27FC236}">
                <a16:creationId xmlns:a16="http://schemas.microsoft.com/office/drawing/2014/main" id="{C82EBC35-92BD-415D-8152-61A5A8FB6B53}"/>
              </a:ext>
            </a:extLst>
          </p:cNvPr>
          <p:cNvSpPr/>
          <p:nvPr/>
        </p:nvSpPr>
        <p:spPr>
          <a:xfrm>
            <a:off x="3370247" y="817850"/>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bg1"/>
                </a:solidFill>
              </a:rPr>
              <a:t>展望未来</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0850" y="1849400"/>
            <a:ext cx="4383150" cy="4145538"/>
          </a:xfrm>
          <a:prstGeom prst="rect">
            <a:avLst/>
          </a:prstGeom>
        </p:spPr>
      </p:pic>
      <p:sp>
        <p:nvSpPr>
          <p:cNvPr id="10" name="文本框 9"/>
          <p:cNvSpPr txBox="1"/>
          <p:nvPr/>
        </p:nvSpPr>
        <p:spPr>
          <a:xfrm>
            <a:off x="314681" y="2562460"/>
            <a:ext cx="4450715" cy="1419225"/>
          </a:xfrm>
          <a:prstGeom prst="rect">
            <a:avLst/>
          </a:prstGeom>
          <a:noFill/>
        </p:spPr>
        <p:txBody>
          <a:bodyPr wrap="none" rtlCol="0">
            <a:spAutoFit/>
          </a:bodyPr>
          <a:lstStyle/>
          <a:p>
            <a:r>
              <a:rPr lang="en-US" altLang="zh-CN" sz="8625" spc="225" dirty="0">
                <a:solidFill>
                  <a:srgbClr val="6B74B4"/>
                </a:solidFill>
                <a:latin typeface="Agency FB" panose="020B0503020202020204" pitchFamily="34" charset="0"/>
              </a:rPr>
              <a:t>THANKS</a:t>
            </a:r>
            <a:endParaRPr lang="zh-CN" altLang="en-US" sz="8625" spc="225" dirty="0">
              <a:solidFill>
                <a:srgbClr val="6B74B4"/>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72000" y="1010471"/>
            <a:ext cx="7186613" cy="4837059"/>
          </a:xfrm>
          <a:custGeom>
            <a:avLst/>
            <a:gdLst>
              <a:gd name="connsiteX0" fmla="*/ 381000 w 9772650"/>
              <a:gd name="connsiteY0" fmla="*/ 672131 h 6577631"/>
              <a:gd name="connsiteX1" fmla="*/ 381000 w 9772650"/>
              <a:gd name="connsiteY1" fmla="*/ 2634281 h 6577631"/>
              <a:gd name="connsiteX2" fmla="*/ 1828800 w 9772650"/>
              <a:gd name="connsiteY2" fmla="*/ 2634281 h 6577631"/>
              <a:gd name="connsiteX3" fmla="*/ 1828800 w 9772650"/>
              <a:gd name="connsiteY3" fmla="*/ 672131 h 6577631"/>
              <a:gd name="connsiteX4" fmla="*/ 0 w 9772650"/>
              <a:gd name="connsiteY4" fmla="*/ 0 h 6577631"/>
              <a:gd name="connsiteX5" fmla="*/ 5391150 w 9772650"/>
              <a:gd name="connsiteY5" fmla="*/ 0 h 6577631"/>
              <a:gd name="connsiteX6" fmla="*/ 5391150 w 9772650"/>
              <a:gd name="connsiteY6" fmla="*/ 1262681 h 6577631"/>
              <a:gd name="connsiteX7" fmla="*/ 6781800 w 9772650"/>
              <a:gd name="connsiteY7" fmla="*/ 1262681 h 6577631"/>
              <a:gd name="connsiteX8" fmla="*/ 6781800 w 9772650"/>
              <a:gd name="connsiteY8" fmla="*/ 0 h 6577631"/>
              <a:gd name="connsiteX9" fmla="*/ 9772650 w 9772650"/>
              <a:gd name="connsiteY9" fmla="*/ 0 h 6577631"/>
              <a:gd name="connsiteX10" fmla="*/ 9772650 w 9772650"/>
              <a:gd name="connsiteY10" fmla="*/ 6577631 h 6577631"/>
              <a:gd name="connsiteX11" fmla="*/ 0 w 9772650"/>
              <a:gd name="connsiteY11" fmla="*/ 6577631 h 657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2650" h="6577631">
                <a:moveTo>
                  <a:pt x="381000" y="672131"/>
                </a:moveTo>
                <a:lnTo>
                  <a:pt x="381000" y="2634281"/>
                </a:lnTo>
                <a:lnTo>
                  <a:pt x="1828800" y="2634281"/>
                </a:lnTo>
                <a:lnTo>
                  <a:pt x="1828800" y="672131"/>
                </a:lnTo>
                <a:close/>
                <a:moveTo>
                  <a:pt x="0" y="0"/>
                </a:moveTo>
                <a:lnTo>
                  <a:pt x="5391150" y="0"/>
                </a:lnTo>
                <a:lnTo>
                  <a:pt x="5391150" y="1262681"/>
                </a:lnTo>
                <a:lnTo>
                  <a:pt x="6781800" y="1262681"/>
                </a:lnTo>
                <a:lnTo>
                  <a:pt x="6781800" y="0"/>
                </a:lnTo>
                <a:lnTo>
                  <a:pt x="9772650" y="0"/>
                </a:lnTo>
                <a:lnTo>
                  <a:pt x="9772650" y="6577631"/>
                </a:lnTo>
                <a:lnTo>
                  <a:pt x="0" y="6577631"/>
                </a:lnTo>
                <a:close/>
              </a:path>
            </a:pathLst>
          </a:custGeom>
        </p:spPr>
      </p:pic>
      <p:grpSp>
        <p:nvGrpSpPr>
          <p:cNvPr id="10" name="组合 9"/>
          <p:cNvGrpSpPr/>
          <p:nvPr/>
        </p:nvGrpSpPr>
        <p:grpSpPr>
          <a:xfrm>
            <a:off x="1075249" y="3451213"/>
            <a:ext cx="3146786" cy="1507147"/>
            <a:chOff x="5974263" y="4534441"/>
            <a:chExt cx="4195714" cy="2009529"/>
          </a:xfrm>
        </p:grpSpPr>
        <p:sp>
          <p:nvSpPr>
            <p:cNvPr id="14" name="矩形 13"/>
            <p:cNvSpPr/>
            <p:nvPr/>
          </p:nvSpPr>
          <p:spPr>
            <a:xfrm>
              <a:off x="6564015" y="4534441"/>
              <a:ext cx="3016212" cy="954108"/>
            </a:xfrm>
            <a:prstGeom prst="rect">
              <a:avLst/>
            </a:prstGeom>
          </p:spPr>
          <p:txBody>
            <a:bodyPr wrap="square">
              <a:spAutoFit/>
            </a:bodyPr>
            <a:lstStyle/>
            <a:p>
              <a:pPr algn="ctr"/>
              <a:r>
                <a:rPr lang="zh-CN" altLang="en-US" sz="4050" dirty="0">
                  <a:solidFill>
                    <a:srgbClr val="6B74B4"/>
                  </a:solidFill>
                  <a:latin typeface="方正姚体" panose="02010601030101010101" pitchFamily="2" charset="-122"/>
                  <a:ea typeface="方正姚体" panose="02010601030101010101" pitchFamily="2" charset="-122"/>
                </a:rPr>
                <a:t>概述</a:t>
              </a:r>
            </a:p>
          </p:txBody>
        </p:sp>
        <p:sp>
          <p:nvSpPr>
            <p:cNvPr id="15" name="文本框 14"/>
            <p:cNvSpPr txBox="1"/>
            <p:nvPr/>
          </p:nvSpPr>
          <p:spPr>
            <a:xfrm>
              <a:off x="5974263" y="5569457"/>
              <a:ext cx="4195714" cy="974513"/>
            </a:xfrm>
            <a:prstGeom prst="rect">
              <a:avLst/>
            </a:prstGeom>
            <a:noFill/>
          </p:spPr>
          <p:txBody>
            <a:bodyPr wrap="square" rtlCol="0">
              <a:spAutoFit/>
            </a:bodyPr>
            <a:lstStyle/>
            <a:p>
              <a:pPr algn="ctr">
                <a:lnSpc>
                  <a:spcPct val="130000"/>
                </a:lnSpc>
              </a:pPr>
              <a:r>
                <a:rPr lang="zh-CN" altLang="en-US" sz="1600" dirty="0">
                  <a:solidFill>
                    <a:srgbClr val="6B74B4"/>
                  </a:solidFill>
                  <a:latin typeface="+mn-ea"/>
                </a:rPr>
                <a:t>选题背景</a:t>
              </a:r>
            </a:p>
            <a:p>
              <a:pPr algn="ctr">
                <a:lnSpc>
                  <a:spcPct val="130000"/>
                </a:lnSpc>
              </a:pPr>
              <a:r>
                <a:rPr lang="zh-CN" altLang="en-US" sz="1600" dirty="0">
                  <a:solidFill>
                    <a:srgbClr val="6B74B4"/>
                  </a:solidFill>
                  <a:latin typeface="+mn-ea"/>
                </a:rPr>
                <a:t>联邦学习</a:t>
              </a:r>
            </a:p>
          </p:txBody>
        </p:sp>
      </p:grpSp>
      <p:sp>
        <p:nvSpPr>
          <p:cNvPr id="16" name="文本框 15"/>
          <p:cNvSpPr txBox="1"/>
          <p:nvPr/>
        </p:nvSpPr>
        <p:spPr>
          <a:xfrm>
            <a:off x="2295059" y="1010471"/>
            <a:ext cx="753732" cy="2850780"/>
          </a:xfrm>
          <a:prstGeom prst="rect">
            <a:avLst/>
          </a:prstGeom>
          <a:noFill/>
        </p:spPr>
        <p:txBody>
          <a:bodyPr wrap="none" rtlCol="0">
            <a:spAutoFit/>
          </a:bodyPr>
          <a:lstStyle/>
          <a:p>
            <a:r>
              <a:rPr lang="en-US" altLang="zh-CN" sz="17925" b="1" spc="225" dirty="0">
                <a:solidFill>
                  <a:srgbClr val="6B74B4"/>
                </a:solidFill>
                <a:latin typeface="Agency FB" panose="020B0503020202020204" pitchFamily="34" charset="0"/>
              </a:rPr>
              <a:t>1</a:t>
            </a:r>
            <a:endParaRPr lang="zh-CN" altLang="en-US" sz="17925" b="1" spc="225" dirty="0">
              <a:solidFill>
                <a:srgbClr val="6B74B4"/>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D5E692F5-F490-4D7B-89E4-229296CA01CB}"/>
              </a:ext>
            </a:extLst>
          </p:cNvPr>
          <p:cNvPicPr>
            <a:picLocks noChangeAspect="1"/>
          </p:cNvPicPr>
          <p:nvPr/>
        </p:nvPicPr>
        <p:blipFill rotWithShape="1">
          <a:blip r:embed="rId2"/>
          <a:srcRect t="22160"/>
          <a:stretch/>
        </p:blipFill>
        <p:spPr>
          <a:xfrm>
            <a:off x="1238268" y="2884694"/>
            <a:ext cx="6886575" cy="3729406"/>
          </a:xfrm>
          <a:prstGeom prst="rect">
            <a:avLst/>
          </a:prstGeom>
        </p:spPr>
      </p:pic>
      <p:pic>
        <p:nvPicPr>
          <p:cNvPr id="9" name="图片 8">
            <a:extLst>
              <a:ext uri="{FF2B5EF4-FFF2-40B4-BE49-F238E27FC236}">
                <a16:creationId xmlns:a16="http://schemas.microsoft.com/office/drawing/2014/main" id="{233D5A29-B9E8-437F-8384-4779763AB9CC}"/>
              </a:ext>
            </a:extLst>
          </p:cNvPr>
          <p:cNvPicPr>
            <a:picLocks noChangeAspect="1"/>
          </p:cNvPicPr>
          <p:nvPr/>
        </p:nvPicPr>
        <p:blipFill>
          <a:blip r:embed="rId3"/>
          <a:stretch>
            <a:fillRect/>
          </a:stretch>
        </p:blipFill>
        <p:spPr>
          <a:xfrm>
            <a:off x="0" y="3030834"/>
            <a:ext cx="9144000" cy="3307556"/>
          </a:xfrm>
          <a:prstGeom prst="rect">
            <a:avLst/>
          </a:prstGeom>
        </p:spPr>
      </p:pic>
      <p:grpSp>
        <p:nvGrpSpPr>
          <p:cNvPr id="8" name="组合 7"/>
          <p:cNvGrpSpPr/>
          <p:nvPr/>
        </p:nvGrpSpPr>
        <p:grpSpPr>
          <a:xfrm>
            <a:off x="212086" y="1084202"/>
            <a:ext cx="1213190" cy="891938"/>
            <a:chOff x="6207330" y="1517856"/>
            <a:chExt cx="1785075" cy="1312388"/>
          </a:xfrm>
        </p:grpSpPr>
        <p:sp>
          <p:nvSpPr>
            <p:cNvPr id="3" name="矩形 2"/>
            <p:cNvSpPr/>
            <p:nvPr/>
          </p:nvSpPr>
          <p:spPr>
            <a:xfrm>
              <a:off x="6928186" y="1662068"/>
              <a:ext cx="1064219"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概述</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1</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14" name="矩形: 圆角 13"/>
          <p:cNvSpPr/>
          <p:nvPr/>
        </p:nvSpPr>
        <p:spPr>
          <a:xfrm>
            <a:off x="3284450" y="1182251"/>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bg1"/>
                </a:solidFill>
              </a:rPr>
              <a:t>人工智能的窘境</a:t>
            </a:r>
          </a:p>
        </p:txBody>
      </p:sp>
      <p:sp>
        <p:nvSpPr>
          <p:cNvPr id="2" name="文本框 1"/>
          <p:cNvSpPr txBox="1"/>
          <p:nvPr/>
        </p:nvSpPr>
        <p:spPr>
          <a:xfrm>
            <a:off x="1425276" y="1684366"/>
            <a:ext cx="6512560" cy="1200329"/>
          </a:xfrm>
          <a:prstGeom prst="rect">
            <a:avLst/>
          </a:prstGeom>
          <a:noFill/>
        </p:spPr>
        <p:txBody>
          <a:bodyPr wrap="square" rtlCol="0">
            <a:spAutoFit/>
          </a:bodyPr>
          <a:lstStyle/>
          <a:p>
            <a:r>
              <a:rPr lang="en-US" altLang="zh-CN" dirty="0">
                <a:solidFill>
                  <a:srgbClr val="6B74B4"/>
                </a:solidFill>
              </a:rPr>
              <a:t>	2016</a:t>
            </a:r>
            <a:r>
              <a:rPr lang="zh-CN" altLang="en-US" dirty="0">
                <a:solidFill>
                  <a:srgbClr val="6B74B4"/>
                </a:solidFill>
              </a:rPr>
              <a:t>年</a:t>
            </a:r>
            <a:r>
              <a:rPr lang="en-US" altLang="zh-CN" dirty="0">
                <a:solidFill>
                  <a:srgbClr val="6B74B4"/>
                </a:solidFill>
              </a:rPr>
              <a:t>AlphaGo</a:t>
            </a:r>
            <a:r>
              <a:rPr lang="zh-CN" altLang="en-US" dirty="0">
                <a:solidFill>
                  <a:srgbClr val="6B74B4"/>
                </a:solidFill>
              </a:rPr>
              <a:t>总计使用了</a:t>
            </a:r>
            <a:r>
              <a:rPr lang="en-US" altLang="zh-CN" dirty="0">
                <a:solidFill>
                  <a:srgbClr val="6B74B4"/>
                </a:solidFill>
              </a:rPr>
              <a:t>30</a:t>
            </a:r>
            <a:r>
              <a:rPr lang="zh-CN" altLang="en-US" dirty="0">
                <a:solidFill>
                  <a:srgbClr val="6B74B4"/>
                </a:solidFill>
              </a:rPr>
              <a:t>万盘棋局作为训练数据并且接连战胜两位人类职业围棋选手，我们看到了人工智能进发出的巨大潜力，也更加憧憬人工智能技术可以在更多、更复杂、更前沿的领域施展拳脚。</a:t>
            </a:r>
          </a:p>
        </p:txBody>
      </p:sp>
      <p:sp>
        <p:nvSpPr>
          <p:cNvPr id="10" name="文本框 9">
            <a:extLst>
              <a:ext uri="{FF2B5EF4-FFF2-40B4-BE49-F238E27FC236}">
                <a16:creationId xmlns:a16="http://schemas.microsoft.com/office/drawing/2014/main" id="{FF3098C6-8813-45D5-B2DD-945A1FD09152}"/>
              </a:ext>
            </a:extLst>
          </p:cNvPr>
          <p:cNvSpPr txBox="1"/>
          <p:nvPr/>
        </p:nvSpPr>
        <p:spPr>
          <a:xfrm>
            <a:off x="1425276" y="1684365"/>
            <a:ext cx="6512560" cy="1200329"/>
          </a:xfrm>
          <a:prstGeom prst="rect">
            <a:avLst/>
          </a:prstGeom>
          <a:noFill/>
        </p:spPr>
        <p:txBody>
          <a:bodyPr wrap="square" rtlCol="0">
            <a:spAutoFit/>
          </a:bodyPr>
          <a:lstStyle/>
          <a:p>
            <a:r>
              <a:rPr lang="en-US" altLang="zh-CN" dirty="0">
                <a:solidFill>
                  <a:srgbClr val="6B74B4"/>
                </a:solidFill>
              </a:rPr>
              <a:t>	</a:t>
            </a:r>
            <a:r>
              <a:rPr lang="zh-CN" altLang="en-US" dirty="0">
                <a:solidFill>
                  <a:srgbClr val="6B74B4"/>
                </a:solidFill>
              </a:rPr>
              <a:t>如何在保障数据隐私安全的前提下，汇聚与合理且有效的处理各行各业的数据，让人工智能系统能够更加高效、准确地使用这些的数据，是当前人工智能发展需要面对的一个重要问题，为更好地解决这个问题，联邦学习应运而生。</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2086" y="1084202"/>
            <a:ext cx="1213190" cy="891938"/>
            <a:chOff x="6207330" y="1517856"/>
            <a:chExt cx="1785075" cy="1312388"/>
          </a:xfrm>
        </p:grpSpPr>
        <p:sp>
          <p:nvSpPr>
            <p:cNvPr id="3" name="矩形 2"/>
            <p:cNvSpPr/>
            <p:nvPr/>
          </p:nvSpPr>
          <p:spPr>
            <a:xfrm>
              <a:off x="6928186" y="1662068"/>
              <a:ext cx="1064219" cy="611359"/>
            </a:xfrm>
            <a:prstGeom prst="rect">
              <a:avLst/>
            </a:prstGeom>
          </p:spPr>
          <p:txBody>
            <a:bodyPr wrap="none">
              <a:spAutoFit/>
            </a:bodyPr>
            <a:lstStyle/>
            <a:p>
              <a:r>
                <a:rPr lang="zh-CN" altLang="en-US" sz="2100" noProof="1">
                  <a:solidFill>
                    <a:srgbClr val="6B74B4"/>
                  </a:solidFill>
                  <a:latin typeface="方正姚体" panose="02010601030101010101" pitchFamily="2" charset="-122"/>
                  <a:ea typeface="方正姚体" panose="02010601030101010101" pitchFamily="2" charset="-122"/>
                  <a:cs typeface="+mn-ea"/>
                  <a:sym typeface="+mn-lt"/>
                </a:rPr>
                <a:t>概述</a:t>
              </a:r>
              <a:endParaRPr lang="zh-CN" altLang="en-US" sz="21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1</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2" name="文本框 1">
            <a:extLst>
              <a:ext uri="{FF2B5EF4-FFF2-40B4-BE49-F238E27FC236}">
                <a16:creationId xmlns:a16="http://schemas.microsoft.com/office/drawing/2014/main" id="{722A995B-C09C-4E1E-8D56-8B7DFAC5EE9B}"/>
              </a:ext>
            </a:extLst>
          </p:cNvPr>
          <p:cNvSpPr txBox="1"/>
          <p:nvPr/>
        </p:nvSpPr>
        <p:spPr>
          <a:xfrm>
            <a:off x="1203934" y="1680786"/>
            <a:ext cx="6736132" cy="923330"/>
          </a:xfrm>
          <a:prstGeom prst="rect">
            <a:avLst/>
          </a:prstGeom>
          <a:noFill/>
        </p:spPr>
        <p:txBody>
          <a:bodyPr wrap="square" rtlCol="0">
            <a:spAutoFit/>
          </a:bodyPr>
          <a:lstStyle/>
          <a:p>
            <a:r>
              <a:rPr lang="en-US" altLang="zh-CN" dirty="0">
                <a:solidFill>
                  <a:srgbClr val="6B74B4"/>
                </a:solidFill>
              </a:rPr>
              <a:t>	</a:t>
            </a:r>
            <a:r>
              <a:rPr lang="zh-CN" altLang="en-US" dirty="0">
                <a:solidFill>
                  <a:srgbClr val="6B74B4"/>
                </a:solidFill>
              </a:rPr>
              <a:t>联邦学习能够通过不同种类的隐私关键技术实现且与合适的机器学习方法相结合，在保证各参与方的数据隐私安全的前提下，得到各用户所需要的模型结果，是人工智能继续发展的有力方向。</a:t>
            </a:r>
          </a:p>
        </p:txBody>
      </p:sp>
      <p:sp>
        <p:nvSpPr>
          <p:cNvPr id="11" name="矩形: 圆角 10">
            <a:extLst>
              <a:ext uri="{FF2B5EF4-FFF2-40B4-BE49-F238E27FC236}">
                <a16:creationId xmlns:a16="http://schemas.microsoft.com/office/drawing/2014/main" id="{39F9FB5D-0DC6-4A88-9431-34AF0B08116B}"/>
              </a:ext>
            </a:extLst>
          </p:cNvPr>
          <p:cNvSpPr/>
          <p:nvPr/>
        </p:nvSpPr>
        <p:spPr>
          <a:xfrm>
            <a:off x="3284450" y="1182251"/>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bg1"/>
                </a:solidFill>
              </a:rPr>
              <a:t>联邦学习架构</a:t>
            </a:r>
          </a:p>
        </p:txBody>
      </p:sp>
      <p:pic>
        <p:nvPicPr>
          <p:cNvPr id="12" name="图片 11">
            <a:extLst>
              <a:ext uri="{FF2B5EF4-FFF2-40B4-BE49-F238E27FC236}">
                <a16:creationId xmlns:a16="http://schemas.microsoft.com/office/drawing/2014/main" id="{3435B071-DC94-4896-8BD6-B17B65D5F88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8274" y="2746675"/>
            <a:ext cx="6127452" cy="35190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72000" y="1010471"/>
            <a:ext cx="7186613" cy="4837059"/>
          </a:xfrm>
          <a:custGeom>
            <a:avLst/>
            <a:gdLst>
              <a:gd name="connsiteX0" fmla="*/ 381000 w 9772650"/>
              <a:gd name="connsiteY0" fmla="*/ 672131 h 6577631"/>
              <a:gd name="connsiteX1" fmla="*/ 381000 w 9772650"/>
              <a:gd name="connsiteY1" fmla="*/ 2634281 h 6577631"/>
              <a:gd name="connsiteX2" fmla="*/ 1828800 w 9772650"/>
              <a:gd name="connsiteY2" fmla="*/ 2634281 h 6577631"/>
              <a:gd name="connsiteX3" fmla="*/ 1828800 w 9772650"/>
              <a:gd name="connsiteY3" fmla="*/ 672131 h 6577631"/>
              <a:gd name="connsiteX4" fmla="*/ 0 w 9772650"/>
              <a:gd name="connsiteY4" fmla="*/ 0 h 6577631"/>
              <a:gd name="connsiteX5" fmla="*/ 5391150 w 9772650"/>
              <a:gd name="connsiteY5" fmla="*/ 0 h 6577631"/>
              <a:gd name="connsiteX6" fmla="*/ 5391150 w 9772650"/>
              <a:gd name="connsiteY6" fmla="*/ 1262681 h 6577631"/>
              <a:gd name="connsiteX7" fmla="*/ 6781800 w 9772650"/>
              <a:gd name="connsiteY7" fmla="*/ 1262681 h 6577631"/>
              <a:gd name="connsiteX8" fmla="*/ 6781800 w 9772650"/>
              <a:gd name="connsiteY8" fmla="*/ 0 h 6577631"/>
              <a:gd name="connsiteX9" fmla="*/ 9772650 w 9772650"/>
              <a:gd name="connsiteY9" fmla="*/ 0 h 6577631"/>
              <a:gd name="connsiteX10" fmla="*/ 9772650 w 9772650"/>
              <a:gd name="connsiteY10" fmla="*/ 6577631 h 6577631"/>
              <a:gd name="connsiteX11" fmla="*/ 0 w 9772650"/>
              <a:gd name="connsiteY11" fmla="*/ 6577631 h 657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2650" h="6577631">
                <a:moveTo>
                  <a:pt x="381000" y="672131"/>
                </a:moveTo>
                <a:lnTo>
                  <a:pt x="381000" y="2634281"/>
                </a:lnTo>
                <a:lnTo>
                  <a:pt x="1828800" y="2634281"/>
                </a:lnTo>
                <a:lnTo>
                  <a:pt x="1828800" y="672131"/>
                </a:lnTo>
                <a:close/>
                <a:moveTo>
                  <a:pt x="0" y="0"/>
                </a:moveTo>
                <a:lnTo>
                  <a:pt x="5391150" y="0"/>
                </a:lnTo>
                <a:lnTo>
                  <a:pt x="5391150" y="1262681"/>
                </a:lnTo>
                <a:lnTo>
                  <a:pt x="6781800" y="1262681"/>
                </a:lnTo>
                <a:lnTo>
                  <a:pt x="6781800" y="0"/>
                </a:lnTo>
                <a:lnTo>
                  <a:pt x="9772650" y="0"/>
                </a:lnTo>
                <a:lnTo>
                  <a:pt x="9772650" y="6577631"/>
                </a:lnTo>
                <a:lnTo>
                  <a:pt x="0" y="6577631"/>
                </a:lnTo>
                <a:close/>
              </a:path>
            </a:pathLst>
          </a:custGeom>
        </p:spPr>
      </p:pic>
      <p:grpSp>
        <p:nvGrpSpPr>
          <p:cNvPr id="10" name="组合 9"/>
          <p:cNvGrpSpPr/>
          <p:nvPr/>
        </p:nvGrpSpPr>
        <p:grpSpPr>
          <a:xfrm>
            <a:off x="593462" y="3429988"/>
            <a:ext cx="4339650" cy="1357980"/>
            <a:chOff x="5974263" y="4420925"/>
            <a:chExt cx="5786199" cy="1810640"/>
          </a:xfrm>
        </p:grpSpPr>
        <p:sp>
          <p:nvSpPr>
            <p:cNvPr id="14" name="矩形 13"/>
            <p:cNvSpPr/>
            <p:nvPr/>
          </p:nvSpPr>
          <p:spPr>
            <a:xfrm>
              <a:off x="5974263" y="4420925"/>
              <a:ext cx="5786199" cy="861774"/>
            </a:xfrm>
            <a:prstGeom prst="rect">
              <a:avLst/>
            </a:prstGeom>
          </p:spPr>
          <p:txBody>
            <a:bodyPr wrap="none">
              <a:spAutoFit/>
            </a:bodyPr>
            <a:lstStyle/>
            <a:p>
              <a:r>
                <a:rPr lang="zh-CN" altLang="en-US" sz="3600" noProof="1">
                  <a:solidFill>
                    <a:srgbClr val="6B74B4"/>
                  </a:solidFill>
                  <a:latin typeface="方正姚体" panose="02010601030101010101" pitchFamily="2" charset="-122"/>
                  <a:ea typeface="方正姚体" panose="02010601030101010101" pitchFamily="2" charset="-122"/>
                  <a:cs typeface="+mn-ea"/>
                  <a:sym typeface="+mn-lt"/>
                </a:rPr>
                <a:t>研究现状与相关技术</a:t>
              </a:r>
              <a:endParaRPr lang="zh-CN" altLang="en-US" sz="3600" dirty="0">
                <a:solidFill>
                  <a:srgbClr val="6B74B4"/>
                </a:solidFill>
                <a:latin typeface="方正姚体" panose="02010601030101010101" pitchFamily="2" charset="-122"/>
                <a:ea typeface="方正姚体" panose="02010601030101010101" pitchFamily="2" charset="-122"/>
              </a:endParaRPr>
            </a:p>
          </p:txBody>
        </p:sp>
        <p:sp>
          <p:nvSpPr>
            <p:cNvPr id="15" name="文本框 14"/>
            <p:cNvSpPr txBox="1"/>
            <p:nvPr/>
          </p:nvSpPr>
          <p:spPr>
            <a:xfrm>
              <a:off x="6769506" y="5288485"/>
              <a:ext cx="4195714" cy="943080"/>
            </a:xfrm>
            <a:prstGeom prst="rect">
              <a:avLst/>
            </a:prstGeom>
            <a:noFill/>
          </p:spPr>
          <p:txBody>
            <a:bodyPr wrap="square" rtlCol="0">
              <a:spAutoFit/>
            </a:bodyPr>
            <a:lstStyle/>
            <a:p>
              <a:pPr algn="ctr">
                <a:lnSpc>
                  <a:spcPct val="130000"/>
                </a:lnSpc>
              </a:pPr>
              <a:r>
                <a:rPr lang="zh-CN" altLang="en-US" sz="1600" dirty="0">
                  <a:solidFill>
                    <a:srgbClr val="6B74B4"/>
                  </a:solidFill>
                  <a:latin typeface="+mn-ea"/>
                </a:rPr>
                <a:t>多方安全计算</a:t>
              </a:r>
              <a:endParaRPr lang="en-US" altLang="zh-CN" sz="1600" dirty="0">
                <a:solidFill>
                  <a:srgbClr val="6B74B4"/>
                </a:solidFill>
                <a:latin typeface="+mn-ea"/>
              </a:endParaRPr>
            </a:p>
            <a:p>
              <a:pPr algn="ctr">
                <a:lnSpc>
                  <a:spcPct val="130000"/>
                </a:lnSpc>
              </a:pPr>
              <a:r>
                <a:rPr lang="zh-CN" altLang="en-US" sz="1600" dirty="0">
                  <a:solidFill>
                    <a:srgbClr val="6B74B4"/>
                  </a:solidFill>
                  <a:latin typeface="+mn-ea"/>
                </a:rPr>
                <a:t>三种联邦学习</a:t>
              </a:r>
            </a:p>
          </p:txBody>
        </p:sp>
      </p:grpSp>
      <p:sp>
        <p:nvSpPr>
          <p:cNvPr id="16" name="文本框 15"/>
          <p:cNvSpPr txBox="1"/>
          <p:nvPr/>
        </p:nvSpPr>
        <p:spPr>
          <a:xfrm>
            <a:off x="2295058" y="1010471"/>
            <a:ext cx="1226618" cy="2850780"/>
          </a:xfrm>
          <a:prstGeom prst="rect">
            <a:avLst/>
          </a:prstGeom>
          <a:noFill/>
        </p:spPr>
        <p:txBody>
          <a:bodyPr wrap="none" rtlCol="0">
            <a:spAutoFit/>
          </a:bodyPr>
          <a:lstStyle/>
          <a:p>
            <a:r>
              <a:rPr lang="en-US" altLang="zh-CN" sz="17925" b="1" spc="225" dirty="0">
                <a:solidFill>
                  <a:srgbClr val="6B74B4"/>
                </a:solidFill>
                <a:latin typeface="Agency FB" panose="020B0503020202020204" pitchFamily="34" charset="0"/>
              </a:rPr>
              <a:t>2</a:t>
            </a:r>
            <a:endParaRPr lang="zh-CN" altLang="en-US" sz="17925" b="1" spc="225" dirty="0">
              <a:solidFill>
                <a:srgbClr val="6B74B4"/>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26527" y="1155099"/>
            <a:ext cx="6290945" cy="3304879"/>
          </a:xfrm>
          <a:prstGeom prst="rect">
            <a:avLst/>
          </a:prstGeom>
          <a:noFill/>
        </p:spPr>
        <p:txBody>
          <a:bodyPr wrap="square" rtlCol="0">
            <a:spAutoFit/>
          </a:bodyPr>
          <a:lstStyle/>
          <a:p>
            <a:pPr indent="-128905">
              <a:lnSpc>
                <a:spcPct val="130000"/>
              </a:lnSpc>
              <a:buFont typeface="Wingdings" panose="05000000000000000000" pitchFamily="2" charset="2"/>
              <a:buChar char="n"/>
            </a:pPr>
            <a:r>
              <a:rPr lang="zh-CN" altLang="en-US" dirty="0">
                <a:solidFill>
                  <a:srgbClr val="6B74B4"/>
                </a:solidFill>
                <a:latin typeface="+mn-ea"/>
                <a:sym typeface="+mn-ea"/>
              </a:rPr>
              <a:t>伴随着技术的不断成熟，近两年来国内外多方安全计算产业化应用的步伐明显加快。国内多方安全计算技术产品蓬勃发展，我国在多方安全计算领域的市场正在逐步成熟，已经形成了一定的竞争优势，并有望在国际竞争中占据有利地位。</a:t>
            </a:r>
            <a:endParaRPr lang="en-US" altLang="zh-CN" dirty="0">
              <a:solidFill>
                <a:srgbClr val="6B74B4"/>
              </a:solidFill>
              <a:latin typeface="+mn-ea"/>
              <a:sym typeface="+mn-ea"/>
            </a:endParaRPr>
          </a:p>
          <a:p>
            <a:pPr indent="-128905">
              <a:lnSpc>
                <a:spcPct val="130000"/>
              </a:lnSpc>
              <a:buFont typeface="Wingdings" panose="05000000000000000000" pitchFamily="2" charset="2"/>
              <a:buChar char="n"/>
            </a:pPr>
            <a:endParaRPr lang="en-US" altLang="zh-CN" dirty="0">
              <a:solidFill>
                <a:srgbClr val="6B74B4"/>
              </a:solidFill>
              <a:latin typeface="+mn-ea"/>
              <a:sym typeface="+mn-ea"/>
            </a:endParaRPr>
          </a:p>
          <a:p>
            <a:pPr indent="-128905">
              <a:lnSpc>
                <a:spcPct val="130000"/>
              </a:lnSpc>
              <a:buFont typeface="Wingdings" panose="05000000000000000000" pitchFamily="2" charset="2"/>
              <a:buChar char="n"/>
            </a:pPr>
            <a:r>
              <a:rPr lang="zh-CN" altLang="en-US" dirty="0">
                <a:solidFill>
                  <a:srgbClr val="6B74B4"/>
                </a:solidFill>
                <a:latin typeface="+mn-ea"/>
                <a:sym typeface="+mn-ea"/>
              </a:rPr>
              <a:t>国外多方安全计算技术产品创新活跃，但仍处于发展初期。从整体发展情况来看，国外的多方安全计算产品形态仍处于较为初步的阶段，尚未形成完整的产业链，产品质量也与国内由一定差距。</a:t>
            </a:r>
            <a:endParaRPr lang="zh-CN" altLang="en-US" dirty="0">
              <a:solidFill>
                <a:srgbClr val="6B74B4"/>
              </a:solidFill>
              <a:latin typeface="+mn-ea"/>
            </a:endParaRPr>
          </a:p>
        </p:txBody>
      </p:sp>
      <p:grpSp>
        <p:nvGrpSpPr>
          <p:cNvPr id="8" name="组合 7"/>
          <p:cNvGrpSpPr/>
          <p:nvPr/>
        </p:nvGrpSpPr>
        <p:grpSpPr>
          <a:xfrm>
            <a:off x="297810" y="446662"/>
            <a:ext cx="2982905" cy="891938"/>
            <a:chOff x="6207330" y="1517856"/>
            <a:chExt cx="4389016" cy="1312388"/>
          </a:xfrm>
        </p:grpSpPr>
        <p:sp>
          <p:nvSpPr>
            <p:cNvPr id="3" name="矩形 2"/>
            <p:cNvSpPr/>
            <p:nvPr/>
          </p:nvSpPr>
          <p:spPr>
            <a:xfrm>
              <a:off x="6928186" y="1662068"/>
              <a:ext cx="3668160" cy="588718"/>
            </a:xfrm>
            <a:prstGeom prst="rect">
              <a:avLst/>
            </a:prstGeom>
          </p:spPr>
          <p:txBody>
            <a:bodyPr wrap="none">
              <a:spAutoFit/>
            </a:bodyPr>
            <a:lstStyle/>
            <a:p>
              <a:r>
                <a:rPr lang="zh-CN" altLang="en-US" sz="2000" noProof="1">
                  <a:solidFill>
                    <a:srgbClr val="6B74B4"/>
                  </a:solidFill>
                  <a:latin typeface="方正姚体" panose="02010601030101010101" pitchFamily="2" charset="-122"/>
                  <a:ea typeface="方正姚体" panose="02010601030101010101" pitchFamily="2" charset="-122"/>
                  <a:cs typeface="+mn-ea"/>
                  <a:sym typeface="+mn-lt"/>
                </a:rPr>
                <a:t>研究现状与相关技术</a:t>
              </a:r>
              <a:endParaRPr lang="zh-CN" altLang="en-US" sz="20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2</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grpSp>
        <p:nvGrpSpPr>
          <p:cNvPr id="4" name="组合 3"/>
          <p:cNvGrpSpPr/>
          <p:nvPr/>
        </p:nvGrpSpPr>
        <p:grpSpPr>
          <a:xfrm>
            <a:off x="189" y="5067443"/>
            <a:ext cx="9143999" cy="1765809"/>
            <a:chOff x="0" y="4121397"/>
            <a:chExt cx="12191999" cy="2354412"/>
          </a:xfrm>
        </p:grpSpPr>
        <p:sp>
          <p:nvSpPr>
            <p:cNvPr id="10" name="矩形 9"/>
            <p:cNvSpPr/>
            <p:nvPr/>
          </p:nvSpPr>
          <p:spPr>
            <a:xfrm>
              <a:off x="0" y="5419899"/>
              <a:ext cx="12191999" cy="1055910"/>
            </a:xfrm>
            <a:prstGeom prst="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0070C0"/>
                </a:solidFill>
              </a:endParaRPr>
            </a:p>
          </p:txBody>
        </p:sp>
        <p:sp>
          <p:nvSpPr>
            <p:cNvPr id="11" name="等腰三角形 10"/>
            <p:cNvSpPr/>
            <p:nvPr/>
          </p:nvSpPr>
          <p:spPr>
            <a:xfrm>
              <a:off x="4883727" y="4121397"/>
              <a:ext cx="2424546" cy="1298502"/>
            </a:xfrm>
            <a:prstGeom prst="triangle">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5" name="矩形: 圆角 14"/>
          <p:cNvSpPr/>
          <p:nvPr/>
        </p:nvSpPr>
        <p:spPr>
          <a:xfrm>
            <a:off x="6002956" y="588924"/>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研究现状</a:t>
            </a:r>
          </a:p>
        </p:txBody>
      </p:sp>
      <p:pic>
        <p:nvPicPr>
          <p:cNvPr id="12" name="图片 11">
            <a:extLst>
              <a:ext uri="{FF2B5EF4-FFF2-40B4-BE49-F238E27FC236}">
                <a16:creationId xmlns:a16="http://schemas.microsoft.com/office/drawing/2014/main" id="{437037A0-5375-4ECA-BB0B-11CC73B81765}"/>
              </a:ext>
            </a:extLst>
          </p:cNvPr>
          <p:cNvPicPr>
            <a:picLocks noChangeAspect="1"/>
          </p:cNvPicPr>
          <p:nvPr/>
        </p:nvPicPr>
        <p:blipFill>
          <a:blip r:embed="rId3"/>
          <a:stretch>
            <a:fillRect/>
          </a:stretch>
        </p:blipFill>
        <p:spPr>
          <a:xfrm>
            <a:off x="604915" y="4670295"/>
            <a:ext cx="2858610" cy="1370996"/>
          </a:xfrm>
          <a:prstGeom prst="rect">
            <a:avLst/>
          </a:prstGeom>
        </p:spPr>
      </p:pic>
      <p:pic>
        <p:nvPicPr>
          <p:cNvPr id="13" name="图片 12">
            <a:extLst>
              <a:ext uri="{FF2B5EF4-FFF2-40B4-BE49-F238E27FC236}">
                <a16:creationId xmlns:a16="http://schemas.microsoft.com/office/drawing/2014/main" id="{1483CD51-7089-44C7-9645-392EF91154BC}"/>
              </a:ext>
            </a:extLst>
          </p:cNvPr>
          <p:cNvPicPr>
            <a:picLocks noChangeAspect="1"/>
          </p:cNvPicPr>
          <p:nvPr/>
        </p:nvPicPr>
        <p:blipFill>
          <a:blip r:embed="rId4"/>
          <a:stretch>
            <a:fillRect/>
          </a:stretch>
        </p:blipFill>
        <p:spPr>
          <a:xfrm>
            <a:off x="5651940" y="4488523"/>
            <a:ext cx="3105536" cy="15527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0803" y="666719"/>
            <a:ext cx="3444570" cy="891938"/>
            <a:chOff x="6207330" y="1517856"/>
            <a:chExt cx="5068306" cy="1312388"/>
          </a:xfrm>
        </p:grpSpPr>
        <p:sp>
          <p:nvSpPr>
            <p:cNvPr id="3" name="矩形 2"/>
            <p:cNvSpPr/>
            <p:nvPr/>
          </p:nvSpPr>
          <p:spPr>
            <a:xfrm>
              <a:off x="6928186" y="1662068"/>
              <a:ext cx="4347450" cy="679289"/>
            </a:xfrm>
            <a:prstGeom prst="rect">
              <a:avLst/>
            </a:prstGeom>
          </p:spPr>
          <p:txBody>
            <a:bodyPr wrap="none">
              <a:spAutoFit/>
            </a:bodyPr>
            <a:lstStyle/>
            <a:p>
              <a:r>
                <a:rPr lang="zh-CN" altLang="en-US" sz="2400" noProof="1">
                  <a:solidFill>
                    <a:srgbClr val="6B74B4"/>
                  </a:solidFill>
                  <a:latin typeface="方正姚体" panose="02010601030101010101" pitchFamily="2" charset="-122"/>
                  <a:ea typeface="方正姚体" panose="02010601030101010101" pitchFamily="2" charset="-122"/>
                  <a:cs typeface="+mn-ea"/>
                  <a:sym typeface="+mn-lt"/>
                </a:rPr>
                <a:t>研究现状与相关技术</a:t>
              </a:r>
              <a:endParaRPr lang="zh-CN" altLang="en-US" sz="2400" dirty="0">
                <a:solidFill>
                  <a:srgbClr val="6B74B4"/>
                </a:solidFill>
                <a:latin typeface="方正姚体" panose="02010601030101010101" pitchFamily="2" charset="-122"/>
                <a:ea typeface="方正姚体" panose="02010601030101010101" pitchFamily="2" charset="-122"/>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5" name="文本框 4"/>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2</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6" name="îşḻiḍê"/>
          <p:cNvSpPr/>
          <p:nvPr/>
        </p:nvSpPr>
        <p:spPr>
          <a:xfrm>
            <a:off x="2082560" y="2141334"/>
            <a:ext cx="4460085" cy="3844903"/>
          </a:xfrm>
          <a:prstGeom prst="hexagon">
            <a:avLst/>
          </a:prstGeom>
          <a:noFill/>
          <a:ln w="12700" cap="flat" cmpd="sng" algn="ctr">
            <a:solidFill>
              <a:schemeClr val="tx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grpSp>
        <p:nvGrpSpPr>
          <p:cNvPr id="7" name="ïṡľiḓe"/>
          <p:cNvGrpSpPr/>
          <p:nvPr/>
        </p:nvGrpSpPr>
        <p:grpSpPr>
          <a:xfrm>
            <a:off x="2408092" y="1884557"/>
            <a:ext cx="3664234" cy="4079301"/>
            <a:chOff x="1723226" y="1611761"/>
            <a:chExt cx="3771583" cy="4198809"/>
          </a:xfrm>
        </p:grpSpPr>
        <p:grpSp>
          <p:nvGrpSpPr>
            <p:cNvPr id="8" name="îṧliḓè"/>
            <p:cNvGrpSpPr/>
            <p:nvPr/>
          </p:nvGrpSpPr>
          <p:grpSpPr>
            <a:xfrm>
              <a:off x="3563346" y="1611761"/>
              <a:ext cx="1931463" cy="1435835"/>
              <a:chOff x="3563346" y="1611761"/>
              <a:chExt cx="1931463" cy="1435835"/>
            </a:xfrm>
          </p:grpSpPr>
          <p:sp>
            <p:nvSpPr>
              <p:cNvPr id="24" name="îslîdè"/>
              <p:cNvSpPr/>
              <p:nvPr/>
            </p:nvSpPr>
            <p:spPr>
              <a:xfrm>
                <a:off x="3563346" y="1611761"/>
                <a:ext cx="1665569" cy="1435835"/>
              </a:xfrm>
              <a:prstGeom prst="hexagon">
                <a:avLst/>
              </a:pr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同态加密</a:t>
                </a:r>
              </a:p>
            </p:txBody>
          </p:sp>
          <p:grpSp>
            <p:nvGrpSpPr>
              <p:cNvPr id="25" name="íşḻíďè"/>
              <p:cNvGrpSpPr/>
              <p:nvPr/>
            </p:nvGrpSpPr>
            <p:grpSpPr>
              <a:xfrm>
                <a:off x="4963018" y="2063783"/>
                <a:ext cx="531791" cy="531791"/>
                <a:chOff x="3909160" y="2249137"/>
                <a:chExt cx="648072" cy="648072"/>
              </a:xfrm>
            </p:grpSpPr>
            <p:sp>
              <p:nvSpPr>
                <p:cNvPr id="26" name="iš1ïḓê"/>
                <p:cNvSpPr/>
                <p:nvPr/>
              </p:nvSpPr>
              <p:spPr>
                <a:xfrm>
                  <a:off x="3909160" y="2249137"/>
                  <a:ext cx="648072" cy="648072"/>
                </a:xfrm>
                <a:prstGeom prst="ellipse">
                  <a:avLst/>
                </a:prstGeom>
                <a:solidFill>
                  <a:schemeClr val="bg1"/>
                </a:solidFill>
                <a:ln>
                  <a:noFill/>
                </a:ln>
                <a:effectLst>
                  <a:outerShdw blurRad="1524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27" name="iSḻiḋe"/>
                <p:cNvSpPr/>
                <p:nvPr/>
              </p:nvSpPr>
              <p:spPr bwMode="auto">
                <a:xfrm>
                  <a:off x="4043050" y="2390028"/>
                  <a:ext cx="380293" cy="36629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232A3C"/>
                    </a:solidFill>
                  </a:endParaRPr>
                </a:p>
              </p:txBody>
            </p:sp>
          </p:grpSp>
        </p:grpSp>
        <p:grpSp>
          <p:nvGrpSpPr>
            <p:cNvPr id="9" name="îṧḻíḍê"/>
            <p:cNvGrpSpPr/>
            <p:nvPr/>
          </p:nvGrpSpPr>
          <p:grpSpPr>
            <a:xfrm>
              <a:off x="2904582" y="3711165"/>
              <a:ext cx="1939815" cy="1435835"/>
              <a:chOff x="2904582" y="3711165"/>
              <a:chExt cx="1939815" cy="1435835"/>
            </a:xfrm>
          </p:grpSpPr>
          <p:sp>
            <p:nvSpPr>
              <p:cNvPr id="20" name="ïśḻiḑe"/>
              <p:cNvSpPr/>
              <p:nvPr/>
            </p:nvSpPr>
            <p:spPr>
              <a:xfrm>
                <a:off x="2904582" y="3711165"/>
                <a:ext cx="1665569" cy="1435835"/>
              </a:xfrm>
              <a:prstGeom prst="hexagon">
                <a:avLst/>
              </a:pr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秘密分享</a:t>
                </a:r>
              </a:p>
            </p:txBody>
          </p:sp>
          <p:grpSp>
            <p:nvGrpSpPr>
              <p:cNvPr id="21" name="ïşļîḑé"/>
              <p:cNvGrpSpPr/>
              <p:nvPr/>
            </p:nvGrpSpPr>
            <p:grpSpPr>
              <a:xfrm>
                <a:off x="4312606" y="4163187"/>
                <a:ext cx="531791" cy="531791"/>
                <a:chOff x="5675954" y="2249137"/>
                <a:chExt cx="648072" cy="648072"/>
              </a:xfrm>
            </p:grpSpPr>
            <p:sp>
              <p:nvSpPr>
                <p:cNvPr id="22" name="îṡliḍe"/>
                <p:cNvSpPr/>
                <p:nvPr/>
              </p:nvSpPr>
              <p:spPr>
                <a:xfrm>
                  <a:off x="5675954" y="2249137"/>
                  <a:ext cx="648072" cy="648072"/>
                </a:xfrm>
                <a:prstGeom prst="ellipse">
                  <a:avLst/>
                </a:prstGeom>
                <a:solidFill>
                  <a:schemeClr val="bg1"/>
                </a:solidFill>
                <a:ln>
                  <a:noFill/>
                </a:ln>
                <a:effectLst>
                  <a:outerShdw blurRad="1524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23" name="ïṡļidè"/>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232A3C"/>
                    </a:solidFill>
                  </a:endParaRPr>
                </a:p>
              </p:txBody>
            </p:sp>
          </p:grpSp>
        </p:grpSp>
        <p:grpSp>
          <p:nvGrpSpPr>
            <p:cNvPr id="10" name="îṧľîḓè"/>
            <p:cNvGrpSpPr/>
            <p:nvPr/>
          </p:nvGrpSpPr>
          <p:grpSpPr>
            <a:xfrm>
              <a:off x="2359361" y="2275332"/>
              <a:ext cx="1855963" cy="1435835"/>
              <a:chOff x="2359361" y="2275332"/>
              <a:chExt cx="1855963" cy="1435835"/>
            </a:xfrm>
          </p:grpSpPr>
          <p:sp>
            <p:nvSpPr>
              <p:cNvPr id="16" name="íṡ1íḓê"/>
              <p:cNvSpPr/>
              <p:nvPr/>
            </p:nvSpPr>
            <p:spPr>
              <a:xfrm>
                <a:off x="2359361" y="2275332"/>
                <a:ext cx="1665569" cy="1435835"/>
              </a:xfrm>
              <a:prstGeom prst="hexagon">
                <a:avLst/>
              </a:prstGeom>
              <a:solidFill>
                <a:schemeClr val="bg1">
                  <a:lumMod val="50000"/>
                </a:schemeClr>
              </a:solidFill>
              <a:ln>
                <a:noFill/>
              </a:ln>
              <a:effectLst>
                <a:outerShdw blurRad="1524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dirty="0"/>
                  <a:t>混淆电路</a:t>
                </a:r>
              </a:p>
            </p:txBody>
          </p:sp>
          <p:grpSp>
            <p:nvGrpSpPr>
              <p:cNvPr id="17" name="iṡlîḓe"/>
              <p:cNvGrpSpPr/>
              <p:nvPr/>
            </p:nvGrpSpPr>
            <p:grpSpPr>
              <a:xfrm>
                <a:off x="3683533" y="3070670"/>
                <a:ext cx="531791" cy="531791"/>
                <a:chOff x="4792557" y="2249137"/>
                <a:chExt cx="648072" cy="648072"/>
              </a:xfrm>
            </p:grpSpPr>
            <p:sp>
              <p:nvSpPr>
                <p:cNvPr id="18" name="îSļîḋè"/>
                <p:cNvSpPr/>
                <p:nvPr/>
              </p:nvSpPr>
              <p:spPr>
                <a:xfrm>
                  <a:off x="4792557" y="2249137"/>
                  <a:ext cx="648072" cy="648072"/>
                </a:xfrm>
                <a:prstGeom prst="ellipse">
                  <a:avLst/>
                </a:prstGeom>
                <a:solidFill>
                  <a:schemeClr val="bg1"/>
                </a:solidFill>
                <a:ln>
                  <a:noFill/>
                </a:ln>
                <a:effectLst>
                  <a:outerShdw blurRad="1524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9" name="íṣḷïḍe"/>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232A3C"/>
                    </a:solidFill>
                  </a:endParaRPr>
                </a:p>
              </p:txBody>
            </p:sp>
          </p:grpSp>
        </p:grpSp>
        <p:grpSp>
          <p:nvGrpSpPr>
            <p:cNvPr id="11" name="iṥḻîḋè"/>
            <p:cNvGrpSpPr/>
            <p:nvPr/>
          </p:nvGrpSpPr>
          <p:grpSpPr>
            <a:xfrm>
              <a:off x="1723226" y="4374735"/>
              <a:ext cx="1840120" cy="1435835"/>
              <a:chOff x="1723226" y="4374735"/>
              <a:chExt cx="1840120" cy="1435835"/>
            </a:xfrm>
          </p:grpSpPr>
          <p:sp>
            <p:nvSpPr>
              <p:cNvPr id="12" name="ïṥļidé"/>
              <p:cNvSpPr/>
              <p:nvPr/>
            </p:nvSpPr>
            <p:spPr>
              <a:xfrm>
                <a:off x="1723226" y="4374735"/>
                <a:ext cx="1665569" cy="1435835"/>
              </a:xfrm>
              <a:prstGeom prst="hexagon">
                <a:avLst/>
              </a:prstGeom>
              <a:solidFill>
                <a:schemeClr val="bg1">
                  <a:lumMod val="50000"/>
                </a:schemeClr>
              </a:solidFill>
              <a:ln>
                <a:noFill/>
              </a:ln>
              <a:effectLst>
                <a:outerShdw blurRad="1524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dirty="0"/>
                  <a:t>不经意</a:t>
                </a:r>
                <a:endParaRPr lang="en-US" altLang="zh-CN" dirty="0"/>
              </a:p>
              <a:p>
                <a:pPr algn="ctr"/>
                <a:r>
                  <a:rPr lang="zh-CN" altLang="en-US" dirty="0"/>
                  <a:t>传输</a:t>
                </a:r>
              </a:p>
            </p:txBody>
          </p:sp>
          <p:grpSp>
            <p:nvGrpSpPr>
              <p:cNvPr id="13" name="íşliḋê"/>
              <p:cNvGrpSpPr/>
              <p:nvPr/>
            </p:nvGrpSpPr>
            <p:grpSpPr>
              <a:xfrm>
                <a:off x="3031555" y="5261725"/>
                <a:ext cx="531791" cy="531791"/>
                <a:chOff x="6559351" y="2249137"/>
                <a:chExt cx="648072" cy="648072"/>
              </a:xfrm>
            </p:grpSpPr>
            <p:sp>
              <p:nvSpPr>
                <p:cNvPr id="14" name="ïşľïďè"/>
                <p:cNvSpPr/>
                <p:nvPr/>
              </p:nvSpPr>
              <p:spPr>
                <a:xfrm>
                  <a:off x="6559351" y="2249137"/>
                  <a:ext cx="648072" cy="648072"/>
                </a:xfrm>
                <a:prstGeom prst="ellipse">
                  <a:avLst/>
                </a:prstGeom>
                <a:solidFill>
                  <a:schemeClr val="bg1"/>
                </a:solidFill>
                <a:ln>
                  <a:noFill/>
                </a:ln>
                <a:effectLst>
                  <a:outerShdw blurRad="1524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sz="2400"/>
                </a:p>
              </p:txBody>
            </p:sp>
            <p:sp>
              <p:nvSpPr>
                <p:cNvPr id="15" name="íş1îḑê"/>
                <p:cNvSpPr/>
                <p:nvPr/>
              </p:nvSpPr>
              <p:spPr bwMode="auto">
                <a:xfrm>
                  <a:off x="6693241" y="2390028"/>
                  <a:ext cx="380293" cy="366291"/>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rgbClr val="6B74B4"/>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solidFill>
                      <a:srgbClr val="232A3C"/>
                    </a:solidFill>
                  </a:endParaRPr>
                </a:p>
              </p:txBody>
            </p:sp>
          </p:grpSp>
        </p:grpSp>
      </p:grpSp>
      <p:grpSp>
        <p:nvGrpSpPr>
          <p:cNvPr id="28" name="îṥļíďè"/>
          <p:cNvGrpSpPr/>
          <p:nvPr/>
        </p:nvGrpSpPr>
        <p:grpSpPr>
          <a:xfrm>
            <a:off x="5271679" y="864534"/>
            <a:ext cx="2921333" cy="940583"/>
            <a:chOff x="688718" y="4458378"/>
            <a:chExt cx="5104263" cy="1149007"/>
          </a:xfrm>
        </p:grpSpPr>
        <p:sp>
          <p:nvSpPr>
            <p:cNvPr id="29" name="íşḷîďé"/>
            <p:cNvSpPr txBox="1"/>
            <p:nvPr/>
          </p:nvSpPr>
          <p:spPr>
            <a:xfrm>
              <a:off x="688718" y="4458378"/>
              <a:ext cx="542364" cy="451105"/>
            </a:xfrm>
            <a:prstGeom prst="rect">
              <a:avLst/>
            </a:prstGeom>
            <a:noFill/>
          </p:spPr>
          <p:txBody>
            <a:bodyPr wrap="square" lIns="67500" tIns="35100" rIns="67500" bIns="35100" numCol="1" anchor="ctr">
              <a:prstTxWarp prst="textPlain">
                <a:avLst/>
              </a:prstTxWarp>
              <a:normAutofit fontScale="62500" lnSpcReduction="20000"/>
            </a:bodyPr>
            <a:lstStyle/>
            <a:p>
              <a:r>
                <a:rPr lang="en-US" sz="3600" dirty="0"/>
                <a:t>“</a:t>
              </a:r>
            </a:p>
          </p:txBody>
        </p:sp>
        <p:sp>
          <p:nvSpPr>
            <p:cNvPr id="30" name="îŝ1îḍe"/>
            <p:cNvSpPr/>
            <p:nvPr/>
          </p:nvSpPr>
          <p:spPr>
            <a:xfrm>
              <a:off x="688718" y="4909483"/>
              <a:ext cx="5104263" cy="697902"/>
            </a:xfrm>
            <a:prstGeom prst="rect">
              <a:avLst/>
            </a:prstGeom>
          </p:spPr>
          <p:txBody>
            <a:bodyPr wrap="square" lIns="67500" tIns="35100" rIns="67500" bIns="35100" anchor="ctr">
              <a:normAutofit/>
            </a:bodyPr>
            <a:lstStyle/>
            <a:p>
              <a:pPr algn="ctr">
                <a:spcBef>
                  <a:spcPct val="0"/>
                </a:spcBef>
              </a:pPr>
              <a:r>
                <a:rPr lang="zh-CN" altLang="en-US" sz="2400" b="1" dirty="0">
                  <a:solidFill>
                    <a:srgbClr val="6B74B4"/>
                  </a:solidFill>
                </a:rPr>
                <a:t>多方安全计算</a:t>
              </a:r>
            </a:p>
          </p:txBody>
        </p:sp>
      </p:grpSp>
      <p:pic>
        <p:nvPicPr>
          <p:cNvPr id="32" name="图片 31">
            <a:extLst>
              <a:ext uri="{FF2B5EF4-FFF2-40B4-BE49-F238E27FC236}">
                <a16:creationId xmlns:a16="http://schemas.microsoft.com/office/drawing/2014/main" id="{75854852-5BCF-479A-8962-CFF6AE4E8F75}"/>
              </a:ext>
            </a:extLst>
          </p:cNvPr>
          <p:cNvPicPr>
            <a:picLocks noChangeAspect="1"/>
          </p:cNvPicPr>
          <p:nvPr/>
        </p:nvPicPr>
        <p:blipFill>
          <a:blip r:embed="rId4"/>
          <a:stretch>
            <a:fillRect/>
          </a:stretch>
        </p:blipFill>
        <p:spPr>
          <a:xfrm>
            <a:off x="-1070" y="1855434"/>
            <a:ext cx="9144000" cy="42378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ppt_w</p:attrName>
                                        </p:attrNameLst>
                                      </p:cBhvr>
                                      <p:tavLst>
                                        <p:tav tm="0">
                                          <p:val>
                                            <p:fltVal val="0"/>
                                          </p:val>
                                        </p:tav>
                                        <p:tav tm="100000">
                                          <p:val>
                                            <p:strVal val="#ppt_w"/>
                                          </p:val>
                                        </p:tav>
                                      </p:tavLst>
                                    </p:anim>
                                    <p:anim calcmode="lin" valueType="num">
                                      <p:cBhvr>
                                        <p:cTn id="20" dur="500" fill="hold"/>
                                        <p:tgtEl>
                                          <p:spTgt spid="28"/>
                                        </p:tgtEl>
                                        <p:attrNameLst>
                                          <p:attrName>ppt_h</p:attrName>
                                        </p:attrNameLst>
                                      </p:cBhvr>
                                      <p:tavLst>
                                        <p:tav tm="0">
                                          <p:val>
                                            <p:fltVal val="0"/>
                                          </p:val>
                                        </p:tav>
                                        <p:tav tm="100000">
                                          <p:val>
                                            <p:strVal val="#ppt_h"/>
                                          </p:val>
                                        </p:tav>
                                      </p:tavLst>
                                    </p:anim>
                                    <p:animEffect transition="in" filter="fad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2085" y="1084202"/>
            <a:ext cx="3444570" cy="891938"/>
            <a:chOff x="6207330" y="1517856"/>
            <a:chExt cx="5068305" cy="1312388"/>
          </a:xfrm>
        </p:grpSpPr>
        <p:sp>
          <p:nvSpPr>
            <p:cNvPr id="3" name="矩形 2"/>
            <p:cNvSpPr/>
            <p:nvPr/>
          </p:nvSpPr>
          <p:spPr>
            <a:xfrm>
              <a:off x="6928186" y="1662068"/>
              <a:ext cx="4347449" cy="679289"/>
            </a:xfrm>
            <a:prstGeom prst="rect">
              <a:avLst/>
            </a:prstGeom>
          </p:spPr>
          <p:txBody>
            <a:bodyPr wrap="none">
              <a:spAutoFit/>
            </a:bodyPr>
            <a:lstStyle/>
            <a:p>
              <a:r>
                <a:rPr lang="zh-CN" altLang="en-US" sz="2400" noProof="1">
                  <a:solidFill>
                    <a:srgbClr val="6B74B4"/>
                  </a:solidFill>
                  <a:latin typeface="方正姚体" panose="02010601030101010101" pitchFamily="2" charset="-122"/>
                  <a:ea typeface="方正姚体" panose="02010601030101010101" pitchFamily="2" charset="-122"/>
                  <a:cs typeface="+mn-ea"/>
                  <a:sym typeface="+mn-lt"/>
                </a:rPr>
                <a:t>研究现状与相关技术</a:t>
              </a:r>
              <a:endParaRPr lang="zh-CN" altLang="en-US" sz="2400" dirty="0">
                <a:solidFill>
                  <a:srgbClr val="6B74B4"/>
                </a:solidFill>
                <a:latin typeface="方正姚体" panose="02010601030101010101" pitchFamily="2" charset="-122"/>
                <a:ea typeface="方正姚体" panose="02010601030101010101" pitchFamily="2"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6860" r="33178" b="78134"/>
            <a:stretch>
              <a:fillRect/>
            </a:stretch>
          </p:blipFill>
          <p:spPr>
            <a:xfrm>
              <a:off x="6207330" y="1641046"/>
              <a:ext cx="804947" cy="1189198"/>
            </a:xfrm>
            <a:custGeom>
              <a:avLst/>
              <a:gdLst>
                <a:gd name="connsiteX0" fmla="*/ 0 w 1350891"/>
                <a:gd name="connsiteY0" fmla="*/ 0 h 1376591"/>
                <a:gd name="connsiteX1" fmla="*/ 1350891 w 1350891"/>
                <a:gd name="connsiteY1" fmla="*/ 0 h 1376591"/>
                <a:gd name="connsiteX2" fmla="*/ 1350891 w 1350891"/>
                <a:gd name="connsiteY2" fmla="*/ 1151438 h 1376591"/>
                <a:gd name="connsiteX3" fmla="*/ 1125738 w 1350891"/>
                <a:gd name="connsiteY3" fmla="*/ 1376591 h 1376591"/>
                <a:gd name="connsiteX4" fmla="*/ 225153 w 1350891"/>
                <a:gd name="connsiteY4" fmla="*/ 1376591 h 1376591"/>
                <a:gd name="connsiteX5" fmla="*/ 0 w 1350891"/>
                <a:gd name="connsiteY5" fmla="*/ 1151438 h 137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891" h="1376591">
                  <a:moveTo>
                    <a:pt x="0" y="0"/>
                  </a:moveTo>
                  <a:lnTo>
                    <a:pt x="1350891" y="0"/>
                  </a:lnTo>
                  <a:lnTo>
                    <a:pt x="1350891" y="1151438"/>
                  </a:lnTo>
                  <a:cubicBezTo>
                    <a:pt x="1350891" y="1275787"/>
                    <a:pt x="1250087" y="1376591"/>
                    <a:pt x="1125738" y="1376591"/>
                  </a:cubicBezTo>
                  <a:lnTo>
                    <a:pt x="225153" y="1376591"/>
                  </a:lnTo>
                  <a:cubicBezTo>
                    <a:pt x="100804" y="1376591"/>
                    <a:pt x="0" y="1275787"/>
                    <a:pt x="0" y="1151438"/>
                  </a:cubicBezTo>
                  <a:close/>
                </a:path>
              </a:pathLst>
            </a:custGeom>
          </p:spPr>
        </p:pic>
        <p:sp>
          <p:nvSpPr>
            <p:cNvPr id="7" name="文本框 6"/>
            <p:cNvSpPr txBox="1"/>
            <p:nvPr/>
          </p:nvSpPr>
          <p:spPr>
            <a:xfrm>
              <a:off x="6281716" y="1517856"/>
              <a:ext cx="656175" cy="883075"/>
            </a:xfrm>
            <a:prstGeom prst="rect">
              <a:avLst/>
            </a:prstGeom>
            <a:noFill/>
          </p:spPr>
          <p:txBody>
            <a:bodyPr wrap="none" rtlCol="0">
              <a:spAutoFit/>
            </a:bodyPr>
            <a:lstStyle/>
            <a:p>
              <a:pPr algn="ctr"/>
              <a:r>
                <a:rPr lang="en-US" altLang="zh-CN" sz="3300" b="1" dirty="0">
                  <a:solidFill>
                    <a:schemeClr val="bg1"/>
                  </a:solidFill>
                  <a:latin typeface="方正姚体" panose="02010601030101010101" pitchFamily="2" charset="-122"/>
                  <a:ea typeface="方正姚体" panose="02010601030101010101" pitchFamily="2" charset="-122"/>
                </a:rPr>
                <a:t>2</a:t>
              </a:r>
              <a:endParaRPr lang="zh-CN" altLang="en-US" sz="3300" b="1" dirty="0">
                <a:solidFill>
                  <a:schemeClr val="bg1"/>
                </a:solidFill>
                <a:latin typeface="方正姚体" panose="02010601030101010101" pitchFamily="2" charset="-122"/>
                <a:ea typeface="方正姚体" panose="02010601030101010101" pitchFamily="2" charset="-122"/>
              </a:endParaRPr>
            </a:p>
          </p:txBody>
        </p:sp>
      </p:grpSp>
      <p:sp>
        <p:nvSpPr>
          <p:cNvPr id="24" name="矩形 23"/>
          <p:cNvSpPr/>
          <p:nvPr/>
        </p:nvSpPr>
        <p:spPr>
          <a:xfrm>
            <a:off x="486938" y="4415747"/>
            <a:ext cx="231845" cy="231845"/>
          </a:xfrm>
          <a:prstGeom prst="rect">
            <a:avLst/>
          </a:prstGeom>
          <a:solidFill>
            <a:srgbClr val="6B74B4"/>
          </a:solidFill>
          <a:ln w="635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dirty="0"/>
          </a:p>
        </p:txBody>
      </p:sp>
      <p:sp>
        <p:nvSpPr>
          <p:cNvPr id="25" name="矩形 24"/>
          <p:cNvSpPr/>
          <p:nvPr/>
        </p:nvSpPr>
        <p:spPr>
          <a:xfrm>
            <a:off x="863226" y="4375434"/>
            <a:ext cx="2328883" cy="1077218"/>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6B74B4"/>
                </a:solidFill>
              </a:rPr>
              <a:t>横向划分</a:t>
            </a:r>
            <a:endParaRPr lang="en-US" altLang="zh-CN" sz="1600" dirty="0">
              <a:solidFill>
                <a:srgbClr val="6B74B4"/>
              </a:solidFill>
            </a:endParaRPr>
          </a:p>
          <a:p>
            <a:pPr marL="285750" indent="-285750">
              <a:buFont typeface="Arial" panose="020B0604020202020204" pitchFamily="34" charset="0"/>
              <a:buChar char="•"/>
            </a:pPr>
            <a:r>
              <a:rPr lang="zh-CN" altLang="en-US" sz="1600" dirty="0">
                <a:solidFill>
                  <a:srgbClr val="6B74B4"/>
                </a:solidFill>
              </a:rPr>
              <a:t>业务相似</a:t>
            </a:r>
            <a:endParaRPr lang="en-US" altLang="zh-CN" sz="1600" dirty="0">
              <a:solidFill>
                <a:srgbClr val="6B74B4"/>
              </a:solidFill>
            </a:endParaRPr>
          </a:p>
          <a:p>
            <a:pPr marL="285750" indent="-285750">
              <a:buFont typeface="Arial" panose="020B0604020202020204" pitchFamily="34" charset="0"/>
              <a:buChar char="•"/>
            </a:pPr>
            <a:r>
              <a:rPr lang="zh-CN" altLang="en-US" sz="1600" dirty="0">
                <a:solidFill>
                  <a:srgbClr val="6B74B4"/>
                </a:solidFill>
              </a:rPr>
              <a:t>数据方特征维度相同</a:t>
            </a:r>
            <a:endParaRPr lang="en-US" altLang="zh-CN" sz="1600" dirty="0">
              <a:solidFill>
                <a:srgbClr val="6B74B4"/>
              </a:solidFill>
            </a:endParaRPr>
          </a:p>
          <a:p>
            <a:endParaRPr lang="zh-CN" altLang="en-US" sz="1600" dirty="0">
              <a:solidFill>
                <a:srgbClr val="6B74B4"/>
              </a:solidFill>
            </a:endParaRPr>
          </a:p>
        </p:txBody>
      </p:sp>
      <p:sp>
        <p:nvSpPr>
          <p:cNvPr id="26" name="矩形 25"/>
          <p:cNvSpPr/>
          <p:nvPr/>
        </p:nvSpPr>
        <p:spPr>
          <a:xfrm>
            <a:off x="3336552" y="4456060"/>
            <a:ext cx="231845" cy="231845"/>
          </a:xfrm>
          <a:prstGeom prst="rect">
            <a:avLst/>
          </a:prstGeom>
          <a:solidFill>
            <a:srgbClr val="6B74B4"/>
          </a:solidFill>
          <a:ln w="635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dirty="0"/>
          </a:p>
        </p:txBody>
      </p:sp>
      <p:sp>
        <p:nvSpPr>
          <p:cNvPr id="27" name="矩形 26"/>
          <p:cNvSpPr/>
          <p:nvPr/>
        </p:nvSpPr>
        <p:spPr>
          <a:xfrm>
            <a:off x="3712841" y="4415747"/>
            <a:ext cx="2042424" cy="1077218"/>
          </a:xfrm>
          <a:prstGeom prst="rect">
            <a:avLst/>
          </a:prstGeom>
        </p:spPr>
        <p:txBody>
          <a:bodyPr wrap="square">
            <a:spAutoFit/>
          </a:bodyPr>
          <a:lstStyle/>
          <a:p>
            <a:pPr marL="171450" indent="-171450">
              <a:buFont typeface="Arial" panose="020B0604020202020204" pitchFamily="34" charset="0"/>
              <a:buChar char="•"/>
            </a:pPr>
            <a:r>
              <a:rPr lang="zh-CN" altLang="en-US" sz="1600" dirty="0">
                <a:solidFill>
                  <a:srgbClr val="6B74B4"/>
                </a:solidFill>
              </a:rPr>
              <a:t>纵向划分</a:t>
            </a:r>
            <a:endParaRPr lang="en-US" altLang="zh-CN" sz="1600" dirty="0">
              <a:solidFill>
                <a:srgbClr val="6B74B4"/>
              </a:solidFill>
            </a:endParaRPr>
          </a:p>
          <a:p>
            <a:pPr marL="171450" indent="-171450">
              <a:buFont typeface="Arial" panose="020B0604020202020204" pitchFamily="34" charset="0"/>
              <a:buChar char="•"/>
            </a:pPr>
            <a:r>
              <a:rPr lang="zh-CN" altLang="en-US" sz="1600" dirty="0">
                <a:solidFill>
                  <a:srgbClr val="6B74B4"/>
                </a:solidFill>
              </a:rPr>
              <a:t>业务差异</a:t>
            </a:r>
            <a:endParaRPr lang="en-US" altLang="zh-CN" sz="1600" dirty="0">
              <a:solidFill>
                <a:srgbClr val="6B74B4"/>
              </a:solidFill>
            </a:endParaRPr>
          </a:p>
          <a:p>
            <a:pPr marL="171450" indent="-171450">
              <a:buFont typeface="Arial" panose="020B0604020202020204" pitchFamily="34" charset="0"/>
              <a:buChar char="•"/>
            </a:pPr>
            <a:r>
              <a:rPr lang="zh-CN" altLang="en-US" sz="1600" dirty="0">
                <a:solidFill>
                  <a:srgbClr val="6B74B4"/>
                </a:solidFill>
              </a:rPr>
              <a:t>数据方样本</a:t>
            </a:r>
            <a:r>
              <a:rPr lang="en-US" altLang="zh-CN" sz="1600" dirty="0">
                <a:solidFill>
                  <a:srgbClr val="6B74B4"/>
                </a:solidFill>
              </a:rPr>
              <a:t>ID</a:t>
            </a:r>
            <a:r>
              <a:rPr lang="zh-CN" altLang="en-US" sz="1600" dirty="0">
                <a:solidFill>
                  <a:srgbClr val="6B74B4"/>
                </a:solidFill>
              </a:rPr>
              <a:t>相同</a:t>
            </a:r>
            <a:endParaRPr lang="en-US" altLang="zh-CN" sz="1600" dirty="0">
              <a:solidFill>
                <a:srgbClr val="6B74B4"/>
              </a:solidFill>
            </a:endParaRPr>
          </a:p>
          <a:p>
            <a:pPr marL="171450" indent="-171450">
              <a:buFont typeface="Arial" panose="020B0604020202020204" pitchFamily="34" charset="0"/>
              <a:buChar char="•"/>
            </a:pPr>
            <a:endParaRPr lang="zh-CN" altLang="en-US" sz="1600" dirty="0">
              <a:solidFill>
                <a:srgbClr val="6B74B4"/>
              </a:solidFill>
            </a:endParaRPr>
          </a:p>
        </p:txBody>
      </p:sp>
      <p:sp>
        <p:nvSpPr>
          <p:cNvPr id="28" name="矩形 27"/>
          <p:cNvSpPr/>
          <p:nvPr/>
        </p:nvSpPr>
        <p:spPr>
          <a:xfrm>
            <a:off x="5899709" y="4496868"/>
            <a:ext cx="231845" cy="231845"/>
          </a:xfrm>
          <a:prstGeom prst="rect">
            <a:avLst/>
          </a:prstGeom>
          <a:solidFill>
            <a:srgbClr val="6B74B4"/>
          </a:solidFill>
          <a:ln w="635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dirty="0"/>
          </a:p>
        </p:txBody>
      </p:sp>
      <p:sp>
        <p:nvSpPr>
          <p:cNvPr id="29" name="矩形 28"/>
          <p:cNvSpPr/>
          <p:nvPr/>
        </p:nvSpPr>
        <p:spPr>
          <a:xfrm>
            <a:off x="6275997" y="4456555"/>
            <a:ext cx="2211453" cy="1077218"/>
          </a:xfrm>
          <a:prstGeom prst="rect">
            <a:avLst/>
          </a:prstGeom>
        </p:spPr>
        <p:txBody>
          <a:bodyPr wrap="square">
            <a:spAutoFit/>
          </a:bodyPr>
          <a:lstStyle/>
          <a:p>
            <a:pPr marL="171450" indent="-171450">
              <a:buFont typeface="Arial" panose="020B0604020202020204" pitchFamily="34" charset="0"/>
              <a:buChar char="•"/>
            </a:pPr>
            <a:r>
              <a:rPr lang="zh-CN" altLang="en-US" sz="1600" dirty="0">
                <a:solidFill>
                  <a:srgbClr val="6B74B4"/>
                </a:solidFill>
              </a:rPr>
              <a:t>不再划分</a:t>
            </a:r>
            <a:endParaRPr lang="en-US" altLang="zh-CN" sz="1600" dirty="0">
              <a:solidFill>
                <a:srgbClr val="6B74B4"/>
              </a:solidFill>
            </a:endParaRPr>
          </a:p>
          <a:p>
            <a:pPr marL="171450" indent="-171450">
              <a:buFont typeface="Arial" panose="020B0604020202020204" pitchFamily="34" charset="0"/>
              <a:buChar char="•"/>
            </a:pPr>
            <a:r>
              <a:rPr lang="zh-CN" altLang="en-US" sz="1600" dirty="0">
                <a:solidFill>
                  <a:srgbClr val="6B74B4"/>
                </a:solidFill>
              </a:rPr>
              <a:t>业务与地域差异</a:t>
            </a:r>
            <a:endParaRPr lang="en-US" altLang="zh-CN" sz="1600" dirty="0">
              <a:solidFill>
                <a:srgbClr val="6B74B4"/>
              </a:solidFill>
            </a:endParaRPr>
          </a:p>
          <a:p>
            <a:pPr marL="171450" indent="-171450">
              <a:buFont typeface="Arial" panose="020B0604020202020204" pitchFamily="34" charset="0"/>
              <a:buChar char="•"/>
            </a:pPr>
            <a:r>
              <a:rPr lang="zh-CN" altLang="en-US" sz="1600" dirty="0">
                <a:solidFill>
                  <a:srgbClr val="6B74B4"/>
                </a:solidFill>
              </a:rPr>
              <a:t>数据方特征维度与样本</a:t>
            </a:r>
            <a:r>
              <a:rPr lang="en-US" altLang="zh-CN" sz="1600" dirty="0">
                <a:solidFill>
                  <a:srgbClr val="6B74B4"/>
                </a:solidFill>
              </a:rPr>
              <a:t>ID</a:t>
            </a:r>
            <a:r>
              <a:rPr lang="zh-CN" altLang="en-US" sz="1600" dirty="0">
                <a:solidFill>
                  <a:srgbClr val="6B74B4"/>
                </a:solidFill>
              </a:rPr>
              <a:t>重叠度小</a:t>
            </a:r>
            <a:endParaRPr lang="en-US" altLang="zh-CN" sz="1600" dirty="0">
              <a:solidFill>
                <a:srgbClr val="6B74B4"/>
              </a:solidFill>
            </a:endParaRPr>
          </a:p>
        </p:txBody>
      </p:sp>
      <p:sp>
        <p:nvSpPr>
          <p:cNvPr id="30" name="矩形: 圆角 29"/>
          <p:cNvSpPr/>
          <p:nvPr/>
        </p:nvSpPr>
        <p:spPr>
          <a:xfrm>
            <a:off x="3370246" y="1802131"/>
            <a:ext cx="2403505" cy="355976"/>
          </a:xfrm>
          <a:prstGeom prst="roundRect">
            <a:avLst/>
          </a:prstGeom>
          <a:gradFill flip="none" rotWithShape="1">
            <a:gsLst>
              <a:gs pos="0">
                <a:srgbClr val="4E82E9"/>
              </a:gs>
              <a:gs pos="100000">
                <a:srgbClr val="BE80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联邦学习方式</a:t>
            </a:r>
          </a:p>
        </p:txBody>
      </p:sp>
      <p:pic>
        <p:nvPicPr>
          <p:cNvPr id="4" name="图片 3">
            <a:extLst>
              <a:ext uri="{FF2B5EF4-FFF2-40B4-BE49-F238E27FC236}">
                <a16:creationId xmlns:a16="http://schemas.microsoft.com/office/drawing/2014/main" id="{6FFA67AB-BB90-43C8-99B9-1C05134F5246}"/>
              </a:ext>
            </a:extLst>
          </p:cNvPr>
          <p:cNvPicPr>
            <a:picLocks noChangeAspect="1"/>
          </p:cNvPicPr>
          <p:nvPr/>
        </p:nvPicPr>
        <p:blipFill rotWithShape="1">
          <a:blip r:embed="rId4"/>
          <a:srcRect b="16522"/>
          <a:stretch/>
        </p:blipFill>
        <p:spPr>
          <a:xfrm>
            <a:off x="73474" y="2406075"/>
            <a:ext cx="3086367" cy="1908474"/>
          </a:xfrm>
          <a:prstGeom prst="rect">
            <a:avLst/>
          </a:prstGeom>
        </p:spPr>
      </p:pic>
      <p:pic>
        <p:nvPicPr>
          <p:cNvPr id="9" name="图片 8">
            <a:extLst>
              <a:ext uri="{FF2B5EF4-FFF2-40B4-BE49-F238E27FC236}">
                <a16:creationId xmlns:a16="http://schemas.microsoft.com/office/drawing/2014/main" id="{83205AF2-6140-40F0-A902-626182B65006}"/>
              </a:ext>
            </a:extLst>
          </p:cNvPr>
          <p:cNvPicPr>
            <a:picLocks noChangeAspect="1"/>
          </p:cNvPicPr>
          <p:nvPr/>
        </p:nvPicPr>
        <p:blipFill rotWithShape="1">
          <a:blip r:embed="rId5"/>
          <a:srcRect b="19185"/>
          <a:stretch/>
        </p:blipFill>
        <p:spPr>
          <a:xfrm>
            <a:off x="3059297" y="2466960"/>
            <a:ext cx="3025402" cy="1847589"/>
          </a:xfrm>
          <a:prstGeom prst="rect">
            <a:avLst/>
          </a:prstGeom>
        </p:spPr>
      </p:pic>
      <p:pic>
        <p:nvPicPr>
          <p:cNvPr id="11" name="图片 10">
            <a:extLst>
              <a:ext uri="{FF2B5EF4-FFF2-40B4-BE49-F238E27FC236}">
                <a16:creationId xmlns:a16="http://schemas.microsoft.com/office/drawing/2014/main" id="{A6008868-3C00-4102-9B49-5C61E888EAF7}"/>
              </a:ext>
            </a:extLst>
          </p:cNvPr>
          <p:cNvPicPr>
            <a:picLocks noChangeAspect="1"/>
          </p:cNvPicPr>
          <p:nvPr/>
        </p:nvPicPr>
        <p:blipFill>
          <a:blip r:embed="rId6"/>
          <a:stretch>
            <a:fillRect/>
          </a:stretch>
        </p:blipFill>
        <p:spPr>
          <a:xfrm>
            <a:off x="6000530" y="2514378"/>
            <a:ext cx="3101609" cy="17527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animBg="1"/>
      <p:bldP spid="25" grpId="1"/>
      <p:bldP spid="26" grpId="1" animBg="1"/>
      <p:bldP spid="27" grpId="1"/>
      <p:bldP spid="28" grpId="1" animBg="1"/>
      <p:bldP spid="29" grpId="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635</TotalTime>
  <Words>1490</Words>
  <Application>Microsoft Office PowerPoint</Application>
  <PresentationFormat>全屏显示(4:3)</PresentationFormat>
  <Paragraphs>201</Paragraphs>
  <Slides>23</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等线</vt:lpstr>
      <vt:lpstr>方正姚体</vt:lpstr>
      <vt:lpstr>庞门正道标题体</vt:lpstr>
      <vt:lpstr>微软雅黑</vt:lpstr>
      <vt:lpstr>Agency FB</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杨影</dc:creator>
  <cp:lastModifiedBy>梵 青</cp:lastModifiedBy>
  <cp:revision>106</cp:revision>
  <dcterms:created xsi:type="dcterms:W3CDTF">2018-07-15T12:44:00Z</dcterms:created>
  <dcterms:modified xsi:type="dcterms:W3CDTF">2022-04-08T11:22:33Z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