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4" r:id="rId5"/>
  </p:sldMasterIdLst>
  <p:notesMasterIdLst>
    <p:notesMasterId r:id="rId32"/>
  </p:notesMasterIdLst>
  <p:sldIdLst>
    <p:sldId id="25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6" r:id="rId26"/>
    <p:sldId id="287" r:id="rId27"/>
    <p:sldId id="280" r:id="rId28"/>
    <p:sldId id="281" r:id="rId29"/>
    <p:sldId id="282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5A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71300" autoAdjust="0"/>
  </p:normalViewPr>
  <p:slideViewPr>
    <p:cSldViewPr>
      <p:cViewPr varScale="1">
        <p:scale>
          <a:sx n="115" d="100"/>
          <a:sy n="115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9E73D-9D6A-4755-81CD-678F5309E756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E89B21-D1A3-4506-A7D7-B619E66BD8B2}">
      <dgm:prSet phldrT="[Text]"/>
      <dgm:spPr/>
      <dgm:t>
        <a:bodyPr/>
        <a:lstStyle/>
        <a:p>
          <a:r>
            <a:rPr lang="en-US" dirty="0"/>
            <a:t>HTTP</a:t>
          </a:r>
        </a:p>
      </dgm:t>
    </dgm:pt>
    <dgm:pt modelId="{A3D534AD-3045-4A46-85D8-DE823C1D3B66}" type="parTrans" cxnId="{51E54736-990B-42C7-9FC4-B20F91CAB543}">
      <dgm:prSet/>
      <dgm:spPr/>
      <dgm:t>
        <a:bodyPr/>
        <a:lstStyle/>
        <a:p>
          <a:endParaRPr lang="en-US"/>
        </a:p>
      </dgm:t>
    </dgm:pt>
    <dgm:pt modelId="{7970AEC5-1CA3-493C-9774-BB9C730AE5DE}" type="sibTrans" cxnId="{51E54736-990B-42C7-9FC4-B20F91CAB543}">
      <dgm:prSet/>
      <dgm:spPr/>
      <dgm:t>
        <a:bodyPr/>
        <a:lstStyle/>
        <a:p>
          <a:endParaRPr lang="en-US"/>
        </a:p>
      </dgm:t>
    </dgm:pt>
    <dgm:pt modelId="{B7B7AECC-8913-4198-801D-59EA21008358}">
      <dgm:prSet phldrT="[Text]"/>
      <dgm:spPr/>
      <dgm:t>
        <a:bodyPr/>
        <a:lstStyle/>
        <a:p>
          <a:r>
            <a:rPr lang="en-US" dirty="0"/>
            <a:t>Browser</a:t>
          </a:r>
        </a:p>
      </dgm:t>
    </dgm:pt>
    <dgm:pt modelId="{40A0B2E2-4B36-4E4F-8967-A31D86DDD377}" type="parTrans" cxnId="{379CCCC6-17CB-40EF-9615-BDF768D1A79C}">
      <dgm:prSet/>
      <dgm:spPr/>
      <dgm:t>
        <a:bodyPr/>
        <a:lstStyle/>
        <a:p>
          <a:endParaRPr lang="en-US"/>
        </a:p>
      </dgm:t>
    </dgm:pt>
    <dgm:pt modelId="{D64DF1D3-8DB4-415F-86CA-3762F18BBE9F}" type="sibTrans" cxnId="{379CCCC6-17CB-40EF-9615-BDF768D1A79C}">
      <dgm:prSet/>
      <dgm:spPr/>
      <dgm:t>
        <a:bodyPr/>
        <a:lstStyle/>
        <a:p>
          <a:endParaRPr lang="en-US"/>
        </a:p>
      </dgm:t>
    </dgm:pt>
    <dgm:pt modelId="{51C50E89-FD17-44DE-AF1C-11BF1D9E1842}">
      <dgm:prSet phldrT="[Text]"/>
      <dgm:spPr/>
      <dgm:t>
        <a:bodyPr/>
        <a:lstStyle/>
        <a:p>
          <a:r>
            <a:rPr lang="en-US" dirty="0"/>
            <a:t>Web Server</a:t>
          </a:r>
        </a:p>
      </dgm:t>
    </dgm:pt>
    <dgm:pt modelId="{7136CD78-4110-4804-BBB5-CC94324D976C}" type="parTrans" cxnId="{523E6A40-7A0D-4209-A2DA-123529F3B24C}">
      <dgm:prSet/>
      <dgm:spPr/>
      <dgm:t>
        <a:bodyPr/>
        <a:lstStyle/>
        <a:p>
          <a:endParaRPr lang="en-US"/>
        </a:p>
      </dgm:t>
    </dgm:pt>
    <dgm:pt modelId="{B79F3DDC-B57F-402F-B94A-1D7C19059F01}" type="sibTrans" cxnId="{523E6A40-7A0D-4209-A2DA-123529F3B24C}">
      <dgm:prSet/>
      <dgm:spPr/>
      <dgm:t>
        <a:bodyPr/>
        <a:lstStyle/>
        <a:p>
          <a:endParaRPr lang="en-US"/>
        </a:p>
      </dgm:t>
    </dgm:pt>
    <dgm:pt modelId="{9F27923A-CF42-4BC9-8E70-8078C73C0F34}">
      <dgm:prSet phldrT="[Text]"/>
      <dgm:spPr/>
      <dgm:t>
        <a:bodyPr/>
        <a:lstStyle/>
        <a:p>
          <a:r>
            <a:rPr lang="en-US" dirty="0"/>
            <a:t>URL / URI</a:t>
          </a:r>
        </a:p>
      </dgm:t>
    </dgm:pt>
    <dgm:pt modelId="{D930C818-9BBB-45BC-8DAC-6BEF34DB6019}" type="parTrans" cxnId="{0AF7E0BD-CD4F-4DD7-8158-5C7B2252D378}">
      <dgm:prSet/>
      <dgm:spPr/>
      <dgm:t>
        <a:bodyPr/>
        <a:lstStyle/>
        <a:p>
          <a:endParaRPr lang="en-US"/>
        </a:p>
      </dgm:t>
    </dgm:pt>
    <dgm:pt modelId="{36033919-2A4B-4E6E-A1E6-5A0470A02F61}" type="sibTrans" cxnId="{0AF7E0BD-CD4F-4DD7-8158-5C7B2252D378}">
      <dgm:prSet/>
      <dgm:spPr/>
      <dgm:t>
        <a:bodyPr/>
        <a:lstStyle/>
        <a:p>
          <a:endParaRPr lang="en-US"/>
        </a:p>
      </dgm:t>
    </dgm:pt>
    <dgm:pt modelId="{5E2E325A-7F5E-4337-98D6-7BB55C13AFEC}">
      <dgm:prSet phldrT="[Text]"/>
      <dgm:spPr/>
      <dgm:t>
        <a:bodyPr/>
        <a:lstStyle/>
        <a:p>
          <a:r>
            <a:rPr lang="en-US" dirty="0"/>
            <a:t>Platform</a:t>
          </a:r>
          <a:br>
            <a:rPr lang="en-US" dirty="0"/>
          </a:br>
          <a:r>
            <a:rPr lang="en-US" dirty="0"/>
            <a:t>ASP /PHP /JSP</a:t>
          </a:r>
        </a:p>
      </dgm:t>
    </dgm:pt>
    <dgm:pt modelId="{4EB8B0A0-28A7-4A25-B67C-7EA781EF237C}" type="parTrans" cxnId="{A940CB09-B8D9-4B8F-9B33-B13D2F4B1E4A}">
      <dgm:prSet/>
      <dgm:spPr/>
      <dgm:t>
        <a:bodyPr/>
        <a:lstStyle/>
        <a:p>
          <a:endParaRPr lang="en-US"/>
        </a:p>
      </dgm:t>
    </dgm:pt>
    <dgm:pt modelId="{8579FEF3-DED7-4CAE-B9C1-A1EA9D5EEB80}" type="sibTrans" cxnId="{A940CB09-B8D9-4B8F-9B33-B13D2F4B1E4A}">
      <dgm:prSet/>
      <dgm:spPr/>
      <dgm:t>
        <a:bodyPr/>
        <a:lstStyle/>
        <a:p>
          <a:endParaRPr lang="en-US"/>
        </a:p>
      </dgm:t>
    </dgm:pt>
    <dgm:pt modelId="{61604A2D-FD82-4475-9309-96630361B6D4}">
      <dgm:prSet phldrT="[Text]"/>
      <dgm:spPr/>
      <dgm:t>
        <a:bodyPr/>
        <a:lstStyle/>
        <a:p>
          <a:r>
            <a:rPr lang="en-US" dirty="0"/>
            <a:t>Micro-formats</a:t>
          </a:r>
        </a:p>
      </dgm:t>
    </dgm:pt>
    <dgm:pt modelId="{2FDA91B3-B9CF-46AE-8E2E-FF3498769037}" type="parTrans" cxnId="{005631A0-0CF0-4756-BA35-89F85C1A7886}">
      <dgm:prSet/>
      <dgm:spPr/>
      <dgm:t>
        <a:bodyPr/>
        <a:lstStyle/>
        <a:p>
          <a:endParaRPr lang="en-US"/>
        </a:p>
      </dgm:t>
    </dgm:pt>
    <dgm:pt modelId="{0376D363-9BA6-4F1F-AF9E-4066256EEDED}" type="sibTrans" cxnId="{005631A0-0CF0-4756-BA35-89F85C1A7886}">
      <dgm:prSet/>
      <dgm:spPr/>
      <dgm:t>
        <a:bodyPr/>
        <a:lstStyle/>
        <a:p>
          <a:endParaRPr lang="en-US"/>
        </a:p>
      </dgm:t>
    </dgm:pt>
    <dgm:pt modelId="{75B9CD6D-47BD-418B-8708-4FA228A81DB2}">
      <dgm:prSet phldrT="[Text]"/>
      <dgm:spPr/>
      <dgm:t>
        <a:bodyPr/>
        <a:lstStyle/>
        <a:p>
          <a:r>
            <a:rPr lang="en-US" dirty="0"/>
            <a:t>HTML / XHTML</a:t>
          </a:r>
        </a:p>
      </dgm:t>
    </dgm:pt>
    <dgm:pt modelId="{430F5061-2328-447A-BB5A-89A1CED80FC1}" type="parTrans" cxnId="{0504BA0F-C2F0-4B72-8496-FD582D71DEF6}">
      <dgm:prSet/>
      <dgm:spPr/>
      <dgm:t>
        <a:bodyPr/>
        <a:lstStyle/>
        <a:p>
          <a:endParaRPr lang="en-US"/>
        </a:p>
      </dgm:t>
    </dgm:pt>
    <dgm:pt modelId="{D111911C-0904-42C6-9980-4ED402BB0E49}" type="sibTrans" cxnId="{0504BA0F-C2F0-4B72-8496-FD582D71DEF6}">
      <dgm:prSet/>
      <dgm:spPr/>
      <dgm:t>
        <a:bodyPr/>
        <a:lstStyle/>
        <a:p>
          <a:endParaRPr lang="en-US"/>
        </a:p>
      </dgm:t>
    </dgm:pt>
    <dgm:pt modelId="{544B8E41-3E0A-45BF-8AF2-A2EC2957FB86}">
      <dgm:prSet phldrT="[Text]"/>
      <dgm:spPr/>
      <dgm:t>
        <a:bodyPr/>
        <a:lstStyle/>
        <a:p>
          <a:r>
            <a:rPr lang="en-US" dirty="0"/>
            <a:t>Web Building Blocks</a:t>
          </a:r>
        </a:p>
      </dgm:t>
    </dgm:pt>
    <dgm:pt modelId="{EB59D3B0-7D94-4BED-83DD-62F1D7527D05}" type="parTrans" cxnId="{F7A97BFB-D7D6-475F-9392-B7403BEE69BD}">
      <dgm:prSet/>
      <dgm:spPr/>
      <dgm:t>
        <a:bodyPr/>
        <a:lstStyle/>
        <a:p>
          <a:endParaRPr lang="en-US"/>
        </a:p>
      </dgm:t>
    </dgm:pt>
    <dgm:pt modelId="{7D57C87D-B23E-4277-8F50-88949D6D7195}" type="sibTrans" cxnId="{F7A97BFB-D7D6-475F-9392-B7403BEE69BD}">
      <dgm:prSet/>
      <dgm:spPr/>
      <dgm:t>
        <a:bodyPr/>
        <a:lstStyle/>
        <a:p>
          <a:endParaRPr lang="en-US"/>
        </a:p>
      </dgm:t>
    </dgm:pt>
    <dgm:pt modelId="{299321E5-8503-491D-9296-427929119444}">
      <dgm:prSet/>
      <dgm:spPr/>
      <dgm:t>
        <a:bodyPr/>
        <a:lstStyle/>
        <a:p>
          <a:r>
            <a:rPr lang="en-US"/>
            <a:t>AJAX</a:t>
          </a:r>
        </a:p>
      </dgm:t>
    </dgm:pt>
    <dgm:pt modelId="{30E799EA-9B15-4B2B-831C-FBF058BCA699}" type="parTrans" cxnId="{DF5B0793-6672-4462-9242-01CAB983DE11}">
      <dgm:prSet/>
      <dgm:spPr/>
      <dgm:t>
        <a:bodyPr/>
        <a:lstStyle/>
        <a:p>
          <a:endParaRPr lang="en-US"/>
        </a:p>
      </dgm:t>
    </dgm:pt>
    <dgm:pt modelId="{0BAAC4D5-CC6E-4325-8F48-3DEF85EF8A9E}" type="sibTrans" cxnId="{DF5B0793-6672-4462-9242-01CAB983DE11}">
      <dgm:prSet/>
      <dgm:spPr/>
      <dgm:t>
        <a:bodyPr/>
        <a:lstStyle/>
        <a:p>
          <a:endParaRPr lang="en-US"/>
        </a:p>
      </dgm:t>
    </dgm:pt>
    <dgm:pt modelId="{2E7C135C-8DB0-4236-AD17-C433039B0030}" type="pres">
      <dgm:prSet presAssocID="{1429E73D-9D6A-4755-81CD-678F5309E75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592950-FC6B-47B4-AD8B-74E01D002F65}" type="pres">
      <dgm:prSet presAssocID="{544B8E41-3E0A-45BF-8AF2-A2EC2957FB86}" presName="centerShape" presStyleLbl="node0" presStyleIdx="0" presStyleCnt="1" custScaleX="129735" custScaleY="125411"/>
      <dgm:spPr/>
      <dgm:t>
        <a:bodyPr/>
        <a:lstStyle/>
        <a:p>
          <a:endParaRPr lang="en-US"/>
        </a:p>
      </dgm:t>
    </dgm:pt>
    <dgm:pt modelId="{9701F7CB-212E-4671-B8FA-A25E061EAC71}" type="pres">
      <dgm:prSet presAssocID="{ACE89B21-D1A3-4506-A7D7-B619E66BD8B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21DDE-1F41-41DB-BDE8-516DEDC106B5}" type="pres">
      <dgm:prSet presAssocID="{ACE89B21-D1A3-4506-A7D7-B619E66BD8B2}" presName="dummy" presStyleCnt="0"/>
      <dgm:spPr/>
    </dgm:pt>
    <dgm:pt modelId="{D4FF067D-1C1A-41C5-9FD0-BC387E0F3A85}" type="pres">
      <dgm:prSet presAssocID="{7970AEC5-1CA3-493C-9774-BB9C730AE5DE}" presName="sibTrans" presStyleLbl="sibTrans2D1" presStyleIdx="0" presStyleCnt="8"/>
      <dgm:spPr/>
      <dgm:t>
        <a:bodyPr/>
        <a:lstStyle/>
        <a:p>
          <a:endParaRPr lang="en-US"/>
        </a:p>
      </dgm:t>
    </dgm:pt>
    <dgm:pt modelId="{5BE46F6D-3013-4190-AA59-FFF3CD3F41E9}" type="pres">
      <dgm:prSet presAssocID="{75B9CD6D-47BD-418B-8708-4FA228A81DB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2A14B-4181-4E29-88D9-5EBF7B972301}" type="pres">
      <dgm:prSet presAssocID="{75B9CD6D-47BD-418B-8708-4FA228A81DB2}" presName="dummy" presStyleCnt="0"/>
      <dgm:spPr/>
    </dgm:pt>
    <dgm:pt modelId="{6663B0B9-F050-4201-A2FF-4868EE5E122F}" type="pres">
      <dgm:prSet presAssocID="{D111911C-0904-42C6-9980-4ED402BB0E49}" presName="sibTrans" presStyleLbl="sibTrans2D1" presStyleIdx="1" presStyleCnt="8"/>
      <dgm:spPr/>
      <dgm:t>
        <a:bodyPr/>
        <a:lstStyle/>
        <a:p>
          <a:endParaRPr lang="en-US"/>
        </a:p>
      </dgm:t>
    </dgm:pt>
    <dgm:pt modelId="{A553A3CF-5048-45C1-BF80-F45E02E56486}" type="pres">
      <dgm:prSet presAssocID="{B7B7AECC-8913-4198-801D-59EA2100835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E34A6-0F75-4729-AFFA-5B4E10B26812}" type="pres">
      <dgm:prSet presAssocID="{B7B7AECC-8913-4198-801D-59EA21008358}" presName="dummy" presStyleCnt="0"/>
      <dgm:spPr/>
    </dgm:pt>
    <dgm:pt modelId="{8DA5D5F3-5960-41EA-9A2B-40E7B58551B4}" type="pres">
      <dgm:prSet presAssocID="{D64DF1D3-8DB4-415F-86CA-3762F18BBE9F}" presName="sibTrans" presStyleLbl="sibTrans2D1" presStyleIdx="2" presStyleCnt="8"/>
      <dgm:spPr/>
      <dgm:t>
        <a:bodyPr/>
        <a:lstStyle/>
        <a:p>
          <a:endParaRPr lang="en-US"/>
        </a:p>
      </dgm:t>
    </dgm:pt>
    <dgm:pt modelId="{206DDB58-332A-4A7A-BE23-41576C43F0EC}" type="pres">
      <dgm:prSet presAssocID="{51C50E89-FD17-44DE-AF1C-11BF1D9E184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62703-5608-4C63-B25C-53584FACB60B}" type="pres">
      <dgm:prSet presAssocID="{51C50E89-FD17-44DE-AF1C-11BF1D9E1842}" presName="dummy" presStyleCnt="0"/>
      <dgm:spPr/>
    </dgm:pt>
    <dgm:pt modelId="{857B7DC7-DE73-404A-89DF-30A3792C86BB}" type="pres">
      <dgm:prSet presAssocID="{B79F3DDC-B57F-402F-B94A-1D7C19059F01}" presName="sibTrans" presStyleLbl="sibTrans2D1" presStyleIdx="3" presStyleCnt="8"/>
      <dgm:spPr/>
      <dgm:t>
        <a:bodyPr/>
        <a:lstStyle/>
        <a:p>
          <a:endParaRPr lang="en-US"/>
        </a:p>
      </dgm:t>
    </dgm:pt>
    <dgm:pt modelId="{6853A5F9-B798-415C-ABFD-8F139BC87279}" type="pres">
      <dgm:prSet presAssocID="{9F27923A-CF42-4BC9-8E70-8078C73C0F34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BB1302-DBFD-4F07-93A3-63F8F4D1A8CD}" type="pres">
      <dgm:prSet presAssocID="{9F27923A-CF42-4BC9-8E70-8078C73C0F34}" presName="dummy" presStyleCnt="0"/>
      <dgm:spPr/>
    </dgm:pt>
    <dgm:pt modelId="{44404AB2-E971-400C-B1BD-871DED67CF53}" type="pres">
      <dgm:prSet presAssocID="{36033919-2A4B-4E6E-A1E6-5A0470A02F61}" presName="sibTrans" presStyleLbl="sibTrans2D1" presStyleIdx="4" presStyleCnt="8"/>
      <dgm:spPr/>
      <dgm:t>
        <a:bodyPr/>
        <a:lstStyle/>
        <a:p>
          <a:endParaRPr lang="en-US"/>
        </a:p>
      </dgm:t>
    </dgm:pt>
    <dgm:pt modelId="{42B900F3-3B85-4396-B9BA-63EAFB8666A6}" type="pres">
      <dgm:prSet presAssocID="{5E2E325A-7F5E-4337-98D6-7BB55C13AFE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66B8F-5926-4700-9273-E59709A23CF6}" type="pres">
      <dgm:prSet presAssocID="{5E2E325A-7F5E-4337-98D6-7BB55C13AFEC}" presName="dummy" presStyleCnt="0"/>
      <dgm:spPr/>
    </dgm:pt>
    <dgm:pt modelId="{3310DBA9-0371-437A-A195-4572E1BFB527}" type="pres">
      <dgm:prSet presAssocID="{8579FEF3-DED7-4CAE-B9C1-A1EA9D5EEB80}" presName="sibTrans" presStyleLbl="sibTrans2D1" presStyleIdx="5" presStyleCnt="8"/>
      <dgm:spPr/>
      <dgm:t>
        <a:bodyPr/>
        <a:lstStyle/>
        <a:p>
          <a:endParaRPr lang="en-US"/>
        </a:p>
      </dgm:t>
    </dgm:pt>
    <dgm:pt modelId="{03EF0AA5-0E6D-4E36-94E7-03240FF560AA}" type="pres">
      <dgm:prSet presAssocID="{299321E5-8503-491D-9296-427929119444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66DE9-47B8-4DA7-A7D1-030294DF54FF}" type="pres">
      <dgm:prSet presAssocID="{299321E5-8503-491D-9296-427929119444}" presName="dummy" presStyleCnt="0"/>
      <dgm:spPr/>
    </dgm:pt>
    <dgm:pt modelId="{FB01F97F-9FE9-40F9-A44F-B107601B7500}" type="pres">
      <dgm:prSet presAssocID="{0BAAC4D5-CC6E-4325-8F48-3DEF85EF8A9E}" presName="sibTrans" presStyleLbl="sibTrans2D1" presStyleIdx="6" presStyleCnt="8"/>
      <dgm:spPr/>
      <dgm:t>
        <a:bodyPr/>
        <a:lstStyle/>
        <a:p>
          <a:endParaRPr lang="en-US"/>
        </a:p>
      </dgm:t>
    </dgm:pt>
    <dgm:pt modelId="{4053ED88-6F73-4609-833A-1D18949585FB}" type="pres">
      <dgm:prSet presAssocID="{61604A2D-FD82-4475-9309-96630361B6D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EB904-B996-46C9-8F6C-28B3424947EA}" type="pres">
      <dgm:prSet presAssocID="{61604A2D-FD82-4475-9309-96630361B6D4}" presName="dummy" presStyleCnt="0"/>
      <dgm:spPr/>
    </dgm:pt>
    <dgm:pt modelId="{1B914DC2-9873-4D81-B562-705E383995D9}" type="pres">
      <dgm:prSet presAssocID="{0376D363-9BA6-4F1F-AF9E-4066256EEDED}" presName="sibTrans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DC5E6746-3104-4BA0-B824-C052EEE68CB4}" type="presOf" srcId="{8579FEF3-DED7-4CAE-B9C1-A1EA9D5EEB80}" destId="{3310DBA9-0371-437A-A195-4572E1BFB527}" srcOrd="0" destOrd="0" presId="urn:microsoft.com/office/officeart/2005/8/layout/radial6"/>
    <dgm:cxn modelId="{245C994E-1F0D-4299-8A01-0300C98F5CF6}" type="presOf" srcId="{9F27923A-CF42-4BC9-8E70-8078C73C0F34}" destId="{6853A5F9-B798-415C-ABFD-8F139BC87279}" srcOrd="0" destOrd="0" presId="urn:microsoft.com/office/officeart/2005/8/layout/radial6"/>
    <dgm:cxn modelId="{0504BA0F-C2F0-4B72-8496-FD582D71DEF6}" srcId="{544B8E41-3E0A-45BF-8AF2-A2EC2957FB86}" destId="{75B9CD6D-47BD-418B-8708-4FA228A81DB2}" srcOrd="1" destOrd="0" parTransId="{430F5061-2328-447A-BB5A-89A1CED80FC1}" sibTransId="{D111911C-0904-42C6-9980-4ED402BB0E49}"/>
    <dgm:cxn modelId="{2C3C6024-C3BD-4557-B7F7-326009F88BD2}" type="presOf" srcId="{1429E73D-9D6A-4755-81CD-678F5309E756}" destId="{2E7C135C-8DB0-4236-AD17-C433039B0030}" srcOrd="0" destOrd="0" presId="urn:microsoft.com/office/officeart/2005/8/layout/radial6"/>
    <dgm:cxn modelId="{04E8A2D2-A4D3-4751-92DB-CDE46A598D60}" type="presOf" srcId="{0BAAC4D5-CC6E-4325-8F48-3DEF85EF8A9E}" destId="{FB01F97F-9FE9-40F9-A44F-B107601B7500}" srcOrd="0" destOrd="0" presId="urn:microsoft.com/office/officeart/2005/8/layout/radial6"/>
    <dgm:cxn modelId="{903C1E3E-3386-4247-8246-30AFC63B71D2}" type="presOf" srcId="{36033919-2A4B-4E6E-A1E6-5A0470A02F61}" destId="{44404AB2-E971-400C-B1BD-871DED67CF53}" srcOrd="0" destOrd="0" presId="urn:microsoft.com/office/officeart/2005/8/layout/radial6"/>
    <dgm:cxn modelId="{3E99CF7C-F2C5-4001-AA1F-0F9B57BDB0B1}" type="presOf" srcId="{B79F3DDC-B57F-402F-B94A-1D7C19059F01}" destId="{857B7DC7-DE73-404A-89DF-30A3792C86BB}" srcOrd="0" destOrd="0" presId="urn:microsoft.com/office/officeart/2005/8/layout/radial6"/>
    <dgm:cxn modelId="{ADF50FB1-2EAE-4CE9-B564-F80E5E5C26C4}" type="presOf" srcId="{B7B7AECC-8913-4198-801D-59EA21008358}" destId="{A553A3CF-5048-45C1-BF80-F45E02E56486}" srcOrd="0" destOrd="0" presId="urn:microsoft.com/office/officeart/2005/8/layout/radial6"/>
    <dgm:cxn modelId="{DF5B0793-6672-4462-9242-01CAB983DE11}" srcId="{544B8E41-3E0A-45BF-8AF2-A2EC2957FB86}" destId="{299321E5-8503-491D-9296-427929119444}" srcOrd="6" destOrd="0" parTransId="{30E799EA-9B15-4B2B-831C-FBF058BCA699}" sibTransId="{0BAAC4D5-CC6E-4325-8F48-3DEF85EF8A9E}"/>
    <dgm:cxn modelId="{9BA25D6E-6AFC-4AA2-8E95-880615175A15}" type="presOf" srcId="{D111911C-0904-42C6-9980-4ED402BB0E49}" destId="{6663B0B9-F050-4201-A2FF-4868EE5E122F}" srcOrd="0" destOrd="0" presId="urn:microsoft.com/office/officeart/2005/8/layout/radial6"/>
    <dgm:cxn modelId="{AA5BD5BB-CD74-4DBB-A02C-0AB7031424A8}" type="presOf" srcId="{51C50E89-FD17-44DE-AF1C-11BF1D9E1842}" destId="{206DDB58-332A-4A7A-BE23-41576C43F0EC}" srcOrd="0" destOrd="0" presId="urn:microsoft.com/office/officeart/2005/8/layout/radial6"/>
    <dgm:cxn modelId="{92B2C678-6E4F-4508-9C0F-9F87C76AA30B}" type="presOf" srcId="{ACE89B21-D1A3-4506-A7D7-B619E66BD8B2}" destId="{9701F7CB-212E-4671-B8FA-A25E061EAC71}" srcOrd="0" destOrd="0" presId="urn:microsoft.com/office/officeart/2005/8/layout/radial6"/>
    <dgm:cxn modelId="{AC3D4833-C1ED-42F8-A247-CE3BB1B01203}" type="presOf" srcId="{0376D363-9BA6-4F1F-AF9E-4066256EEDED}" destId="{1B914DC2-9873-4D81-B562-705E383995D9}" srcOrd="0" destOrd="0" presId="urn:microsoft.com/office/officeart/2005/8/layout/radial6"/>
    <dgm:cxn modelId="{3FC293C6-6AFA-4411-857A-2820AC88EDD6}" type="presOf" srcId="{61604A2D-FD82-4475-9309-96630361B6D4}" destId="{4053ED88-6F73-4609-833A-1D18949585FB}" srcOrd="0" destOrd="0" presId="urn:microsoft.com/office/officeart/2005/8/layout/radial6"/>
    <dgm:cxn modelId="{16224C05-45C0-44C8-881F-3F2558CDD373}" type="presOf" srcId="{5E2E325A-7F5E-4337-98D6-7BB55C13AFEC}" destId="{42B900F3-3B85-4396-B9BA-63EAFB8666A6}" srcOrd="0" destOrd="0" presId="urn:microsoft.com/office/officeart/2005/8/layout/radial6"/>
    <dgm:cxn modelId="{11EDA034-9242-4BF3-B4C8-09E6FA75ACB3}" type="presOf" srcId="{299321E5-8503-491D-9296-427929119444}" destId="{03EF0AA5-0E6D-4E36-94E7-03240FF560AA}" srcOrd="0" destOrd="0" presId="urn:microsoft.com/office/officeart/2005/8/layout/radial6"/>
    <dgm:cxn modelId="{005631A0-0CF0-4756-BA35-89F85C1A7886}" srcId="{544B8E41-3E0A-45BF-8AF2-A2EC2957FB86}" destId="{61604A2D-FD82-4475-9309-96630361B6D4}" srcOrd="7" destOrd="0" parTransId="{2FDA91B3-B9CF-46AE-8E2E-FF3498769037}" sibTransId="{0376D363-9BA6-4F1F-AF9E-4066256EEDED}"/>
    <dgm:cxn modelId="{51E54736-990B-42C7-9FC4-B20F91CAB543}" srcId="{544B8E41-3E0A-45BF-8AF2-A2EC2957FB86}" destId="{ACE89B21-D1A3-4506-A7D7-B619E66BD8B2}" srcOrd="0" destOrd="0" parTransId="{A3D534AD-3045-4A46-85D8-DE823C1D3B66}" sibTransId="{7970AEC5-1CA3-493C-9774-BB9C730AE5DE}"/>
    <dgm:cxn modelId="{C6F94AB4-8142-4050-B30B-99BD4D85B167}" type="presOf" srcId="{D64DF1D3-8DB4-415F-86CA-3762F18BBE9F}" destId="{8DA5D5F3-5960-41EA-9A2B-40E7B58551B4}" srcOrd="0" destOrd="0" presId="urn:microsoft.com/office/officeart/2005/8/layout/radial6"/>
    <dgm:cxn modelId="{72C291F9-1362-430A-AFED-498F8F29BE83}" type="presOf" srcId="{7970AEC5-1CA3-493C-9774-BB9C730AE5DE}" destId="{D4FF067D-1C1A-41C5-9FD0-BC387E0F3A85}" srcOrd="0" destOrd="0" presId="urn:microsoft.com/office/officeart/2005/8/layout/radial6"/>
    <dgm:cxn modelId="{523E6A40-7A0D-4209-A2DA-123529F3B24C}" srcId="{544B8E41-3E0A-45BF-8AF2-A2EC2957FB86}" destId="{51C50E89-FD17-44DE-AF1C-11BF1D9E1842}" srcOrd="3" destOrd="0" parTransId="{7136CD78-4110-4804-BBB5-CC94324D976C}" sibTransId="{B79F3DDC-B57F-402F-B94A-1D7C19059F01}"/>
    <dgm:cxn modelId="{A940CB09-B8D9-4B8F-9B33-B13D2F4B1E4A}" srcId="{544B8E41-3E0A-45BF-8AF2-A2EC2957FB86}" destId="{5E2E325A-7F5E-4337-98D6-7BB55C13AFEC}" srcOrd="5" destOrd="0" parTransId="{4EB8B0A0-28A7-4A25-B67C-7EA781EF237C}" sibTransId="{8579FEF3-DED7-4CAE-B9C1-A1EA9D5EEB80}"/>
    <dgm:cxn modelId="{379CCCC6-17CB-40EF-9615-BDF768D1A79C}" srcId="{544B8E41-3E0A-45BF-8AF2-A2EC2957FB86}" destId="{B7B7AECC-8913-4198-801D-59EA21008358}" srcOrd="2" destOrd="0" parTransId="{40A0B2E2-4B36-4E4F-8967-A31D86DDD377}" sibTransId="{D64DF1D3-8DB4-415F-86CA-3762F18BBE9F}"/>
    <dgm:cxn modelId="{E971D4A9-3F21-4969-86D6-ECEC1C31D266}" type="presOf" srcId="{544B8E41-3E0A-45BF-8AF2-A2EC2957FB86}" destId="{12592950-FC6B-47B4-AD8B-74E01D002F65}" srcOrd="0" destOrd="0" presId="urn:microsoft.com/office/officeart/2005/8/layout/radial6"/>
    <dgm:cxn modelId="{8D4E2665-F0B2-445F-94E7-20F4982F8061}" type="presOf" srcId="{75B9CD6D-47BD-418B-8708-4FA228A81DB2}" destId="{5BE46F6D-3013-4190-AA59-FFF3CD3F41E9}" srcOrd="0" destOrd="0" presId="urn:microsoft.com/office/officeart/2005/8/layout/radial6"/>
    <dgm:cxn modelId="{0AF7E0BD-CD4F-4DD7-8158-5C7B2252D378}" srcId="{544B8E41-3E0A-45BF-8AF2-A2EC2957FB86}" destId="{9F27923A-CF42-4BC9-8E70-8078C73C0F34}" srcOrd="4" destOrd="0" parTransId="{D930C818-9BBB-45BC-8DAC-6BEF34DB6019}" sibTransId="{36033919-2A4B-4E6E-A1E6-5A0470A02F61}"/>
    <dgm:cxn modelId="{F7A97BFB-D7D6-475F-9392-B7403BEE69BD}" srcId="{1429E73D-9D6A-4755-81CD-678F5309E756}" destId="{544B8E41-3E0A-45BF-8AF2-A2EC2957FB86}" srcOrd="0" destOrd="0" parTransId="{EB59D3B0-7D94-4BED-83DD-62F1D7527D05}" sibTransId="{7D57C87D-B23E-4277-8F50-88949D6D7195}"/>
    <dgm:cxn modelId="{995D31B2-5341-4E1C-801B-0FB52607409B}" type="presParOf" srcId="{2E7C135C-8DB0-4236-AD17-C433039B0030}" destId="{12592950-FC6B-47B4-AD8B-74E01D002F65}" srcOrd="0" destOrd="0" presId="urn:microsoft.com/office/officeart/2005/8/layout/radial6"/>
    <dgm:cxn modelId="{E338A87F-E04B-45FB-8F6A-87C684F2147E}" type="presParOf" srcId="{2E7C135C-8DB0-4236-AD17-C433039B0030}" destId="{9701F7CB-212E-4671-B8FA-A25E061EAC71}" srcOrd="1" destOrd="0" presId="urn:microsoft.com/office/officeart/2005/8/layout/radial6"/>
    <dgm:cxn modelId="{4079BBF2-1B9F-463E-97E1-3FCDBE8175CC}" type="presParOf" srcId="{2E7C135C-8DB0-4236-AD17-C433039B0030}" destId="{51721DDE-1F41-41DB-BDE8-516DEDC106B5}" srcOrd="2" destOrd="0" presId="urn:microsoft.com/office/officeart/2005/8/layout/radial6"/>
    <dgm:cxn modelId="{96DB521F-6281-4E6A-9D31-E36FC9B30D3B}" type="presParOf" srcId="{2E7C135C-8DB0-4236-AD17-C433039B0030}" destId="{D4FF067D-1C1A-41C5-9FD0-BC387E0F3A85}" srcOrd="3" destOrd="0" presId="urn:microsoft.com/office/officeart/2005/8/layout/radial6"/>
    <dgm:cxn modelId="{51854E54-ADFA-42A3-A5B7-E18E47A57E15}" type="presParOf" srcId="{2E7C135C-8DB0-4236-AD17-C433039B0030}" destId="{5BE46F6D-3013-4190-AA59-FFF3CD3F41E9}" srcOrd="4" destOrd="0" presId="urn:microsoft.com/office/officeart/2005/8/layout/radial6"/>
    <dgm:cxn modelId="{8994A603-4F5A-4C66-AE73-0DAB06F7A476}" type="presParOf" srcId="{2E7C135C-8DB0-4236-AD17-C433039B0030}" destId="{2142A14B-4181-4E29-88D9-5EBF7B972301}" srcOrd="5" destOrd="0" presId="urn:microsoft.com/office/officeart/2005/8/layout/radial6"/>
    <dgm:cxn modelId="{B3A84B72-D497-46DA-B747-D264B1EBC0B2}" type="presParOf" srcId="{2E7C135C-8DB0-4236-AD17-C433039B0030}" destId="{6663B0B9-F050-4201-A2FF-4868EE5E122F}" srcOrd="6" destOrd="0" presId="urn:microsoft.com/office/officeart/2005/8/layout/radial6"/>
    <dgm:cxn modelId="{A16A6E08-D467-42C7-BA58-B26694F5FC95}" type="presParOf" srcId="{2E7C135C-8DB0-4236-AD17-C433039B0030}" destId="{A553A3CF-5048-45C1-BF80-F45E02E56486}" srcOrd="7" destOrd="0" presId="urn:microsoft.com/office/officeart/2005/8/layout/radial6"/>
    <dgm:cxn modelId="{77DB852C-FAB0-4415-A72F-8BDA5F2405A8}" type="presParOf" srcId="{2E7C135C-8DB0-4236-AD17-C433039B0030}" destId="{1B9E34A6-0F75-4729-AFFA-5B4E10B26812}" srcOrd="8" destOrd="0" presId="urn:microsoft.com/office/officeart/2005/8/layout/radial6"/>
    <dgm:cxn modelId="{718DD9EA-5190-4788-8450-C8F3FD066BF2}" type="presParOf" srcId="{2E7C135C-8DB0-4236-AD17-C433039B0030}" destId="{8DA5D5F3-5960-41EA-9A2B-40E7B58551B4}" srcOrd="9" destOrd="0" presId="urn:microsoft.com/office/officeart/2005/8/layout/radial6"/>
    <dgm:cxn modelId="{CDA787B1-CDDF-46EF-BC5E-4BC7EDD1889A}" type="presParOf" srcId="{2E7C135C-8DB0-4236-AD17-C433039B0030}" destId="{206DDB58-332A-4A7A-BE23-41576C43F0EC}" srcOrd="10" destOrd="0" presId="urn:microsoft.com/office/officeart/2005/8/layout/radial6"/>
    <dgm:cxn modelId="{9051BCC0-1B65-4D71-9360-86D065987011}" type="presParOf" srcId="{2E7C135C-8DB0-4236-AD17-C433039B0030}" destId="{70262703-5608-4C63-B25C-53584FACB60B}" srcOrd="11" destOrd="0" presId="urn:microsoft.com/office/officeart/2005/8/layout/radial6"/>
    <dgm:cxn modelId="{443479F1-8510-475F-82E2-AB165106B14C}" type="presParOf" srcId="{2E7C135C-8DB0-4236-AD17-C433039B0030}" destId="{857B7DC7-DE73-404A-89DF-30A3792C86BB}" srcOrd="12" destOrd="0" presId="urn:microsoft.com/office/officeart/2005/8/layout/radial6"/>
    <dgm:cxn modelId="{971F5993-E0CB-46B7-BC33-06AD3F3D2420}" type="presParOf" srcId="{2E7C135C-8DB0-4236-AD17-C433039B0030}" destId="{6853A5F9-B798-415C-ABFD-8F139BC87279}" srcOrd="13" destOrd="0" presId="urn:microsoft.com/office/officeart/2005/8/layout/radial6"/>
    <dgm:cxn modelId="{F19A240A-2AD7-4BD3-B058-40E75547A1DC}" type="presParOf" srcId="{2E7C135C-8DB0-4236-AD17-C433039B0030}" destId="{F1BB1302-DBFD-4F07-93A3-63F8F4D1A8CD}" srcOrd="14" destOrd="0" presId="urn:microsoft.com/office/officeart/2005/8/layout/radial6"/>
    <dgm:cxn modelId="{6BC0AC72-C8DD-4CF3-A23D-9E68C7B1CA4D}" type="presParOf" srcId="{2E7C135C-8DB0-4236-AD17-C433039B0030}" destId="{44404AB2-E971-400C-B1BD-871DED67CF53}" srcOrd="15" destOrd="0" presId="urn:microsoft.com/office/officeart/2005/8/layout/radial6"/>
    <dgm:cxn modelId="{4DC56E11-70B6-4F09-A1F5-0BBA780C9572}" type="presParOf" srcId="{2E7C135C-8DB0-4236-AD17-C433039B0030}" destId="{42B900F3-3B85-4396-B9BA-63EAFB8666A6}" srcOrd="16" destOrd="0" presId="urn:microsoft.com/office/officeart/2005/8/layout/radial6"/>
    <dgm:cxn modelId="{314CF0D7-516C-477E-8E0A-1DE21F0ED7E0}" type="presParOf" srcId="{2E7C135C-8DB0-4236-AD17-C433039B0030}" destId="{05B66B8F-5926-4700-9273-E59709A23CF6}" srcOrd="17" destOrd="0" presId="urn:microsoft.com/office/officeart/2005/8/layout/radial6"/>
    <dgm:cxn modelId="{DA7A630D-FB3C-4F2F-A0CC-413A47DA5F35}" type="presParOf" srcId="{2E7C135C-8DB0-4236-AD17-C433039B0030}" destId="{3310DBA9-0371-437A-A195-4572E1BFB527}" srcOrd="18" destOrd="0" presId="urn:microsoft.com/office/officeart/2005/8/layout/radial6"/>
    <dgm:cxn modelId="{95EA666E-BB1F-45B9-94D1-0DCB4645BC22}" type="presParOf" srcId="{2E7C135C-8DB0-4236-AD17-C433039B0030}" destId="{03EF0AA5-0E6D-4E36-94E7-03240FF560AA}" srcOrd="19" destOrd="0" presId="urn:microsoft.com/office/officeart/2005/8/layout/radial6"/>
    <dgm:cxn modelId="{9A885D04-002F-46F5-B314-766A68AFF0AD}" type="presParOf" srcId="{2E7C135C-8DB0-4236-AD17-C433039B0030}" destId="{6F366DE9-47B8-4DA7-A7D1-030294DF54FF}" srcOrd="20" destOrd="0" presId="urn:microsoft.com/office/officeart/2005/8/layout/radial6"/>
    <dgm:cxn modelId="{F4EED62D-E7B2-487A-8F0B-11322F07E37A}" type="presParOf" srcId="{2E7C135C-8DB0-4236-AD17-C433039B0030}" destId="{FB01F97F-9FE9-40F9-A44F-B107601B7500}" srcOrd="21" destOrd="0" presId="urn:microsoft.com/office/officeart/2005/8/layout/radial6"/>
    <dgm:cxn modelId="{7F5CCB3D-3F69-4636-A343-12F594D6CC8C}" type="presParOf" srcId="{2E7C135C-8DB0-4236-AD17-C433039B0030}" destId="{4053ED88-6F73-4609-833A-1D18949585FB}" srcOrd="22" destOrd="0" presId="urn:microsoft.com/office/officeart/2005/8/layout/radial6"/>
    <dgm:cxn modelId="{20E9AE1A-5781-4BB2-829B-859069751E64}" type="presParOf" srcId="{2E7C135C-8DB0-4236-AD17-C433039B0030}" destId="{ECCEB904-B996-46C9-8F6C-28B3424947EA}" srcOrd="23" destOrd="0" presId="urn:microsoft.com/office/officeart/2005/8/layout/radial6"/>
    <dgm:cxn modelId="{A347451D-6857-422E-895B-9D89D8CDDE26}" type="presParOf" srcId="{2E7C135C-8DB0-4236-AD17-C433039B0030}" destId="{1B914DC2-9873-4D81-B562-705E383995D9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14DC2-9873-4D81-B562-705E383995D9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13500000"/>
            <a:gd name="adj2" fmla="val 162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1F97F-9FE9-40F9-A44F-B107601B7500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10800000"/>
            <a:gd name="adj2" fmla="val 135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0DBA9-0371-437A-A195-4572E1BFB527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8100000"/>
            <a:gd name="adj2" fmla="val 108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04AB2-E971-400C-B1BD-871DED67CF53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5400000"/>
            <a:gd name="adj2" fmla="val 81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B7DC7-DE73-404A-89DF-30A3792C86BB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2700000"/>
            <a:gd name="adj2" fmla="val 54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5D5F3-5960-41EA-9A2B-40E7B58551B4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0"/>
            <a:gd name="adj2" fmla="val 27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3B0B9-F050-4201-A2FF-4868EE5E122F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18900000"/>
            <a:gd name="adj2" fmla="val 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F067D-1C1A-41C5-9FD0-BC387E0F3A85}">
      <dsp:nvSpPr>
        <dsp:cNvPr id="0" name=""/>
        <dsp:cNvSpPr/>
      </dsp:nvSpPr>
      <dsp:spPr>
        <a:xfrm>
          <a:off x="1528553" y="576053"/>
          <a:ext cx="5172492" cy="5172492"/>
        </a:xfrm>
        <a:prstGeom prst="blockArc">
          <a:avLst>
            <a:gd name="adj1" fmla="val 16200000"/>
            <a:gd name="adj2" fmla="val 18900000"/>
            <a:gd name="adj3" fmla="val 34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92950-FC6B-47B4-AD8B-74E01D002F65}">
      <dsp:nvSpPr>
        <dsp:cNvPr id="0" name=""/>
        <dsp:cNvSpPr/>
      </dsp:nvSpPr>
      <dsp:spPr>
        <a:xfrm>
          <a:off x="2971801" y="2057397"/>
          <a:ext cx="2285996" cy="22098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Web Building Blocks</a:t>
          </a:r>
        </a:p>
      </dsp:txBody>
      <dsp:txXfrm>
        <a:off x="3306577" y="2381015"/>
        <a:ext cx="1616444" cy="1562569"/>
      </dsp:txXfrm>
    </dsp:sp>
    <dsp:sp modelId="{9701F7CB-212E-4671-B8FA-A25E061EAC71}">
      <dsp:nvSpPr>
        <dsp:cNvPr id="0" name=""/>
        <dsp:cNvSpPr/>
      </dsp:nvSpPr>
      <dsp:spPr>
        <a:xfrm>
          <a:off x="3498082" y="3739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HTTP</a:t>
          </a:r>
        </a:p>
      </dsp:txBody>
      <dsp:txXfrm>
        <a:off x="3678714" y="184371"/>
        <a:ext cx="872171" cy="872171"/>
      </dsp:txXfrm>
    </dsp:sp>
    <dsp:sp modelId="{5BE46F6D-3013-4190-AA59-FFF3CD3F41E9}">
      <dsp:nvSpPr>
        <dsp:cNvPr id="0" name=""/>
        <dsp:cNvSpPr/>
      </dsp:nvSpPr>
      <dsp:spPr>
        <a:xfrm>
          <a:off x="5295436" y="748228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HTML / XHTML</a:t>
          </a:r>
        </a:p>
      </dsp:txBody>
      <dsp:txXfrm>
        <a:off x="5476068" y="928860"/>
        <a:ext cx="872171" cy="872171"/>
      </dsp:txXfrm>
    </dsp:sp>
    <dsp:sp modelId="{A553A3CF-5048-45C1-BF80-F45E02E56486}">
      <dsp:nvSpPr>
        <dsp:cNvPr id="0" name=""/>
        <dsp:cNvSpPr/>
      </dsp:nvSpPr>
      <dsp:spPr>
        <a:xfrm>
          <a:off x="6039925" y="2545582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Browser</a:t>
          </a:r>
        </a:p>
      </dsp:txBody>
      <dsp:txXfrm>
        <a:off x="6220557" y="2726214"/>
        <a:ext cx="872171" cy="872171"/>
      </dsp:txXfrm>
    </dsp:sp>
    <dsp:sp modelId="{206DDB58-332A-4A7A-BE23-41576C43F0EC}">
      <dsp:nvSpPr>
        <dsp:cNvPr id="0" name=""/>
        <dsp:cNvSpPr/>
      </dsp:nvSpPr>
      <dsp:spPr>
        <a:xfrm>
          <a:off x="5295436" y="4342936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Web Server</a:t>
          </a:r>
        </a:p>
      </dsp:txBody>
      <dsp:txXfrm>
        <a:off x="5476068" y="4523568"/>
        <a:ext cx="872171" cy="872171"/>
      </dsp:txXfrm>
    </dsp:sp>
    <dsp:sp modelId="{6853A5F9-B798-415C-ABFD-8F139BC87279}">
      <dsp:nvSpPr>
        <dsp:cNvPr id="0" name=""/>
        <dsp:cNvSpPr/>
      </dsp:nvSpPr>
      <dsp:spPr>
        <a:xfrm>
          <a:off x="3498082" y="5087425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URL / URI</a:t>
          </a:r>
        </a:p>
      </dsp:txBody>
      <dsp:txXfrm>
        <a:off x="3678714" y="5268057"/>
        <a:ext cx="872171" cy="872171"/>
      </dsp:txXfrm>
    </dsp:sp>
    <dsp:sp modelId="{42B900F3-3B85-4396-B9BA-63EAFB8666A6}">
      <dsp:nvSpPr>
        <dsp:cNvPr id="0" name=""/>
        <dsp:cNvSpPr/>
      </dsp:nvSpPr>
      <dsp:spPr>
        <a:xfrm>
          <a:off x="1700728" y="4342936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Platform</a:t>
          </a:r>
          <a:br>
            <a:rPr lang="en-US" sz="1500" kern="1200" dirty="0"/>
          </a:br>
          <a:r>
            <a:rPr lang="en-US" sz="1500" kern="1200" dirty="0"/>
            <a:t>ASP /PHP /JSP</a:t>
          </a:r>
        </a:p>
      </dsp:txBody>
      <dsp:txXfrm>
        <a:off x="1881360" y="4523568"/>
        <a:ext cx="872171" cy="872171"/>
      </dsp:txXfrm>
    </dsp:sp>
    <dsp:sp modelId="{03EF0AA5-0E6D-4E36-94E7-03240FF560AA}">
      <dsp:nvSpPr>
        <dsp:cNvPr id="0" name=""/>
        <dsp:cNvSpPr/>
      </dsp:nvSpPr>
      <dsp:spPr>
        <a:xfrm>
          <a:off x="956239" y="2545582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AJAX</a:t>
          </a:r>
        </a:p>
      </dsp:txBody>
      <dsp:txXfrm>
        <a:off x="1136871" y="2726214"/>
        <a:ext cx="872171" cy="872171"/>
      </dsp:txXfrm>
    </dsp:sp>
    <dsp:sp modelId="{4053ED88-6F73-4609-833A-1D18949585FB}">
      <dsp:nvSpPr>
        <dsp:cNvPr id="0" name=""/>
        <dsp:cNvSpPr/>
      </dsp:nvSpPr>
      <dsp:spPr>
        <a:xfrm>
          <a:off x="1700728" y="748228"/>
          <a:ext cx="1233435" cy="1233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Micro-formats</a:t>
          </a:r>
        </a:p>
      </dsp:txBody>
      <dsp:txXfrm>
        <a:off x="1881360" y="928860"/>
        <a:ext cx="872171" cy="872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ACC-4968-4604-9473-70BE5EF6D4C2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4DE-E488-4898-9DAD-6800464C87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9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9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0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3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47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02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5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56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5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8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12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6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1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9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0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8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5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D154-5BA9-44EC-88A1-307E81A09727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05128"/>
            <a:ext cx="8229600" cy="52242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C0DB-CF7C-4BE8-AE6E-67F2E369CD87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4200" y="609600"/>
            <a:ext cx="17526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324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818C-DA2D-49F2-A5FA-92E72FBAD994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E6E-8E85-43A3-8EC5-FB8163E10294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5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D8ED-C64D-46CC-90B5-5C38B4A10DAC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IST346: Info Tech Management &amp; Administration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DB80-F505-43E0-903F-8E89127120D0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5CAEE-CB22-4B3A-A2B0-7938B12DF5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4478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209800"/>
            <a:ext cx="3931920" cy="434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12B6-A2FD-4989-97DF-5ED5D4876001}" type="datetime1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447800"/>
            <a:ext cx="0" cy="5105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F9FAA-DC78-46EE-8B36-A8B9D682F010}" type="datetime1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8E5F-A020-4F57-92A0-CA5882B16980}" type="datetime1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761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42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F81A-6227-436E-88B2-7E40E127A74F}" type="datetime1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6598" y="792080"/>
            <a:ext cx="42802" cy="57611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0"/>
            <a:ext cx="5904390" cy="5714999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41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07308-CD38-4C00-9DCD-30547ADE14B6}" type="datetime1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88015F7-EBD7-42CE-A2BD-37966D6CB582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F6669D1-DB19-4C99-869C-C8425201646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FF5A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analytics/tou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66" y="458134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IST346: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16074" y="1316537"/>
            <a:ext cx="3124200" cy="4462272"/>
          </a:xfrm>
        </p:spPr>
        <p:txBody>
          <a:bodyPr/>
          <a:lstStyle/>
          <a:p>
            <a:r>
              <a:rPr lang="en-US" b="1" dirty="0"/>
              <a:t>Web Services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C609-42C7-40AE-A8A7-1F8885D90C6D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IST346: Info Tech Management &amp; Administration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41758"/>
            <a:ext cx="3212926" cy="563842"/>
          </a:xfrm>
          <a:prstGeom prst="rect">
            <a:avLst/>
          </a:prstGeom>
        </p:spPr>
      </p:pic>
      <p:pic>
        <p:nvPicPr>
          <p:cNvPr id="9" name="Picture 2" descr="G:\ist\Hosting\websites\classes.ischool.syr.edu\ist346\Content\comics\blogging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798358"/>
            <a:ext cx="6345279" cy="42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Service Architectures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21336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3581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CGI / Platform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5105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</a:t>
            </a:r>
            <a:br>
              <a:rPr lang="en-US" dirty="0"/>
            </a:br>
            <a:r>
              <a:rPr lang="en-US" dirty="0"/>
              <a:t>Database-</a:t>
            </a:r>
            <a:br>
              <a:rPr lang="en-US" dirty="0"/>
            </a:br>
            <a:r>
              <a:rPr lang="en-US" dirty="0"/>
              <a:t>Driven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828800" y="1981200"/>
            <a:ext cx="2271385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GET /index.html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1676400" y="2514600"/>
            <a:ext cx="2349861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 Stream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828800" y="3505200"/>
            <a:ext cx="219885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GET /index.php</a:t>
            </a:r>
          </a:p>
        </p:txBody>
      </p:sp>
      <p:sp>
        <p:nvSpPr>
          <p:cNvPr id="13" name="Left Arrow 12"/>
          <p:cNvSpPr/>
          <p:nvPr/>
        </p:nvSpPr>
        <p:spPr>
          <a:xfrm>
            <a:off x="1676400" y="4038600"/>
            <a:ext cx="2349861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 Stream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828800" y="5029200"/>
            <a:ext cx="219885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GET /index.php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1676400" y="5562600"/>
            <a:ext cx="2349861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 Stream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191000" y="19812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191000" y="35052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191000" y="51054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14478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86400" y="1447800"/>
            <a:ext cx="197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Interactions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0574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35814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51816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1317625" cy="7905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599" y="51816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51816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28" name="Straight Arrow Connector 27"/>
          <p:cNvCxnSpPr/>
          <p:nvPr/>
        </p:nvCxnSpPr>
        <p:spPr>
          <a:xfrm>
            <a:off x="5638800" y="2286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5638800" y="2667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43675" y="2133600"/>
            <a:ext cx="2143125" cy="685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33" name="Straight Arrow Connector 32"/>
          <p:cNvCxnSpPr/>
          <p:nvPr/>
        </p:nvCxnSpPr>
        <p:spPr>
          <a:xfrm>
            <a:off x="5638800" y="3810000"/>
            <a:ext cx="1371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5638800" y="4191000"/>
            <a:ext cx="1371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578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52578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0866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70866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6EE9-09F3-4FB4-954A-13CC148714EF}" type="datetime1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7391400" y="3124200"/>
            <a:ext cx="1524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Scalability –Vertical (Scale Up)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1000" y="31242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676400" y="3048000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Left Arrow 8"/>
          <p:cNvSpPr/>
          <p:nvPr/>
        </p:nvSpPr>
        <p:spPr>
          <a:xfrm>
            <a:off x="1676400" y="3581400"/>
            <a:ext cx="1701175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29000" y="31242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2004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599" y="32004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32004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4495800" y="3429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4495800" y="3810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43400" y="2743200"/>
            <a:ext cx="13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7600" y="2667000"/>
            <a:ext cx="1164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Server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400800" y="3124200"/>
            <a:ext cx="1081989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DB Calls</a:t>
            </a:r>
          </a:p>
        </p:txBody>
      </p:sp>
      <p:sp>
        <p:nvSpPr>
          <p:cNvPr id="22" name="Left Arrow 21"/>
          <p:cNvSpPr/>
          <p:nvPr/>
        </p:nvSpPr>
        <p:spPr>
          <a:xfrm>
            <a:off x="6324600" y="3581400"/>
            <a:ext cx="1080698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DATA  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44BD-9866-484F-97C3-A10BFC0F717A}" type="datetime1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4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Scalability – Horizontal (Scale Out)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581400" y="3352800"/>
            <a:ext cx="14478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Load-Balancer *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91000" y="51054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51816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599" y="51816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51816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52578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2578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86600" y="5410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7086600" y="5791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81000" y="3276600"/>
            <a:ext cx="12192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1752600" y="3352800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191000" y="1752600"/>
            <a:ext cx="46482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8288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599" y="18288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18288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5257800" y="205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5257800" y="2438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086600" y="205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7086600" y="2438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91200" y="137160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91200" y="472440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sp>
        <p:nvSpPr>
          <p:cNvPr id="28" name="Left Arrow 27"/>
          <p:cNvSpPr/>
          <p:nvPr/>
        </p:nvSpPr>
        <p:spPr>
          <a:xfrm>
            <a:off x="1676400" y="3810000"/>
            <a:ext cx="1708668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29" name="Right Arrow 28"/>
          <p:cNvSpPr/>
          <p:nvPr/>
        </p:nvSpPr>
        <p:spPr>
          <a:xfrm rot="17201641">
            <a:off x="4015892" y="2635905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0" name="Right Arrow 29"/>
          <p:cNvSpPr/>
          <p:nvPr/>
        </p:nvSpPr>
        <p:spPr>
          <a:xfrm rot="3471313">
            <a:off x="3994570" y="4428935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8200" y="63246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Round-Robin DNS, reverse  Proxy, hardware load balancer</a:t>
            </a:r>
          </a:p>
        </p:txBody>
      </p:sp>
      <p:sp>
        <p:nvSpPr>
          <p:cNvPr id="32" name="Right Arrow 31"/>
          <p:cNvSpPr/>
          <p:nvPr/>
        </p:nvSpPr>
        <p:spPr>
          <a:xfrm rot="6398201">
            <a:off x="4320424" y="2788091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3" name="Right Arrow 32"/>
          <p:cNvSpPr/>
          <p:nvPr/>
        </p:nvSpPr>
        <p:spPr>
          <a:xfrm rot="14547536">
            <a:off x="4286553" y="4268171"/>
            <a:ext cx="75371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       </a:t>
            </a:r>
          </a:p>
        </p:txBody>
      </p:sp>
      <p:sp>
        <p:nvSpPr>
          <p:cNvPr id="34" name="Up-Down Arrow 33"/>
          <p:cNvSpPr/>
          <p:nvPr/>
        </p:nvSpPr>
        <p:spPr>
          <a:xfrm>
            <a:off x="8077200" y="3124200"/>
            <a:ext cx="381000" cy="1752600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4200" y="3657600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Replication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48F8-DB7E-4FDE-B3D2-30962E6664C0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8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Scalability –Up and Out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467600" y="1447800"/>
            <a:ext cx="1524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295400"/>
            <a:ext cx="121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-148083" y="2891283"/>
            <a:ext cx="1578290" cy="672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6" name="Left Arrow 5"/>
          <p:cNvSpPr/>
          <p:nvPr/>
        </p:nvSpPr>
        <p:spPr>
          <a:xfrm rot="5400000">
            <a:off x="400075" y="2876525"/>
            <a:ext cx="1701175" cy="672525"/>
          </a:xfrm>
          <a:prstGeom prst="leftArrow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 Response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05200" y="14478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5240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799" y="15240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96200" y="15240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572000" y="17526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4572000" y="21336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7200" y="11430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43801" y="1143000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Server 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91400" y="5486400"/>
            <a:ext cx="1524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429000" y="55626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56388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599" y="56388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5562600"/>
            <a:ext cx="1066800" cy="8715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22" name="Straight Arrow Connector 21"/>
          <p:cNvCxnSpPr/>
          <p:nvPr/>
        </p:nvCxnSpPr>
        <p:spPr>
          <a:xfrm>
            <a:off x="4495800" y="5867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4495800" y="62484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43400" y="52578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67600" y="5105400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 Server 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505200" y="28194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28956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799" y="28956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33" name="Straight Arrow Connector 32"/>
          <p:cNvCxnSpPr/>
          <p:nvPr/>
        </p:nvCxnSpPr>
        <p:spPr>
          <a:xfrm>
            <a:off x="4572000" y="3124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4572000" y="35052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91000" y="25146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 2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429001" y="4191000"/>
            <a:ext cx="30480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1" y="42672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267200"/>
            <a:ext cx="1143001" cy="8667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cxnSp>
        <p:nvCxnSpPr>
          <p:cNvPr id="42" name="Straight Arrow Connector 41"/>
          <p:cNvCxnSpPr/>
          <p:nvPr/>
        </p:nvCxnSpPr>
        <p:spPr>
          <a:xfrm>
            <a:off x="4495801" y="44958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4495801" y="48768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43401" y="3886200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 3</a:t>
            </a:r>
          </a:p>
        </p:txBody>
      </p:sp>
      <p:sp>
        <p:nvSpPr>
          <p:cNvPr id="45" name="Up-Down Arrow 44"/>
          <p:cNvSpPr/>
          <p:nvPr/>
        </p:nvSpPr>
        <p:spPr>
          <a:xfrm>
            <a:off x="8458200" y="3048000"/>
            <a:ext cx="381000" cy="1752600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315200" y="3581400"/>
            <a:ext cx="122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Replication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04800" y="4114800"/>
            <a:ext cx="1447800" cy="1066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Load-Balancer *</a:t>
            </a:r>
          </a:p>
        </p:txBody>
      </p:sp>
      <p:sp>
        <p:nvSpPr>
          <p:cNvPr id="51" name="Up-Down Arrow 50"/>
          <p:cNvSpPr/>
          <p:nvPr/>
        </p:nvSpPr>
        <p:spPr>
          <a:xfrm rot="1902157">
            <a:off x="2238176" y="1694800"/>
            <a:ext cx="510594" cy="2573005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Up-Down Arrow 51"/>
          <p:cNvSpPr/>
          <p:nvPr/>
        </p:nvSpPr>
        <p:spPr>
          <a:xfrm rot="7883368">
            <a:off x="2263964" y="4840106"/>
            <a:ext cx="510594" cy="1796948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-Down Arrow 52"/>
          <p:cNvSpPr/>
          <p:nvPr/>
        </p:nvSpPr>
        <p:spPr>
          <a:xfrm rot="5725226">
            <a:off x="2381845" y="4112821"/>
            <a:ext cx="510594" cy="1575496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Up-Down Arrow 53"/>
          <p:cNvSpPr/>
          <p:nvPr/>
        </p:nvSpPr>
        <p:spPr>
          <a:xfrm rot="3444206">
            <a:off x="2405092" y="3009837"/>
            <a:ext cx="510594" cy="1828530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Up-Down Arrow 54"/>
          <p:cNvSpPr/>
          <p:nvPr/>
        </p:nvSpPr>
        <p:spPr>
          <a:xfrm rot="5400000">
            <a:off x="6860422" y="1369178"/>
            <a:ext cx="510594" cy="9726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Up-Down Arrow 55"/>
          <p:cNvSpPr/>
          <p:nvPr/>
        </p:nvSpPr>
        <p:spPr>
          <a:xfrm rot="5400000">
            <a:off x="6631822" y="5636378"/>
            <a:ext cx="510594" cy="972639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Up-Down Arrow 56"/>
          <p:cNvSpPr/>
          <p:nvPr/>
        </p:nvSpPr>
        <p:spPr>
          <a:xfrm rot="2984085">
            <a:off x="6844141" y="2233474"/>
            <a:ext cx="510594" cy="1398663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-Down Arrow 57"/>
          <p:cNvSpPr/>
          <p:nvPr/>
        </p:nvSpPr>
        <p:spPr>
          <a:xfrm rot="18527500">
            <a:off x="6767940" y="4519473"/>
            <a:ext cx="510594" cy="1398663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57A4-2F88-4ABD-85DD-69E6ABA90D0B}" type="datetime1">
              <a:rPr lang="en-US" smtClean="0"/>
              <a:t>11/8/2018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Don’t underestimate the importance of scalability</a:t>
            </a:r>
          </a:p>
          <a:p>
            <a:r>
              <a:rPr lang="en-US" dirty="0"/>
              <a:t>Scaling up is easier, but limiting.</a:t>
            </a:r>
          </a:p>
          <a:p>
            <a:r>
              <a:rPr lang="en-US" dirty="0"/>
              <a:t>You might not need to scale right away…</a:t>
            </a:r>
          </a:p>
          <a:p>
            <a:r>
              <a:rPr lang="en-US" dirty="0"/>
              <a:t>But you should always consider it when deploying a service. </a:t>
            </a:r>
          </a:p>
          <a:p>
            <a:r>
              <a:rPr lang="en-US" dirty="0"/>
              <a:t>Factor it into the equation from the beginning.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7F87-E02B-46AC-84AC-D4A86BB7BC53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24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Platforms – Everyone’s got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</a:t>
            </a:r>
          </a:p>
          <a:p>
            <a:pPr lvl="1"/>
            <a:r>
              <a:rPr lang="en-US" dirty="0"/>
              <a:t>Apache / Tomcat / JSP</a:t>
            </a:r>
          </a:p>
          <a:p>
            <a:r>
              <a:rPr lang="en-US" dirty="0"/>
              <a:t>Microsoft</a:t>
            </a:r>
          </a:p>
          <a:p>
            <a:pPr lvl="1"/>
            <a:r>
              <a:rPr lang="en-US" dirty="0"/>
              <a:t>IIS / ASP.NET </a:t>
            </a:r>
          </a:p>
          <a:p>
            <a:r>
              <a:rPr lang="en-US" dirty="0"/>
              <a:t>Linux</a:t>
            </a:r>
          </a:p>
          <a:p>
            <a:pPr lvl="1"/>
            <a:r>
              <a:rPr lang="en-US" dirty="0"/>
              <a:t>Apache / PHP</a:t>
            </a:r>
          </a:p>
          <a:p>
            <a:pPr lvl="1"/>
            <a:r>
              <a:rPr lang="en-US" dirty="0"/>
              <a:t>Ruby on Rails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Classic Perl / CGI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1B15-50C0-4980-B358-9578FCB3D211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2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(Website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Trending, methods of entry, exit,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Allows you to tailor your site for exactly whom your trying to attract and market too.</a:t>
            </a:r>
          </a:p>
          <a:p>
            <a:r>
              <a:rPr lang="en-US" dirty="0"/>
              <a:t>Determine what browsers users are using so you can again tailor your site properly.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http://www.google.com/analytics/tour.html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26CD-DF35-4771-9FC1-F1A3FFD490BF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4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Content Management Systems WCMS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2000" cy="4800600"/>
          </a:xfrm>
        </p:spPr>
        <p:txBody>
          <a:bodyPr/>
          <a:lstStyle/>
          <a:p>
            <a:r>
              <a:rPr lang="en-US" dirty="0"/>
              <a:t>Web Content Management System is what appears to be a website but in reality is a web based application.</a:t>
            </a:r>
          </a:p>
          <a:p>
            <a:r>
              <a:rPr lang="en-US" dirty="0"/>
              <a:t>Use WYSIWUG (what you see is what you get editor) for page creation.</a:t>
            </a:r>
          </a:p>
          <a:p>
            <a:r>
              <a:rPr lang="en-US" dirty="0"/>
              <a:t>Generally can be managed by users with no prior web management experience.</a:t>
            </a:r>
          </a:p>
          <a:p>
            <a:r>
              <a:rPr lang="en-US" dirty="0"/>
              <a:t>All management is done via a series of forms.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FB7AC-D983-47BD-9B73-16AFCF2A28E7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56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 and Security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F859-6B6F-4135-A353-20BBCB5B7CA3}" type="datetime1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6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Since virtually everyone can access your service, security is important.</a:t>
            </a:r>
          </a:p>
          <a:p>
            <a:r>
              <a:rPr lang="en-US" dirty="0"/>
              <a:t>Rule #1 ALWAYS assume the worst.</a:t>
            </a:r>
          </a:p>
          <a:p>
            <a:r>
              <a:rPr lang="en-US" dirty="0"/>
              <a:t>There are many layers of security, use them all:</a:t>
            </a:r>
          </a:p>
          <a:p>
            <a:pPr lvl="1"/>
            <a:r>
              <a:rPr lang="en-US" dirty="0"/>
              <a:t>Secure communication with SSL (Secure Sockets Layer)</a:t>
            </a:r>
          </a:p>
          <a:p>
            <a:pPr lvl="1"/>
            <a:r>
              <a:rPr lang="en-US" dirty="0"/>
              <a:t>Protect the server by service Hardening on the Web server. Only run the services that are required – nothing more.</a:t>
            </a:r>
          </a:p>
          <a:p>
            <a:pPr lvl="1"/>
            <a:r>
              <a:rPr lang="en-US" dirty="0"/>
              <a:t>Protect the web service itself</a:t>
            </a:r>
          </a:p>
          <a:p>
            <a:pPr lvl="1"/>
            <a:r>
              <a:rPr lang="en-US" dirty="0"/>
              <a:t>Secure the application running over the web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E9E7-CF4D-4DB6-8238-F8A0D930EBBD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8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Learn the basics of how the Web works</a:t>
            </a:r>
          </a:p>
          <a:p>
            <a:r>
              <a:rPr lang="en-US" dirty="0"/>
              <a:t>Understand various web service architectures</a:t>
            </a:r>
          </a:p>
          <a:p>
            <a:r>
              <a:rPr lang="en-US" dirty="0"/>
              <a:t>Address scaling, security, and change management issues with web architectures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5197-57F7-4D75-8978-C47BCAEB70AA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99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SSL – Secure Sockets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5023" y="1752600"/>
            <a:ext cx="8229600" cy="4876800"/>
          </a:xfrm>
        </p:spPr>
        <p:txBody>
          <a:bodyPr/>
          <a:lstStyle/>
          <a:p>
            <a:r>
              <a:rPr lang="en-US" dirty="0"/>
              <a:t>Encrypts traffic over the wire</a:t>
            </a:r>
          </a:p>
          <a:p>
            <a:r>
              <a:rPr lang="en-US" dirty="0"/>
              <a:t>Protects against “Man in the Middle” </a:t>
            </a:r>
            <a:br>
              <a:rPr lang="en-US" dirty="0"/>
            </a:br>
            <a:r>
              <a:rPr lang="en-US" dirty="0"/>
              <a:t>attacks (sniffing data in transmission)</a:t>
            </a:r>
          </a:p>
          <a:p>
            <a:r>
              <a:rPr lang="en-US" dirty="0"/>
              <a:t>Orgs purchase the SSL</a:t>
            </a:r>
            <a:br>
              <a:rPr lang="en-US" dirty="0"/>
            </a:br>
            <a:r>
              <a:rPr lang="en-US" dirty="0"/>
              <a:t>certificate from an Authority</a:t>
            </a:r>
          </a:p>
          <a:p>
            <a:r>
              <a:rPr lang="en-US" dirty="0"/>
              <a:t>Browsers “Trust” the Authority and</a:t>
            </a:r>
            <a:br>
              <a:rPr lang="en-US" dirty="0"/>
            </a:br>
            <a:r>
              <a:rPr lang="en-US" dirty="0"/>
              <a:t>encrypt the traffic</a:t>
            </a:r>
          </a:p>
          <a:p>
            <a:r>
              <a:rPr lang="en-US" b="1" dirty="0"/>
              <a:t>Moral: </a:t>
            </a:r>
          </a:p>
          <a:p>
            <a:r>
              <a:rPr lang="en-US" dirty="0"/>
              <a:t>Just because a site uses SSL doesn’t mean its “secure” it only means the traffic between you and the server is encrypted!!!!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3276600" cy="271254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99D9B-2FDB-4A34-AA58-6A5ED1D1EECA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Offers secure transmission between client and server at the lowest level – socket level, sits atop TCP.</a:t>
            </a:r>
          </a:p>
          <a:p>
            <a:endParaRPr lang="en-US" dirty="0"/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Self-signed – certificate created by the host/service you are connecting to.</a:t>
            </a:r>
          </a:p>
          <a:p>
            <a:pPr lvl="1"/>
            <a:r>
              <a:rPr lang="en-US" dirty="0"/>
              <a:t>CA issued – an intermediate Certificate Authority issues a certificate that both the server and client “trust”</a:t>
            </a:r>
          </a:p>
          <a:p>
            <a:pPr lvl="1"/>
            <a:endParaRPr lang="en-US" dirty="0"/>
          </a:p>
          <a:p>
            <a:r>
              <a:rPr lang="en-US" dirty="0"/>
              <a:t>Certificate Authorities can be both public and private.</a:t>
            </a:r>
          </a:p>
          <a:p>
            <a:pPr lvl="1"/>
            <a:r>
              <a:rPr lang="en-US" dirty="0"/>
              <a:t>*Internet-based services ultimately require a Public CA to assure a proper trust chain be established.</a:t>
            </a:r>
          </a:p>
          <a:p>
            <a:pPr lvl="1"/>
            <a:r>
              <a:rPr lang="en-US" dirty="0"/>
              <a:t>Intranet-based services can utilize a Private CA as the trust can be established within the organization.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*Clients trust public CAs if they are able to obtain their public key in the browser certificate store.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- SSL</a:t>
            </a:r>
          </a:p>
        </p:txBody>
      </p:sp>
    </p:spTree>
    <p:extLst>
      <p:ext uri="{BB962C8B-B14F-4D97-AF65-F5344CB8AC3E}">
        <p14:creationId xmlns:p14="http://schemas.microsoft.com/office/powerpoint/2010/main" val="5596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SSL – how it works on the web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Client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Server response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Key exchange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Cipher negotiate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Client http get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transfer</a:t>
            </a:r>
          </a:p>
          <a:p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429" y="1596571"/>
            <a:ext cx="5595437" cy="423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40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must take many steps in protecting website</a:t>
            </a:r>
          </a:p>
          <a:p>
            <a:r>
              <a:rPr lang="en-US" dirty="0"/>
              <a:t>Common methods of attacks</a:t>
            </a:r>
          </a:p>
          <a:p>
            <a:pPr lvl="1"/>
            <a:r>
              <a:rPr lang="en-US" i="1" dirty="0"/>
              <a:t>Directory Traversal</a:t>
            </a:r>
            <a:r>
              <a:rPr lang="en-US" dirty="0"/>
              <a:t>:  using ../../ to go up or down a directory structure.  Can obtain data that is otherwise unavailable</a:t>
            </a:r>
          </a:p>
          <a:p>
            <a:pPr lvl="1"/>
            <a:r>
              <a:rPr lang="en-US" i="1" dirty="0"/>
              <a:t>Form field corruption</a:t>
            </a:r>
            <a:r>
              <a:rPr lang="en-US" dirty="0"/>
              <a:t>: using a websites forms to enter data or purchase items via hidden data fields. If you know what variables are being used to pass data, you can change the values.</a:t>
            </a:r>
          </a:p>
          <a:p>
            <a:pPr lvl="1"/>
            <a:r>
              <a:rPr lang="en-US" i="1" dirty="0"/>
              <a:t>SQL injection: </a:t>
            </a:r>
            <a:r>
              <a:rPr lang="en-US" dirty="0"/>
              <a:t>inject SQL statements (select * from </a:t>
            </a:r>
            <a:r>
              <a:rPr lang="en-US" dirty="0" err="1"/>
              <a:t>lastnames</a:t>
            </a:r>
            <a:r>
              <a:rPr lang="en-US" dirty="0"/>
              <a:t>) to add, edit, or delete data in a database or even execute applications on the webserver.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615C-749E-419A-948A-C80559776E1B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Limited the potential damage.</a:t>
            </a:r>
          </a:p>
          <a:p>
            <a:pPr lvl="1"/>
            <a:r>
              <a:rPr lang="en-US" sz="2600" dirty="0"/>
              <a:t>Connect to databases with read-only permissions if you are not updating or inserting data. </a:t>
            </a:r>
          </a:p>
          <a:p>
            <a:pPr lvl="1"/>
            <a:r>
              <a:rPr lang="en-US" sz="2600" dirty="0"/>
              <a:t>Validate form fields: verify the data the user typed before proceeding</a:t>
            </a:r>
          </a:p>
          <a:p>
            <a:pPr lvl="1"/>
            <a:r>
              <a:rPr lang="en-US" sz="2600" dirty="0"/>
              <a:t>Run web services with only the minimal level of permissions that is needed. </a:t>
            </a:r>
          </a:p>
          <a:p>
            <a:pPr lvl="1"/>
            <a:r>
              <a:rPr lang="en-US" sz="2800" dirty="0"/>
              <a:t>Use logging so if something does happen.</a:t>
            </a:r>
          </a:p>
          <a:p>
            <a:pPr lvl="1"/>
            <a:r>
              <a:rPr lang="en-US" sz="2800" dirty="0"/>
              <a:t>Use </a:t>
            </a:r>
            <a:r>
              <a:rPr lang="en-US" sz="2800"/>
              <a:t>change control</a:t>
            </a:r>
            <a:endParaRPr lang="en-US" sz="2600" dirty="0"/>
          </a:p>
          <a:p>
            <a:endParaRPr lang="en-US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32325" y="2438400"/>
            <a:ext cx="4410530" cy="230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BDD-E521-4F15-B732-CB7D2151DF48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5CAEE-CB22-4B3A-A2B0-7938B12DF57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5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Content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Change control</a:t>
            </a:r>
          </a:p>
          <a:p>
            <a:pPr lvl="1"/>
            <a:r>
              <a:rPr lang="en-US" dirty="0"/>
              <a:t>Update – new material</a:t>
            </a:r>
          </a:p>
          <a:p>
            <a:pPr lvl="1"/>
            <a:r>
              <a:rPr lang="en-US" dirty="0"/>
              <a:t>Change – alter existing material</a:t>
            </a:r>
          </a:p>
          <a:p>
            <a:pPr lvl="1"/>
            <a:r>
              <a:rPr lang="en-US" dirty="0"/>
              <a:t>Fix – correct existing material</a:t>
            </a:r>
          </a:p>
          <a:p>
            <a:r>
              <a:rPr lang="en-US" dirty="0"/>
              <a:t>Production websites at least should have:</a:t>
            </a:r>
          </a:p>
          <a:p>
            <a:pPr lvl="1"/>
            <a:r>
              <a:rPr lang="en-US" dirty="0"/>
              <a:t>Prod - obvious</a:t>
            </a:r>
          </a:p>
          <a:p>
            <a:pPr lvl="1"/>
            <a:r>
              <a:rPr lang="en-US" dirty="0"/>
              <a:t>Dev/Draft – where new changes are first made</a:t>
            </a:r>
          </a:p>
          <a:p>
            <a:pPr lvl="1"/>
            <a:r>
              <a:rPr lang="en-US" dirty="0"/>
              <a:t>Test/QA – final proofing before the rollout to prod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C4F67-34D3-4140-A33B-833E3D45A6FC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28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9AAFFC-5AEF-4B95-A335-5C65AAD5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API</a:t>
            </a:r>
          </a:p>
          <a:p>
            <a:r>
              <a:rPr lang="en-US" dirty="0"/>
              <a:t>What is a web API</a:t>
            </a:r>
          </a:p>
          <a:p>
            <a:r>
              <a:rPr lang="en-US" dirty="0"/>
              <a:t>XML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REST / </a:t>
            </a:r>
            <a:r>
              <a:rPr lang="en-US" dirty="0" err="1"/>
              <a:t>RESTFul</a:t>
            </a:r>
            <a:endParaRPr lang="en-US" dirty="0"/>
          </a:p>
          <a:p>
            <a:r>
              <a:rPr lang="en-US" dirty="0"/>
              <a:t>Back End Services</a:t>
            </a:r>
          </a:p>
          <a:p>
            <a:r>
              <a:rPr lang="en-US" dirty="0"/>
              <a:t>Microservices and Web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246B0-F76F-4083-887E-EB420B54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6E6E-8E85-43A3-8EC5-FB8163E10294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818DB-DF2D-4D1C-A80B-A5B1B358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17D30-A059-48CF-B360-33DC2630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4CA3E1-1F67-49E0-BE50-93FFD5DD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Web APIs</a:t>
            </a:r>
          </a:p>
        </p:txBody>
      </p:sp>
    </p:spTree>
    <p:extLst>
      <p:ext uri="{BB962C8B-B14F-4D97-AF65-F5344CB8AC3E}">
        <p14:creationId xmlns:p14="http://schemas.microsoft.com/office/powerpoint/2010/main" val="284893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“A way of presenting information to users using a client/server model.”</a:t>
            </a:r>
          </a:p>
          <a:p>
            <a:r>
              <a:rPr lang="en-US" dirty="0"/>
              <a:t>Built upon open standards, the successes of websites on the internet are hinged upon this</a:t>
            </a:r>
          </a:p>
          <a:p>
            <a:r>
              <a:rPr lang="en-US" dirty="0"/>
              <a:t>Data can be accessed by any client that speaks http</a:t>
            </a:r>
          </a:p>
          <a:p>
            <a:r>
              <a:rPr lang="en-US" dirty="0"/>
              <a:t>Website can consist of static content (html, images, etc..) or dynamic content through interpreted code (</a:t>
            </a:r>
            <a:r>
              <a:rPr lang="en-US" dirty="0" err="1"/>
              <a:t>asp,php,jsp</a:t>
            </a:r>
            <a:r>
              <a:rPr lang="en-US" dirty="0"/>
              <a:t>)</a:t>
            </a:r>
          </a:p>
          <a:p>
            <a:r>
              <a:rPr lang="en-US" dirty="0"/>
              <a:t>Code and applications can be run on the web server and delivered to the client in the form of html, or can be shipped to the client browser for processing</a:t>
            </a:r>
          </a:p>
          <a:p>
            <a:endParaRPr lang="en-US" sz="2800" i="1" dirty="0"/>
          </a:p>
          <a:p>
            <a:r>
              <a:rPr lang="en-US" sz="2800" i="1" dirty="0"/>
              <a:t>INTERESTING STAT</a:t>
            </a:r>
            <a:r>
              <a:rPr lang="en-US" sz="2800" dirty="0"/>
              <a:t>: Half a billion people accessed the internet via their mobile device in 2009</a:t>
            </a:r>
          </a:p>
          <a:p>
            <a:r>
              <a:rPr lang="en-US" sz="2800" i="1" dirty="0"/>
              <a:t>MORE INTERESTING:  </a:t>
            </a:r>
            <a:r>
              <a:rPr lang="en-US" sz="2800" dirty="0"/>
              <a:t>1.2 billion mobile web users in 2011…roughly 17% of the world population!</a:t>
            </a:r>
            <a:br>
              <a:rPr lang="en-US" sz="2800" dirty="0"/>
            </a:br>
            <a:r>
              <a:rPr lang="en-US" sz="1400" dirty="0"/>
              <a:t>http://mobithinking.com/mobile-marketing-tools/latest-mobile-stats#mobile-internet-access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DFEA-87D8-40DB-8D74-BB286E5D186C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9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URL: uniform resource locator, http://www.syr.edu</a:t>
            </a:r>
          </a:p>
          <a:p>
            <a:r>
              <a:rPr lang="en-US" dirty="0"/>
              <a:t>Typically use the http (hyper text transport protocol, port 80) for communications, but doesn’t need to.</a:t>
            </a:r>
          </a:p>
          <a:p>
            <a:r>
              <a:rPr lang="en-US" dirty="0"/>
              <a:t>Has anyone ever seen an address that looks like the following</a:t>
            </a:r>
          </a:p>
          <a:p>
            <a:pPr lvl="1"/>
            <a:r>
              <a:rPr lang="en-US" dirty="0"/>
              <a:t>http://www.somewebsite.com:8080</a:t>
            </a:r>
          </a:p>
          <a:p>
            <a:pPr lvl="1"/>
            <a:r>
              <a:rPr lang="en-US" dirty="0"/>
              <a:t>The 8080 at the end is the specific port number to open</a:t>
            </a:r>
          </a:p>
          <a:p>
            <a:r>
              <a:rPr lang="en-US" dirty="0"/>
              <a:t>Can also start with https (hyper text transport protocol secured, typically port 443 but can differ)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F455E-610A-419D-AC3B-D7B17B7347F9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Webmaster vs. Web Administrator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major roles in the web</a:t>
            </a:r>
          </a:p>
          <a:p>
            <a:pPr lvl="1"/>
            <a:r>
              <a:rPr lang="en-US" dirty="0"/>
              <a:t>Webmaster (a very outdated term)</a:t>
            </a:r>
          </a:p>
          <a:p>
            <a:pPr lvl="2"/>
            <a:r>
              <a:rPr lang="en-US" dirty="0"/>
              <a:t>Person responsible for content, graphics, usability,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What is classically thought of when creating websites / webpages.</a:t>
            </a:r>
          </a:p>
          <a:p>
            <a:pPr lvl="1"/>
            <a:r>
              <a:rPr lang="en-US" dirty="0"/>
              <a:t>Web Administrator</a:t>
            </a:r>
          </a:p>
          <a:p>
            <a:pPr lvl="2"/>
            <a:r>
              <a:rPr lang="en-US" dirty="0"/>
              <a:t>Person responsible for administering webserver (machine or VM), create virtual directories, virtual sites, patching, backups, etc.</a:t>
            </a:r>
          </a:p>
          <a:p>
            <a:pPr lvl="2"/>
            <a:r>
              <a:rPr lang="en-US" dirty="0"/>
              <a:t>Basic skills required in administering any server</a:t>
            </a:r>
          </a:p>
          <a:p>
            <a:pPr lvl="1"/>
            <a:r>
              <a:rPr lang="en-US" dirty="0"/>
              <a:t>Generally the same person for small companies</a:t>
            </a:r>
          </a:p>
          <a:p>
            <a:pPr lvl="2"/>
            <a:r>
              <a:rPr lang="en-US" dirty="0"/>
              <a:t>But NOT the same person for midsized or larger companies.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1948-E2FB-4735-A482-F06819F9DFC6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basic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server(s)</a:t>
            </a:r>
          </a:p>
          <a:p>
            <a:r>
              <a:rPr lang="en-US" dirty="0"/>
              <a:t>TCPIP</a:t>
            </a:r>
          </a:p>
          <a:p>
            <a:r>
              <a:rPr lang="en-US" dirty="0"/>
              <a:t>DNS (internal and root DNS servers)</a:t>
            </a:r>
          </a:p>
          <a:p>
            <a:r>
              <a:rPr lang="en-US" dirty="0"/>
              <a:t>Client (browsers)</a:t>
            </a:r>
          </a:p>
          <a:p>
            <a:r>
              <a:rPr lang="en-US" dirty="0"/>
              <a:t>Code interpreter (for applications)</a:t>
            </a:r>
          </a:p>
          <a:p>
            <a:pPr lvl="1"/>
            <a:r>
              <a:rPr lang="en-US" dirty="0"/>
              <a:t>On the web server (server-side apps)</a:t>
            </a:r>
          </a:p>
          <a:p>
            <a:pPr lvl="1"/>
            <a:r>
              <a:rPr lang="en-US" dirty="0"/>
              <a:t>On the client (web plugins or native interpreter)</a:t>
            </a:r>
          </a:p>
          <a:p>
            <a:r>
              <a:rPr lang="en-US" dirty="0"/>
              <a:t>Content store/database (may not be local to the webserver)</a:t>
            </a:r>
          </a:p>
          <a:p>
            <a:r>
              <a:rPr lang="en-US" dirty="0"/>
              <a:t>Other web servers?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0930-CFC5-4D5B-B637-1816AAC98265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2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Commonly used examples are LAMP (</a:t>
            </a:r>
            <a:r>
              <a:rPr lang="en-US" dirty="0" err="1"/>
              <a:t>linux,apache,mysql,php</a:t>
            </a:r>
            <a:r>
              <a:rPr lang="en-US" dirty="0"/>
              <a:t>), IIS (internet information server)</a:t>
            </a:r>
          </a:p>
          <a:p>
            <a:r>
              <a:rPr lang="en-US" dirty="0"/>
              <a:t>Can be architected in different ways:</a:t>
            </a:r>
          </a:p>
          <a:p>
            <a:pPr lvl="1"/>
            <a:r>
              <a:rPr lang="en-US" dirty="0"/>
              <a:t>Single web server, single website</a:t>
            </a:r>
          </a:p>
          <a:p>
            <a:pPr lvl="1"/>
            <a:r>
              <a:rPr lang="en-US" dirty="0"/>
              <a:t>Single web server, multiple websites</a:t>
            </a:r>
          </a:p>
          <a:p>
            <a:pPr lvl="2"/>
            <a:r>
              <a:rPr lang="en-US" dirty="0"/>
              <a:t>Multiple TCP ports (80, 81, 8080, 85, etc..)</a:t>
            </a:r>
          </a:p>
          <a:p>
            <a:pPr lvl="2"/>
            <a:r>
              <a:rPr lang="en-US" dirty="0"/>
              <a:t>Multiple network interfaces/IP addresses</a:t>
            </a:r>
          </a:p>
          <a:p>
            <a:pPr lvl="2"/>
            <a:r>
              <a:rPr lang="en-US" dirty="0"/>
              <a:t>Host header values (multiple IP addresses and DNS records pointing to the same server)</a:t>
            </a:r>
          </a:p>
          <a:p>
            <a:pPr lvl="1"/>
            <a:r>
              <a:rPr lang="en-US" dirty="0"/>
              <a:t>Multiple web servers, single website</a:t>
            </a:r>
          </a:p>
          <a:p>
            <a:pPr lvl="2"/>
            <a:r>
              <a:rPr lang="en-US" dirty="0"/>
              <a:t>Or better known from previous topics as “horizontal scaling”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56113-1191-4DA3-9D3F-CABD44CC01C7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9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03354795"/>
              </p:ext>
            </p:extLst>
          </p:nvPr>
        </p:nvGraphicFramePr>
        <p:xfrm>
          <a:off x="381000" y="529046"/>
          <a:ext cx="82296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B943-1321-401C-B340-46D050E89F9B}" type="datetime1">
              <a:rPr lang="en-US" smtClean="0"/>
              <a:t>11/8/2018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Web at work</a:t>
            </a:r>
          </a:p>
        </p:txBody>
      </p:sp>
      <p:sp>
        <p:nvSpPr>
          <p:cNvPr id="179" name="Rounded Rectangle 178"/>
          <p:cNvSpPr/>
          <p:nvPr/>
        </p:nvSpPr>
        <p:spPr>
          <a:xfrm>
            <a:off x="457200" y="1295400"/>
            <a:ext cx="2362200" cy="487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computer</a:t>
            </a:r>
            <a:br>
              <a:rPr lang="en-US" dirty="0"/>
            </a:br>
            <a:r>
              <a:rPr lang="en-US" dirty="0"/>
              <a:t>IP: 192.168.0.55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80" name="Rounded Rectangle 179"/>
          <p:cNvSpPr/>
          <p:nvPr/>
        </p:nvSpPr>
        <p:spPr>
          <a:xfrm>
            <a:off x="6400800" y="1219200"/>
            <a:ext cx="2362200" cy="472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  <a:br>
              <a:rPr lang="en-US" dirty="0"/>
            </a:br>
            <a:r>
              <a:rPr lang="en-US" dirty="0"/>
              <a:t>IP: 128.230.182.251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505200"/>
            <a:ext cx="1117600" cy="838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4648200"/>
            <a:ext cx="1666875" cy="533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83" name="Bent Arrow 182"/>
          <p:cNvSpPr/>
          <p:nvPr/>
        </p:nvSpPr>
        <p:spPr>
          <a:xfrm rot="5400000">
            <a:off x="7429500" y="37719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Bent Arrow 183"/>
          <p:cNvSpPr/>
          <p:nvPr/>
        </p:nvSpPr>
        <p:spPr>
          <a:xfrm rot="16200000">
            <a:off x="6210300" y="43815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3810000"/>
            <a:ext cx="1066800" cy="1066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86" name="TextBox 185"/>
          <p:cNvSpPr txBox="1"/>
          <p:nvPr/>
        </p:nvSpPr>
        <p:spPr>
          <a:xfrm>
            <a:off x="1981200" y="3200400"/>
            <a:ext cx="1082925" cy="646331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Browser: </a:t>
            </a:r>
            <a:br>
              <a:rPr lang="en-US" dirty="0"/>
            </a:br>
            <a:r>
              <a:rPr lang="en-US" dirty="0"/>
              <a:t>Connect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6248400" y="3124200"/>
            <a:ext cx="79765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781800" y="5181600"/>
            <a:ext cx="218521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File containing HTML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4419600"/>
            <a:ext cx="1414632" cy="163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3" name="TextBox 192"/>
          <p:cNvSpPr txBox="1"/>
          <p:nvPr/>
        </p:nvSpPr>
        <p:spPr>
          <a:xfrm>
            <a:off x="457200" y="6019800"/>
            <a:ext cx="175740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Rendered HTML</a:t>
            </a:r>
          </a:p>
        </p:txBody>
      </p:sp>
      <p:sp>
        <p:nvSpPr>
          <p:cNvPr id="194" name="Right Arrow 193"/>
          <p:cNvSpPr/>
          <p:nvPr/>
        </p:nvSpPr>
        <p:spPr>
          <a:xfrm rot="21401051">
            <a:off x="3283182" y="3658274"/>
            <a:ext cx="2667000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ight Arrow 194"/>
          <p:cNvSpPr/>
          <p:nvPr/>
        </p:nvSpPr>
        <p:spPr>
          <a:xfrm rot="10604148">
            <a:off x="3206914" y="4266682"/>
            <a:ext cx="2667000" cy="304800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590800"/>
            <a:ext cx="3267075" cy="533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97" name="TextBox 196"/>
          <p:cNvSpPr txBox="1"/>
          <p:nvPr/>
        </p:nvSpPr>
        <p:spPr>
          <a:xfrm>
            <a:off x="3429000" y="3200400"/>
            <a:ext cx="2535631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Send: HTTP GET /ist346/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3200400" y="4800600"/>
            <a:ext cx="2971839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Recv</a:t>
            </a:r>
            <a:r>
              <a:rPr lang="en-US" dirty="0"/>
              <a:t>: HTTP Response Stream</a:t>
            </a:r>
          </a:p>
        </p:txBody>
      </p:sp>
      <p:sp>
        <p:nvSpPr>
          <p:cNvPr id="199" name="Bent Arrow 198"/>
          <p:cNvSpPr/>
          <p:nvPr/>
        </p:nvSpPr>
        <p:spPr>
          <a:xfrm rot="10800000">
            <a:off x="2209800" y="49530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219200" y="2209800"/>
            <a:ext cx="601447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URL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5181600"/>
            <a:ext cx="2995612" cy="142193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02" name="Bent Arrow 201"/>
          <p:cNvSpPr/>
          <p:nvPr/>
        </p:nvSpPr>
        <p:spPr>
          <a:xfrm rot="10800000" flipH="1">
            <a:off x="1066800" y="3276600"/>
            <a:ext cx="685800" cy="762000"/>
          </a:xfrm>
          <a:prstGeom prst="ben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BDE60-2A98-490E-90FD-6AF686AFFDD7}" type="datetime1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5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T346-Lecture-Template.potx" id="{745B9506-DA5A-4C3B-9420-041A7AC7833B}" vid="{86C19416-D2B8-4139-93D8-8B2EF5A08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cb7aec3-7c55-4f53-b860-67c1306cd9a6">3CA6T5SJM37K-4-1631</_dlc_DocId>
    <_dlc_DocIdUrl xmlns="bcb7aec3-7c55-4f53-b860-67c1306cd9a6">
      <Url>https://mydrive.syr.edu/my/tajorgen/_layouts/15/DocIdRedir.aspx?ID=3CA6T5SJM37K-4-1631</Url>
      <Description>3CA6T5SJM37K-4-1631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2F2469DCFE734DBCA1B1466A16627D" ma:contentTypeVersion="1" ma:contentTypeDescription="Create a new document." ma:contentTypeScope="" ma:versionID="7d33a985a1ecc405ec3b9b4cf37c61a4">
  <xsd:schema xmlns:xsd="http://www.w3.org/2001/XMLSchema" xmlns:xs="http://www.w3.org/2001/XMLSchema" xmlns:p="http://schemas.microsoft.com/office/2006/metadata/properties" xmlns:ns3="bcb7aec3-7c55-4f53-b860-67c1306cd9a6" targetNamespace="http://schemas.microsoft.com/office/2006/metadata/properties" ma:root="true" ma:fieldsID="9f141cc4080445993cb98ee36efff932" ns3:_="">
    <xsd:import namespace="bcb7aec3-7c55-4f53-b860-67c1306cd9a6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b7aec3-7c55-4f53-b860-67c1306cd9a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41A16B5-BA8D-446F-998C-FCAC637BEF0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bcb7aec3-7c55-4f53-b860-67c1306cd9a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462B18B-7D1D-4C4C-9C4C-809564863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A00CAC-1E3A-4466-B620-CEB57BFBA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b7aec3-7c55-4f53-b860-67c1306cd9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5D47B59-3BB9-4980-9776-36D21DF8105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IST346-Lecture-Template</Template>
  <TotalTime>16</TotalTime>
  <Words>1526</Words>
  <Application>Microsoft Office PowerPoint</Application>
  <PresentationFormat>On-screen Show (4:3)</PresentationFormat>
  <Paragraphs>301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Clarity</vt:lpstr>
      <vt:lpstr>IST346:</vt:lpstr>
      <vt:lpstr>Today’s Agenda</vt:lpstr>
      <vt:lpstr>What is a website?</vt:lpstr>
      <vt:lpstr>Terms and Ports</vt:lpstr>
      <vt:lpstr>Webmaster vs. Web Administrator</vt:lpstr>
      <vt:lpstr>Website basic dependencies</vt:lpstr>
      <vt:lpstr>Web servers</vt:lpstr>
      <vt:lpstr>PowerPoint Presentation</vt:lpstr>
      <vt:lpstr>The Web at work</vt:lpstr>
      <vt:lpstr>Web Service Architectures</vt:lpstr>
      <vt:lpstr>Web Scalability –Vertical (Scale Up)</vt:lpstr>
      <vt:lpstr>Web Scalability – Horizontal (Scale Out)</vt:lpstr>
      <vt:lpstr>Web Scalability –Up and Out</vt:lpstr>
      <vt:lpstr>Scaling</vt:lpstr>
      <vt:lpstr>Web Platforms – Everyone’s got one</vt:lpstr>
      <vt:lpstr>Analytics (Website Analysis)</vt:lpstr>
      <vt:lpstr>Web Content Management Systems WCMS</vt:lpstr>
      <vt:lpstr>Websites and Security</vt:lpstr>
      <vt:lpstr>Web Service Security</vt:lpstr>
      <vt:lpstr>SSL – Secure Sockets Layer</vt:lpstr>
      <vt:lpstr>Encryption - SSL</vt:lpstr>
      <vt:lpstr>SSL – how it works on the web</vt:lpstr>
      <vt:lpstr>Protecting content</vt:lpstr>
      <vt:lpstr>Protecting data</vt:lpstr>
      <vt:lpstr>Web Content Management</vt:lpstr>
      <vt:lpstr>TODO Web APIs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IST346:</dc:title>
  <dc:creator>Tim Jorgensen</dc:creator>
  <cp:lastModifiedBy>Michael Fudge</cp:lastModifiedBy>
  <cp:revision>4</cp:revision>
  <dcterms:created xsi:type="dcterms:W3CDTF">2013-01-14T21:17:00Z</dcterms:created>
  <dcterms:modified xsi:type="dcterms:W3CDTF">2018-11-08T15:35:41Z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0x010100D32F2469DCFE734DBCA1B1466A16627D</vt:lpwstr>
  </property>
  <property fmtid="{D5CDD505-2E9C-101B-9397-08002B2CF9AE}" pid="3" name="IsMyDocuments">
    <vt:bool>true</vt:bool>
  </property>
  <property fmtid="{D5CDD505-2E9C-101B-9397-08002B2CF9AE}" pid="4" name="_dlc_DocIdItemGuid">
    <vt:lpwstr>a173d0ce-d711-43d1-89b3-3edffe378aba</vt:lpwstr>
  </property>
</Properties>
</file>