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97" r:id="rId2"/>
    <p:sldId id="289" r:id="rId3"/>
    <p:sldId id="258" r:id="rId4"/>
    <p:sldId id="298" r:id="rId5"/>
    <p:sldId id="305" r:id="rId6"/>
    <p:sldId id="302" r:id="rId7"/>
    <p:sldId id="303" r:id="rId8"/>
    <p:sldId id="304" r:id="rId9"/>
    <p:sldId id="291" r:id="rId10"/>
    <p:sldId id="294" r:id="rId11"/>
    <p:sldId id="292" r:id="rId12"/>
    <p:sldId id="301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  <p14:sldId id="298"/>
          </p14:sldIdLst>
        </p14:section>
        <p14:section name="Content" id="{2C67B003-B916-43D3-BE5B-B3D36B8F4E1C}">
          <p14:sldIdLst>
            <p14:sldId id="305"/>
            <p14:sldId id="302"/>
            <p14:sldId id="303"/>
            <p14:sldId id="304"/>
            <p14:sldId id="291"/>
            <p14:sldId id="294"/>
          </p14:sldIdLst>
        </p14:section>
        <p14:section name="Wrap-Up" id="{250B09FA-E151-4F0D-B4D4-21A2DA6D2F7E}">
          <p14:sldIdLst>
            <p14:sldId id="292"/>
            <p14:sldId id="30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77" autoAdjust="0"/>
  </p:normalViewPr>
  <p:slideViewPr>
    <p:cSldViewPr snapToGrid="0">
      <p:cViewPr varScale="1">
        <p:scale>
          <a:sx n="88" d="100"/>
          <a:sy n="88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</a:t>
            </a:r>
            <a:r>
              <a:rPr lang="en-US" dirty="0" smtClean="0"/>
              <a:t>with </a:t>
            </a:r>
            <a:r>
              <a:rPr lang="en-US" dirty="0"/>
              <a:t>the opportunity to answer the questions based on the reading, labs, and assigned homework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3. Vertically though</a:t>
            </a:r>
            <a:r>
              <a:rPr lang="en-US" baseline="0" dirty="0" smtClean="0"/>
              <a:t> MTA, MUA, MDA, AA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46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6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FD3B7-29B7-49E1-8D5A-E16B9DE06D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1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you run an internet business out of your dorm?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Are you profiting from the campus network or using campus resources? Then no.</a:t>
            </a:r>
            <a:endParaRPr lang="en-US" dirty="0" smtClean="0"/>
          </a:p>
          <a:p>
            <a:r>
              <a:rPr lang="en-US" sz="1200" dirty="0" smtClean="0"/>
              <a:t>Can a professor request access to her student’s web browsing history on the campus network? </a:t>
            </a:r>
          </a:p>
          <a:p>
            <a:r>
              <a:rPr lang="en-US" sz="1200" dirty="0" smtClean="0"/>
              <a:t>- No.</a:t>
            </a:r>
          </a:p>
          <a:p>
            <a:r>
              <a:rPr lang="en-US" dirty="0" smtClean="0"/>
              <a:t>Can the IT staff who maintain the campus network see your email?</a:t>
            </a:r>
          </a:p>
          <a:p>
            <a:r>
              <a:rPr lang="en-US" sz="1200" dirty="0" smtClean="0"/>
              <a:t>- Yes, as part</a:t>
            </a:r>
            <a:r>
              <a:rPr lang="en-US" sz="1200" baseline="0" dirty="0" smtClean="0"/>
              <a:t> of the access they require to do their job, but they should not be snooping around in your messages.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3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ies.syr.edu/policies/free-speech/information-technology-resources-acceptable-use-policy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Email and Messaging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25" y="374142"/>
            <a:ext cx="4343400" cy="610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Details of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Split into groups of 3-4, </a:t>
            </a:r>
            <a:r>
              <a:rPr lang="en-US" dirty="0" smtClean="0"/>
              <a:t>Read </a:t>
            </a:r>
            <a:r>
              <a:rPr lang="en-US" dirty="0"/>
              <a:t>the SU AUP: </a:t>
            </a:r>
            <a:r>
              <a:rPr lang="en-US" dirty="0">
                <a:hlinkClick r:id="rId3"/>
              </a:rPr>
              <a:t>https://policies.syr.edu/policies/free-speech/information-technology-resources-acceptable-use-policy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sz="3200" dirty="0"/>
          </a:p>
          <a:p>
            <a:r>
              <a:rPr lang="en-US" sz="3200" dirty="0" smtClean="0"/>
              <a:t>Questions:</a:t>
            </a:r>
          </a:p>
          <a:p>
            <a:r>
              <a:rPr lang="en-US" dirty="0" smtClean="0"/>
              <a:t>Can you run an internet business out of your dorm?</a:t>
            </a:r>
          </a:p>
          <a:p>
            <a:r>
              <a:rPr lang="en-US" sz="3200" dirty="0" smtClean="0"/>
              <a:t>Can a professor request access to her student’s web browsing history on the campus network? </a:t>
            </a:r>
          </a:p>
          <a:p>
            <a:r>
              <a:rPr lang="en-US" dirty="0" smtClean="0"/>
              <a:t>Can the IT staff who maintain the campus network see your email?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D4765563-368F-4728-A7C9-87996B31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0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Other Messaging Services</a:t>
            </a:r>
            <a:endParaRPr lang="en-US" dirty="0"/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List 3 technical challenges of email service?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List 3 logistical / policy issues of email service?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are the 4 components of email?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How does email scale vertically?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Define a strategy for scaling an MTA like SMTP horizontally?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about a strategy for scaling an Access Agent like IMAP horizontally?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Lab Debrief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Lab </a:t>
            </a:r>
            <a:r>
              <a:rPr lang="en-US" sz="3200" dirty="0" smtClean="0"/>
              <a:t>K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15" y="5349875"/>
            <a:ext cx="1727969" cy="13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2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SMTP Protocol in Action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5771614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1"/>
            <a:ext cx="497819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38400" y="510540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“S” in SMTP stands </a:t>
            </a:r>
            <a:br>
              <a:rPr lang="en-US" b="1" dirty="0"/>
            </a:br>
            <a:r>
              <a:rPr lang="en-US" b="1" dirty="0"/>
              <a:t>for “Simple”. </a:t>
            </a:r>
            <a:r>
              <a:rPr lang="en-US" b="1" dirty="0">
                <a:sym typeface="Wingdings" pitchFamily="2" charset="2"/>
              </a:rPr>
              <a:t>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442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6825481" y="1283436"/>
            <a:ext cx="3657600" cy="4812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06025" y="1306106"/>
            <a:ext cx="3657600" cy="4866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39599"/>
          </a:xfrm>
        </p:spPr>
        <p:txBody>
          <a:bodyPr>
            <a:normAutofit/>
          </a:bodyPr>
          <a:lstStyle/>
          <a:p>
            <a:r>
              <a:rPr lang="en-US" sz="4000" dirty="0"/>
              <a:t>Components at work –</a:t>
            </a:r>
            <a:r>
              <a:rPr lang="en-US" sz="4000" b="1" dirty="0"/>
              <a:t>sending</a:t>
            </a:r>
            <a:r>
              <a:rPr lang="en-US" sz="4000" dirty="0"/>
              <a:t> </a:t>
            </a:r>
            <a:r>
              <a:rPr lang="en-US" sz="4000" b="1" dirty="0"/>
              <a:t>email</a:t>
            </a:r>
            <a:endParaRPr lang="en-US" sz="4000" b="1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859010" y="4724400"/>
            <a:ext cx="1143000" cy="1371600"/>
            <a:chOff x="576" y="1008"/>
            <a:chExt cx="720" cy="864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MUA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750" y="1392"/>
              <a:ext cx="4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iMail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1859010" y="3124200"/>
            <a:ext cx="1143000" cy="1371600"/>
            <a:chOff x="576" y="1008"/>
            <a:chExt cx="720" cy="864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MUA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688" y="1392"/>
              <a:ext cx="5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Phone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1873297" y="1604246"/>
            <a:ext cx="1143000" cy="1371600"/>
            <a:chOff x="576" y="1008"/>
            <a:chExt cx="720" cy="864"/>
          </a:xfrm>
        </p:grpSpPr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MUA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5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Outlook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4112150" y="2213847"/>
            <a:ext cx="1143000" cy="1376363"/>
            <a:chOff x="576" y="1005"/>
            <a:chExt cx="720" cy="867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76" y="1005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MTA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sendmail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334926" y="1371600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syr.edu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Cloud 22"/>
          <p:cNvSpPr/>
          <p:nvPr/>
        </p:nvSpPr>
        <p:spPr>
          <a:xfrm>
            <a:off x="5486400" y="3309938"/>
            <a:ext cx="990600" cy="9572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477" y="28194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227749" y="1375646"/>
            <a:ext cx="1146417" cy="1600200"/>
            <a:chOff x="7086600" y="1371600"/>
            <a:chExt cx="1146417" cy="1600200"/>
          </a:xfrm>
        </p:grpSpPr>
        <p:sp>
          <p:nvSpPr>
            <p:cNvPr id="25" name="Oval 53"/>
            <p:cNvSpPr>
              <a:spLocks noChangeArrowheads="1"/>
            </p:cNvSpPr>
            <p:nvPr/>
          </p:nvSpPr>
          <p:spPr bwMode="auto">
            <a:xfrm>
              <a:off x="7086600" y="1371600"/>
              <a:ext cx="10668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Oval 54"/>
            <p:cNvSpPr>
              <a:spLocks noChangeArrowheads="1"/>
            </p:cNvSpPr>
            <p:nvPr/>
          </p:nvSpPr>
          <p:spPr bwMode="auto">
            <a:xfrm>
              <a:off x="7086600" y="2590800"/>
              <a:ext cx="10668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Line 55"/>
            <p:cNvSpPr>
              <a:spLocks noChangeShapeType="1"/>
            </p:cNvSpPr>
            <p:nvPr/>
          </p:nvSpPr>
          <p:spPr bwMode="auto">
            <a:xfrm>
              <a:off x="7086600" y="16002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56"/>
            <p:cNvSpPr>
              <a:spLocks noChangeShapeType="1"/>
            </p:cNvSpPr>
            <p:nvPr/>
          </p:nvSpPr>
          <p:spPr bwMode="auto">
            <a:xfrm>
              <a:off x="8153400" y="16002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Text Box 57"/>
            <p:cNvSpPr txBox="1">
              <a:spLocks noChangeArrowheads="1"/>
            </p:cNvSpPr>
            <p:nvPr/>
          </p:nvSpPr>
          <p:spPr bwMode="auto">
            <a:xfrm>
              <a:off x="7223125" y="1843088"/>
              <a:ext cx="1009892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Message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Store</a:t>
              </a:r>
            </a:p>
          </p:txBody>
        </p:sp>
      </p:grpSp>
      <p:grpSp>
        <p:nvGrpSpPr>
          <p:cNvPr id="31" name="Group 18"/>
          <p:cNvGrpSpPr>
            <a:grpSpLocks/>
          </p:cNvGrpSpPr>
          <p:nvPr/>
        </p:nvGrpSpPr>
        <p:grpSpPr bwMode="auto">
          <a:xfrm>
            <a:off x="9067800" y="4648203"/>
            <a:ext cx="1143000" cy="1371601"/>
            <a:chOff x="576" y="1008"/>
            <a:chExt cx="720" cy="864"/>
          </a:xfrm>
        </p:grpSpPr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MDA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procmail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8"/>
          <p:cNvGrpSpPr>
            <a:grpSpLocks/>
          </p:cNvGrpSpPr>
          <p:nvPr/>
        </p:nvGrpSpPr>
        <p:grpSpPr bwMode="auto">
          <a:xfrm>
            <a:off x="7010400" y="3124202"/>
            <a:ext cx="1143000" cy="1376363"/>
            <a:chOff x="576" y="1005"/>
            <a:chExt cx="720" cy="867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576" y="1005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MTA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sendmail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1" name="Straight Arrow Connector 40"/>
          <p:cNvCxnSpPr>
            <a:stCxn id="14" idx="3"/>
          </p:cNvCxnSpPr>
          <p:nvPr/>
        </p:nvCxnSpPr>
        <p:spPr>
          <a:xfrm>
            <a:off x="3016298" y="2480547"/>
            <a:ext cx="1113315" cy="205335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3"/>
          </p:cNvCxnSpPr>
          <p:nvPr/>
        </p:nvCxnSpPr>
        <p:spPr>
          <a:xfrm>
            <a:off x="3002010" y="4000500"/>
            <a:ext cx="1127602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3"/>
          </p:cNvCxnSpPr>
          <p:nvPr/>
        </p:nvCxnSpPr>
        <p:spPr>
          <a:xfrm flipV="1">
            <a:off x="3002010" y="5219702"/>
            <a:ext cx="1127602" cy="380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272612" y="3429000"/>
            <a:ext cx="213788" cy="489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496746" y="3788569"/>
            <a:ext cx="513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583488" y="4500564"/>
            <a:ext cx="1484313" cy="942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2" idx="0"/>
          </p:cNvCxnSpPr>
          <p:nvPr/>
        </p:nvCxnSpPr>
        <p:spPr>
          <a:xfrm flipV="1">
            <a:off x="9639300" y="3004066"/>
            <a:ext cx="794" cy="164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10400" y="1425414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gmail.com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83808" y="6324600"/>
            <a:ext cx="786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sending an email from tajorgen@syr.edu to tim.jorgensen@gmail.com </a:t>
            </a:r>
            <a:endParaRPr lang="en-US" dirty="0"/>
          </a:p>
        </p:txBody>
      </p:sp>
      <p:grpSp>
        <p:nvGrpSpPr>
          <p:cNvPr id="48" name="Group 18"/>
          <p:cNvGrpSpPr>
            <a:grpSpLocks/>
          </p:cNvGrpSpPr>
          <p:nvPr/>
        </p:nvGrpSpPr>
        <p:grpSpPr bwMode="auto">
          <a:xfrm>
            <a:off x="4129612" y="4343402"/>
            <a:ext cx="1143000" cy="1371601"/>
            <a:chOff x="576" y="1008"/>
            <a:chExt cx="720" cy="864"/>
          </a:xfrm>
        </p:grpSpPr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MDA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exchange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V="1">
            <a:off x="4701112" y="3590211"/>
            <a:ext cx="0" cy="753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8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730807" y="1556266"/>
            <a:ext cx="7794193" cy="4615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Components at work –</a:t>
            </a:r>
            <a:r>
              <a:rPr lang="en-US" sz="4000" b="1" dirty="0"/>
              <a:t>receiving email</a:t>
            </a:r>
            <a:endParaRPr lang="en-US" sz="4000" b="1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859010" y="4724400"/>
            <a:ext cx="1143000" cy="1371600"/>
            <a:chOff x="576" y="1008"/>
            <a:chExt cx="720" cy="864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MUA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750" y="1392"/>
              <a:ext cx="4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iMail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1859010" y="3124200"/>
            <a:ext cx="1143000" cy="1371600"/>
            <a:chOff x="576" y="1008"/>
            <a:chExt cx="720" cy="864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MUA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688" y="1392"/>
              <a:ext cx="5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Phone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1873297" y="1604246"/>
            <a:ext cx="1143000" cy="1371600"/>
            <a:chOff x="576" y="1008"/>
            <a:chExt cx="720" cy="864"/>
          </a:xfrm>
        </p:grpSpPr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MUA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5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Outlook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3610148" y="3119439"/>
            <a:ext cx="1196976" cy="1604963"/>
            <a:chOff x="576" y="1005"/>
            <a:chExt cx="754" cy="1011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76" y="1005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612" y="1245"/>
              <a:ext cx="718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Exchange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CAs</a:t>
              </a:r>
            </a:p>
            <a:p>
              <a:r>
                <a:rPr lang="en-US" dirty="0" err="1">
                  <a:solidFill>
                    <a:schemeClr val="bg1"/>
                  </a:solidFill>
                </a:rPr>
                <a:t>Imaps</a:t>
              </a:r>
              <a:r>
                <a:rPr lang="en-US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en-US" dirty="0" err="1">
                  <a:solidFill>
                    <a:schemeClr val="bg1"/>
                  </a:solidFill>
                </a:rPr>
                <a:t>Mapi,EWS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367247" y="1740932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syr.edu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Cloud 22"/>
          <p:cNvSpPr/>
          <p:nvPr/>
        </p:nvSpPr>
        <p:spPr>
          <a:xfrm>
            <a:off x="8991601" y="1135857"/>
            <a:ext cx="1395357" cy="98444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253823" y="144341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257801" y="3036304"/>
            <a:ext cx="1146417" cy="1600200"/>
            <a:chOff x="7086600" y="1371600"/>
            <a:chExt cx="1146417" cy="1600200"/>
          </a:xfrm>
        </p:grpSpPr>
        <p:sp>
          <p:nvSpPr>
            <p:cNvPr id="25" name="Oval 53"/>
            <p:cNvSpPr>
              <a:spLocks noChangeArrowheads="1"/>
            </p:cNvSpPr>
            <p:nvPr/>
          </p:nvSpPr>
          <p:spPr bwMode="auto">
            <a:xfrm>
              <a:off x="7086600" y="1371600"/>
              <a:ext cx="10668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Oval 54"/>
            <p:cNvSpPr>
              <a:spLocks noChangeArrowheads="1"/>
            </p:cNvSpPr>
            <p:nvPr/>
          </p:nvSpPr>
          <p:spPr bwMode="auto">
            <a:xfrm>
              <a:off x="7086600" y="2590800"/>
              <a:ext cx="10668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Line 55"/>
            <p:cNvSpPr>
              <a:spLocks noChangeShapeType="1"/>
            </p:cNvSpPr>
            <p:nvPr/>
          </p:nvSpPr>
          <p:spPr bwMode="auto">
            <a:xfrm>
              <a:off x="7086600" y="16002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56"/>
            <p:cNvSpPr>
              <a:spLocks noChangeShapeType="1"/>
            </p:cNvSpPr>
            <p:nvPr/>
          </p:nvSpPr>
          <p:spPr bwMode="auto">
            <a:xfrm>
              <a:off x="8153400" y="16002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Text Box 57"/>
            <p:cNvSpPr txBox="1">
              <a:spLocks noChangeArrowheads="1"/>
            </p:cNvSpPr>
            <p:nvPr/>
          </p:nvSpPr>
          <p:spPr bwMode="auto">
            <a:xfrm>
              <a:off x="7223125" y="1843088"/>
              <a:ext cx="1009892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Message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Store</a:t>
              </a:r>
            </a:p>
          </p:txBody>
        </p:sp>
      </p:grpSp>
      <p:grpSp>
        <p:nvGrpSpPr>
          <p:cNvPr id="31" name="Group 18"/>
          <p:cNvGrpSpPr>
            <a:grpSpLocks/>
          </p:cNvGrpSpPr>
          <p:nvPr/>
        </p:nvGrpSpPr>
        <p:grpSpPr bwMode="auto">
          <a:xfrm>
            <a:off x="8229600" y="3099909"/>
            <a:ext cx="1143000" cy="1371601"/>
            <a:chOff x="576" y="1008"/>
            <a:chExt cx="720" cy="864"/>
          </a:xfrm>
        </p:grpSpPr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576" y="1008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MTA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sendmail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8"/>
          <p:cNvGrpSpPr>
            <a:grpSpLocks/>
          </p:cNvGrpSpPr>
          <p:nvPr/>
        </p:nvGrpSpPr>
        <p:grpSpPr bwMode="auto">
          <a:xfrm>
            <a:off x="6743701" y="3124202"/>
            <a:ext cx="1143000" cy="1376363"/>
            <a:chOff x="576" y="1005"/>
            <a:chExt cx="720" cy="867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576" y="1005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MDA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76" y="1248"/>
              <a:ext cx="72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624" y="1392"/>
              <a:ext cx="67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Exchange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hubs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1" name="Straight Arrow Connector 40"/>
          <p:cNvCxnSpPr>
            <a:stCxn id="17" idx="0"/>
          </p:cNvCxnSpPr>
          <p:nvPr/>
        </p:nvCxnSpPr>
        <p:spPr>
          <a:xfrm flipH="1" flipV="1">
            <a:off x="2863020" y="2480546"/>
            <a:ext cx="1318628" cy="6388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016299" y="3923508"/>
            <a:ext cx="581903" cy="76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001262" y="4724402"/>
            <a:ext cx="1193881" cy="884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753148" y="3836404"/>
            <a:ext cx="5046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6318892" y="3846795"/>
            <a:ext cx="433371" cy="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841392" y="3962004"/>
            <a:ext cx="380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9220200" y="2110264"/>
            <a:ext cx="695714" cy="865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383808" y="6324600"/>
            <a:ext cx="639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receiving an email from anywhere to tajorgen@syr.edu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0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is so important!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Acceptable Use Policy</a:t>
            </a:r>
          </a:p>
          <a:p>
            <a:pPr lvl="1"/>
            <a:r>
              <a:rPr lang="en-US" dirty="0" smtClean="0"/>
              <a:t>The company owns / pays for the technology</a:t>
            </a:r>
          </a:p>
          <a:p>
            <a:pPr lvl="1"/>
            <a:r>
              <a:rPr lang="en-US" dirty="0" smtClean="0"/>
              <a:t>Do they own the message?</a:t>
            </a:r>
          </a:p>
          <a:p>
            <a:r>
              <a:rPr lang="en-US" dirty="0" smtClean="0"/>
              <a:t>ECPA – Electronic Communications Privacy Act</a:t>
            </a:r>
          </a:p>
          <a:p>
            <a:pPr lvl="1"/>
            <a:r>
              <a:rPr lang="en-US" dirty="0" smtClean="0"/>
              <a:t>Employee privacy is protected </a:t>
            </a:r>
          </a:p>
          <a:p>
            <a:pPr lvl="1"/>
            <a:r>
              <a:rPr lang="en-US" dirty="0" smtClean="0"/>
              <a:t>Consent must be given – agreeing to the AUP use can be considered consent</a:t>
            </a:r>
          </a:p>
          <a:p>
            <a:pPr lvl="1"/>
            <a:r>
              <a:rPr lang="en-US" dirty="0" smtClean="0"/>
              <a:t>SA’s can see all communications (due to how the technology works), so this is why policy is so important.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9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Syracuse University Acceptable Use Policy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452</Words>
  <Application>Microsoft Office PowerPoint</Application>
  <PresentationFormat>Widescreen</PresentationFormat>
  <Paragraphs>97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IST346: Email and Messaging</vt:lpstr>
      <vt:lpstr>Agenda</vt:lpstr>
      <vt:lpstr>Discussion Questions</vt:lpstr>
      <vt:lpstr>Lab Debrief</vt:lpstr>
      <vt:lpstr>SMTP Protocol in Action</vt:lpstr>
      <vt:lpstr>Components at work –sending email</vt:lpstr>
      <vt:lpstr>Components at work –receiving email</vt:lpstr>
      <vt:lpstr>Policy is so important!</vt:lpstr>
      <vt:lpstr>Group Activity</vt:lpstr>
      <vt:lpstr>Details of Group Activity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Michael Fudge</cp:lastModifiedBy>
  <cp:revision>30</cp:revision>
  <dcterms:created xsi:type="dcterms:W3CDTF">2018-06-15T01:33:02Z</dcterms:created>
  <dcterms:modified xsi:type="dcterms:W3CDTF">2018-10-31T15:46:36Z</dcterms:modified>
</cp:coreProperties>
</file>